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8" r:id="rId3"/>
    <p:sldId id="259" r:id="rId4"/>
    <p:sldId id="273" r:id="rId5"/>
    <p:sldId id="282" r:id="rId6"/>
    <p:sldId id="261" r:id="rId7"/>
    <p:sldId id="260" r:id="rId8"/>
    <p:sldId id="272" r:id="rId9"/>
    <p:sldId id="284" r:id="rId10"/>
    <p:sldId id="263" r:id="rId11"/>
    <p:sldId id="286" r:id="rId12"/>
    <p:sldId id="280" r:id="rId13"/>
    <p:sldId id="268" r:id="rId14"/>
    <p:sldId id="270" r:id="rId15"/>
    <p:sldId id="285" r:id="rId16"/>
    <p:sldId id="275" r:id="rId17"/>
    <p:sldId id="276" r:id="rId18"/>
    <p:sldId id="279" r:id="rId19"/>
    <p:sldId id="277" r:id="rId20"/>
    <p:sldId id="281" r:id="rId21"/>
    <p:sldId id="265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64436830-E3B3-4DF8-ABC6-5AE249421D8C}">
          <p14:sldIdLst>
            <p14:sldId id="256"/>
          </p14:sldIdLst>
        </p14:section>
        <p14:section name="Motivation" id="{6BE9CFC0-1AD6-4C5D-98BE-A2AF90A9F772}">
          <p14:sldIdLst>
            <p14:sldId id="258"/>
            <p14:sldId id="259"/>
            <p14:sldId id="273"/>
          </p14:sldIdLst>
        </p14:section>
        <p14:section name="Background" id="{DFB34EF3-F9F6-4A02-93CA-7B4DA525D4F3}">
          <p14:sldIdLst>
            <p14:sldId id="282"/>
            <p14:sldId id="261"/>
            <p14:sldId id="260"/>
          </p14:sldIdLst>
        </p14:section>
        <p14:section name="Design" id="{1363DCF9-6EF3-472D-8401-974931A96992}">
          <p14:sldIdLst>
            <p14:sldId id="272"/>
            <p14:sldId id="284"/>
            <p14:sldId id="263"/>
            <p14:sldId id="286"/>
            <p14:sldId id="280"/>
          </p14:sldIdLst>
        </p14:section>
        <p14:section name="Implementation" id="{BA2CC52D-0AC3-4E2A-9769-93D2ECA85ED9}">
          <p14:sldIdLst>
            <p14:sldId id="268"/>
          </p14:sldIdLst>
        </p14:section>
        <p14:section name="Evaluation" id="{5F557D45-C9A5-4DB3-9971-12958875982A}">
          <p14:sldIdLst>
            <p14:sldId id="270"/>
            <p14:sldId id="285"/>
            <p14:sldId id="275"/>
          </p14:sldIdLst>
        </p14:section>
        <p14:section name="Untitled Section" id="{A7B107F9-E293-4020-A7C2-69CBC2D9F74D}">
          <p14:sldIdLst>
            <p14:sldId id="276"/>
            <p14:sldId id="279"/>
          </p14:sldIdLst>
        </p14:section>
        <p14:section name="Garbage" id="{DD573B82-1131-4EF6-A658-0D4285CF3500}">
          <p14:sldIdLst>
            <p14:sldId id="277"/>
            <p14:sldId id="281"/>
            <p14:sldId id="265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6" autoAdjust="0"/>
    <p:restoredTop sz="84005" autoAdjust="0"/>
  </p:normalViewPr>
  <p:slideViewPr>
    <p:cSldViewPr snapToGrid="0">
      <p:cViewPr varScale="1">
        <p:scale>
          <a:sx n="92" d="100"/>
          <a:sy n="92" d="100"/>
        </p:scale>
        <p:origin x="119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3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99200-82FD-4C1A-9071-934EE6C67B2F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6A669-3C27-41CA-877B-5FDC28B85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32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60605-6BED-47B4-BE12-CE3CFF9734F8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0874-EA6A-488D-9C6D-4C9395FC5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86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&lt;add CS logo?&gt;</a:t>
            </a:r>
          </a:p>
          <a:p>
            <a:r>
              <a:rPr lang="en-US" dirty="0"/>
              <a:t>&lt;make slide numbers bigger&gt;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0874-EA6A-488D-9C6D-4C9395FC54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890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for write</a:t>
            </a:r>
          </a:p>
          <a:p>
            <a:r>
              <a:rPr lang="en-US" dirty="0"/>
              <a:t>Explain</a:t>
            </a:r>
            <a:r>
              <a:rPr lang="en-US" baseline="0" dirty="0"/>
              <a:t> one by 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0874-EA6A-488D-9C6D-4C9395FC54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15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Explain</a:t>
            </a:r>
            <a:r>
              <a:rPr lang="en-US" b="1" baseline="0" dirty="0"/>
              <a:t> on the go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0874-EA6A-488D-9C6D-4C9395FC54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100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&lt;change word “issues” with something else</a:t>
            </a:r>
          </a:p>
          <a:p>
            <a:r>
              <a:rPr lang="en-US" dirty="0"/>
              <a:t>Small TLB like cache to keep latest </a:t>
            </a:r>
            <a:r>
              <a:rPr lang="en-US" dirty="0" err="1"/>
              <a:t>tranlsations</a:t>
            </a:r>
            <a:endParaRPr lang="en-US" dirty="0"/>
          </a:p>
          <a:p>
            <a:r>
              <a:rPr lang="en-US" dirty="0"/>
              <a:t>Support swapping tree nodes, each node has</a:t>
            </a:r>
            <a:r>
              <a:rPr lang="en-US" baseline="0" dirty="0"/>
              <a:t> a bit at its parent if its unallocated or </a:t>
            </a:r>
            <a:r>
              <a:rPr lang="en-US" baseline="0" dirty="0" err="1"/>
              <a:t>unswapped</a:t>
            </a:r>
            <a:endParaRPr lang="en-US" baseline="0" dirty="0"/>
          </a:p>
          <a:p>
            <a:r>
              <a:rPr lang="en-US" baseline="0" dirty="0"/>
              <a:t>When a read command accesses an unallocated block, return zero blocks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0874-EA6A-488D-9C6D-4C9395FC54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678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Fpga</a:t>
            </a:r>
            <a:r>
              <a:rPr lang="en-US" dirty="0"/>
              <a:t> – so real hardware driver</a:t>
            </a:r>
            <a:r>
              <a:rPr lang="en-US" baseline="0" dirty="0"/>
              <a:t> interfaces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0874-EA6A-488D-9C6D-4C9395FC54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8346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exes and go over results</a:t>
            </a:r>
          </a:p>
          <a:p>
            <a:r>
              <a:rPr lang="en-US" dirty="0"/>
              <a:t>Explain we used </a:t>
            </a:r>
            <a:r>
              <a:rPr lang="en-US" dirty="0" err="1"/>
              <a:t>virtio</a:t>
            </a:r>
            <a:r>
              <a:rPr lang="en-US" dirty="0"/>
              <a:t> on our device – just all accesses go through </a:t>
            </a:r>
            <a:r>
              <a:rPr lang="en-US" dirty="0" err="1"/>
              <a:t>qemu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0874-EA6A-488D-9C6D-4C9395FC54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744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why when block sizes get bigger,</a:t>
            </a:r>
            <a:r>
              <a:rPr lang="en-US" baseline="0" dirty="0"/>
              <a:t> performance gets closer to </a:t>
            </a:r>
            <a:r>
              <a:rPr lang="en-US" baseline="0" dirty="0" err="1"/>
              <a:t>virtio</a:t>
            </a:r>
            <a:endParaRPr lang="en-US" baseline="0" dirty="0"/>
          </a:p>
          <a:p>
            <a:r>
              <a:rPr lang="en-US" baseline="0" dirty="0" err="1"/>
              <a:t>Bigge</a:t>
            </a:r>
            <a:r>
              <a:rPr lang="en-US" baseline="0" dirty="0"/>
              <a:t> block size, less access to hypervisor, less overheads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0874-EA6A-488D-9C6D-4C9395FC54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851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Explain:</a:t>
            </a:r>
          </a:p>
          <a:p>
            <a:r>
              <a:rPr lang="en-US" dirty="0"/>
              <a:t>Tested</a:t>
            </a:r>
            <a:r>
              <a:rPr lang="en-US" baseline="0" dirty="0"/>
              <a:t> </a:t>
            </a:r>
            <a:r>
              <a:rPr lang="en-US" baseline="0" dirty="0" err="1"/>
              <a:t>acceses</a:t>
            </a:r>
            <a:r>
              <a:rPr lang="en-US" baseline="0" dirty="0"/>
              <a:t> to storage with and without a filesystem. Once with direct IO once with </a:t>
            </a:r>
            <a:r>
              <a:rPr lang="en-US" baseline="0" dirty="0" err="1"/>
              <a:t>virtio</a:t>
            </a:r>
            <a:r>
              <a:rPr lang="en-US" baseline="0" dirty="0"/>
              <a:t>.</a:t>
            </a:r>
          </a:p>
          <a:p>
            <a:r>
              <a:rPr lang="en-US" baseline="0" dirty="0"/>
              <a:t>Results show that </a:t>
            </a:r>
            <a:r>
              <a:rPr lang="en-US" baseline="0" dirty="0" err="1"/>
              <a:t>nesc</a:t>
            </a:r>
            <a:r>
              <a:rPr lang="en-US" baseline="0" dirty="0"/>
              <a:t> eliminates host fs overheads: blue line is VM fs and </a:t>
            </a:r>
            <a:r>
              <a:rPr lang="en-US" baseline="0" dirty="0" err="1"/>
              <a:t>nesc</a:t>
            </a:r>
            <a:r>
              <a:rPr lang="en-US" baseline="0" dirty="0"/>
              <a:t> translation == purple line is only host fs translation</a:t>
            </a:r>
          </a:p>
          <a:p>
            <a:r>
              <a:rPr lang="en-US" baseline="0" dirty="0"/>
              <a:t>Talk about double FS overheads – green 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0874-EA6A-488D-9C6D-4C9395FC54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783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 read is not translated, return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0874-EA6A-488D-9C6D-4C9395FC54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41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that the </a:t>
            </a:r>
            <a:r>
              <a:rPr lang="en-US" dirty="0" err="1"/>
              <a:t>bottlencks</a:t>
            </a:r>
            <a:r>
              <a:rPr lang="en-US" dirty="0"/>
              <a:t> where once in the hardware level so we didn’t need to optimize software.</a:t>
            </a:r>
          </a:p>
          <a:p>
            <a:r>
              <a:rPr lang="en-US" dirty="0"/>
              <a:t>&lt;get</a:t>
            </a:r>
            <a:r>
              <a:rPr lang="en-US" baseline="0" dirty="0"/>
              <a:t> numbers of best throughput devices in the market today&gt;</a:t>
            </a:r>
            <a:endParaRPr lang="en-US" dirty="0"/>
          </a:p>
          <a:p>
            <a:r>
              <a:rPr lang="en-US" dirty="0"/>
              <a:t>Rethink the interfaces -&gt; we</a:t>
            </a:r>
            <a:r>
              <a:rPr lang="en-US" baseline="0" dirty="0"/>
              <a:t> introduce </a:t>
            </a:r>
            <a:r>
              <a:rPr lang="en-US" baseline="0" dirty="0" err="1"/>
              <a:t>NeSC</a:t>
            </a: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&lt;Picture of storage technologies and throughput over the years&gt;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0874-EA6A-488D-9C6D-4C9395FC54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53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Full emulation is not </a:t>
            </a:r>
            <a:r>
              <a:rPr lang="en-US" dirty="0" err="1"/>
              <a:t>relavent</a:t>
            </a:r>
            <a:r>
              <a:rPr lang="en-US" dirty="0"/>
              <a:t>, too many overheads</a:t>
            </a:r>
          </a:p>
          <a:p>
            <a:r>
              <a:rPr lang="en-US" dirty="0"/>
              <a:t>Explain the 2 kinds</a:t>
            </a:r>
            <a:r>
              <a:rPr lang="en-US" baseline="0" dirty="0"/>
              <a:t> of IO virtualization.:</a:t>
            </a:r>
          </a:p>
          <a:p>
            <a:r>
              <a:rPr lang="en-US" baseline="0" dirty="0" err="1"/>
              <a:t>Virtio</a:t>
            </a:r>
            <a:r>
              <a:rPr lang="en-US" baseline="0" dirty="0"/>
              <a:t>: every access passes through the hypervisor and it multiplexes the requests to the hardware, isolation is guaranteed by the FS</a:t>
            </a:r>
          </a:p>
          <a:p>
            <a:r>
              <a:rPr lang="en-US" baseline="0" dirty="0"/>
              <a:t>Direct –</a:t>
            </a:r>
            <a:r>
              <a:rPr lang="en-US" baseline="0" dirty="0" err="1"/>
              <a:t>io</a:t>
            </a:r>
            <a:r>
              <a:rPr lang="en-US" baseline="0" dirty="0"/>
              <a:t>: VM is attached to hardware address space, no hypervisor mediation. faster, but standard devices allow only 1 VM to access.</a:t>
            </a:r>
          </a:p>
          <a:p>
            <a:r>
              <a:rPr lang="en-US" baseline="0" dirty="0"/>
              <a:t>Up until now </a:t>
            </a:r>
            <a:r>
              <a:rPr lang="en-US" baseline="0" dirty="0" err="1"/>
              <a:t>virtio</a:t>
            </a:r>
            <a:r>
              <a:rPr lang="en-US" baseline="0" dirty="0"/>
              <a:t> was good enough because devices were slow, now faster devices the software overhead becomes more noticeable.</a:t>
            </a:r>
          </a:p>
          <a:p>
            <a:r>
              <a:rPr lang="en-US" baseline="0" dirty="0"/>
              <a:t>See next slide</a:t>
            </a:r>
          </a:p>
          <a:p>
            <a:r>
              <a:rPr lang="en-US" b="1" baseline="0" dirty="0"/>
              <a:t>We want the performance of Direct-IO, with the flexibility of emulation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0874-EA6A-488D-9C6D-4C9395FC54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11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</a:t>
            </a:r>
            <a:r>
              <a:rPr lang="en-US" baseline="0" dirty="0"/>
              <a:t> simulated the speedup </a:t>
            </a:r>
            <a:r>
              <a:rPr lang="en-US" baseline="0" dirty="0" err="1"/>
              <a:t>achived</a:t>
            </a:r>
            <a:r>
              <a:rPr lang="en-US" baseline="0" dirty="0"/>
              <a:t> by direct-</a:t>
            </a:r>
            <a:r>
              <a:rPr lang="en-US" baseline="0" dirty="0" err="1"/>
              <a:t>io</a:t>
            </a:r>
            <a:r>
              <a:rPr lang="en-US" baseline="0" dirty="0"/>
              <a:t> over </a:t>
            </a:r>
            <a:r>
              <a:rPr lang="en-US" baseline="0" dirty="0" err="1"/>
              <a:t>virtio</a:t>
            </a:r>
            <a:r>
              <a:rPr lang="en-US" baseline="0" dirty="0"/>
              <a:t> in a virtualized </a:t>
            </a:r>
            <a:r>
              <a:rPr lang="en-US" baseline="0" dirty="0" err="1"/>
              <a:t>env</a:t>
            </a:r>
            <a:r>
              <a:rPr lang="en-US" baseline="0" dirty="0"/>
              <a:t>,</a:t>
            </a:r>
          </a:p>
          <a:p>
            <a:r>
              <a:rPr lang="en-US" baseline="0" dirty="0"/>
              <a:t>We see that when device performance is low, it ok to use </a:t>
            </a:r>
            <a:r>
              <a:rPr lang="en-US" baseline="0" dirty="0" err="1"/>
              <a:t>virtio</a:t>
            </a:r>
            <a:r>
              <a:rPr lang="en-US" baseline="0" dirty="0"/>
              <a:t> because the bottleneck is the device.</a:t>
            </a:r>
          </a:p>
          <a:p>
            <a:r>
              <a:rPr lang="en-US" baseline="0" dirty="0"/>
              <a:t>For faster and faster devices, it becomes </a:t>
            </a:r>
            <a:r>
              <a:rPr lang="en-US" baseline="0" dirty="0" err="1"/>
              <a:t>mutch</a:t>
            </a:r>
            <a:r>
              <a:rPr lang="en-US" baseline="0" dirty="0"/>
              <a:t> better to use direct-</a:t>
            </a:r>
            <a:r>
              <a:rPr lang="en-US" baseline="0" dirty="0" err="1"/>
              <a:t>io</a:t>
            </a:r>
            <a:endParaRPr lang="en-US" baseline="0" dirty="0"/>
          </a:p>
          <a:p>
            <a:endParaRPr lang="en-US" baseline="0" dirty="0"/>
          </a:p>
          <a:p>
            <a:r>
              <a:rPr lang="en-US" b="0" baseline="0" dirty="0">
                <a:solidFill>
                  <a:srgbClr val="FF0000"/>
                </a:solidFill>
              </a:rPr>
              <a:t>&lt;http://www.storagereview.com/fusionio_ion_data_accelerator_review&gt;</a:t>
            </a:r>
          </a:p>
          <a:p>
            <a:r>
              <a:rPr lang="en-US" b="0" baseline="0" dirty="0">
                <a:solidFill>
                  <a:srgbClr val="FF0000"/>
                </a:solidFill>
              </a:rPr>
              <a:t>&lt;add arrow with current best throughput device on sale&gt;</a:t>
            </a:r>
            <a:endParaRPr lang="en-US" b="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0874-EA6A-488D-9C6D-4C9395FC54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980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want to provide</a:t>
            </a:r>
            <a:r>
              <a:rPr lang="en-US" baseline="0" dirty="0"/>
              <a:t> multiple VMs access to storage, while maintaining direction </a:t>
            </a:r>
            <a:r>
              <a:rPr lang="en-US" baseline="0" dirty="0" err="1"/>
              <a:t>performacen</a:t>
            </a:r>
            <a:r>
              <a:rPr lang="en-US" baseline="0" dirty="0"/>
              <a:t>, with flexibility and isolation of </a:t>
            </a:r>
            <a:r>
              <a:rPr lang="en-US" baseline="0" dirty="0" err="1"/>
              <a:t>virtio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0874-EA6A-488D-9C6D-4C9395FC54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78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SR-IOV,</a:t>
            </a:r>
            <a:r>
              <a:rPr lang="en-US" baseline="0" dirty="0"/>
              <a:t> allows multiple VMs to access the device via direct </a:t>
            </a:r>
            <a:r>
              <a:rPr lang="en-US" baseline="0" dirty="0" err="1"/>
              <a:t>io</a:t>
            </a:r>
            <a:endParaRPr lang="en-US" baseline="0" dirty="0"/>
          </a:p>
          <a:p>
            <a:r>
              <a:rPr lang="en-US" baseline="0" dirty="0"/>
              <a:t>VF – lightweight </a:t>
            </a:r>
            <a:r>
              <a:rPr lang="en-US" baseline="0" dirty="0" err="1"/>
              <a:t>pci</a:t>
            </a:r>
            <a:r>
              <a:rPr lang="en-US" baseline="0" dirty="0"/>
              <a:t> function attached to VM address space</a:t>
            </a:r>
          </a:p>
          <a:p>
            <a:r>
              <a:rPr lang="en-US" baseline="0" dirty="0"/>
              <a:t>PF – full </a:t>
            </a:r>
            <a:r>
              <a:rPr lang="en-US" baseline="0" dirty="0" err="1"/>
              <a:t>pcie</a:t>
            </a:r>
            <a:r>
              <a:rPr lang="en-US" baseline="0" dirty="0"/>
              <a:t> function attached to hypervisor, through it </a:t>
            </a:r>
            <a:r>
              <a:rPr lang="en-US" baseline="0" dirty="0" err="1"/>
              <a:t>it</a:t>
            </a:r>
            <a:r>
              <a:rPr lang="en-US" baseline="0" dirty="0"/>
              <a:t> can create more VF, manage the device, and create isolation of the storage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0874-EA6A-488D-9C6D-4C9395FC54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14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using </a:t>
            </a:r>
            <a:r>
              <a:rPr lang="en-US" dirty="0" err="1"/>
              <a:t>virtio</a:t>
            </a:r>
            <a:r>
              <a:rPr lang="en-US" dirty="0"/>
              <a:t>,</a:t>
            </a:r>
            <a:r>
              <a:rPr lang="en-US" baseline="0" dirty="0"/>
              <a:t> the isolation of the storage is done by the FS,</a:t>
            </a:r>
          </a:p>
          <a:p>
            <a:r>
              <a:rPr lang="en-US" b="1" baseline="0" dirty="0"/>
              <a:t>Each VM can access whatever virtual offsets of storage,</a:t>
            </a:r>
          </a:p>
          <a:p>
            <a:r>
              <a:rPr lang="en-US" b="1" baseline="0" dirty="0"/>
              <a:t>The FS will translate the virtual offset to a physical LBA on the device</a:t>
            </a:r>
          </a:p>
          <a:p>
            <a:r>
              <a:rPr lang="en-US" b="1" baseline="0" dirty="0"/>
              <a:t>Storage </a:t>
            </a:r>
            <a:r>
              <a:rPr lang="en-US" b="1" baseline="0" dirty="0" err="1"/>
              <a:t>blockas</a:t>
            </a:r>
            <a:r>
              <a:rPr lang="en-US" b="1" baseline="0" dirty="0"/>
              <a:t> are accessed in LBA resolution</a:t>
            </a:r>
          </a:p>
          <a:p>
            <a:r>
              <a:rPr lang="en-US" dirty="0"/>
              <a:t>When</a:t>
            </a:r>
            <a:r>
              <a:rPr lang="en-US" baseline="0" dirty="0"/>
              <a:t> an application wants to access storage, it accesses an offset In the file, and after the translation the kernel has an LBA – logical block Address</a:t>
            </a:r>
          </a:p>
          <a:p>
            <a:r>
              <a:rPr lang="en-US" baseline="0" dirty="0"/>
              <a:t>FS sends the request with LBA to block device driver</a:t>
            </a:r>
          </a:p>
          <a:p>
            <a:r>
              <a:rPr lang="en-US" baseline="0" dirty="0"/>
              <a:t>B+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0874-EA6A-488D-9C6D-4C9395FC54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56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need to combine, </a:t>
            </a:r>
            <a:r>
              <a:rPr lang="en-US" dirty="0" err="1"/>
              <a:t>sriov</a:t>
            </a:r>
            <a:r>
              <a:rPr lang="en-US" dirty="0"/>
              <a:t> with file isolation</a:t>
            </a:r>
          </a:p>
          <a:p>
            <a:r>
              <a:rPr lang="en-US" dirty="0" err="1"/>
              <a:t>NeSC</a:t>
            </a:r>
            <a:r>
              <a:rPr lang="en-US" dirty="0"/>
              <a:t> implements</a:t>
            </a:r>
            <a:r>
              <a:rPr lang="en-US" baseline="0" dirty="0"/>
              <a:t> the SR-IOV interface standard</a:t>
            </a:r>
          </a:p>
          <a:p>
            <a:r>
              <a:rPr lang="en-US" baseline="0" dirty="0"/>
              <a:t>Uses the filesystem isolation mechanism to enforce isolation</a:t>
            </a:r>
          </a:p>
          <a:p>
            <a:endParaRPr lang="en-US" dirty="0"/>
          </a:p>
          <a:p>
            <a:r>
              <a:rPr lang="en-US" dirty="0"/>
              <a:t>Only VF calls go through Translation unit</a:t>
            </a:r>
          </a:p>
          <a:p>
            <a:r>
              <a:rPr lang="en-US" dirty="0"/>
              <a:t>PF calls go raw to the device as is</a:t>
            </a:r>
          </a:p>
          <a:p>
            <a:r>
              <a:rPr lang="en-US" dirty="0"/>
              <a:t>Translation unit uses in memory</a:t>
            </a:r>
            <a:r>
              <a:rPr lang="en-US" baseline="0" dirty="0"/>
              <a:t> extent trees</a:t>
            </a:r>
          </a:p>
          <a:p>
            <a:endParaRPr lang="en-US" baseline="0" dirty="0"/>
          </a:p>
          <a:p>
            <a:r>
              <a:rPr lang="en-US" baseline="0" dirty="0"/>
              <a:t>When a VM accesses the storage the address is called </a:t>
            </a:r>
            <a:r>
              <a:rPr lang="en-US" b="1" baseline="0" dirty="0"/>
              <a:t>VLBA</a:t>
            </a:r>
          </a:p>
          <a:p>
            <a:r>
              <a:rPr lang="en-US" baseline="0" dirty="0"/>
              <a:t>After the translation its called </a:t>
            </a:r>
            <a:r>
              <a:rPr lang="en-US" b="1" baseline="0" dirty="0"/>
              <a:t>PLBA</a:t>
            </a:r>
          </a:p>
          <a:p>
            <a:endParaRPr lang="en-US" b="1" baseline="0" dirty="0"/>
          </a:p>
          <a:p>
            <a:r>
              <a:rPr lang="en-US" b="1" baseline="0" dirty="0"/>
              <a:t>The trees are in main memory!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0874-EA6A-488D-9C6D-4C9395FC54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34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Explain</a:t>
            </a:r>
            <a:r>
              <a:rPr lang="en-US" b="1" baseline="0" dirty="0"/>
              <a:t> on the go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0874-EA6A-488D-9C6D-4C9395FC54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62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8B27B-1A81-4D12-B580-996530848A2B}" type="datetime1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D71A7-4B09-495F-A88B-48C13117B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4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FC03-F0B1-4BDD-9F91-777BF74D839C}" type="datetime1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D71A7-4B09-495F-A88B-48C13117B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76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B7BB-3444-46D6-B2B2-50156BA720D3}" type="datetime1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D71A7-4B09-495F-A88B-48C13117B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93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D462-19F2-471E-B701-D54C82856168}" type="datetime1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D71A7-4B09-495F-A88B-48C13117BA0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1353799" y="6365063"/>
            <a:ext cx="83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B08090B-3D25-49CD-86EE-91585B765BBE}" type="slidenum">
              <a:rPr lang="en-US" smtClean="0"/>
              <a:pPr algn="ctr"/>
              <a:t>‹#›</a:t>
            </a:fld>
            <a:r>
              <a:rPr lang="en-US" dirty="0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3357960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411DA-8BA2-42B8-B9C0-02C1EBD6AC98}" type="datetime1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D71A7-4B09-495F-A88B-48C13117B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2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5F92E-F5EF-48DB-9A83-C56081B0F2BB}" type="datetime1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D71A7-4B09-495F-A88B-48C13117B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24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FAA3-974C-4BD5-B2AE-99FC9397E2DB}" type="datetime1">
              <a:rPr lang="en-US" smtClean="0"/>
              <a:t>10/4/2016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D71A7-4B09-495F-A88B-48C13117B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59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54C4-9EB9-4F4A-95FE-9606310BA2B1}" type="datetime1">
              <a:rPr lang="en-US" smtClean="0"/>
              <a:t>10/4/2016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D71A7-4B09-495F-A88B-48C13117B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21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4D2A8-2500-4AC8-8F01-C49A3200A927}" type="datetime1">
              <a:rPr lang="en-US" smtClean="0"/>
              <a:t>10/4/2016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D71A7-4B09-495F-A88B-48C13117B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0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AC8C-2D89-4740-B23F-24E77E20380D}" type="datetime1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D71A7-4B09-495F-A88B-48C13117B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22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7F31-1A99-449D-8999-CFE3981B241D}" type="datetime1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D71A7-4B09-495F-A88B-48C13117B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47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B7575-DE8F-477F-AE8B-504F026F957D}" type="datetime1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D71A7-4B09-495F-A88B-48C13117B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041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7659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err="1"/>
              <a:t>NeSC</a:t>
            </a:r>
            <a:r>
              <a:rPr lang="en-US" dirty="0"/>
              <a:t>: A Self-Virtualizing Nested Storage Controller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53448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/>
              <a:t>Yonatan Gottesman </a:t>
            </a:r>
            <a:r>
              <a:rPr lang="en-US" sz="2800" dirty="0"/>
              <a:t>and </a:t>
            </a:r>
            <a:r>
              <a:rPr lang="en-US" sz="2800" dirty="0" err="1"/>
              <a:t>Yoav</a:t>
            </a:r>
            <a:r>
              <a:rPr lang="en-US" sz="2800" dirty="0"/>
              <a:t> </a:t>
            </a:r>
            <a:r>
              <a:rPr lang="en-US" sz="2800" dirty="0" err="1"/>
              <a:t>Etsion</a:t>
            </a:r>
            <a:br>
              <a:rPr lang="en-US" sz="2800" dirty="0"/>
            </a:br>
            <a:endParaRPr lang="en-US" sz="2800" dirty="0"/>
          </a:p>
          <a:p>
            <a:r>
              <a:rPr lang="en-US" i="1" dirty="0"/>
              <a:t>Electrical Engineering </a:t>
            </a:r>
            <a:r>
              <a:rPr lang="en-US" dirty="0"/>
              <a:t>and </a:t>
            </a:r>
            <a:r>
              <a:rPr lang="en-US" i="1" dirty="0"/>
              <a:t>Computer Science</a:t>
            </a:r>
          </a:p>
          <a:p>
            <a:r>
              <a:rPr lang="en-US" sz="2800" dirty="0" err="1"/>
              <a:t>Technion</a:t>
            </a:r>
            <a:r>
              <a:rPr lang="en-US" sz="2800" dirty="0"/>
              <a:t> – Israel Institute of Technology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971" y="5837290"/>
            <a:ext cx="1925065" cy="8149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27" y="5837290"/>
            <a:ext cx="2005523" cy="8051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703" y="5292090"/>
            <a:ext cx="1066257" cy="15252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26306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Delayed allocation</a:t>
            </a:r>
          </a:p>
          <a:p>
            <a:pPr lvl="1"/>
            <a:r>
              <a:rPr lang="en-US" dirty="0"/>
              <a:t>Blocks are allocated for each VM only when needed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Extent tree may be missing a translation</a:t>
            </a:r>
          </a:p>
          <a:p>
            <a:r>
              <a:rPr lang="en-US" dirty="0"/>
              <a:t>If a </a:t>
            </a:r>
            <a:r>
              <a:rPr lang="en-US" dirty="0" err="1"/>
              <a:t>vLBA</a:t>
            </a:r>
            <a:r>
              <a:rPr lang="en-US" dirty="0"/>
              <a:t> cannot be translated</a:t>
            </a:r>
          </a:p>
          <a:p>
            <a:pPr lvl="1"/>
            <a:r>
              <a:rPr lang="en-US" dirty="0"/>
              <a:t>Trigger an interrupt to hypervisor</a:t>
            </a:r>
          </a:p>
          <a:p>
            <a:pPr lvl="1"/>
            <a:r>
              <a:rPr lang="en-US" dirty="0"/>
              <a:t>Hypervisor allocates blocks and adds translations to the tree</a:t>
            </a:r>
          </a:p>
          <a:p>
            <a:pPr lvl="1"/>
            <a:r>
              <a:rPr lang="en-US" dirty="0"/>
              <a:t>Device traverses the tree, guaranteed not to fail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4501" y="4075817"/>
            <a:ext cx="613055" cy="68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224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/>
          <p:cNvSpPr/>
          <p:nvPr/>
        </p:nvSpPr>
        <p:spPr>
          <a:xfrm>
            <a:off x="6191255" y="2016602"/>
            <a:ext cx="851900" cy="26052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Allocation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21227" cy="4351338"/>
          </a:xfrm>
        </p:spPr>
        <p:txBody>
          <a:bodyPr/>
          <a:lstStyle/>
          <a:p>
            <a:r>
              <a:rPr lang="en-US" dirty="0"/>
              <a:t>VM 1 issues </a:t>
            </a:r>
            <a:r>
              <a:rPr lang="en-US" dirty="0" err="1">
                <a:solidFill>
                  <a:sysClr val="windowText" lastClr="000000"/>
                </a:solidFill>
              </a:rPr>
              <a:t>vLBA</a:t>
            </a:r>
            <a:r>
              <a:rPr lang="en-US" dirty="0">
                <a:solidFill>
                  <a:sysClr val="windowText" lastClr="000000"/>
                </a:solidFill>
              </a:rPr>
              <a:t> access</a:t>
            </a:r>
          </a:p>
          <a:p>
            <a:r>
              <a:rPr lang="en-US" dirty="0"/>
              <a:t>Translation not found</a:t>
            </a:r>
          </a:p>
          <a:p>
            <a:r>
              <a:rPr lang="en-US" dirty="0"/>
              <a:t>Trigger an interrupt</a:t>
            </a:r>
          </a:p>
          <a:p>
            <a:r>
              <a:rPr lang="en-US" dirty="0"/>
              <a:t>Allocate blocks, update tree</a:t>
            </a:r>
          </a:p>
          <a:p>
            <a:r>
              <a:rPr lang="en-US" dirty="0"/>
              <a:t>Signal </a:t>
            </a:r>
            <a:r>
              <a:rPr lang="en-US" dirty="0" err="1"/>
              <a:t>NeSC</a:t>
            </a:r>
            <a:r>
              <a:rPr lang="en-US" dirty="0"/>
              <a:t> to continue</a:t>
            </a:r>
          </a:p>
          <a:p>
            <a:r>
              <a:rPr lang="en-US" dirty="0"/>
              <a:t>Translate </a:t>
            </a:r>
            <a:r>
              <a:rPr lang="en-US" dirty="0" err="1"/>
              <a:t>vLBA</a:t>
            </a:r>
            <a:r>
              <a:rPr lang="en-US" dirty="0"/>
              <a:t> </a:t>
            </a:r>
          </a:p>
          <a:p>
            <a:r>
              <a:rPr lang="en-US" dirty="0"/>
              <a:t>Access storage</a:t>
            </a:r>
          </a:p>
          <a:p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339155" y="1989939"/>
            <a:ext cx="4710921" cy="30496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390229" y="2173025"/>
            <a:ext cx="1271893" cy="554374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Virtual Function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390229" y="2733825"/>
            <a:ext cx="646667" cy="270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0703338" y="2165173"/>
            <a:ext cx="1271893" cy="5608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Physical Function</a:t>
            </a:r>
          </a:p>
        </p:txBody>
      </p:sp>
      <p:sp>
        <p:nvSpPr>
          <p:cNvPr id="35" name="Can 34"/>
          <p:cNvSpPr/>
          <p:nvPr/>
        </p:nvSpPr>
        <p:spPr>
          <a:xfrm>
            <a:off x="9380244" y="5211196"/>
            <a:ext cx="977213" cy="139348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0703336" y="841432"/>
            <a:ext cx="1271896" cy="4402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Hypervisor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986761" y="2732399"/>
            <a:ext cx="675361" cy="27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DMA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721348" y="2171599"/>
            <a:ext cx="1271893" cy="554374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Virtual Function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721348" y="2732399"/>
            <a:ext cx="646667" cy="270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341693" y="2730973"/>
            <a:ext cx="651548" cy="27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DMA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0698457" y="2725973"/>
            <a:ext cx="646667" cy="270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1323683" y="2722838"/>
            <a:ext cx="651548" cy="27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DMA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658593" y="845904"/>
            <a:ext cx="735163" cy="4402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cxnSp>
        <p:nvCxnSpPr>
          <p:cNvPr id="46" name="Straight Arrow Connector 45"/>
          <p:cNvCxnSpPr>
            <a:stCxn id="45" idx="2"/>
            <a:endCxn id="29" idx="0"/>
          </p:cNvCxnSpPr>
          <p:nvPr/>
        </p:nvCxnSpPr>
        <p:spPr>
          <a:xfrm>
            <a:off x="8026175" y="1286156"/>
            <a:ext cx="1" cy="88686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2" idx="2"/>
            <a:endCxn id="39" idx="0"/>
          </p:cNvCxnSpPr>
          <p:nvPr/>
        </p:nvCxnSpPr>
        <p:spPr>
          <a:xfrm>
            <a:off x="9348735" y="1281685"/>
            <a:ext cx="8560" cy="8899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6" idx="2"/>
            <a:endCxn id="33" idx="0"/>
          </p:cNvCxnSpPr>
          <p:nvPr/>
        </p:nvCxnSpPr>
        <p:spPr>
          <a:xfrm>
            <a:off x="11339284" y="1281684"/>
            <a:ext cx="1" cy="88348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rapezoid 48"/>
          <p:cNvSpPr/>
          <p:nvPr/>
        </p:nvSpPr>
        <p:spPr>
          <a:xfrm rot="10800000">
            <a:off x="8189362" y="4365260"/>
            <a:ext cx="3358978" cy="369702"/>
          </a:xfrm>
          <a:prstGeom prst="trapezoid">
            <a:avLst>
              <a:gd name="adj" fmla="val 720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en-US" dirty="0"/>
              <a:t>MUX</a:t>
            </a:r>
          </a:p>
        </p:txBody>
      </p:sp>
      <p:cxnSp>
        <p:nvCxnSpPr>
          <p:cNvPr id="50" name="Straight Arrow Connector 49"/>
          <p:cNvCxnSpPr>
            <a:stCxn id="49" idx="0"/>
            <a:endCxn id="35" idx="1"/>
          </p:cNvCxnSpPr>
          <p:nvPr/>
        </p:nvCxnSpPr>
        <p:spPr>
          <a:xfrm>
            <a:off x="9868851" y="4734962"/>
            <a:ext cx="0" cy="47623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41" idx="2"/>
            <a:endCxn id="55" idx="0"/>
          </p:cNvCxnSpPr>
          <p:nvPr/>
        </p:nvCxnSpPr>
        <p:spPr>
          <a:xfrm rot="5400000">
            <a:off x="9040813" y="2952773"/>
            <a:ext cx="575554" cy="677755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43" idx="2"/>
          </p:cNvCxnSpPr>
          <p:nvPr/>
        </p:nvCxnSpPr>
        <p:spPr>
          <a:xfrm rot="5400000">
            <a:off x="10714691" y="3430492"/>
            <a:ext cx="1369521" cy="500012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37" idx="2"/>
            <a:endCxn id="55" idx="0"/>
          </p:cNvCxnSpPr>
          <p:nvPr/>
        </p:nvCxnSpPr>
        <p:spPr>
          <a:xfrm rot="16200000" flipH="1">
            <a:off x="8370013" y="2959728"/>
            <a:ext cx="574128" cy="665270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8312246" y="3579427"/>
            <a:ext cx="1354932" cy="5133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Translation Unit</a:t>
            </a:r>
          </a:p>
        </p:txBody>
      </p:sp>
      <p:cxnSp>
        <p:nvCxnSpPr>
          <p:cNvPr id="59" name="Elbow Connector 58"/>
          <p:cNvCxnSpPr>
            <a:stCxn id="55" idx="2"/>
            <a:endCxn id="49" idx="2"/>
          </p:cNvCxnSpPr>
          <p:nvPr/>
        </p:nvCxnSpPr>
        <p:spPr>
          <a:xfrm rot="16200000" flipH="1">
            <a:off x="9293045" y="3789453"/>
            <a:ext cx="272473" cy="87913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463637" y="2320525"/>
            <a:ext cx="184560" cy="1698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279554" y="2480795"/>
            <a:ext cx="184560" cy="1698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644959" y="2465493"/>
            <a:ext cx="184560" cy="1698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484913" y="2642503"/>
            <a:ext cx="184560" cy="1698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>
            <a:stCxn id="30" idx="3"/>
            <a:endCxn id="32" idx="7"/>
          </p:cNvCxnSpPr>
          <p:nvPr/>
        </p:nvCxnSpPr>
        <p:spPr>
          <a:xfrm flipH="1">
            <a:off x="6437086" y="2465493"/>
            <a:ext cx="53579" cy="40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6193028" y="2621048"/>
            <a:ext cx="115572" cy="1341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0" idx="5"/>
            <a:endCxn id="34" idx="1"/>
          </p:cNvCxnSpPr>
          <p:nvPr/>
        </p:nvCxnSpPr>
        <p:spPr>
          <a:xfrm>
            <a:off x="6621169" y="2465493"/>
            <a:ext cx="50819" cy="24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4" idx="3"/>
            <a:endCxn id="38" idx="7"/>
          </p:cNvCxnSpPr>
          <p:nvPr/>
        </p:nvCxnSpPr>
        <p:spPr>
          <a:xfrm flipH="1">
            <a:off x="6642444" y="2610462"/>
            <a:ext cx="29543" cy="569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6827005" y="2650635"/>
            <a:ext cx="184560" cy="1698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34" idx="5"/>
            <a:endCxn id="60" idx="1"/>
          </p:cNvCxnSpPr>
          <p:nvPr/>
        </p:nvCxnSpPr>
        <p:spPr>
          <a:xfrm>
            <a:off x="6802491" y="2610462"/>
            <a:ext cx="51542" cy="650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6234254" y="3201535"/>
            <a:ext cx="773829" cy="489683"/>
            <a:chOff x="9829816" y="3198651"/>
            <a:chExt cx="562591" cy="310075"/>
          </a:xfrm>
        </p:grpSpPr>
        <p:sp>
          <p:nvSpPr>
            <p:cNvPr id="62" name="Oval 61"/>
            <p:cNvSpPr/>
            <p:nvPr/>
          </p:nvSpPr>
          <p:spPr>
            <a:xfrm>
              <a:off x="9997603" y="3198651"/>
              <a:ext cx="132983" cy="10533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9864964" y="3298052"/>
              <a:ext cx="132983" cy="10533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10128253" y="3288562"/>
              <a:ext cx="132983" cy="10533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10012933" y="3398345"/>
              <a:ext cx="132983" cy="10533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>
              <a:stCxn id="62" idx="3"/>
              <a:endCxn id="63" idx="7"/>
            </p:cNvCxnSpPr>
            <p:nvPr/>
          </p:nvCxnSpPr>
          <p:spPr>
            <a:xfrm flipH="1">
              <a:off x="9978472" y="3288562"/>
              <a:ext cx="38606" cy="249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63" idx="3"/>
            </p:cNvCxnSpPr>
            <p:nvPr/>
          </p:nvCxnSpPr>
          <p:spPr>
            <a:xfrm flipH="1">
              <a:off x="9829816" y="3387963"/>
              <a:ext cx="54623" cy="630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62" idx="5"/>
              <a:endCxn id="64" idx="1"/>
            </p:cNvCxnSpPr>
            <p:nvPr/>
          </p:nvCxnSpPr>
          <p:spPr>
            <a:xfrm>
              <a:off x="10111111" y="3288562"/>
              <a:ext cx="36617" cy="154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64" idx="3"/>
              <a:endCxn id="65" idx="7"/>
            </p:cNvCxnSpPr>
            <p:nvPr/>
          </p:nvCxnSpPr>
          <p:spPr>
            <a:xfrm flipH="1">
              <a:off x="10126441" y="3378473"/>
              <a:ext cx="21287" cy="35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10259424" y="3403389"/>
              <a:ext cx="132983" cy="10533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/>
            <p:cNvCxnSpPr>
              <a:stCxn id="64" idx="5"/>
              <a:endCxn id="70" idx="1"/>
            </p:cNvCxnSpPr>
            <p:nvPr/>
          </p:nvCxnSpPr>
          <p:spPr>
            <a:xfrm>
              <a:off x="10241761" y="3378473"/>
              <a:ext cx="37138" cy="403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ctangle 71"/>
          <p:cNvSpPr/>
          <p:nvPr/>
        </p:nvSpPr>
        <p:spPr>
          <a:xfrm>
            <a:off x="8981153" y="841433"/>
            <a:ext cx="735163" cy="4402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73" name="Rectangle 72"/>
          <p:cNvSpPr/>
          <p:nvPr/>
        </p:nvSpPr>
        <p:spPr>
          <a:xfrm rot="16200000">
            <a:off x="6916347" y="760720"/>
            <a:ext cx="191243" cy="6016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err="1"/>
              <a:t>vLBA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 rot="16200000">
            <a:off x="8932130" y="3715889"/>
            <a:ext cx="191243" cy="6016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err="1"/>
              <a:t>pLBA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6109408" y="1370271"/>
            <a:ext cx="1033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Memory</a:t>
            </a:r>
          </a:p>
        </p:txBody>
      </p:sp>
      <p:sp>
        <p:nvSpPr>
          <p:cNvPr id="5" name="Oval 4"/>
          <p:cNvSpPr/>
          <p:nvPr/>
        </p:nvSpPr>
        <p:spPr>
          <a:xfrm>
            <a:off x="9647532" y="3636073"/>
            <a:ext cx="432515" cy="3508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11107425" y="886120"/>
            <a:ext cx="432515" cy="3508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3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7037E-7 L 0.06185 3.7037E-7 C 0.08971 3.7037E-7 0.12409 0.11366 0.12409 0.20625 L 0.12409 0.41319 " pathEditMode="relative" rAng="0" ptsTypes="AAAA">
                                      <p:cBhvr>
                                        <p:cTn id="13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98" y="2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4.44444E-6 L 0.0625 4.44444E-6 C 0.0905 4.44444E-6 0.12513 -0.11065 0.12513 -0.20024 L 0.12513 -0.40047 " pathEditMode="relative" rAng="0" ptsTypes="AAAA">
                                      <p:cBhvr>
                                        <p:cTn id="3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0" y="-20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34 0.00046 L 0.00534 0.19791 C 0.00534 0.2868 -0.02904 0.39652 -0.05703 0.39652 L -0.1194 0.39652 " pathEditMode="relative" rAng="5400000" ptsTypes="AAAA">
                                      <p:cBhvr>
                                        <p:cTn id="79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37" y="19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85185E-6 L 0.0323 1.85185E-6 C 0.04675 1.85185E-6 0.06472 0.06898 0.06472 0.125 L 0.06472 0.25 " pathEditMode="relative" rAng="0" ptsTypes="AAAA">
                                      <p:cBhvr>
                                        <p:cTn id="97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9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  <p:bldP spid="38" grpId="0" animBg="1"/>
      <p:bldP spid="60" grpId="0" animBg="1"/>
      <p:bldP spid="73" grpId="0" animBg="1"/>
      <p:bldP spid="73" grpId="1" animBg="1"/>
      <p:bldP spid="73" grpId="2" animBg="1"/>
      <p:bldP spid="74" grpId="0" animBg="1"/>
      <p:bldP spid="74" grpId="1" animBg="1"/>
      <p:bldP spid="74" grpId="2" animBg="1"/>
      <p:bldP spid="5" grpId="0" animBg="1"/>
      <p:bldP spid="5" grpId="1" animBg="1"/>
      <p:bldP spid="5" grpId="2" animBg="1"/>
      <p:bldP spid="79" grpId="0" animBg="1"/>
      <p:bldP spid="79" grpId="2" animBg="1"/>
      <p:bldP spid="79" grpId="3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NeSC</a:t>
            </a:r>
            <a:r>
              <a:rPr lang="en-US" dirty="0"/>
              <a:t> uses a small cache for least recently used extents – </a:t>
            </a:r>
            <a:r>
              <a:rPr lang="en-US" b="1" dirty="0" err="1"/>
              <a:t>bTLB</a:t>
            </a:r>
            <a:endParaRPr lang="en-US" b="1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Support swap out of extent tree nodes</a:t>
            </a:r>
          </a:p>
          <a:p>
            <a:endParaRPr lang="en-US" dirty="0"/>
          </a:p>
          <a:p>
            <a:r>
              <a:rPr lang="en-US" dirty="0"/>
              <a:t>Read from unallocated blocks returns zero</a:t>
            </a:r>
          </a:p>
          <a:p>
            <a:endParaRPr lang="en-US" dirty="0"/>
          </a:p>
          <a:p>
            <a:r>
              <a:rPr lang="en-US" dirty="0"/>
              <a:t>More Issues in the paper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384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708" y="2614485"/>
            <a:ext cx="6077292" cy="36974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NeSC</a:t>
            </a:r>
            <a:r>
              <a:rPr lang="en-US" dirty="0"/>
              <a:t> Prototype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implemented </a:t>
            </a:r>
            <a:r>
              <a:rPr lang="en-US" dirty="0" err="1"/>
              <a:t>NeSC</a:t>
            </a:r>
            <a:r>
              <a:rPr lang="en-US" dirty="0"/>
              <a:t> storage controller on Xilinx FPGA</a:t>
            </a:r>
          </a:p>
          <a:p>
            <a:r>
              <a:rPr lang="en-US" dirty="0"/>
              <a:t>KVM/QEMU hypervisor </a:t>
            </a:r>
          </a:p>
          <a:p>
            <a:r>
              <a:rPr lang="en-US" dirty="0"/>
              <a:t>Hypervisor driver and management code</a:t>
            </a:r>
          </a:p>
          <a:p>
            <a:r>
              <a:rPr lang="en-US" dirty="0"/>
              <a:t>EXT4 extent based filesystem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060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Latency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5" y="2378680"/>
            <a:ext cx="5334000" cy="26790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4575" y="2340580"/>
            <a:ext cx="5476875" cy="2781225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2867891" y="3584864"/>
            <a:ext cx="384464" cy="109104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561676" y="3616036"/>
            <a:ext cx="384464" cy="109104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5121804"/>
            <a:ext cx="10515600" cy="1050395"/>
          </a:xfrm>
        </p:spPr>
        <p:txBody>
          <a:bodyPr>
            <a:normAutofit/>
          </a:bodyPr>
          <a:lstStyle/>
          <a:p>
            <a:r>
              <a:rPr lang="en-US" dirty="0" err="1"/>
              <a:t>NeSC</a:t>
            </a:r>
            <a:r>
              <a:rPr lang="en-US" dirty="0"/>
              <a:t> latency x5 lower then </a:t>
            </a:r>
            <a:r>
              <a:rPr lang="en-US" dirty="0" err="1"/>
              <a:t>virtio</a:t>
            </a:r>
            <a:endParaRPr lang="en-US" dirty="0"/>
          </a:p>
          <a:p>
            <a:r>
              <a:rPr lang="en-US" dirty="0"/>
              <a:t>Near bare metal performance</a:t>
            </a:r>
          </a:p>
        </p:txBody>
      </p:sp>
    </p:spTree>
    <p:extLst>
      <p:ext uri="{BB962C8B-B14F-4D97-AF65-F5344CB8AC3E}">
        <p14:creationId xmlns:p14="http://schemas.microsoft.com/office/powerpoint/2010/main" val="1078369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94" y="2362715"/>
            <a:ext cx="5691682" cy="28522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0091" y="2248415"/>
            <a:ext cx="5901909" cy="2957512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5533077"/>
            <a:ext cx="10515600" cy="1050395"/>
          </a:xfrm>
        </p:spPr>
        <p:txBody>
          <a:bodyPr>
            <a:normAutofit/>
          </a:bodyPr>
          <a:lstStyle/>
          <a:p>
            <a:r>
              <a:rPr lang="en-US" dirty="0"/>
              <a:t>On average </a:t>
            </a:r>
            <a:r>
              <a:rPr lang="en-US" dirty="0" err="1"/>
              <a:t>NeSC</a:t>
            </a:r>
            <a:r>
              <a:rPr lang="en-US" dirty="0"/>
              <a:t> is x3 faster then </a:t>
            </a:r>
            <a:r>
              <a:rPr lang="en-US" dirty="0" err="1"/>
              <a:t>virtio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164435" y="2680855"/>
            <a:ext cx="0" cy="1330036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308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Overheads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712" y="1881798"/>
            <a:ext cx="6124575" cy="2992076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5121804"/>
            <a:ext cx="10515600" cy="1050395"/>
          </a:xfrm>
        </p:spPr>
        <p:txBody>
          <a:bodyPr>
            <a:normAutofit/>
          </a:bodyPr>
          <a:lstStyle/>
          <a:p>
            <a:r>
              <a:rPr lang="en-US" dirty="0" err="1"/>
              <a:t>NeSC</a:t>
            </a:r>
            <a:r>
              <a:rPr lang="en-US" dirty="0"/>
              <a:t> eliminates hypervisor filesystem overhead</a:t>
            </a:r>
          </a:p>
          <a:p>
            <a:r>
              <a:rPr lang="en-US" dirty="0" err="1"/>
              <a:t>Virtio</a:t>
            </a:r>
            <a:r>
              <a:rPr lang="en-US" dirty="0"/>
              <a:t> with no filesystem has same performance as </a:t>
            </a:r>
            <a:r>
              <a:rPr lang="en-US" dirty="0" err="1"/>
              <a:t>NeSC</a:t>
            </a:r>
            <a:r>
              <a:rPr lang="en-US" dirty="0"/>
              <a:t> with one</a:t>
            </a:r>
          </a:p>
          <a:p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5787736" y="3730336"/>
            <a:ext cx="259773" cy="46759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670964" y="2649682"/>
            <a:ext cx="0" cy="117417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376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speed devices shifted bottlenecks to software</a:t>
            </a:r>
          </a:p>
          <a:p>
            <a:pPr lvl="1"/>
            <a:r>
              <a:rPr lang="en-US" dirty="0"/>
              <a:t>Rethink hardware/software interfaces</a:t>
            </a:r>
          </a:p>
          <a:p>
            <a:pPr lvl="1"/>
            <a:endParaRPr lang="en-US" dirty="0"/>
          </a:p>
          <a:p>
            <a:r>
              <a:rPr lang="en-US" dirty="0"/>
              <a:t>Presented </a:t>
            </a:r>
            <a:r>
              <a:rPr lang="en-US" dirty="0" err="1"/>
              <a:t>NeSC</a:t>
            </a:r>
            <a:endParaRPr lang="en-US" dirty="0"/>
          </a:p>
          <a:p>
            <a:pPr lvl="1"/>
            <a:r>
              <a:rPr lang="en-US" dirty="0"/>
              <a:t>Hypervisor-managed filesystem</a:t>
            </a:r>
          </a:p>
          <a:p>
            <a:pPr lvl="1"/>
            <a:r>
              <a:rPr lang="en-US" dirty="0"/>
              <a:t>File translation done by hardware</a:t>
            </a:r>
          </a:p>
          <a:p>
            <a:pPr lvl="1"/>
            <a:endParaRPr lang="en-US" dirty="0"/>
          </a:p>
          <a:p>
            <a:r>
              <a:rPr lang="en-US" dirty="0"/>
              <a:t>Implemented </a:t>
            </a:r>
            <a:r>
              <a:rPr lang="en-US" dirty="0" err="1"/>
              <a:t>NeSC</a:t>
            </a:r>
            <a:r>
              <a:rPr lang="en-US" dirty="0"/>
              <a:t> prototype on FPGA</a:t>
            </a:r>
          </a:p>
          <a:p>
            <a:pPr lvl="1"/>
            <a:r>
              <a:rPr lang="en-US" dirty="0"/>
              <a:t>Results show </a:t>
            </a:r>
            <a:r>
              <a:rPr lang="en-US" dirty="0" err="1"/>
              <a:t>NeSC</a:t>
            </a:r>
            <a:r>
              <a:rPr lang="en-US" dirty="0"/>
              <a:t> removes host overheads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785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dirty="0"/>
              <a:t>Thank you!</a:t>
            </a:r>
          </a:p>
          <a:p>
            <a:pPr marL="0" indent="0" algn="ctr">
              <a:buNone/>
            </a:pPr>
            <a:r>
              <a:rPr lang="en-US" sz="8800" dirty="0"/>
              <a:t>Questions…?</a:t>
            </a:r>
          </a:p>
        </p:txBody>
      </p:sp>
    </p:spTree>
    <p:extLst>
      <p:ext uri="{BB962C8B-B14F-4D97-AF65-F5344CB8AC3E}">
        <p14:creationId xmlns:p14="http://schemas.microsoft.com/office/powerpoint/2010/main" val="2897911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NeSC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58707" cy="4531632"/>
          </a:xfrm>
        </p:spPr>
        <p:txBody>
          <a:bodyPr/>
          <a:lstStyle/>
          <a:p>
            <a:r>
              <a:rPr lang="en-US" dirty="0"/>
              <a:t>Extent trees map logical offsets to blocks</a:t>
            </a:r>
          </a:p>
          <a:p>
            <a:r>
              <a:rPr lang="en-US" dirty="0"/>
              <a:t>Blocks accessed by a VM are called </a:t>
            </a:r>
            <a:r>
              <a:rPr lang="en-US" b="1" dirty="0"/>
              <a:t>VLBA</a:t>
            </a:r>
          </a:p>
          <a:p>
            <a:r>
              <a:rPr lang="en-US" dirty="0"/>
              <a:t>NeSC scans the tree VIA DMA to translate VM block access</a:t>
            </a:r>
          </a:p>
          <a:p>
            <a:r>
              <a:rPr lang="en-US" dirty="0"/>
              <a:t>Blocks after translation are called </a:t>
            </a:r>
            <a:r>
              <a:rPr lang="en-US" b="1" dirty="0"/>
              <a:t>PLBA</a:t>
            </a:r>
          </a:p>
          <a:p>
            <a:r>
              <a:rPr lang="en-US" dirty="0"/>
              <a:t>Extent trees are in memory and accessible by NeSC </a:t>
            </a:r>
          </a:p>
        </p:txBody>
      </p:sp>
      <p:sp>
        <p:nvSpPr>
          <p:cNvPr id="5" name="Rectangle 4"/>
          <p:cNvSpPr/>
          <p:nvPr/>
        </p:nvSpPr>
        <p:spPr>
          <a:xfrm>
            <a:off x="8437419" y="4313676"/>
            <a:ext cx="85436" cy="757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522855" y="4313676"/>
            <a:ext cx="85436" cy="757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608291" y="4313676"/>
            <a:ext cx="85436" cy="757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693727" y="4313676"/>
            <a:ext cx="85436" cy="757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779163" y="4313676"/>
            <a:ext cx="85436" cy="757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864599" y="4313676"/>
            <a:ext cx="85436" cy="757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50035" y="4313676"/>
            <a:ext cx="85436" cy="757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035471" y="4313676"/>
            <a:ext cx="85436" cy="757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20907" y="4313676"/>
            <a:ext cx="85436" cy="757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206343" y="4313676"/>
            <a:ext cx="85436" cy="757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291779" y="4313676"/>
            <a:ext cx="85436" cy="757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377215" y="4313676"/>
            <a:ext cx="85436" cy="757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462651" y="4313676"/>
            <a:ext cx="85436" cy="7570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548087" y="4313676"/>
            <a:ext cx="85436" cy="7570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633523" y="4313676"/>
            <a:ext cx="85436" cy="7570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718959" y="4313676"/>
            <a:ext cx="85436" cy="757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807855" y="4313676"/>
            <a:ext cx="85436" cy="757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893291" y="4313676"/>
            <a:ext cx="85436" cy="757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978727" y="4313676"/>
            <a:ext cx="85436" cy="7570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064163" y="4313676"/>
            <a:ext cx="85436" cy="757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0149599" y="4313676"/>
            <a:ext cx="85436" cy="757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0235035" y="4313676"/>
            <a:ext cx="85436" cy="757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0320471" y="4313676"/>
            <a:ext cx="85436" cy="757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0405907" y="4313676"/>
            <a:ext cx="85436" cy="7570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91343" y="4313676"/>
            <a:ext cx="85436" cy="7570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0576779" y="4313676"/>
            <a:ext cx="85436" cy="7570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0662215" y="4313676"/>
            <a:ext cx="85436" cy="7570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747651" y="4313676"/>
            <a:ext cx="85436" cy="757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0833087" y="4313676"/>
            <a:ext cx="85436" cy="757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0918523" y="4313676"/>
            <a:ext cx="85436" cy="757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1003959" y="4313676"/>
            <a:ext cx="85436" cy="757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1089395" y="4313676"/>
            <a:ext cx="85436" cy="757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8693727" y="5164278"/>
            <a:ext cx="1968488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Storage Blocks</a:t>
            </a:r>
          </a:p>
        </p:txBody>
      </p:sp>
      <p:sp>
        <p:nvSpPr>
          <p:cNvPr id="38" name="Oval 37"/>
          <p:cNvSpPr/>
          <p:nvPr/>
        </p:nvSpPr>
        <p:spPr>
          <a:xfrm>
            <a:off x="8206507" y="3067266"/>
            <a:ext cx="304800" cy="304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901707" y="3372066"/>
            <a:ext cx="304800" cy="304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511307" y="3372066"/>
            <a:ext cx="304800" cy="304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8206507" y="3676866"/>
            <a:ext cx="304800" cy="304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38" idx="3"/>
            <a:endCxn id="39" idx="7"/>
          </p:cNvCxnSpPr>
          <p:nvPr/>
        </p:nvCxnSpPr>
        <p:spPr>
          <a:xfrm flipH="1">
            <a:off x="8161870" y="3327429"/>
            <a:ext cx="89274" cy="89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9" idx="3"/>
          </p:cNvCxnSpPr>
          <p:nvPr/>
        </p:nvCxnSpPr>
        <p:spPr>
          <a:xfrm flipH="1">
            <a:off x="7857070" y="3632229"/>
            <a:ext cx="89274" cy="89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8" idx="5"/>
            <a:endCxn id="40" idx="1"/>
          </p:cNvCxnSpPr>
          <p:nvPr/>
        </p:nvCxnSpPr>
        <p:spPr>
          <a:xfrm>
            <a:off x="8466670" y="3327429"/>
            <a:ext cx="89274" cy="89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0" idx="3"/>
            <a:endCxn id="41" idx="7"/>
          </p:cNvCxnSpPr>
          <p:nvPr/>
        </p:nvCxnSpPr>
        <p:spPr>
          <a:xfrm flipH="1">
            <a:off x="8466670" y="3632229"/>
            <a:ext cx="89274" cy="89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8816107" y="3676866"/>
            <a:ext cx="304800" cy="304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>
            <a:stCxn id="40" idx="5"/>
            <a:endCxn id="46" idx="1"/>
          </p:cNvCxnSpPr>
          <p:nvPr/>
        </p:nvCxnSpPr>
        <p:spPr>
          <a:xfrm>
            <a:off x="8771470" y="3632229"/>
            <a:ext cx="89274" cy="89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716980" y="2485065"/>
            <a:ext cx="1283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 </a:t>
            </a:r>
            <a:r>
              <a:rPr lang="en-US" b="1" dirty="0"/>
              <a:t>1</a:t>
            </a:r>
            <a:r>
              <a:rPr lang="en-US" dirty="0"/>
              <a:t> Extent Tree</a:t>
            </a:r>
          </a:p>
        </p:txBody>
      </p:sp>
      <p:sp>
        <p:nvSpPr>
          <p:cNvPr id="49" name="Oval 48"/>
          <p:cNvSpPr/>
          <p:nvPr/>
        </p:nvSpPr>
        <p:spPr>
          <a:xfrm>
            <a:off x="10743033" y="3063367"/>
            <a:ext cx="304800" cy="3048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0438233" y="3368167"/>
            <a:ext cx="304800" cy="3048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1047833" y="3368167"/>
            <a:ext cx="304800" cy="3048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0743033" y="3672967"/>
            <a:ext cx="304800" cy="3048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>
            <a:stCxn id="49" idx="3"/>
            <a:endCxn id="50" idx="7"/>
          </p:cNvCxnSpPr>
          <p:nvPr/>
        </p:nvCxnSpPr>
        <p:spPr>
          <a:xfrm flipH="1">
            <a:off x="10698396" y="3323530"/>
            <a:ext cx="89274" cy="89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0" idx="3"/>
          </p:cNvCxnSpPr>
          <p:nvPr/>
        </p:nvCxnSpPr>
        <p:spPr>
          <a:xfrm flipH="1">
            <a:off x="10393596" y="3628330"/>
            <a:ext cx="89274" cy="89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9" idx="5"/>
            <a:endCxn id="51" idx="1"/>
          </p:cNvCxnSpPr>
          <p:nvPr/>
        </p:nvCxnSpPr>
        <p:spPr>
          <a:xfrm>
            <a:off x="11003196" y="3323530"/>
            <a:ext cx="89274" cy="89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1" idx="3"/>
            <a:endCxn id="52" idx="7"/>
          </p:cNvCxnSpPr>
          <p:nvPr/>
        </p:nvCxnSpPr>
        <p:spPr>
          <a:xfrm flipH="1">
            <a:off x="11003196" y="3628330"/>
            <a:ext cx="89274" cy="89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1352633" y="3672967"/>
            <a:ext cx="304800" cy="3048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>
            <a:stCxn id="51" idx="5"/>
            <a:endCxn id="57" idx="1"/>
          </p:cNvCxnSpPr>
          <p:nvPr/>
        </p:nvCxnSpPr>
        <p:spPr>
          <a:xfrm>
            <a:off x="11307996" y="3628330"/>
            <a:ext cx="89274" cy="89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253506" y="2481166"/>
            <a:ext cx="1283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 </a:t>
            </a:r>
            <a:r>
              <a:rPr lang="en-US" b="1" dirty="0"/>
              <a:t>2</a:t>
            </a:r>
            <a:r>
              <a:rPr lang="en-US" dirty="0"/>
              <a:t> Extent Tree</a:t>
            </a:r>
          </a:p>
        </p:txBody>
      </p:sp>
      <p:cxnSp>
        <p:nvCxnSpPr>
          <p:cNvPr id="61" name="Straight Connector 60"/>
          <p:cNvCxnSpPr/>
          <p:nvPr/>
        </p:nvCxnSpPr>
        <p:spPr>
          <a:xfrm>
            <a:off x="419100" y="365125"/>
            <a:ext cx="10933533" cy="54927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755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Emergence of High Speed Storage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17580" cy="4351338"/>
          </a:xfrm>
        </p:spPr>
        <p:txBody>
          <a:bodyPr>
            <a:normAutofit/>
          </a:bodyPr>
          <a:lstStyle/>
          <a:p>
            <a:r>
              <a:rPr lang="en-US" dirty="0"/>
              <a:t>New fast storage technologies</a:t>
            </a:r>
          </a:p>
          <a:p>
            <a:pPr lvl="1"/>
            <a:r>
              <a:rPr lang="en-US" dirty="0"/>
              <a:t>Shifts the overhead focal point from the hardware to the software layers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Software overheads become more significant in </a:t>
            </a:r>
            <a:r>
              <a:rPr lang="en-US" b="1" dirty="0"/>
              <a:t>virtualized environments</a:t>
            </a:r>
          </a:p>
          <a:p>
            <a:endParaRPr lang="en-US" b="1" dirty="0"/>
          </a:p>
          <a:p>
            <a:r>
              <a:rPr lang="en-US" dirty="0"/>
              <a:t>We must rethink the division of labor between hardware and software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311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Initializtion</a:t>
            </a:r>
            <a:r>
              <a:rPr lang="en-US" dirty="0"/>
              <a:t>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Hypervisor installs extent based FS on storage</a:t>
            </a:r>
          </a:p>
          <a:p>
            <a:r>
              <a:rPr lang="en-US" dirty="0"/>
              <a:t>New VM attachment</a:t>
            </a:r>
          </a:p>
          <a:p>
            <a:pPr lvl="1"/>
            <a:r>
              <a:rPr lang="en-US" dirty="0"/>
              <a:t>Create a file on the FS – creates an empty extent tree mapping</a:t>
            </a:r>
          </a:p>
          <a:p>
            <a:pPr lvl="1"/>
            <a:r>
              <a:rPr lang="en-US" dirty="0"/>
              <a:t>Create new VM, attach VF to address space</a:t>
            </a:r>
          </a:p>
          <a:p>
            <a:r>
              <a:rPr lang="en-US" dirty="0"/>
              <a:t>Accept read/write from VM</a:t>
            </a:r>
          </a:p>
          <a:p>
            <a:pPr lvl="1"/>
            <a:r>
              <a:rPr lang="en-US" dirty="0"/>
              <a:t>Allocate new blocks when needed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47108" y="5419880"/>
            <a:ext cx="85436" cy="757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432544" y="5419880"/>
            <a:ext cx="85436" cy="757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517980" y="5419880"/>
            <a:ext cx="85436" cy="757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603416" y="5419880"/>
            <a:ext cx="85436" cy="757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688852" y="5419880"/>
            <a:ext cx="85436" cy="757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774288" y="5419880"/>
            <a:ext cx="85436" cy="757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859724" y="5419880"/>
            <a:ext cx="85436" cy="757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45160" y="5419880"/>
            <a:ext cx="85436" cy="757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030596" y="5419880"/>
            <a:ext cx="85436" cy="757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16032" y="5419880"/>
            <a:ext cx="85436" cy="757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201468" y="5419880"/>
            <a:ext cx="85436" cy="757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286904" y="5419880"/>
            <a:ext cx="85436" cy="757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372340" y="5419880"/>
            <a:ext cx="85436" cy="757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457776" y="5419880"/>
            <a:ext cx="85436" cy="757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543212" y="5419880"/>
            <a:ext cx="85436" cy="757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628648" y="5419880"/>
            <a:ext cx="85436" cy="757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717544" y="5419880"/>
            <a:ext cx="85436" cy="757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802980" y="5419880"/>
            <a:ext cx="85436" cy="757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888416" y="5419880"/>
            <a:ext cx="85436" cy="757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973852" y="5419880"/>
            <a:ext cx="85436" cy="757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059288" y="5419880"/>
            <a:ext cx="85436" cy="757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0144724" y="5419880"/>
            <a:ext cx="85436" cy="757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0230160" y="5419880"/>
            <a:ext cx="85436" cy="757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0315596" y="5419880"/>
            <a:ext cx="85436" cy="757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0401032" y="5419880"/>
            <a:ext cx="85436" cy="757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86468" y="5419880"/>
            <a:ext cx="85436" cy="757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0571904" y="5419880"/>
            <a:ext cx="85436" cy="757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0657340" y="5419880"/>
            <a:ext cx="85436" cy="757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742776" y="5419880"/>
            <a:ext cx="85436" cy="757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0828212" y="5419880"/>
            <a:ext cx="85436" cy="757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0913648" y="5419880"/>
            <a:ext cx="85436" cy="757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0999084" y="5419880"/>
            <a:ext cx="85436" cy="757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8261672" y="6176963"/>
            <a:ext cx="1968488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Storage Blocks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9295302" y="4566599"/>
            <a:ext cx="943256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NeSC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915518" y="4566599"/>
            <a:ext cx="304800" cy="3048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610718" y="4871399"/>
            <a:ext cx="304800" cy="3048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7220318" y="4871399"/>
            <a:ext cx="304800" cy="3048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915518" y="5176199"/>
            <a:ext cx="304800" cy="3048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0" idx="3"/>
            <a:endCxn id="41" idx="7"/>
          </p:cNvCxnSpPr>
          <p:nvPr/>
        </p:nvCxnSpPr>
        <p:spPr>
          <a:xfrm flipH="1">
            <a:off x="6870881" y="4826762"/>
            <a:ext cx="89274" cy="89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1" idx="3"/>
          </p:cNvCxnSpPr>
          <p:nvPr/>
        </p:nvCxnSpPr>
        <p:spPr>
          <a:xfrm flipH="1">
            <a:off x="6566081" y="5131562"/>
            <a:ext cx="89274" cy="89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0" idx="5"/>
            <a:endCxn id="42" idx="1"/>
          </p:cNvCxnSpPr>
          <p:nvPr/>
        </p:nvCxnSpPr>
        <p:spPr>
          <a:xfrm>
            <a:off x="7175681" y="4826762"/>
            <a:ext cx="89274" cy="89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2" idx="3"/>
            <a:endCxn id="43" idx="7"/>
          </p:cNvCxnSpPr>
          <p:nvPr/>
        </p:nvCxnSpPr>
        <p:spPr>
          <a:xfrm flipH="1">
            <a:off x="7175681" y="5131562"/>
            <a:ext cx="89274" cy="89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8517980" y="3714750"/>
            <a:ext cx="768924" cy="4476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 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442352" y="4261799"/>
            <a:ext cx="125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Vdisk1.img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0227609" y="3711334"/>
            <a:ext cx="1192866" cy="4476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Hypervisor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0808873" y="4159009"/>
            <a:ext cx="104775" cy="25177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817006" y="4159009"/>
            <a:ext cx="104775" cy="25177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807336" y="4154619"/>
            <a:ext cx="104775" cy="25177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8797667" y="4154619"/>
            <a:ext cx="104775" cy="25177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8797667" y="4150229"/>
            <a:ext cx="104775" cy="25177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797667" y="4140511"/>
            <a:ext cx="104775" cy="25177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419100" y="365125"/>
            <a:ext cx="10933533" cy="54927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37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1.48148E-6 L -0.04714 1.48148E-6 C -0.06823 1.48148E-6 -0.09415 0.06898 -0.09415 0.125 L -0.09415 0.25 " pathEditMode="relative" rAng="0" ptsTypes="AAAA">
                                      <p:cBhvr>
                                        <p:cTn id="13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14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48148E-6 L 0.03464 1.48148E-6 C 0.05013 1.48148E-6 0.06927 0.06898 0.06927 0.125 L 0.06927 0.25 " pathEditMode="relative" rAng="0" ptsTypes="AAAA">
                                      <p:cBhvr>
                                        <p:cTn id="160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64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000"/>
                            </p:stCondLst>
                            <p:childTnLst>
                              <p:par>
                                <p:cTn id="16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000"/>
                            </p:stCondLst>
                            <p:childTnLst>
                              <p:par>
                                <p:cTn id="1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2000"/>
                            </p:stCondLst>
                            <p:childTnLst>
                              <p:par>
                                <p:cTn id="168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4.07407E-6 L 0.03464 -4.07407E-6 C 0.05013 -4.07407E-6 0.06927 0.06899 0.06927 0.125 L 0.06927 0.25 " pathEditMode="relative" rAng="0" ptsTypes="AAAA">
                                      <p:cBhvr>
                                        <p:cTn id="169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64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4000"/>
                            </p:stCondLst>
                            <p:childTnLst>
                              <p:par>
                                <p:cTn id="17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4.07407E-6 L 0.03464 -4.07407E-6 C 0.05013 -4.07407E-6 0.06927 0.06899 0.06927 0.125 L 0.06927 0.25 " pathEditMode="relative" rAng="0" ptsTypes="AAAA">
                                      <p:cBhvr>
                                        <p:cTn id="183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64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2000"/>
                            </p:stCondLst>
                            <p:childTnLst>
                              <p:par>
                                <p:cTn id="18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2500"/>
                            </p:stCondLst>
                            <p:childTnLst>
                              <p:par>
                                <p:cTn id="2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500"/>
                            </p:stCondLst>
                            <p:childTnLst>
                              <p:par>
                                <p:cTn id="207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03464 3.7037E-7 C 0.05013 3.7037E-7 0.06927 0.06898 0.06927 0.125 L 0.06927 0.25 " pathEditMode="relative" rAng="0" ptsTypes="AAAA">
                                      <p:cBhvr>
                                        <p:cTn id="208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64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4500"/>
                            </p:stCondLst>
                            <p:childTnLst>
                              <p:par>
                                <p:cTn id="21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000"/>
                            </p:stCondLst>
                            <p:childTnLst>
                              <p:par>
                                <p:cTn id="236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7.40741E-7 L 0.03464 -7.40741E-7 C 0.05013 -7.40741E-7 0.06927 0.06898 0.06927 0.125 L 0.06927 0.25 " pathEditMode="relative" rAng="0" ptsTypes="AAAA">
                                      <p:cBhvr>
                                        <p:cTn id="237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64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7000"/>
                            </p:stCondLst>
                            <p:childTnLst>
                              <p:par>
                                <p:cTn id="23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50" grpId="0" animBg="1"/>
      <p:bldP spid="51" grpId="0"/>
      <p:bldP spid="53" grpId="0" animBg="1"/>
      <p:bldP spid="53" grpId="1" animBg="1"/>
      <p:bldP spid="53" grpId="2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57" grpId="0" animBg="1"/>
      <p:bldP spid="57" grpId="1" animBg="1"/>
      <p:bldP spid="57" grpId="2" animBg="1"/>
      <p:bldP spid="58" grpId="0" animBg="1"/>
      <p:bldP spid="58" grpId="1" animBg="1"/>
      <p:bldP spid="58" grpId="2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Isolation and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VMs can only access their own </a:t>
            </a:r>
            <a:r>
              <a:rPr lang="en-US" dirty="0" err="1"/>
              <a:t>PCIe</a:t>
            </a:r>
            <a:r>
              <a:rPr lang="en-US" dirty="0"/>
              <a:t> VF</a:t>
            </a:r>
          </a:p>
          <a:p>
            <a:pPr lvl="1"/>
            <a:r>
              <a:rPr lang="en-US" dirty="0"/>
              <a:t>MMU </a:t>
            </a:r>
          </a:p>
          <a:p>
            <a:r>
              <a:rPr lang="en-US" dirty="0"/>
              <a:t> VM cannot access storage blocks of other VMs</a:t>
            </a:r>
          </a:p>
          <a:p>
            <a:pPr lvl="1"/>
            <a:r>
              <a:rPr lang="en-US" dirty="0"/>
              <a:t>Each VM has its unique extent tree managed by the hypervisor</a:t>
            </a:r>
          </a:p>
          <a:p>
            <a:pPr lvl="1"/>
            <a:r>
              <a:rPr lang="en-US" dirty="0"/>
              <a:t>Extent tree traversal is done by the hardware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&lt;maybe add a figure?&gt;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19100" y="365125"/>
            <a:ext cx="10933533" cy="54927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5759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5248333" y="1827745"/>
            <a:ext cx="1263837" cy="47211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339" y="1825625"/>
            <a:ext cx="4550475" cy="4351338"/>
          </a:xfrm>
        </p:spPr>
        <p:txBody>
          <a:bodyPr/>
          <a:lstStyle/>
          <a:p>
            <a:r>
              <a:rPr lang="en-US" dirty="0"/>
              <a:t>VM 1 issues write </a:t>
            </a:r>
            <a:r>
              <a:rPr lang="en-US" dirty="0">
                <a:solidFill>
                  <a:sysClr val="windowText" lastClr="000000"/>
                </a:solidFill>
              </a:rPr>
              <a:t>VLBA</a:t>
            </a:r>
          </a:p>
          <a:p>
            <a:r>
              <a:rPr lang="en-US" dirty="0"/>
              <a:t>Translation Unit DMA tree</a:t>
            </a:r>
          </a:p>
          <a:p>
            <a:r>
              <a:rPr lang="en-US" dirty="0"/>
              <a:t>Send write request with PLBA to storage</a:t>
            </a:r>
          </a:p>
          <a:p>
            <a:endParaRPr lang="en-US" dirty="0"/>
          </a:p>
          <a:p>
            <a:r>
              <a:rPr lang="en-US" dirty="0"/>
              <a:t>Just like MMU and page tables!</a:t>
            </a:r>
          </a:p>
        </p:txBody>
      </p:sp>
      <p:sp>
        <p:nvSpPr>
          <p:cNvPr id="4" name="Rectangle 3"/>
          <p:cNvSpPr/>
          <p:nvPr/>
        </p:nvSpPr>
        <p:spPr>
          <a:xfrm>
            <a:off x="7341553" y="2451081"/>
            <a:ext cx="4362450" cy="25995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439014" y="2634166"/>
            <a:ext cx="1271893" cy="554374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Virtual Function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7439014" y="3194966"/>
            <a:ext cx="646667" cy="270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</a:t>
            </a:r>
          </a:p>
        </p:txBody>
      </p:sp>
      <p:sp>
        <p:nvSpPr>
          <p:cNvPr id="7" name="Rectangle 6"/>
          <p:cNvSpPr/>
          <p:nvPr/>
        </p:nvSpPr>
        <p:spPr>
          <a:xfrm>
            <a:off x="10357265" y="2626314"/>
            <a:ext cx="1271893" cy="5608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Physical Function</a:t>
            </a:r>
          </a:p>
        </p:txBody>
      </p:sp>
      <p:sp>
        <p:nvSpPr>
          <p:cNvPr id="8" name="Can 7"/>
          <p:cNvSpPr/>
          <p:nvPr/>
        </p:nvSpPr>
        <p:spPr>
          <a:xfrm>
            <a:off x="9034171" y="5464516"/>
            <a:ext cx="977213" cy="139348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10625629" y="1820685"/>
            <a:ext cx="735163" cy="440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VMM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35546" y="3193540"/>
            <a:ext cx="675361" cy="27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DMA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770133" y="2632740"/>
            <a:ext cx="1271893" cy="554374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Virtual Function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770133" y="3193540"/>
            <a:ext cx="646667" cy="270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390478" y="3192114"/>
            <a:ext cx="651548" cy="27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DMA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352384" y="3187114"/>
            <a:ext cx="646667" cy="270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977610" y="3183979"/>
            <a:ext cx="651548" cy="27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DMA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038497" y="1819320"/>
            <a:ext cx="735163" cy="440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 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707378" y="1827745"/>
            <a:ext cx="735163" cy="440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 1</a:t>
            </a:r>
          </a:p>
        </p:txBody>
      </p:sp>
      <p:cxnSp>
        <p:nvCxnSpPr>
          <p:cNvPr id="18" name="Straight Arrow Connector 17"/>
          <p:cNvCxnSpPr>
            <a:stCxn id="17" idx="2"/>
            <a:endCxn id="5" idx="0"/>
          </p:cNvCxnSpPr>
          <p:nvPr/>
        </p:nvCxnSpPr>
        <p:spPr>
          <a:xfrm>
            <a:off x="8074960" y="2267997"/>
            <a:ext cx="1" cy="36616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2"/>
            <a:endCxn id="11" idx="0"/>
          </p:cNvCxnSpPr>
          <p:nvPr/>
        </p:nvCxnSpPr>
        <p:spPr>
          <a:xfrm>
            <a:off x="9406079" y="2259572"/>
            <a:ext cx="1" cy="37316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7" idx="0"/>
          </p:cNvCxnSpPr>
          <p:nvPr/>
        </p:nvCxnSpPr>
        <p:spPr>
          <a:xfrm>
            <a:off x="10993211" y="2260937"/>
            <a:ext cx="1" cy="36537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rapezoid 20"/>
          <p:cNvSpPr/>
          <p:nvPr/>
        </p:nvSpPr>
        <p:spPr>
          <a:xfrm rot="10800000">
            <a:off x="7843288" y="4561574"/>
            <a:ext cx="3358978" cy="369702"/>
          </a:xfrm>
          <a:prstGeom prst="trapezoid">
            <a:avLst>
              <a:gd name="adj" fmla="val 720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en-US" dirty="0"/>
              <a:t>MUX</a:t>
            </a:r>
          </a:p>
        </p:txBody>
      </p:sp>
      <p:cxnSp>
        <p:nvCxnSpPr>
          <p:cNvPr id="22" name="Straight Arrow Connector 21"/>
          <p:cNvCxnSpPr>
            <a:stCxn id="21" idx="0"/>
            <a:endCxn id="8" idx="1"/>
          </p:cNvCxnSpPr>
          <p:nvPr/>
        </p:nvCxnSpPr>
        <p:spPr>
          <a:xfrm>
            <a:off x="9522777" y="4931276"/>
            <a:ext cx="1" cy="53324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5" idx="2"/>
            <a:endCxn id="21" idx="2"/>
          </p:cNvCxnSpPr>
          <p:nvPr/>
        </p:nvCxnSpPr>
        <p:spPr>
          <a:xfrm rot="5400000">
            <a:off x="9860734" y="3118923"/>
            <a:ext cx="1104695" cy="1780607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035546" y="3750854"/>
            <a:ext cx="1354932" cy="5133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Translation Unit</a:t>
            </a:r>
          </a:p>
        </p:txBody>
      </p:sp>
      <p:cxnSp>
        <p:nvCxnSpPr>
          <p:cNvPr id="25" name="Elbow Connector 24"/>
          <p:cNvCxnSpPr>
            <a:stCxn id="10" idx="2"/>
            <a:endCxn id="24" idx="0"/>
          </p:cNvCxnSpPr>
          <p:nvPr/>
        </p:nvCxnSpPr>
        <p:spPr>
          <a:xfrm rot="16200000" flipH="1">
            <a:off x="8400912" y="3438754"/>
            <a:ext cx="284414" cy="339785"/>
          </a:xfrm>
          <a:prstGeom prst="bentConnector3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3" idx="2"/>
            <a:endCxn id="24" idx="0"/>
          </p:cNvCxnSpPr>
          <p:nvPr/>
        </p:nvCxnSpPr>
        <p:spPr>
          <a:xfrm rot="5400000">
            <a:off x="9071712" y="3106314"/>
            <a:ext cx="285840" cy="1003240"/>
          </a:xfrm>
          <a:prstGeom prst="bentConnector3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4" idx="2"/>
            <a:endCxn id="21" idx="2"/>
          </p:cNvCxnSpPr>
          <p:nvPr/>
        </p:nvCxnSpPr>
        <p:spPr>
          <a:xfrm rot="16200000" flipH="1">
            <a:off x="8969214" y="4008011"/>
            <a:ext cx="297360" cy="80976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597770" y="2023140"/>
            <a:ext cx="304800" cy="304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92970" y="2327940"/>
            <a:ext cx="304800" cy="304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902570" y="2327940"/>
            <a:ext cx="304800" cy="304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597770" y="2632740"/>
            <a:ext cx="304800" cy="304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28" idx="3"/>
            <a:endCxn id="29" idx="7"/>
          </p:cNvCxnSpPr>
          <p:nvPr/>
        </p:nvCxnSpPr>
        <p:spPr>
          <a:xfrm flipH="1">
            <a:off x="5553133" y="2283303"/>
            <a:ext cx="89274" cy="89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9" idx="3"/>
          </p:cNvCxnSpPr>
          <p:nvPr/>
        </p:nvCxnSpPr>
        <p:spPr>
          <a:xfrm flipH="1">
            <a:off x="5248333" y="2588103"/>
            <a:ext cx="89274" cy="89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8" idx="5"/>
            <a:endCxn id="30" idx="1"/>
          </p:cNvCxnSpPr>
          <p:nvPr/>
        </p:nvCxnSpPr>
        <p:spPr>
          <a:xfrm>
            <a:off x="5857933" y="2283303"/>
            <a:ext cx="89274" cy="89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0" idx="3"/>
            <a:endCxn id="31" idx="7"/>
          </p:cNvCxnSpPr>
          <p:nvPr/>
        </p:nvCxnSpPr>
        <p:spPr>
          <a:xfrm flipH="1">
            <a:off x="5857933" y="2588103"/>
            <a:ext cx="89274" cy="89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207370" y="2632740"/>
            <a:ext cx="304800" cy="304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>
            <a:stCxn id="30" idx="5"/>
            <a:endCxn id="36" idx="1"/>
          </p:cNvCxnSpPr>
          <p:nvPr/>
        </p:nvCxnSpPr>
        <p:spPr>
          <a:xfrm>
            <a:off x="6162733" y="2588103"/>
            <a:ext cx="89274" cy="89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6391963" y="815668"/>
            <a:ext cx="1806464" cy="46759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VLBA 1234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074959" y="3247328"/>
            <a:ext cx="420978" cy="16247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136215" y="1516751"/>
            <a:ext cx="153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Memory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940056" y="4254478"/>
            <a:ext cx="1806464" cy="46759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PLBA ABCD</a:t>
            </a:r>
          </a:p>
        </p:txBody>
      </p:sp>
      <p:sp>
        <p:nvSpPr>
          <p:cNvPr id="43" name="Oval 42"/>
          <p:cNvSpPr/>
          <p:nvPr/>
        </p:nvSpPr>
        <p:spPr>
          <a:xfrm>
            <a:off x="5597768" y="3676393"/>
            <a:ext cx="304800" cy="304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292968" y="3981193"/>
            <a:ext cx="304800" cy="304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902568" y="3981193"/>
            <a:ext cx="304800" cy="304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597768" y="4285993"/>
            <a:ext cx="304800" cy="304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>
            <a:stCxn id="43" idx="3"/>
            <a:endCxn id="44" idx="7"/>
          </p:cNvCxnSpPr>
          <p:nvPr/>
        </p:nvCxnSpPr>
        <p:spPr>
          <a:xfrm flipH="1">
            <a:off x="5553131" y="3936556"/>
            <a:ext cx="89274" cy="89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4" idx="3"/>
          </p:cNvCxnSpPr>
          <p:nvPr/>
        </p:nvCxnSpPr>
        <p:spPr>
          <a:xfrm flipH="1">
            <a:off x="5248331" y="4241356"/>
            <a:ext cx="89274" cy="89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3" idx="5"/>
            <a:endCxn id="45" idx="1"/>
          </p:cNvCxnSpPr>
          <p:nvPr/>
        </p:nvCxnSpPr>
        <p:spPr>
          <a:xfrm>
            <a:off x="5857931" y="3936556"/>
            <a:ext cx="89274" cy="89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5" idx="3"/>
            <a:endCxn id="46" idx="7"/>
          </p:cNvCxnSpPr>
          <p:nvPr/>
        </p:nvCxnSpPr>
        <p:spPr>
          <a:xfrm flipH="1">
            <a:off x="5857931" y="4241356"/>
            <a:ext cx="89274" cy="89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207368" y="4285993"/>
            <a:ext cx="304800" cy="304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>
            <a:stCxn id="45" idx="5"/>
            <a:endCxn id="53" idx="1"/>
          </p:cNvCxnSpPr>
          <p:nvPr/>
        </p:nvCxnSpPr>
        <p:spPr>
          <a:xfrm>
            <a:off x="6162731" y="4241356"/>
            <a:ext cx="89274" cy="89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19100" y="365125"/>
            <a:ext cx="10933533" cy="54927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84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94 7.40741E-7 L -0.00117 7.40741E-7 C 0.02942 7.40741E-7 0.06718 0.07407 0.06718 0.13426 L 0.06718 0.26921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23" y="13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3.33333E-6 L -0.00065 0.00023 C 0.00104 0.00532 0.00325 0.01064 0.00442 0.01643 C 0.00963 0.04213 0.00143 0.02106 0.00794 0.03611 C 0.00846 0.03865 0.00911 0.04375 0.01054 0.04514 C 0.01198 0.04699 0.01393 0.04722 0.01575 0.04814 L 0.01836 0.04977 C 0.02591 0.05416 0.02005 0.05115 0.03672 0.05277 C 0.03515 0.06018 0.03515 0.06157 0.03307 0.06782 C 0.03255 0.06944 0.03164 0.0706 0.03138 0.07245 C 0.03112 0.07477 0.03138 0.07754 0.03138 0.08009 L 0.03567 0.07546 " pathEditMode="relative" rAng="0" ptsTypes="AAAAAAAAAAAA">
                                      <p:cBhvr>
                                        <p:cTn id="23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4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2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9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0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6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7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7037E-7 L 6.25E-7 -3.7037E-7 C 0.01328 0.00208 0.01068 0.00254 0.02956 -0.00139 C 0.03112 -0.00162 0.03255 -0.00324 0.03411 -0.00394 L 0.03997 -0.00648 C 0.05091 -0.00602 0.05703 -0.00996 0.06523 -0.00255 C 0.06654 -0.00139 0.06771 -3.7037E-7 0.06901 0.00139 C 0.06992 0.00231 0.07109 0.00278 0.07187 0.00393 C 0.07357 0.00625 0.07643 0.0118 0.07643 0.0118 C 0.07838 0.02292 0.075 0.00555 0.08008 0.02384 C 0.08112 0.02731 0.08177 0.03125 0.08307 0.03426 C 0.08581 0.04097 0.08463 0.03773 0.08672 0.04352 C 0.08789 0.05162 0.08724 0.04722 0.08893 0.05671 C 0.08945 0.05949 0.0901 0.06204 0.09049 0.06458 L 0.09127 0.06991 C 0.09088 0.07616 0.09088 0.08495 0.08893 0.09097 C 0.08776 0.09491 0.0845 0.10162 0.0845 0.10162 C 0.08281 0.11111 0.08489 0.0993 0.08307 0.11088 C 0.08281 0.11227 0.08255 0.11342 0.08229 0.11481 C 0.08203 0.1206 0.08216 0.12639 0.08151 0.13194 C 0.08138 0.13356 0.08021 0.13426 0.08008 0.13588 C 0.0793 0.14236 0.07917 0.14907 0.07864 0.15579 C 0.07812 0.16065 0.07734 0.16227 0.07708 0.16759 C 0.07695 0.17245 0.07708 0.17731 0.07708 0.18217 L 0.07864 0.18079 L 0.08151 0.1794 " pathEditMode="relative" ptsTypes="AAAAAAAAAAAAAAAAAAAAAAAAAA">
                                      <p:cBhvr>
                                        <p:cTn id="6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31" grpId="0" animBg="1"/>
      <p:bldP spid="48" grpId="0" animBg="1"/>
      <p:bldP spid="48" grpId="1" animBg="1"/>
      <p:bldP spid="48" grpId="2" animBg="1"/>
      <p:bldP spid="49" grpId="0" animBg="1"/>
      <p:bldP spid="49" grpId="1" animBg="1"/>
      <p:bldP spid="42" grpId="0" animBg="1"/>
      <p:bldP spid="4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960" y="1794808"/>
            <a:ext cx="10228079" cy="30625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Hypervisor Overheads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5748075"/>
            <a:ext cx="10515600" cy="744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Idea: the performance of </a:t>
            </a:r>
            <a:r>
              <a:rPr lang="en-US" b="1" dirty="0"/>
              <a:t>Direct-IO </a:t>
            </a:r>
            <a:r>
              <a:rPr lang="en-US" dirty="0"/>
              <a:t>with the isolation of </a:t>
            </a:r>
            <a:r>
              <a:rPr lang="en-US" b="1" dirty="0"/>
              <a:t>Emulation</a:t>
            </a:r>
            <a:r>
              <a:rPr lang="en-US" dirty="0"/>
              <a:t> </a:t>
            </a:r>
          </a:p>
        </p:txBody>
      </p:sp>
      <p:sp>
        <p:nvSpPr>
          <p:cNvPr id="17" name="Cross 16"/>
          <p:cNvSpPr/>
          <p:nvPr/>
        </p:nvSpPr>
        <p:spPr>
          <a:xfrm rot="18900000">
            <a:off x="1176971" y="1719906"/>
            <a:ext cx="2834392" cy="2836613"/>
          </a:xfrm>
          <a:prstGeom prst="plus">
            <a:avLst>
              <a:gd name="adj" fmla="val 49625"/>
            </a:avLst>
          </a:prstGeom>
          <a:solidFill>
            <a:srgbClr val="FF0000"/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76897" y="4863670"/>
            <a:ext cx="209169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Emulation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50155" y="4801959"/>
            <a:ext cx="209169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virtio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8507118" y="4809729"/>
            <a:ext cx="209169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Direct-IO</a:t>
            </a:r>
          </a:p>
        </p:txBody>
      </p:sp>
    </p:spTree>
    <p:extLst>
      <p:ext uri="{BB962C8B-B14F-4D97-AF65-F5344CB8AC3E}">
        <p14:creationId xmlns:p14="http://schemas.microsoft.com/office/powerpoint/2010/main" val="423194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Hypervisor Overheads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69215"/>
          </a:xfrm>
        </p:spPr>
        <p:txBody>
          <a:bodyPr/>
          <a:lstStyle/>
          <a:p>
            <a:r>
              <a:rPr lang="en-US" dirty="0"/>
              <a:t>Direct-IO speedup for fast storage devices</a:t>
            </a:r>
          </a:p>
          <a:p>
            <a:r>
              <a:rPr lang="en-US" dirty="0"/>
              <a:t>As devices get faster, software overheads get more significant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553" y="2918193"/>
            <a:ext cx="6766894" cy="338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8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NeSC</a:t>
            </a:r>
            <a:r>
              <a:rPr lang="en-US" dirty="0"/>
              <a:t>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268393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Enable multiple VMs to directly access the storage device (Direct-IO)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Enforce file-level isolation at the hardware level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Separate control and data path to be filesystem agnostic</a:t>
            </a:r>
          </a:p>
          <a:p>
            <a:pPr lvl="1"/>
            <a:r>
              <a:rPr lang="en-US" dirty="0"/>
              <a:t>Hypervisor creates isolation policy</a:t>
            </a:r>
          </a:p>
          <a:p>
            <a:pPr lvl="1"/>
            <a:r>
              <a:rPr lang="en-US" dirty="0"/>
              <a:t>Hardware enforces policy on every access</a:t>
            </a:r>
          </a:p>
        </p:txBody>
      </p:sp>
      <p:sp>
        <p:nvSpPr>
          <p:cNvPr id="4" name="Rectangle 3"/>
          <p:cNvSpPr/>
          <p:nvPr/>
        </p:nvSpPr>
        <p:spPr>
          <a:xfrm>
            <a:off x="7837050" y="5506392"/>
            <a:ext cx="233506" cy="9301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8866327" y="6436590"/>
            <a:ext cx="1968488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Storage Blocks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070556" y="5506392"/>
            <a:ext cx="233506" cy="930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304062" y="5506392"/>
            <a:ext cx="233506" cy="930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8537568" y="5506392"/>
            <a:ext cx="233506" cy="93019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8771074" y="5506392"/>
            <a:ext cx="233506" cy="93019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9004580" y="5506392"/>
            <a:ext cx="233506" cy="930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238086" y="5506392"/>
            <a:ext cx="233506" cy="9301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9471592" y="5506392"/>
            <a:ext cx="233506" cy="9301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9705098" y="5506392"/>
            <a:ext cx="233506" cy="93019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9938604" y="5506392"/>
            <a:ext cx="233506" cy="93019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0172110" y="5506392"/>
            <a:ext cx="233506" cy="93019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0405616" y="5506392"/>
            <a:ext cx="233506" cy="9301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0639122" y="5506392"/>
            <a:ext cx="233506" cy="9301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0872628" y="5506392"/>
            <a:ext cx="233506" cy="9301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1106134" y="5506392"/>
            <a:ext cx="233506" cy="930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1339640" y="5506392"/>
            <a:ext cx="233506" cy="930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9121333" y="4706292"/>
            <a:ext cx="955964" cy="42602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NeSC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7730834" y="3834245"/>
            <a:ext cx="923487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 1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0299400" y="3834245"/>
            <a:ext cx="923487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 2</a:t>
            </a:r>
          </a:p>
        </p:txBody>
      </p:sp>
      <p:cxnSp>
        <p:nvCxnSpPr>
          <p:cNvPr id="56" name="Straight Arrow Connector 55"/>
          <p:cNvCxnSpPr>
            <a:endCxn id="52" idx="0"/>
          </p:cNvCxnSpPr>
          <p:nvPr/>
        </p:nvCxnSpPr>
        <p:spPr>
          <a:xfrm>
            <a:off x="8187309" y="4291445"/>
            <a:ext cx="1412006" cy="414847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4" idx="2"/>
            <a:endCxn id="52" idx="0"/>
          </p:cNvCxnSpPr>
          <p:nvPr/>
        </p:nvCxnSpPr>
        <p:spPr>
          <a:xfrm flipH="1">
            <a:off x="9599315" y="4291445"/>
            <a:ext cx="1161829" cy="414847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52" idx="2"/>
            <a:endCxn id="4" idx="0"/>
          </p:cNvCxnSpPr>
          <p:nvPr/>
        </p:nvCxnSpPr>
        <p:spPr>
          <a:xfrm flipH="1">
            <a:off x="7953803" y="5132319"/>
            <a:ext cx="1645512" cy="374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2" idx="2"/>
            <a:endCxn id="51" idx="0"/>
          </p:cNvCxnSpPr>
          <p:nvPr/>
        </p:nvCxnSpPr>
        <p:spPr>
          <a:xfrm>
            <a:off x="9599315" y="5132319"/>
            <a:ext cx="1857078" cy="374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940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VMs, single device? </a:t>
            </a:r>
            <a:r>
              <a:rPr lang="en-US" b="1" i="1" dirty="0"/>
              <a:t>Use SR-IOV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6017239" cy="4859981"/>
          </a:xfrm>
        </p:spPr>
        <p:txBody>
          <a:bodyPr/>
          <a:lstStyle/>
          <a:p>
            <a:r>
              <a:rPr lang="en-US" dirty="0" err="1"/>
              <a:t>PCIe</a:t>
            </a:r>
            <a:r>
              <a:rPr lang="en-US" dirty="0"/>
              <a:t> interface specification</a:t>
            </a:r>
          </a:p>
          <a:p>
            <a:r>
              <a:rPr lang="en-US" dirty="0"/>
              <a:t>Multiple clients share the device</a:t>
            </a:r>
          </a:p>
          <a:p>
            <a:pPr lvl="1"/>
            <a:r>
              <a:rPr lang="en-US" dirty="0"/>
              <a:t>VIA direct-IO</a:t>
            </a:r>
          </a:p>
          <a:p>
            <a:r>
              <a:rPr lang="en-US" dirty="0"/>
              <a:t>SR-IOV does </a:t>
            </a:r>
            <a:r>
              <a:rPr lang="en-US" b="1" dirty="0"/>
              <a:t>not</a:t>
            </a:r>
            <a:r>
              <a:rPr lang="en-US" dirty="0"/>
              <a:t> specify how the device enforces isolation of the block device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11291" y="2322449"/>
            <a:ext cx="4710921" cy="26444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62365" y="2505534"/>
            <a:ext cx="1271893" cy="554374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Virtual Function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7262365" y="3066334"/>
            <a:ext cx="646667" cy="270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575474" y="2497682"/>
            <a:ext cx="1271893" cy="5608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Physical Function</a:t>
            </a:r>
          </a:p>
        </p:txBody>
      </p:sp>
      <p:sp>
        <p:nvSpPr>
          <p:cNvPr id="21" name="Can 20"/>
          <p:cNvSpPr/>
          <p:nvPr/>
        </p:nvSpPr>
        <p:spPr>
          <a:xfrm>
            <a:off x="9252380" y="5200802"/>
            <a:ext cx="977213" cy="139348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575472" y="1692053"/>
            <a:ext cx="1271896" cy="4402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Hypervisor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858897" y="3064908"/>
            <a:ext cx="675361" cy="27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DMA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593484" y="2504108"/>
            <a:ext cx="1271893" cy="554374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Virtual Function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593484" y="3064908"/>
            <a:ext cx="646667" cy="270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213829" y="3063482"/>
            <a:ext cx="651548" cy="27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DMA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570593" y="3058482"/>
            <a:ext cx="646667" cy="270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1195819" y="3055347"/>
            <a:ext cx="651548" cy="27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DMA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861848" y="1690688"/>
            <a:ext cx="735163" cy="440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530729" y="1699113"/>
            <a:ext cx="735163" cy="440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cxnSp>
        <p:nvCxnSpPr>
          <p:cNvPr id="37" name="Straight Arrow Connector 36"/>
          <p:cNvCxnSpPr>
            <a:stCxn id="35" idx="2"/>
            <a:endCxn id="5" idx="0"/>
          </p:cNvCxnSpPr>
          <p:nvPr/>
        </p:nvCxnSpPr>
        <p:spPr>
          <a:xfrm>
            <a:off x="7898311" y="2139365"/>
            <a:ext cx="1" cy="36616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4" idx="2"/>
            <a:endCxn id="29" idx="0"/>
          </p:cNvCxnSpPr>
          <p:nvPr/>
        </p:nvCxnSpPr>
        <p:spPr>
          <a:xfrm>
            <a:off x="9229430" y="2130940"/>
            <a:ext cx="1" cy="37316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4" idx="2"/>
            <a:endCxn id="17" idx="0"/>
          </p:cNvCxnSpPr>
          <p:nvPr/>
        </p:nvCxnSpPr>
        <p:spPr>
          <a:xfrm>
            <a:off x="11211420" y="2132305"/>
            <a:ext cx="1" cy="36537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rapezoid 43"/>
          <p:cNvSpPr/>
          <p:nvPr/>
        </p:nvSpPr>
        <p:spPr>
          <a:xfrm rot="10800000">
            <a:off x="8061498" y="4354866"/>
            <a:ext cx="3358978" cy="369702"/>
          </a:xfrm>
          <a:prstGeom prst="trapezoid">
            <a:avLst>
              <a:gd name="adj" fmla="val 720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en-US" dirty="0"/>
              <a:t>MUX</a:t>
            </a:r>
          </a:p>
        </p:txBody>
      </p:sp>
      <p:cxnSp>
        <p:nvCxnSpPr>
          <p:cNvPr id="46" name="Straight Arrow Connector 45"/>
          <p:cNvCxnSpPr>
            <a:stCxn id="44" idx="0"/>
            <a:endCxn id="21" idx="1"/>
          </p:cNvCxnSpPr>
          <p:nvPr/>
        </p:nvCxnSpPr>
        <p:spPr>
          <a:xfrm>
            <a:off x="9740987" y="4724568"/>
            <a:ext cx="0" cy="47623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31" idx="2"/>
          </p:cNvCxnSpPr>
          <p:nvPr/>
        </p:nvCxnSpPr>
        <p:spPr>
          <a:xfrm rot="5400000">
            <a:off x="8697826" y="3500407"/>
            <a:ext cx="1005803" cy="677753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33" idx="2"/>
          </p:cNvCxnSpPr>
          <p:nvPr/>
        </p:nvCxnSpPr>
        <p:spPr>
          <a:xfrm rot="5400000">
            <a:off x="10724642" y="3545232"/>
            <a:ext cx="1013936" cy="579966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25" idx="2"/>
          </p:cNvCxnSpPr>
          <p:nvPr/>
        </p:nvCxnSpPr>
        <p:spPr>
          <a:xfrm rot="16200000" flipH="1">
            <a:off x="8027027" y="3507359"/>
            <a:ext cx="1004375" cy="665272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8416636" y="3568903"/>
            <a:ext cx="935182" cy="5458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84293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367179" y="4003589"/>
            <a:ext cx="1593742" cy="11684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Hardware-level file Isolation: </a:t>
            </a:r>
            <a:r>
              <a:rPr lang="en-US" b="1" i="1" dirty="0"/>
              <a:t>Use extent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Virtio</a:t>
            </a:r>
            <a:r>
              <a:rPr lang="en-US" dirty="0"/>
              <a:t> uses the filesystem to enforce isolation between VMs</a:t>
            </a:r>
          </a:p>
          <a:p>
            <a:r>
              <a:rPr lang="en-US" dirty="0"/>
              <a:t>Each VM is attached to a file on the filesystem</a:t>
            </a:r>
          </a:p>
          <a:p>
            <a:r>
              <a:rPr lang="en-US" dirty="0"/>
              <a:t>Each file maps logical to physical storage blocks with an </a:t>
            </a:r>
            <a:r>
              <a:rPr lang="en-US" b="1" dirty="0"/>
              <a:t>extent Tree  </a:t>
            </a:r>
          </a:p>
        </p:txBody>
      </p:sp>
      <p:sp>
        <p:nvSpPr>
          <p:cNvPr id="4" name="Rectangle 3"/>
          <p:cNvSpPr/>
          <p:nvPr/>
        </p:nvSpPr>
        <p:spPr>
          <a:xfrm>
            <a:off x="1970345" y="4003589"/>
            <a:ext cx="1593742" cy="24219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70346" y="3682314"/>
            <a:ext cx="98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Inode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70344" y="4996915"/>
            <a:ext cx="1593743" cy="291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Extent-Header</a:t>
            </a:r>
          </a:p>
        </p:txBody>
      </p:sp>
      <p:sp>
        <p:nvSpPr>
          <p:cNvPr id="8" name="Rectangle 7"/>
          <p:cNvSpPr/>
          <p:nvPr/>
        </p:nvSpPr>
        <p:spPr>
          <a:xfrm>
            <a:off x="1970343" y="5287542"/>
            <a:ext cx="1593744" cy="291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Extent-Index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67180" y="4003589"/>
            <a:ext cx="1593743" cy="291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Extent-Header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367179" y="4294216"/>
            <a:ext cx="1593744" cy="291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Extent-Index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367177" y="4583797"/>
            <a:ext cx="1593744" cy="291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Extent-Index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367177" y="4873893"/>
            <a:ext cx="1593744" cy="291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Extent-Index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617513" y="3568119"/>
            <a:ext cx="1593742" cy="11684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617514" y="3568119"/>
            <a:ext cx="1593743" cy="291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Extent-Header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617513" y="3858746"/>
            <a:ext cx="1593744" cy="291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Extent-Index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617511" y="4148327"/>
            <a:ext cx="1593744" cy="291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Extent-Index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617511" y="4442392"/>
            <a:ext cx="1593744" cy="291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Extent-Index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617511" y="5290881"/>
            <a:ext cx="1593742" cy="11684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617512" y="5290881"/>
            <a:ext cx="1593743" cy="291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Extent-Header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617511" y="5581508"/>
            <a:ext cx="1593744" cy="291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Extent-Index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617509" y="5871089"/>
            <a:ext cx="1593744" cy="291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Extent-Index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17509" y="6159915"/>
            <a:ext cx="1593744" cy="291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Extent-Index</a:t>
            </a:r>
          </a:p>
        </p:txBody>
      </p:sp>
      <p:sp>
        <p:nvSpPr>
          <p:cNvPr id="28" name="Can 27"/>
          <p:cNvSpPr/>
          <p:nvPr/>
        </p:nvSpPr>
        <p:spPr>
          <a:xfrm>
            <a:off x="10007375" y="4001294"/>
            <a:ext cx="990600" cy="2772751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9710395" y="3631962"/>
            <a:ext cx="158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Storage Blocks</a:t>
            </a:r>
          </a:p>
        </p:txBody>
      </p:sp>
      <p:cxnSp>
        <p:nvCxnSpPr>
          <p:cNvPr id="31" name="Straight Arrow Connector 30"/>
          <p:cNvCxnSpPr>
            <a:stCxn id="8" idx="3"/>
            <a:endCxn id="14" idx="1"/>
          </p:cNvCxnSpPr>
          <p:nvPr/>
        </p:nvCxnSpPr>
        <p:spPr>
          <a:xfrm flipV="1">
            <a:off x="3564087" y="4149478"/>
            <a:ext cx="803093" cy="1283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5" idx="3"/>
          </p:cNvCxnSpPr>
          <p:nvPr/>
        </p:nvCxnSpPr>
        <p:spPr>
          <a:xfrm flipV="1">
            <a:off x="5960923" y="3714008"/>
            <a:ext cx="656591" cy="726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6" idx="3"/>
            <a:endCxn id="24" idx="1"/>
          </p:cNvCxnSpPr>
          <p:nvPr/>
        </p:nvCxnSpPr>
        <p:spPr>
          <a:xfrm>
            <a:off x="5960921" y="4729686"/>
            <a:ext cx="656591" cy="707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0007375" y="4440104"/>
            <a:ext cx="990600" cy="143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0007375" y="4583797"/>
            <a:ext cx="990600" cy="143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0006481" y="4731261"/>
            <a:ext cx="990600" cy="143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stCxn id="20" idx="3"/>
          </p:cNvCxnSpPr>
          <p:nvPr/>
        </p:nvCxnSpPr>
        <p:spPr>
          <a:xfrm>
            <a:off x="8211257" y="4004635"/>
            <a:ext cx="1795224" cy="435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0" idx="3"/>
          </p:cNvCxnSpPr>
          <p:nvPr/>
        </p:nvCxnSpPr>
        <p:spPr>
          <a:xfrm>
            <a:off x="8211257" y="4004635"/>
            <a:ext cx="1795224" cy="879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0007375" y="5648964"/>
            <a:ext cx="990600" cy="143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0007375" y="5792657"/>
            <a:ext cx="990600" cy="143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0006481" y="5940121"/>
            <a:ext cx="990600" cy="143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>
            <a:stCxn id="27" idx="3"/>
          </p:cNvCxnSpPr>
          <p:nvPr/>
        </p:nvCxnSpPr>
        <p:spPr>
          <a:xfrm flipV="1">
            <a:off x="8211253" y="5648964"/>
            <a:ext cx="1795228" cy="656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7" idx="3"/>
          </p:cNvCxnSpPr>
          <p:nvPr/>
        </p:nvCxnSpPr>
        <p:spPr>
          <a:xfrm flipV="1">
            <a:off x="8211253" y="6083814"/>
            <a:ext cx="1795228" cy="221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53663" y="3696506"/>
            <a:ext cx="1369074" cy="2929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Offset</a:t>
            </a:r>
          </a:p>
        </p:txBody>
      </p: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>
            <a:off x="1522737" y="3842967"/>
            <a:ext cx="447607" cy="1299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 rot="915130">
            <a:off x="8413452" y="3806019"/>
            <a:ext cx="1369074" cy="2929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LBA</a:t>
            </a:r>
          </a:p>
        </p:txBody>
      </p:sp>
      <p:cxnSp>
        <p:nvCxnSpPr>
          <p:cNvPr id="12" name="Straight Arrow Connector 11"/>
          <p:cNvCxnSpPr>
            <a:stCxn id="41" idx="3"/>
          </p:cNvCxnSpPr>
          <p:nvPr/>
        </p:nvCxnSpPr>
        <p:spPr>
          <a:xfrm>
            <a:off x="9758415" y="4132560"/>
            <a:ext cx="248066" cy="307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01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NeSC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500955" cy="4351338"/>
          </a:xfrm>
        </p:spPr>
        <p:txBody>
          <a:bodyPr/>
          <a:lstStyle/>
          <a:p>
            <a:r>
              <a:rPr lang="en-US" dirty="0"/>
              <a:t>Combine </a:t>
            </a:r>
            <a:r>
              <a:rPr lang="en-US" b="1" dirty="0"/>
              <a:t>SR-IOV</a:t>
            </a:r>
            <a:r>
              <a:rPr lang="en-US" dirty="0"/>
              <a:t> with </a:t>
            </a:r>
            <a:r>
              <a:rPr lang="en-US" b="1" dirty="0"/>
              <a:t>file isolation</a:t>
            </a:r>
          </a:p>
          <a:p>
            <a:r>
              <a:rPr lang="en-US" dirty="0"/>
              <a:t>Device enforces file isolation</a:t>
            </a:r>
            <a:endParaRPr lang="en-US" b="1" dirty="0"/>
          </a:p>
          <a:p>
            <a:pPr lvl="1"/>
            <a:r>
              <a:rPr lang="en-US" dirty="0"/>
              <a:t>Hypervisor sets the logical to physical mapping using extent trees</a:t>
            </a:r>
          </a:p>
          <a:p>
            <a:pPr lvl="1"/>
            <a:r>
              <a:rPr lang="en-US" dirty="0"/>
              <a:t>Hardware queries per VM extent tree on each block access via DMA</a:t>
            </a:r>
          </a:p>
          <a:p>
            <a:pPr lvl="1"/>
            <a:endParaRPr lang="en-US" dirty="0"/>
          </a:p>
          <a:p>
            <a:r>
              <a:rPr lang="en-US" dirty="0"/>
              <a:t>VM storage access -&gt; </a:t>
            </a:r>
            <a:r>
              <a:rPr lang="en-US" dirty="0" err="1"/>
              <a:t>vLBA</a:t>
            </a:r>
            <a:endParaRPr lang="en-US" dirty="0"/>
          </a:p>
          <a:p>
            <a:r>
              <a:rPr lang="en-US" dirty="0" err="1"/>
              <a:t>NeSC</a:t>
            </a:r>
            <a:r>
              <a:rPr lang="en-US" dirty="0"/>
              <a:t> storage access -&gt; </a:t>
            </a:r>
            <a:r>
              <a:rPr lang="en-US" dirty="0" err="1"/>
              <a:t>pLBA</a:t>
            </a:r>
            <a:r>
              <a:rPr lang="en-US" dirty="0"/>
              <a:t> (translated)</a:t>
            </a:r>
          </a:p>
          <a:p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339155" y="1989939"/>
            <a:ext cx="4710921" cy="30496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390229" y="2173025"/>
            <a:ext cx="1271893" cy="554374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Virtual Function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390229" y="2733825"/>
            <a:ext cx="646667" cy="270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0703338" y="2165173"/>
            <a:ext cx="1271893" cy="5608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Physical Function</a:t>
            </a:r>
          </a:p>
        </p:txBody>
      </p:sp>
      <p:sp>
        <p:nvSpPr>
          <p:cNvPr id="35" name="Can 34"/>
          <p:cNvSpPr/>
          <p:nvPr/>
        </p:nvSpPr>
        <p:spPr>
          <a:xfrm>
            <a:off x="9380244" y="5211196"/>
            <a:ext cx="977213" cy="139348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0703336" y="1359544"/>
            <a:ext cx="1271896" cy="4402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Hypervisor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986761" y="2732399"/>
            <a:ext cx="675361" cy="27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DMA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721348" y="2171599"/>
            <a:ext cx="1271893" cy="554374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Virtual Function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721348" y="2732399"/>
            <a:ext cx="646667" cy="270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341693" y="2730973"/>
            <a:ext cx="651548" cy="27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DMA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0698457" y="2725973"/>
            <a:ext cx="646667" cy="270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1323683" y="2722838"/>
            <a:ext cx="651548" cy="27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DMA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658593" y="845904"/>
            <a:ext cx="735163" cy="4402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cxnSp>
        <p:nvCxnSpPr>
          <p:cNvPr id="46" name="Straight Arrow Connector 45"/>
          <p:cNvCxnSpPr>
            <a:stCxn id="45" idx="2"/>
            <a:endCxn id="29" idx="0"/>
          </p:cNvCxnSpPr>
          <p:nvPr/>
        </p:nvCxnSpPr>
        <p:spPr>
          <a:xfrm>
            <a:off x="8026175" y="1286156"/>
            <a:ext cx="1" cy="88686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2" idx="2"/>
            <a:endCxn id="39" idx="0"/>
          </p:cNvCxnSpPr>
          <p:nvPr/>
        </p:nvCxnSpPr>
        <p:spPr>
          <a:xfrm>
            <a:off x="9348735" y="1281685"/>
            <a:ext cx="8560" cy="8899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6" idx="2"/>
            <a:endCxn id="33" idx="0"/>
          </p:cNvCxnSpPr>
          <p:nvPr/>
        </p:nvCxnSpPr>
        <p:spPr>
          <a:xfrm>
            <a:off x="11339284" y="1799796"/>
            <a:ext cx="1" cy="36537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rapezoid 48"/>
          <p:cNvSpPr/>
          <p:nvPr/>
        </p:nvSpPr>
        <p:spPr>
          <a:xfrm rot="10800000">
            <a:off x="8189362" y="4365260"/>
            <a:ext cx="3358978" cy="369702"/>
          </a:xfrm>
          <a:prstGeom prst="trapezoid">
            <a:avLst>
              <a:gd name="adj" fmla="val 720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en-US" dirty="0"/>
              <a:t>MUX</a:t>
            </a:r>
          </a:p>
        </p:txBody>
      </p:sp>
      <p:cxnSp>
        <p:nvCxnSpPr>
          <p:cNvPr id="50" name="Straight Arrow Connector 49"/>
          <p:cNvCxnSpPr>
            <a:stCxn id="49" idx="0"/>
            <a:endCxn id="35" idx="1"/>
          </p:cNvCxnSpPr>
          <p:nvPr/>
        </p:nvCxnSpPr>
        <p:spPr>
          <a:xfrm>
            <a:off x="9868851" y="4734962"/>
            <a:ext cx="0" cy="47623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41" idx="2"/>
            <a:endCxn id="55" idx="0"/>
          </p:cNvCxnSpPr>
          <p:nvPr/>
        </p:nvCxnSpPr>
        <p:spPr>
          <a:xfrm rot="5400000">
            <a:off x="9040813" y="2952773"/>
            <a:ext cx="575554" cy="677755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43" idx="2"/>
          </p:cNvCxnSpPr>
          <p:nvPr/>
        </p:nvCxnSpPr>
        <p:spPr>
          <a:xfrm rot="5400000">
            <a:off x="10714691" y="3430492"/>
            <a:ext cx="1369521" cy="500012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37" idx="2"/>
            <a:endCxn id="55" idx="0"/>
          </p:cNvCxnSpPr>
          <p:nvPr/>
        </p:nvCxnSpPr>
        <p:spPr>
          <a:xfrm rot="16200000" flipH="1">
            <a:off x="8370013" y="2959728"/>
            <a:ext cx="574128" cy="665270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8312246" y="3579427"/>
            <a:ext cx="1354932" cy="5133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Translation Unit</a:t>
            </a:r>
          </a:p>
        </p:txBody>
      </p:sp>
      <p:cxnSp>
        <p:nvCxnSpPr>
          <p:cNvPr id="59" name="Elbow Connector 58"/>
          <p:cNvCxnSpPr>
            <a:stCxn id="55" idx="2"/>
            <a:endCxn id="49" idx="2"/>
          </p:cNvCxnSpPr>
          <p:nvPr/>
        </p:nvCxnSpPr>
        <p:spPr>
          <a:xfrm rot="16200000" flipH="1">
            <a:off x="9293045" y="3789453"/>
            <a:ext cx="272473" cy="87913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7640307" y="3197140"/>
            <a:ext cx="581640" cy="310075"/>
            <a:chOff x="7640307" y="3197140"/>
            <a:chExt cx="581640" cy="310075"/>
          </a:xfrm>
        </p:grpSpPr>
        <p:sp>
          <p:nvSpPr>
            <p:cNvPr id="30" name="Oval 29"/>
            <p:cNvSpPr/>
            <p:nvPr/>
          </p:nvSpPr>
          <p:spPr>
            <a:xfrm>
              <a:off x="7827143" y="3197140"/>
              <a:ext cx="132983" cy="10533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7694504" y="3296541"/>
              <a:ext cx="132983" cy="10533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957793" y="3287051"/>
              <a:ext cx="132983" cy="10533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7842473" y="3396834"/>
              <a:ext cx="132983" cy="10533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/>
            <p:cNvCxnSpPr>
              <a:stCxn id="30" idx="3"/>
              <a:endCxn id="32" idx="7"/>
            </p:cNvCxnSpPr>
            <p:nvPr/>
          </p:nvCxnSpPr>
          <p:spPr>
            <a:xfrm flipH="1">
              <a:off x="7808012" y="3287051"/>
              <a:ext cx="38606" cy="249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7640307" y="3378994"/>
              <a:ext cx="83274" cy="832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30" idx="5"/>
              <a:endCxn id="34" idx="1"/>
            </p:cNvCxnSpPr>
            <p:nvPr/>
          </p:nvCxnSpPr>
          <p:spPr>
            <a:xfrm>
              <a:off x="7940651" y="3287051"/>
              <a:ext cx="36617" cy="154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34" idx="3"/>
              <a:endCxn id="38" idx="7"/>
            </p:cNvCxnSpPr>
            <p:nvPr/>
          </p:nvCxnSpPr>
          <p:spPr>
            <a:xfrm flipH="1">
              <a:off x="7955981" y="3376962"/>
              <a:ext cx="21287" cy="35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Oval 59"/>
            <p:cNvSpPr/>
            <p:nvPr/>
          </p:nvSpPr>
          <p:spPr>
            <a:xfrm>
              <a:off x="8088964" y="3401878"/>
              <a:ext cx="132983" cy="10533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>
              <a:stCxn id="34" idx="5"/>
              <a:endCxn id="60" idx="1"/>
            </p:cNvCxnSpPr>
            <p:nvPr/>
          </p:nvCxnSpPr>
          <p:spPr>
            <a:xfrm>
              <a:off x="8071301" y="3376962"/>
              <a:ext cx="37138" cy="403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9829816" y="3198651"/>
            <a:ext cx="562591" cy="310075"/>
            <a:chOff x="9829816" y="3198651"/>
            <a:chExt cx="562591" cy="310075"/>
          </a:xfrm>
        </p:grpSpPr>
        <p:sp>
          <p:nvSpPr>
            <p:cNvPr id="62" name="Oval 61"/>
            <p:cNvSpPr/>
            <p:nvPr/>
          </p:nvSpPr>
          <p:spPr>
            <a:xfrm>
              <a:off x="9997603" y="3198651"/>
              <a:ext cx="132983" cy="10533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9864964" y="3298052"/>
              <a:ext cx="132983" cy="10533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10128253" y="3288562"/>
              <a:ext cx="132983" cy="10533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10012933" y="3398345"/>
              <a:ext cx="132983" cy="10533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>
              <a:stCxn id="62" idx="3"/>
              <a:endCxn id="63" idx="7"/>
            </p:cNvCxnSpPr>
            <p:nvPr/>
          </p:nvCxnSpPr>
          <p:spPr>
            <a:xfrm flipH="1">
              <a:off x="9978472" y="3288562"/>
              <a:ext cx="38606" cy="249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63" idx="3"/>
            </p:cNvCxnSpPr>
            <p:nvPr/>
          </p:nvCxnSpPr>
          <p:spPr>
            <a:xfrm flipH="1">
              <a:off x="9829816" y="3387963"/>
              <a:ext cx="54623" cy="630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62" idx="5"/>
              <a:endCxn id="64" idx="1"/>
            </p:cNvCxnSpPr>
            <p:nvPr/>
          </p:nvCxnSpPr>
          <p:spPr>
            <a:xfrm>
              <a:off x="10111111" y="3288562"/>
              <a:ext cx="36617" cy="154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64" idx="3"/>
              <a:endCxn id="65" idx="7"/>
            </p:cNvCxnSpPr>
            <p:nvPr/>
          </p:nvCxnSpPr>
          <p:spPr>
            <a:xfrm flipH="1">
              <a:off x="10126441" y="3378473"/>
              <a:ext cx="21287" cy="35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10259424" y="3403389"/>
              <a:ext cx="132983" cy="10533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/>
            <p:cNvCxnSpPr>
              <a:stCxn id="64" idx="5"/>
              <a:endCxn id="70" idx="1"/>
            </p:cNvCxnSpPr>
            <p:nvPr/>
          </p:nvCxnSpPr>
          <p:spPr>
            <a:xfrm>
              <a:off x="10241761" y="3378473"/>
              <a:ext cx="37138" cy="403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1" name="Straight Arrow Connector 20"/>
          <p:cNvCxnSpPr>
            <a:stCxn id="38" idx="5"/>
            <a:endCxn id="55" idx="1"/>
          </p:cNvCxnSpPr>
          <p:nvPr/>
        </p:nvCxnSpPr>
        <p:spPr>
          <a:xfrm>
            <a:off x="7955981" y="3486745"/>
            <a:ext cx="356265" cy="349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5" idx="5"/>
            <a:endCxn id="55" idx="3"/>
          </p:cNvCxnSpPr>
          <p:nvPr/>
        </p:nvCxnSpPr>
        <p:spPr>
          <a:xfrm flipH="1">
            <a:off x="9667178" y="3488256"/>
            <a:ext cx="459263" cy="347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8981153" y="841433"/>
            <a:ext cx="735163" cy="4402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73" name="Rectangle 72"/>
          <p:cNvSpPr/>
          <p:nvPr/>
        </p:nvSpPr>
        <p:spPr>
          <a:xfrm>
            <a:off x="8069077" y="1363207"/>
            <a:ext cx="191243" cy="6016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/>
              <a:t>VLBA</a:t>
            </a:r>
          </a:p>
        </p:txBody>
      </p:sp>
      <p:sp>
        <p:nvSpPr>
          <p:cNvPr id="74" name="Rectangle 73"/>
          <p:cNvSpPr/>
          <p:nvPr/>
        </p:nvSpPr>
        <p:spPr>
          <a:xfrm rot="17376541">
            <a:off x="9896371" y="3855004"/>
            <a:ext cx="191243" cy="6016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/>
              <a:t>PLBA</a:t>
            </a:r>
          </a:p>
        </p:txBody>
      </p:sp>
    </p:spTree>
    <p:extLst>
      <p:ext uri="{BB962C8B-B14F-4D97-AF65-F5344CB8AC3E}">
        <p14:creationId xmlns:p14="http://schemas.microsoft.com/office/powerpoint/2010/main" val="406633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/>
          <p:cNvSpPr/>
          <p:nvPr/>
        </p:nvSpPr>
        <p:spPr>
          <a:xfrm>
            <a:off x="6191255" y="2016602"/>
            <a:ext cx="851900" cy="26052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4066" cy="4351338"/>
          </a:xfrm>
        </p:spPr>
        <p:txBody>
          <a:bodyPr/>
          <a:lstStyle/>
          <a:p>
            <a:r>
              <a:rPr lang="en-US" dirty="0"/>
              <a:t>VM 1 issues </a:t>
            </a:r>
            <a:r>
              <a:rPr lang="en-US" dirty="0" err="1">
                <a:solidFill>
                  <a:sysClr val="windowText" lastClr="000000"/>
                </a:solidFill>
              </a:rPr>
              <a:t>vLBA</a:t>
            </a:r>
            <a:r>
              <a:rPr lang="en-US" dirty="0">
                <a:solidFill>
                  <a:sysClr val="windowText" lastClr="000000"/>
                </a:solidFill>
              </a:rPr>
              <a:t> access</a:t>
            </a:r>
          </a:p>
          <a:p>
            <a:r>
              <a:rPr lang="en-US" dirty="0"/>
              <a:t>Translation Unit DMA tree</a:t>
            </a:r>
          </a:p>
          <a:p>
            <a:r>
              <a:rPr lang="en-US" dirty="0"/>
              <a:t>Send request with </a:t>
            </a:r>
            <a:r>
              <a:rPr lang="en-US" dirty="0" err="1"/>
              <a:t>pLBA</a:t>
            </a:r>
            <a:r>
              <a:rPr lang="en-US" dirty="0"/>
              <a:t> to storage</a:t>
            </a:r>
          </a:p>
          <a:p>
            <a:endParaRPr lang="en-US" dirty="0"/>
          </a:p>
          <a:p>
            <a:r>
              <a:rPr lang="en-US" dirty="0"/>
              <a:t>Similar to MMU and page tables!</a:t>
            </a:r>
          </a:p>
          <a:p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339155" y="1989939"/>
            <a:ext cx="4710921" cy="30496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390229" y="2173025"/>
            <a:ext cx="1271893" cy="554374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Virtual Function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390229" y="2733825"/>
            <a:ext cx="646667" cy="270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0703338" y="2165173"/>
            <a:ext cx="1271893" cy="5608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Physical Function</a:t>
            </a:r>
          </a:p>
        </p:txBody>
      </p:sp>
      <p:sp>
        <p:nvSpPr>
          <p:cNvPr id="35" name="Can 34"/>
          <p:cNvSpPr/>
          <p:nvPr/>
        </p:nvSpPr>
        <p:spPr>
          <a:xfrm>
            <a:off x="9380244" y="5211196"/>
            <a:ext cx="977213" cy="139348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0703336" y="841432"/>
            <a:ext cx="1271896" cy="4402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Hypervisor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986761" y="2732399"/>
            <a:ext cx="675361" cy="27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DMA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721348" y="2171599"/>
            <a:ext cx="1271893" cy="554374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Virtual Function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721348" y="2732399"/>
            <a:ext cx="646667" cy="270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341693" y="2730973"/>
            <a:ext cx="651548" cy="27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DMA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0698457" y="2725973"/>
            <a:ext cx="646667" cy="270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1323683" y="2722838"/>
            <a:ext cx="651548" cy="27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DMA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658593" y="845904"/>
            <a:ext cx="735163" cy="4402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cxnSp>
        <p:nvCxnSpPr>
          <p:cNvPr id="46" name="Straight Arrow Connector 45"/>
          <p:cNvCxnSpPr>
            <a:stCxn id="45" idx="2"/>
            <a:endCxn id="29" idx="0"/>
          </p:cNvCxnSpPr>
          <p:nvPr/>
        </p:nvCxnSpPr>
        <p:spPr>
          <a:xfrm>
            <a:off x="8026175" y="1286156"/>
            <a:ext cx="1" cy="88686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2" idx="2"/>
            <a:endCxn id="39" idx="0"/>
          </p:cNvCxnSpPr>
          <p:nvPr/>
        </p:nvCxnSpPr>
        <p:spPr>
          <a:xfrm>
            <a:off x="9348735" y="1281685"/>
            <a:ext cx="8560" cy="8899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6" idx="2"/>
            <a:endCxn id="33" idx="0"/>
          </p:cNvCxnSpPr>
          <p:nvPr/>
        </p:nvCxnSpPr>
        <p:spPr>
          <a:xfrm>
            <a:off x="11339284" y="1281684"/>
            <a:ext cx="1" cy="88348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rapezoid 48"/>
          <p:cNvSpPr/>
          <p:nvPr/>
        </p:nvSpPr>
        <p:spPr>
          <a:xfrm rot="10800000">
            <a:off x="8189362" y="4365260"/>
            <a:ext cx="3358978" cy="369702"/>
          </a:xfrm>
          <a:prstGeom prst="trapezoid">
            <a:avLst>
              <a:gd name="adj" fmla="val 720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en-US" dirty="0"/>
              <a:t>MUX</a:t>
            </a:r>
          </a:p>
        </p:txBody>
      </p:sp>
      <p:cxnSp>
        <p:nvCxnSpPr>
          <p:cNvPr id="50" name="Straight Arrow Connector 49"/>
          <p:cNvCxnSpPr>
            <a:stCxn id="49" idx="0"/>
            <a:endCxn id="35" idx="1"/>
          </p:cNvCxnSpPr>
          <p:nvPr/>
        </p:nvCxnSpPr>
        <p:spPr>
          <a:xfrm>
            <a:off x="9868851" y="4734962"/>
            <a:ext cx="0" cy="47623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41" idx="2"/>
            <a:endCxn id="55" idx="0"/>
          </p:cNvCxnSpPr>
          <p:nvPr/>
        </p:nvCxnSpPr>
        <p:spPr>
          <a:xfrm rot="5400000">
            <a:off x="9040813" y="2952773"/>
            <a:ext cx="575554" cy="677755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43" idx="2"/>
          </p:cNvCxnSpPr>
          <p:nvPr/>
        </p:nvCxnSpPr>
        <p:spPr>
          <a:xfrm rot="5400000">
            <a:off x="10714691" y="3430492"/>
            <a:ext cx="1369521" cy="500012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37" idx="2"/>
            <a:endCxn id="55" idx="0"/>
          </p:cNvCxnSpPr>
          <p:nvPr/>
        </p:nvCxnSpPr>
        <p:spPr>
          <a:xfrm rot="16200000" flipH="1">
            <a:off x="8370013" y="2959728"/>
            <a:ext cx="574128" cy="665270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8312246" y="3579427"/>
            <a:ext cx="1354932" cy="5133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Translation Unit</a:t>
            </a:r>
          </a:p>
        </p:txBody>
      </p:sp>
      <p:cxnSp>
        <p:nvCxnSpPr>
          <p:cNvPr id="59" name="Elbow Connector 58"/>
          <p:cNvCxnSpPr>
            <a:stCxn id="55" idx="2"/>
            <a:endCxn id="49" idx="2"/>
          </p:cNvCxnSpPr>
          <p:nvPr/>
        </p:nvCxnSpPr>
        <p:spPr>
          <a:xfrm rot="16200000" flipH="1">
            <a:off x="9293045" y="3789453"/>
            <a:ext cx="272473" cy="87913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6225723" y="2306805"/>
            <a:ext cx="800504" cy="524466"/>
            <a:chOff x="6313632" y="2479656"/>
            <a:chExt cx="584815" cy="310075"/>
          </a:xfrm>
        </p:grpSpPr>
        <p:sp>
          <p:nvSpPr>
            <p:cNvPr id="30" name="Oval 29"/>
            <p:cNvSpPr/>
            <p:nvPr/>
          </p:nvSpPr>
          <p:spPr>
            <a:xfrm>
              <a:off x="6503643" y="2479656"/>
              <a:ext cx="132983" cy="10533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6371004" y="2579057"/>
              <a:ext cx="132983" cy="10533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634293" y="2569567"/>
              <a:ext cx="132983" cy="10533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6518973" y="2679350"/>
              <a:ext cx="132983" cy="10533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/>
            <p:cNvCxnSpPr>
              <a:stCxn id="30" idx="3"/>
              <a:endCxn id="32" idx="7"/>
            </p:cNvCxnSpPr>
            <p:nvPr/>
          </p:nvCxnSpPr>
          <p:spPr>
            <a:xfrm flipH="1">
              <a:off x="6484512" y="2569567"/>
              <a:ext cx="38606" cy="249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6313632" y="2667860"/>
              <a:ext cx="83274" cy="832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30" idx="5"/>
              <a:endCxn id="34" idx="1"/>
            </p:cNvCxnSpPr>
            <p:nvPr/>
          </p:nvCxnSpPr>
          <p:spPr>
            <a:xfrm>
              <a:off x="6617151" y="2569567"/>
              <a:ext cx="36617" cy="154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34" idx="3"/>
              <a:endCxn id="38" idx="7"/>
            </p:cNvCxnSpPr>
            <p:nvPr/>
          </p:nvCxnSpPr>
          <p:spPr>
            <a:xfrm flipH="1">
              <a:off x="6632481" y="2659478"/>
              <a:ext cx="21287" cy="35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Oval 59"/>
            <p:cNvSpPr/>
            <p:nvPr/>
          </p:nvSpPr>
          <p:spPr>
            <a:xfrm>
              <a:off x="6765464" y="2684394"/>
              <a:ext cx="132983" cy="10533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>
              <a:stCxn id="34" idx="5"/>
              <a:endCxn id="60" idx="1"/>
            </p:cNvCxnSpPr>
            <p:nvPr/>
          </p:nvCxnSpPr>
          <p:spPr>
            <a:xfrm>
              <a:off x="6747801" y="2659478"/>
              <a:ext cx="37138" cy="403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6225723" y="3157185"/>
            <a:ext cx="796031" cy="517560"/>
            <a:chOff x="9829816" y="3198651"/>
            <a:chExt cx="562591" cy="310075"/>
          </a:xfrm>
        </p:grpSpPr>
        <p:sp>
          <p:nvSpPr>
            <p:cNvPr id="62" name="Oval 61"/>
            <p:cNvSpPr/>
            <p:nvPr/>
          </p:nvSpPr>
          <p:spPr>
            <a:xfrm>
              <a:off x="9997603" y="3198651"/>
              <a:ext cx="132983" cy="10533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9864964" y="3298052"/>
              <a:ext cx="132983" cy="10533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10128253" y="3288562"/>
              <a:ext cx="132983" cy="10533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10012933" y="3398345"/>
              <a:ext cx="132983" cy="10533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>
              <a:stCxn id="62" idx="3"/>
              <a:endCxn id="63" idx="7"/>
            </p:cNvCxnSpPr>
            <p:nvPr/>
          </p:nvCxnSpPr>
          <p:spPr>
            <a:xfrm flipH="1">
              <a:off x="9978472" y="3288562"/>
              <a:ext cx="38606" cy="249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63" idx="3"/>
            </p:cNvCxnSpPr>
            <p:nvPr/>
          </p:nvCxnSpPr>
          <p:spPr>
            <a:xfrm flipH="1">
              <a:off x="9829816" y="3387963"/>
              <a:ext cx="54623" cy="630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62" idx="5"/>
              <a:endCxn id="64" idx="1"/>
            </p:cNvCxnSpPr>
            <p:nvPr/>
          </p:nvCxnSpPr>
          <p:spPr>
            <a:xfrm>
              <a:off x="10111111" y="3288562"/>
              <a:ext cx="36617" cy="154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64" idx="3"/>
              <a:endCxn id="65" idx="7"/>
            </p:cNvCxnSpPr>
            <p:nvPr/>
          </p:nvCxnSpPr>
          <p:spPr>
            <a:xfrm flipH="1">
              <a:off x="10126441" y="3378473"/>
              <a:ext cx="21287" cy="35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10259424" y="3403389"/>
              <a:ext cx="132983" cy="10533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/>
            <p:cNvCxnSpPr>
              <a:stCxn id="64" idx="5"/>
              <a:endCxn id="70" idx="1"/>
            </p:cNvCxnSpPr>
            <p:nvPr/>
          </p:nvCxnSpPr>
          <p:spPr>
            <a:xfrm>
              <a:off x="10241761" y="3378473"/>
              <a:ext cx="37138" cy="403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ctangle 71"/>
          <p:cNvSpPr/>
          <p:nvPr/>
        </p:nvSpPr>
        <p:spPr>
          <a:xfrm>
            <a:off x="8981153" y="841433"/>
            <a:ext cx="735163" cy="4402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73" name="Rectangle 72"/>
          <p:cNvSpPr/>
          <p:nvPr/>
        </p:nvSpPr>
        <p:spPr>
          <a:xfrm rot="16200000">
            <a:off x="6916347" y="760720"/>
            <a:ext cx="191243" cy="6016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err="1"/>
              <a:t>vLBA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 rot="16200000">
            <a:off x="8932130" y="3715889"/>
            <a:ext cx="191243" cy="6016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err="1"/>
              <a:t>pLBA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6109408" y="1370271"/>
            <a:ext cx="1033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Memory</a:t>
            </a:r>
          </a:p>
        </p:txBody>
      </p:sp>
    </p:spTree>
    <p:extLst>
      <p:ext uri="{BB962C8B-B14F-4D97-AF65-F5344CB8AC3E}">
        <p14:creationId xmlns:p14="http://schemas.microsoft.com/office/powerpoint/2010/main" val="107015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7037E-7 L 0.06185 3.7037E-7 C 0.08971 3.7037E-7 0.12409 0.11366 0.12409 0.20625 L 0.12409 0.41319 " pathEditMode="relative" rAng="0" ptsTypes="AAAA">
                                      <p:cBhvr>
                                        <p:cTn id="13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98" y="2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85185E-6 L 0.0323 1.85185E-6 C 0.04675 1.85185E-6 0.06472 0.06898 0.06472 0.125 L 0.06472 0.25 " pathEditMode="relative" rAng="0" ptsTypes="AAAA">
                                      <p:cBhvr>
                                        <p:cTn id="31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9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3" grpId="1" animBg="1"/>
      <p:bldP spid="73" grpId="2" animBg="1"/>
      <p:bldP spid="74" grpId="0" animBg="1"/>
      <p:bldP spid="74" grpId="1" animBg="1"/>
      <p:bldP spid="74" grpId="2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2427</TotalTime>
  <Words>1434</Words>
  <Application>Microsoft Office PowerPoint</Application>
  <PresentationFormat>Widescreen</PresentationFormat>
  <Paragraphs>317</Paragraphs>
  <Slides>22</Slides>
  <Notes>17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NeSC: A Self-Virtualizing Nested Storage Controller</vt:lpstr>
      <vt:lpstr>Emergence of High Speed Storage Systems</vt:lpstr>
      <vt:lpstr>Hypervisor Overheads</vt:lpstr>
      <vt:lpstr>Hypervisor Overheads</vt:lpstr>
      <vt:lpstr>NeSC Objectives</vt:lpstr>
      <vt:lpstr>Multiple VMs, single device? Use SR-IOV</vt:lpstr>
      <vt:lpstr>Hardware-level file Isolation: Use extent trees</vt:lpstr>
      <vt:lpstr>NeSC Design</vt:lpstr>
      <vt:lpstr>Access Flow</vt:lpstr>
      <vt:lpstr>Access Issues</vt:lpstr>
      <vt:lpstr>Block Allocation </vt:lpstr>
      <vt:lpstr>Design Issues</vt:lpstr>
      <vt:lpstr>NeSC Prototype</vt:lpstr>
      <vt:lpstr>Latency</vt:lpstr>
      <vt:lpstr>Throughput</vt:lpstr>
      <vt:lpstr>File System Overheads</vt:lpstr>
      <vt:lpstr>Conclusions</vt:lpstr>
      <vt:lpstr>PowerPoint Presentation</vt:lpstr>
      <vt:lpstr>NeSC Translation</vt:lpstr>
      <vt:lpstr>Initializtion Flow</vt:lpstr>
      <vt:lpstr>Isolation and Security</vt:lpstr>
      <vt:lpstr>Access 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NeSC Self-Virtualizing Nested Storage Controller</dc:title>
  <dc:creator>yoni</dc:creator>
  <cp:lastModifiedBy>yoni</cp:lastModifiedBy>
  <cp:revision>233</cp:revision>
  <dcterms:created xsi:type="dcterms:W3CDTF">2016-09-23T05:27:31Z</dcterms:created>
  <dcterms:modified xsi:type="dcterms:W3CDTF">2016-10-04T16:02:02Z</dcterms:modified>
</cp:coreProperties>
</file>