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44805600" cy="44805600"/>
  <p:notesSz cx="6858000" cy="9144000"/>
  <p:defaultTextStyle>
    <a:defPPr>
      <a:defRPr lang="he-IL"/>
    </a:defPPr>
    <a:lvl1pPr marL="0" algn="r" defTabSz="4301212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1pPr>
    <a:lvl2pPr marL="2150606" algn="r" defTabSz="4301212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2pPr>
    <a:lvl3pPr marL="4301212" algn="r" defTabSz="4301212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3pPr>
    <a:lvl4pPr marL="6451819" algn="r" defTabSz="4301212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4pPr>
    <a:lvl5pPr marL="8602425" algn="r" defTabSz="4301212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5pPr>
    <a:lvl6pPr marL="10753031" algn="r" defTabSz="4301212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6pPr>
    <a:lvl7pPr marL="12903637" algn="r" defTabSz="4301212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7pPr>
    <a:lvl8pPr marL="15054243" algn="r" defTabSz="4301212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8pPr>
    <a:lvl9pPr marL="17204850" algn="r" defTabSz="4301212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0091" userDrawn="1">
          <p15:clr>
            <a:srgbClr val="A4A3A4"/>
          </p15:clr>
        </p15:guide>
        <p15:guide id="2" pos="1360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51872"/>
    <a:srgbClr val="482981"/>
    <a:srgbClr val="8030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283" autoAdjust="0"/>
    <p:restoredTop sz="94630" autoAdjust="0"/>
  </p:normalViewPr>
  <p:slideViewPr>
    <p:cSldViewPr snapToGrid="0">
      <p:cViewPr>
        <p:scale>
          <a:sx n="25" d="100"/>
          <a:sy n="25" d="100"/>
        </p:scale>
        <p:origin x="-2112" y="-88"/>
      </p:cViewPr>
      <p:guideLst>
        <p:guide orient="horz" pos="13955"/>
        <p:guide pos="1411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F59BBF-A0A5-EE40-9514-19ECC98C1D32}" type="datetimeFigureOut">
              <a:rPr lang="en-US" smtClean="0"/>
              <a:t>9/11/17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9B1D8-6F7E-F74D-945B-F8854B81C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09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4191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1919" algn="l" defTabSz="54191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3838" algn="l" defTabSz="54191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25757" algn="l" defTabSz="54191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67677" algn="l" defTabSz="54191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09596" algn="l" defTabSz="54191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51515" algn="l" defTabSz="54191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93434" algn="l" defTabSz="54191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35353" algn="l" defTabSz="54191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9B1D8-6F7E-F74D-945B-F8854B81CF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50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0420" y="7332772"/>
            <a:ext cx="38084760" cy="15598987"/>
          </a:xfrm>
        </p:spPr>
        <p:txBody>
          <a:bodyPr anchor="b"/>
          <a:lstStyle>
            <a:lvl1pPr algn="ctr">
              <a:defRPr sz="3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00701" y="23533315"/>
            <a:ext cx="33604201" cy="10817645"/>
          </a:xfrm>
        </p:spPr>
        <p:txBody>
          <a:bodyPr/>
          <a:lstStyle>
            <a:lvl1pPr marL="0" indent="0" algn="ctr">
              <a:buNone/>
              <a:defRPr sz="13400"/>
            </a:lvl1pPr>
            <a:lvl2pPr marL="2560189" indent="0" algn="ctr">
              <a:buNone/>
              <a:defRPr sz="11200"/>
            </a:lvl2pPr>
            <a:lvl3pPr marL="5120377" indent="0" algn="ctr">
              <a:buNone/>
              <a:defRPr sz="10100"/>
            </a:lvl3pPr>
            <a:lvl4pPr marL="7680566" indent="0" algn="ctr">
              <a:buNone/>
              <a:defRPr sz="9000"/>
            </a:lvl4pPr>
            <a:lvl5pPr marL="10240755" indent="0" algn="ctr">
              <a:buNone/>
              <a:defRPr sz="9000"/>
            </a:lvl5pPr>
            <a:lvl6pPr marL="12800944" indent="0" algn="ctr">
              <a:buNone/>
              <a:defRPr sz="9000"/>
            </a:lvl6pPr>
            <a:lvl7pPr marL="15361132" indent="0" algn="ctr">
              <a:buNone/>
              <a:defRPr sz="9000"/>
            </a:lvl7pPr>
            <a:lvl8pPr marL="17921321" indent="0" algn="ctr">
              <a:buNone/>
              <a:defRPr sz="9000"/>
            </a:lvl8pPr>
            <a:lvl9pPr marL="20481510" indent="0" algn="ctr">
              <a:buNone/>
              <a:defRPr sz="9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A1348-6FEE-43CD-89B8-F27FA98E941E}" type="datetimeFigureOut">
              <a:rPr lang="he-IL" smtClean="0"/>
              <a:t>9/10/17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51BA-BB4F-4314-AB69-810307F7C2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87585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A1348-6FEE-43CD-89B8-F27FA98E941E}" type="datetimeFigureOut">
              <a:rPr lang="he-IL" smtClean="0"/>
              <a:t>9/10/17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51BA-BB4F-4314-AB69-810307F7C2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60739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064010" y="2385484"/>
            <a:ext cx="9661208" cy="379706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80388" y="2385484"/>
            <a:ext cx="28423553" cy="3797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A1348-6FEE-43CD-89B8-F27FA98E941E}" type="datetimeFigureOut">
              <a:rPr lang="he-IL" smtClean="0"/>
              <a:t>9/10/17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51BA-BB4F-4314-AB69-810307F7C2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14584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A1348-6FEE-43CD-89B8-F27FA98E941E}" type="datetimeFigureOut">
              <a:rPr lang="he-IL" smtClean="0"/>
              <a:t>9/10/17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51BA-BB4F-4314-AB69-810307F7C2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656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7051" y="11170299"/>
            <a:ext cx="38644830" cy="18637881"/>
          </a:xfrm>
        </p:spPr>
        <p:txBody>
          <a:bodyPr anchor="b"/>
          <a:lstStyle>
            <a:lvl1pPr>
              <a:defRPr sz="3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57051" y="29984501"/>
            <a:ext cx="38644830" cy="9801222"/>
          </a:xfrm>
        </p:spPr>
        <p:txBody>
          <a:bodyPr/>
          <a:lstStyle>
            <a:lvl1pPr marL="0" indent="0">
              <a:buNone/>
              <a:defRPr sz="13400">
                <a:solidFill>
                  <a:schemeClr val="tx1"/>
                </a:solidFill>
              </a:defRPr>
            </a:lvl1pPr>
            <a:lvl2pPr marL="2560189" indent="0">
              <a:buNone/>
              <a:defRPr sz="11200">
                <a:solidFill>
                  <a:schemeClr val="tx1">
                    <a:tint val="75000"/>
                  </a:schemeClr>
                </a:solidFill>
              </a:defRPr>
            </a:lvl2pPr>
            <a:lvl3pPr marL="5120377" indent="0">
              <a:buNone/>
              <a:defRPr sz="10100">
                <a:solidFill>
                  <a:schemeClr val="tx1">
                    <a:tint val="75000"/>
                  </a:schemeClr>
                </a:solidFill>
              </a:defRPr>
            </a:lvl3pPr>
            <a:lvl4pPr marL="7680566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4pPr>
            <a:lvl5pPr marL="10240755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5pPr>
            <a:lvl6pPr marL="12800944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6pPr>
            <a:lvl7pPr marL="15361132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7pPr>
            <a:lvl8pPr marL="17921321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8pPr>
            <a:lvl9pPr marL="20481510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A1348-6FEE-43CD-89B8-F27FA98E941E}" type="datetimeFigureOut">
              <a:rPr lang="he-IL" smtClean="0"/>
              <a:t>9/10/17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51BA-BB4F-4314-AB69-810307F7C2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5747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80386" y="11927417"/>
            <a:ext cx="19042380" cy="284287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82835" y="11927417"/>
            <a:ext cx="19042380" cy="284287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A1348-6FEE-43CD-89B8-F27FA98E941E}" type="datetimeFigureOut">
              <a:rPr lang="he-IL" smtClean="0"/>
              <a:t>9/10/17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51BA-BB4F-4314-AB69-810307F7C2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18306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221" y="2385494"/>
            <a:ext cx="38644830" cy="86603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86225" y="10983598"/>
            <a:ext cx="18954866" cy="5382892"/>
          </a:xfrm>
        </p:spPr>
        <p:txBody>
          <a:bodyPr anchor="b"/>
          <a:lstStyle>
            <a:lvl1pPr marL="0" indent="0">
              <a:buNone/>
              <a:defRPr sz="13400" b="1"/>
            </a:lvl1pPr>
            <a:lvl2pPr marL="2560189" indent="0">
              <a:buNone/>
              <a:defRPr sz="11200" b="1"/>
            </a:lvl2pPr>
            <a:lvl3pPr marL="5120377" indent="0">
              <a:buNone/>
              <a:defRPr sz="10100" b="1"/>
            </a:lvl3pPr>
            <a:lvl4pPr marL="7680566" indent="0">
              <a:buNone/>
              <a:defRPr sz="9000" b="1"/>
            </a:lvl4pPr>
            <a:lvl5pPr marL="10240755" indent="0">
              <a:buNone/>
              <a:defRPr sz="9000" b="1"/>
            </a:lvl5pPr>
            <a:lvl6pPr marL="12800944" indent="0">
              <a:buNone/>
              <a:defRPr sz="9000" b="1"/>
            </a:lvl6pPr>
            <a:lvl7pPr marL="15361132" indent="0">
              <a:buNone/>
              <a:defRPr sz="9000" b="1"/>
            </a:lvl7pPr>
            <a:lvl8pPr marL="17921321" indent="0">
              <a:buNone/>
              <a:defRPr sz="9000" b="1"/>
            </a:lvl8pPr>
            <a:lvl9pPr marL="20481510" indent="0">
              <a:buNone/>
              <a:defRPr sz="9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86225" y="16366490"/>
            <a:ext cx="18954866" cy="240726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682837" y="10983598"/>
            <a:ext cx="19048216" cy="5382892"/>
          </a:xfrm>
        </p:spPr>
        <p:txBody>
          <a:bodyPr anchor="b"/>
          <a:lstStyle>
            <a:lvl1pPr marL="0" indent="0">
              <a:buNone/>
              <a:defRPr sz="13400" b="1"/>
            </a:lvl1pPr>
            <a:lvl2pPr marL="2560189" indent="0">
              <a:buNone/>
              <a:defRPr sz="11200" b="1"/>
            </a:lvl2pPr>
            <a:lvl3pPr marL="5120377" indent="0">
              <a:buNone/>
              <a:defRPr sz="10100" b="1"/>
            </a:lvl3pPr>
            <a:lvl4pPr marL="7680566" indent="0">
              <a:buNone/>
              <a:defRPr sz="9000" b="1"/>
            </a:lvl4pPr>
            <a:lvl5pPr marL="10240755" indent="0">
              <a:buNone/>
              <a:defRPr sz="9000" b="1"/>
            </a:lvl5pPr>
            <a:lvl6pPr marL="12800944" indent="0">
              <a:buNone/>
              <a:defRPr sz="9000" b="1"/>
            </a:lvl6pPr>
            <a:lvl7pPr marL="15361132" indent="0">
              <a:buNone/>
              <a:defRPr sz="9000" b="1"/>
            </a:lvl7pPr>
            <a:lvl8pPr marL="17921321" indent="0">
              <a:buNone/>
              <a:defRPr sz="9000" b="1"/>
            </a:lvl8pPr>
            <a:lvl9pPr marL="20481510" indent="0">
              <a:buNone/>
              <a:defRPr sz="9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682837" y="16366490"/>
            <a:ext cx="19048216" cy="240726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A1348-6FEE-43CD-89B8-F27FA98E941E}" type="datetimeFigureOut">
              <a:rPr lang="he-IL" smtClean="0"/>
              <a:t>9/10/17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51BA-BB4F-4314-AB69-810307F7C2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25693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A1348-6FEE-43CD-89B8-F27FA98E941E}" type="datetimeFigureOut">
              <a:rPr lang="he-IL" smtClean="0"/>
              <a:t>9/10/17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51BA-BB4F-4314-AB69-810307F7C2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28963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A1348-6FEE-43CD-89B8-F27FA98E941E}" type="datetimeFigureOut">
              <a:rPr lang="he-IL" smtClean="0"/>
              <a:t>9/10/17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51BA-BB4F-4314-AB69-810307F7C2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6862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221" y="2987039"/>
            <a:ext cx="14450972" cy="10454640"/>
          </a:xfrm>
        </p:spPr>
        <p:txBody>
          <a:bodyPr anchor="b"/>
          <a:lstStyle>
            <a:lvl1pPr>
              <a:defRPr sz="179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8216" y="6451187"/>
            <a:ext cx="22682835" cy="31841017"/>
          </a:xfrm>
        </p:spPr>
        <p:txBody>
          <a:bodyPr/>
          <a:lstStyle>
            <a:lvl1pPr>
              <a:defRPr sz="17900"/>
            </a:lvl1pPr>
            <a:lvl2pPr>
              <a:defRPr sz="15700"/>
            </a:lvl2pPr>
            <a:lvl3pPr>
              <a:defRPr sz="13400"/>
            </a:lvl3pPr>
            <a:lvl4pPr>
              <a:defRPr sz="11200"/>
            </a:lvl4pPr>
            <a:lvl5pPr>
              <a:defRPr sz="11200"/>
            </a:lvl5pPr>
            <a:lvl6pPr>
              <a:defRPr sz="11200"/>
            </a:lvl6pPr>
            <a:lvl7pPr>
              <a:defRPr sz="11200"/>
            </a:lvl7pPr>
            <a:lvl8pPr>
              <a:defRPr sz="11200"/>
            </a:lvl8pPr>
            <a:lvl9pPr>
              <a:defRPr sz="1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86221" y="13441680"/>
            <a:ext cx="14450972" cy="24902375"/>
          </a:xfrm>
        </p:spPr>
        <p:txBody>
          <a:bodyPr/>
          <a:lstStyle>
            <a:lvl1pPr marL="0" indent="0">
              <a:buNone/>
              <a:defRPr sz="9000"/>
            </a:lvl1pPr>
            <a:lvl2pPr marL="2560189" indent="0">
              <a:buNone/>
              <a:defRPr sz="7800"/>
            </a:lvl2pPr>
            <a:lvl3pPr marL="5120377" indent="0">
              <a:buNone/>
              <a:defRPr sz="6700"/>
            </a:lvl3pPr>
            <a:lvl4pPr marL="7680566" indent="0">
              <a:buNone/>
              <a:defRPr sz="5600"/>
            </a:lvl4pPr>
            <a:lvl5pPr marL="10240755" indent="0">
              <a:buNone/>
              <a:defRPr sz="5600"/>
            </a:lvl5pPr>
            <a:lvl6pPr marL="12800944" indent="0">
              <a:buNone/>
              <a:defRPr sz="5600"/>
            </a:lvl6pPr>
            <a:lvl7pPr marL="15361132" indent="0">
              <a:buNone/>
              <a:defRPr sz="5600"/>
            </a:lvl7pPr>
            <a:lvl8pPr marL="17921321" indent="0">
              <a:buNone/>
              <a:defRPr sz="5600"/>
            </a:lvl8pPr>
            <a:lvl9pPr marL="20481510" indent="0">
              <a:buNone/>
              <a:defRPr sz="5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A1348-6FEE-43CD-89B8-F27FA98E941E}" type="datetimeFigureOut">
              <a:rPr lang="he-IL" smtClean="0"/>
              <a:t>9/10/17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51BA-BB4F-4314-AB69-810307F7C2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96792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221" y="2987039"/>
            <a:ext cx="14450972" cy="10454640"/>
          </a:xfrm>
        </p:spPr>
        <p:txBody>
          <a:bodyPr anchor="b"/>
          <a:lstStyle>
            <a:lvl1pPr>
              <a:defRPr sz="179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048216" y="6451187"/>
            <a:ext cx="22682835" cy="31841017"/>
          </a:xfrm>
        </p:spPr>
        <p:txBody>
          <a:bodyPr anchor="t"/>
          <a:lstStyle>
            <a:lvl1pPr marL="0" indent="0">
              <a:buNone/>
              <a:defRPr sz="17900"/>
            </a:lvl1pPr>
            <a:lvl2pPr marL="2560189" indent="0">
              <a:buNone/>
              <a:defRPr sz="15700"/>
            </a:lvl2pPr>
            <a:lvl3pPr marL="5120377" indent="0">
              <a:buNone/>
              <a:defRPr sz="13400"/>
            </a:lvl3pPr>
            <a:lvl4pPr marL="7680566" indent="0">
              <a:buNone/>
              <a:defRPr sz="11200"/>
            </a:lvl4pPr>
            <a:lvl5pPr marL="10240755" indent="0">
              <a:buNone/>
              <a:defRPr sz="11200"/>
            </a:lvl5pPr>
            <a:lvl6pPr marL="12800944" indent="0">
              <a:buNone/>
              <a:defRPr sz="11200"/>
            </a:lvl6pPr>
            <a:lvl7pPr marL="15361132" indent="0">
              <a:buNone/>
              <a:defRPr sz="11200"/>
            </a:lvl7pPr>
            <a:lvl8pPr marL="17921321" indent="0">
              <a:buNone/>
              <a:defRPr sz="11200"/>
            </a:lvl8pPr>
            <a:lvl9pPr marL="20481510" indent="0">
              <a:buNone/>
              <a:defRPr sz="1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86221" y="13441680"/>
            <a:ext cx="14450972" cy="24902375"/>
          </a:xfrm>
        </p:spPr>
        <p:txBody>
          <a:bodyPr/>
          <a:lstStyle>
            <a:lvl1pPr marL="0" indent="0">
              <a:buNone/>
              <a:defRPr sz="9000"/>
            </a:lvl1pPr>
            <a:lvl2pPr marL="2560189" indent="0">
              <a:buNone/>
              <a:defRPr sz="7800"/>
            </a:lvl2pPr>
            <a:lvl3pPr marL="5120377" indent="0">
              <a:buNone/>
              <a:defRPr sz="6700"/>
            </a:lvl3pPr>
            <a:lvl4pPr marL="7680566" indent="0">
              <a:buNone/>
              <a:defRPr sz="5600"/>
            </a:lvl4pPr>
            <a:lvl5pPr marL="10240755" indent="0">
              <a:buNone/>
              <a:defRPr sz="5600"/>
            </a:lvl5pPr>
            <a:lvl6pPr marL="12800944" indent="0">
              <a:buNone/>
              <a:defRPr sz="5600"/>
            </a:lvl6pPr>
            <a:lvl7pPr marL="15361132" indent="0">
              <a:buNone/>
              <a:defRPr sz="5600"/>
            </a:lvl7pPr>
            <a:lvl8pPr marL="17921321" indent="0">
              <a:buNone/>
              <a:defRPr sz="5600"/>
            </a:lvl8pPr>
            <a:lvl9pPr marL="20481510" indent="0">
              <a:buNone/>
              <a:defRPr sz="5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A1348-6FEE-43CD-89B8-F27FA98E941E}" type="datetimeFigureOut">
              <a:rPr lang="he-IL" smtClean="0"/>
              <a:t>9/10/17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51BA-BB4F-4314-AB69-810307F7C2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9973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80385" y="2385494"/>
            <a:ext cx="38644830" cy="8660345"/>
          </a:xfrm>
          <a:prstGeom prst="rect">
            <a:avLst/>
          </a:prstGeom>
        </p:spPr>
        <p:txBody>
          <a:bodyPr vert="horz" lIns="108384" tIns="54192" rIns="108384" bIns="5419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80385" y="11927417"/>
            <a:ext cx="38644830" cy="28428742"/>
          </a:xfrm>
          <a:prstGeom prst="rect">
            <a:avLst/>
          </a:prstGeom>
        </p:spPr>
        <p:txBody>
          <a:bodyPr vert="horz" lIns="108384" tIns="54192" rIns="108384" bIns="5419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80385" y="41528163"/>
            <a:ext cx="10081260" cy="2385483"/>
          </a:xfrm>
          <a:prstGeom prst="rect">
            <a:avLst/>
          </a:prstGeom>
        </p:spPr>
        <p:txBody>
          <a:bodyPr vert="horz" lIns="108384" tIns="54192" rIns="108384" bIns="54192" rtlCol="0" anchor="ctr"/>
          <a:lstStyle>
            <a:lvl1pPr algn="l">
              <a:defRPr sz="6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A1348-6FEE-43CD-89B8-F27FA98E941E}" type="datetimeFigureOut">
              <a:rPr lang="he-IL" smtClean="0"/>
              <a:t>9/10/17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841856" y="41528163"/>
            <a:ext cx="15121890" cy="2385483"/>
          </a:xfrm>
          <a:prstGeom prst="rect">
            <a:avLst/>
          </a:prstGeom>
        </p:spPr>
        <p:txBody>
          <a:bodyPr vert="horz" lIns="108384" tIns="54192" rIns="108384" bIns="54192" rtlCol="0" anchor="ctr"/>
          <a:lstStyle>
            <a:lvl1pPr algn="ctr">
              <a:defRPr sz="6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643955" y="41528163"/>
            <a:ext cx="10081260" cy="2385483"/>
          </a:xfrm>
          <a:prstGeom prst="rect">
            <a:avLst/>
          </a:prstGeom>
        </p:spPr>
        <p:txBody>
          <a:bodyPr vert="horz" lIns="108384" tIns="54192" rIns="108384" bIns="54192" rtlCol="0" anchor="ctr"/>
          <a:lstStyle>
            <a:lvl1pPr algn="r">
              <a:defRPr sz="6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B51BA-BB4F-4314-AB69-810307F7C2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47119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120377" rtl="1" eaLnBrk="1" latinLnBrk="0" hangingPunct="1">
        <a:lnSpc>
          <a:spcPct val="90000"/>
        </a:lnSpc>
        <a:spcBef>
          <a:spcPct val="0"/>
        </a:spcBef>
        <a:buNone/>
        <a:defRPr sz="2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0094" indent="-1280094" algn="r" defTabSz="5120377" rtl="1" eaLnBrk="1" latinLnBrk="0" hangingPunct="1">
        <a:lnSpc>
          <a:spcPct val="90000"/>
        </a:lnSpc>
        <a:spcBef>
          <a:spcPts val="5599"/>
        </a:spcBef>
        <a:buFont typeface="Arial" panose="020B0604020202020204" pitchFamily="34" charset="0"/>
        <a:buChar char="•"/>
        <a:defRPr sz="15700" kern="1200">
          <a:solidFill>
            <a:schemeClr val="tx1"/>
          </a:solidFill>
          <a:latin typeface="+mn-lt"/>
          <a:ea typeface="+mn-ea"/>
          <a:cs typeface="+mn-cs"/>
        </a:defRPr>
      </a:lvl1pPr>
      <a:lvl2pPr marL="3840283" indent="-1280094" algn="r" defTabSz="5120377" rtl="1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472" indent="-1280094" algn="r" defTabSz="5120377" rtl="1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3pPr>
      <a:lvl4pPr marL="8960661" indent="-1280094" algn="r" defTabSz="5120377" rtl="1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1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0849" indent="-1280094" algn="r" defTabSz="5120377" rtl="1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100" kern="1200">
          <a:solidFill>
            <a:schemeClr val="tx1"/>
          </a:solidFill>
          <a:latin typeface="+mn-lt"/>
          <a:ea typeface="+mn-ea"/>
          <a:cs typeface="+mn-cs"/>
        </a:defRPr>
      </a:lvl5pPr>
      <a:lvl6pPr marL="14081038" indent="-1280094" algn="r" defTabSz="5120377" rtl="1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100" kern="1200">
          <a:solidFill>
            <a:schemeClr val="tx1"/>
          </a:solidFill>
          <a:latin typeface="+mn-lt"/>
          <a:ea typeface="+mn-ea"/>
          <a:cs typeface="+mn-cs"/>
        </a:defRPr>
      </a:lvl6pPr>
      <a:lvl7pPr marL="16641227" indent="-1280094" algn="r" defTabSz="5120377" rtl="1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1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1416" indent="-1280094" algn="r" defTabSz="5120377" rtl="1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1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1604" indent="-1280094" algn="r" defTabSz="5120377" rtl="1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5120377" rtl="1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189" algn="r" defTabSz="5120377" rtl="1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2pPr>
      <a:lvl3pPr marL="5120377" algn="r" defTabSz="5120377" rtl="1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566" algn="r" defTabSz="5120377" rtl="1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4pPr>
      <a:lvl5pPr marL="10240755" algn="r" defTabSz="5120377" rtl="1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5pPr>
      <a:lvl6pPr marL="12800944" algn="r" defTabSz="5120377" rtl="1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6pPr>
      <a:lvl7pPr marL="15361132" algn="r" defTabSz="5120377" rtl="1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7pPr>
      <a:lvl8pPr marL="17921321" algn="r" defTabSz="5120377" rtl="1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8pPr>
      <a:lvl9pPr marL="20481510" algn="r" defTabSz="5120377" rtl="1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2"/>
          <p:cNvSpPr>
            <a:spLocks noChangeArrowheads="1"/>
          </p:cNvSpPr>
          <p:nvPr/>
        </p:nvSpPr>
        <p:spPr bwMode="auto">
          <a:xfrm>
            <a:off x="31210944" y="6234492"/>
            <a:ext cx="13054328" cy="24822513"/>
          </a:xfrm>
          <a:prstGeom prst="rect">
            <a:avLst/>
          </a:prstGeom>
          <a:solidFill>
            <a:srgbClr val="E7E7E7">
              <a:alpha val="7882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1520" tIns="2286000" rIns="731520" bIns="685800"/>
          <a:lstStyle/>
          <a:p>
            <a:pPr algn="l" defTabSz="547688">
              <a:lnSpc>
                <a:spcPct val="110000"/>
              </a:lnSpc>
            </a:pPr>
            <a:endParaRPr lang="en-US" sz="4800" dirty="0" smtClean="0">
              <a:cs typeface="Arial" charset="0"/>
            </a:endParaRPr>
          </a:p>
        </p:txBody>
      </p:sp>
      <p:sp>
        <p:nvSpPr>
          <p:cNvPr id="79" name="Rectangle 2"/>
          <p:cNvSpPr>
            <a:spLocks noChangeArrowheads="1"/>
          </p:cNvSpPr>
          <p:nvPr/>
        </p:nvSpPr>
        <p:spPr bwMode="auto">
          <a:xfrm>
            <a:off x="656383" y="32570084"/>
            <a:ext cx="14852877" cy="11791016"/>
          </a:xfrm>
          <a:prstGeom prst="rect">
            <a:avLst/>
          </a:prstGeom>
          <a:solidFill>
            <a:srgbClr val="E7E7E7">
              <a:alpha val="7882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1520" tIns="2286000" rIns="731520" bIns="685800"/>
          <a:lstStyle/>
          <a:p>
            <a:pPr algn="l" defTabSz="547688">
              <a:lnSpc>
                <a:spcPct val="110000"/>
              </a:lnSpc>
            </a:pPr>
            <a:endParaRPr lang="en-US" sz="4800" dirty="0" smtClean="0">
              <a:cs typeface="Arial" charset="0"/>
            </a:endParaRPr>
          </a:p>
        </p:txBody>
      </p:sp>
      <p:sp>
        <p:nvSpPr>
          <p:cNvPr id="72" name="Rectangle 2"/>
          <p:cNvSpPr>
            <a:spLocks noChangeArrowheads="1"/>
          </p:cNvSpPr>
          <p:nvPr/>
        </p:nvSpPr>
        <p:spPr bwMode="auto">
          <a:xfrm>
            <a:off x="15778064" y="6311461"/>
            <a:ext cx="15049672" cy="14214409"/>
          </a:xfrm>
          <a:prstGeom prst="rect">
            <a:avLst/>
          </a:prstGeom>
          <a:solidFill>
            <a:srgbClr val="E7E7E7">
              <a:alpha val="7882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1520" tIns="2286000" rIns="731520" bIns="685800"/>
          <a:lstStyle/>
          <a:p>
            <a:pPr marL="685800" indent="-685800" algn="l" defTabSz="547688">
              <a:lnSpc>
                <a:spcPct val="110000"/>
              </a:lnSpc>
              <a:buFontTx/>
              <a:buChar char="-"/>
            </a:pPr>
            <a:r>
              <a:rPr lang="en-US" sz="4800" dirty="0" smtClean="0">
                <a:cs typeface="Arial" charset="0"/>
              </a:rPr>
              <a:t>Begin</a:t>
            </a:r>
          </a:p>
          <a:p>
            <a:pPr marL="685800" indent="-685800" algn="l" defTabSz="547688">
              <a:lnSpc>
                <a:spcPct val="110000"/>
              </a:lnSpc>
              <a:buFontTx/>
              <a:buChar char="-"/>
            </a:pPr>
            <a:r>
              <a:rPr lang="en-US" sz="4800" dirty="0" smtClean="0">
                <a:cs typeface="Arial" charset="0"/>
              </a:rPr>
              <a:t>PUT</a:t>
            </a:r>
          </a:p>
          <a:p>
            <a:pPr marL="685800" indent="-685800" algn="l" defTabSz="547688">
              <a:lnSpc>
                <a:spcPct val="110000"/>
              </a:lnSpc>
              <a:buFontTx/>
              <a:buChar char="-"/>
            </a:pPr>
            <a:endParaRPr lang="en-US" sz="4800" dirty="0">
              <a:cs typeface="Arial" charset="0"/>
            </a:endParaRPr>
          </a:p>
          <a:p>
            <a:pPr marL="685800" indent="-685800" algn="l" defTabSz="547688">
              <a:lnSpc>
                <a:spcPct val="110000"/>
              </a:lnSpc>
              <a:buFontTx/>
              <a:buChar char="-"/>
            </a:pPr>
            <a:endParaRPr lang="en-US" sz="4800" dirty="0" smtClean="0">
              <a:cs typeface="Arial" charset="0"/>
            </a:endParaRPr>
          </a:p>
          <a:p>
            <a:pPr marL="685800" indent="-685800" algn="l" defTabSz="547688">
              <a:lnSpc>
                <a:spcPct val="110000"/>
              </a:lnSpc>
              <a:buFontTx/>
              <a:buChar char="-"/>
            </a:pPr>
            <a:r>
              <a:rPr lang="en-US" sz="4800" dirty="0" smtClean="0">
                <a:cs typeface="Arial" charset="0"/>
              </a:rPr>
              <a:t>Commit</a:t>
            </a:r>
          </a:p>
          <a:p>
            <a:pPr marL="685800" indent="-685800" algn="l" defTabSz="547688">
              <a:lnSpc>
                <a:spcPct val="110000"/>
              </a:lnSpc>
              <a:buFontTx/>
              <a:buChar char="-"/>
            </a:pPr>
            <a:endParaRPr lang="en-US" sz="4800" dirty="0">
              <a:cs typeface="Arial" charset="0"/>
            </a:endParaRPr>
          </a:p>
          <a:p>
            <a:pPr marL="685800" indent="-685800" algn="l" defTabSz="547688">
              <a:lnSpc>
                <a:spcPct val="110000"/>
              </a:lnSpc>
              <a:buFontTx/>
              <a:buChar char="-"/>
            </a:pPr>
            <a:endParaRPr lang="en-US" sz="4800" dirty="0" smtClean="0">
              <a:cs typeface="Arial" charset="0"/>
            </a:endParaRPr>
          </a:p>
          <a:p>
            <a:pPr marL="685800" indent="-685800" algn="l" defTabSz="547688">
              <a:lnSpc>
                <a:spcPct val="110000"/>
              </a:lnSpc>
              <a:buFontTx/>
              <a:buChar char="-"/>
            </a:pPr>
            <a:endParaRPr lang="en-US" sz="4800" dirty="0">
              <a:cs typeface="Arial" charset="0"/>
            </a:endParaRPr>
          </a:p>
          <a:p>
            <a:pPr marL="685800" indent="-685800" algn="l" defTabSz="547688">
              <a:lnSpc>
                <a:spcPct val="110000"/>
              </a:lnSpc>
              <a:buFontTx/>
              <a:buChar char="-"/>
            </a:pPr>
            <a:endParaRPr lang="en-US" sz="4800" dirty="0" smtClean="0">
              <a:cs typeface="Arial" charset="0"/>
            </a:endParaRPr>
          </a:p>
          <a:p>
            <a:pPr marL="685800" indent="-685800" algn="l" defTabSz="547688">
              <a:lnSpc>
                <a:spcPct val="110000"/>
              </a:lnSpc>
              <a:buFontTx/>
              <a:buChar char="-"/>
            </a:pPr>
            <a:r>
              <a:rPr lang="en-US" sz="4800" dirty="0" smtClean="0">
                <a:cs typeface="Arial" charset="0"/>
              </a:rPr>
              <a:t>Post Commit termination</a:t>
            </a:r>
          </a:p>
          <a:p>
            <a:pPr algn="l" defTabSz="547688">
              <a:lnSpc>
                <a:spcPct val="110000"/>
              </a:lnSpc>
            </a:pPr>
            <a:endParaRPr lang="en-US" sz="4800" dirty="0">
              <a:cs typeface="Arial" charset="0"/>
            </a:endParaRPr>
          </a:p>
          <a:p>
            <a:pPr algn="l" defTabSz="547688">
              <a:lnSpc>
                <a:spcPct val="110000"/>
              </a:lnSpc>
            </a:pPr>
            <a:endParaRPr lang="en-US" sz="4800" dirty="0" smtClean="0">
              <a:cs typeface="Arial" charset="0"/>
            </a:endParaRPr>
          </a:p>
          <a:p>
            <a:pPr algn="l" defTabSz="547688">
              <a:lnSpc>
                <a:spcPct val="110000"/>
              </a:lnSpc>
            </a:pPr>
            <a:endParaRPr lang="en-US" sz="4800" dirty="0">
              <a:cs typeface="Arial" charset="0"/>
            </a:endParaRPr>
          </a:p>
        </p:txBody>
      </p:sp>
      <p:sp>
        <p:nvSpPr>
          <p:cNvPr id="73" name="Rectangle 13"/>
          <p:cNvSpPr>
            <a:spLocks noChangeArrowheads="1"/>
          </p:cNvSpPr>
          <p:nvPr/>
        </p:nvSpPr>
        <p:spPr bwMode="auto">
          <a:xfrm>
            <a:off x="15829249" y="6230712"/>
            <a:ext cx="15057690" cy="1588636"/>
          </a:xfrm>
          <a:prstGeom prst="rect">
            <a:avLst/>
          </a:prstGeom>
          <a:solidFill>
            <a:srgbClr val="37177B">
              <a:alpha val="7882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96083" tIns="0" rIns="112010" bIns="56005" anchor="ctr"/>
          <a:lstStyle/>
          <a:p>
            <a:pPr algn="ctr" defTabSz="547688" eaLnBrk="0" hangingPunct="0">
              <a:buClr>
                <a:srgbClr val="555556"/>
              </a:buClr>
              <a:buSzPct val="100000"/>
            </a:pPr>
            <a:r>
              <a:rPr lang="en-US" sz="5600" dirty="0" smtClean="0">
                <a:solidFill>
                  <a:srgbClr val="FFFFFF"/>
                </a:solidFill>
                <a:cs typeface="Arial" charset="0"/>
              </a:rPr>
              <a:t>PUT - Metadata Evolution</a:t>
            </a:r>
            <a:endParaRPr lang="en-US" sz="56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44805600" cy="55680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284" tIns="40643" rIns="81284" bIns="40643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2500" dirty="0" err="1">
                <a:solidFill>
                  <a:srgbClr val="37177B"/>
                </a:solidFill>
                <a:latin typeface="Arial" charset="0"/>
                <a:ea typeface="ＭＳ Ｐゴシック" charset="0"/>
                <a:cs typeface="Arial" charset="0"/>
              </a:rPr>
              <a:t>Fragola</a:t>
            </a:r>
            <a:r>
              <a:rPr lang="en-US" sz="12500" dirty="0">
                <a:solidFill>
                  <a:srgbClr val="37177B"/>
                </a:solidFill>
                <a:latin typeface="Arial" charset="0"/>
                <a:ea typeface="ＭＳ Ｐゴシック" charset="0"/>
                <a:cs typeface="Arial" charset="0"/>
              </a:rPr>
              <a:t>: Low-Latency Transactions in Distributed </a:t>
            </a:r>
            <a:r>
              <a:rPr lang="en-US" sz="12500" dirty="0">
                <a:solidFill>
                  <a:srgbClr val="37177B"/>
                </a:solidFill>
                <a:latin typeface="Arial" charset="0"/>
                <a:ea typeface="ＭＳ Ｐゴシック" charset="0"/>
                <a:cs typeface="Arial" charset="0"/>
              </a:rPr>
              <a:t>Data</a:t>
            </a:r>
            <a:r>
              <a:rPr lang="en-US" sz="12500" dirty="0">
                <a:solidFill>
                  <a:srgbClr val="37177B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n-US" sz="12500" dirty="0">
                <a:solidFill>
                  <a:srgbClr val="37177B"/>
                </a:solidFill>
                <a:latin typeface="Arial" charset="0"/>
                <a:ea typeface="ＭＳ Ｐゴシック" charset="0"/>
                <a:cs typeface="Arial" charset="0"/>
              </a:rPr>
              <a:t>Stores </a:t>
            </a:r>
          </a:p>
          <a:p>
            <a:pPr algn="ctr" rtl="0">
              <a:spcBef>
                <a:spcPts val="2400"/>
              </a:spcBef>
            </a:pPr>
            <a:r>
              <a:rPr lang="en-US" sz="6000" dirty="0" smtClean="0">
                <a:solidFill>
                  <a:srgbClr val="37177B"/>
                </a:solidFill>
                <a:latin typeface="Arial" charset="0"/>
                <a:ea typeface="ＭＳ Ｐゴシック" charset="0"/>
                <a:cs typeface="Arial" charset="0"/>
              </a:rPr>
              <a:t>Y. Gottesman </a:t>
            </a:r>
            <a:r>
              <a:rPr lang="en-US" sz="6000" dirty="0">
                <a:solidFill>
                  <a:srgbClr val="37177B"/>
                </a:solidFill>
                <a:latin typeface="Arial" charset="0"/>
                <a:ea typeface="ＭＳ Ｐゴシック" charset="0"/>
                <a:cs typeface="Arial" charset="0"/>
              </a:rPr>
              <a:t>• </a:t>
            </a:r>
            <a:r>
              <a:rPr lang="en-US" sz="6000" dirty="0" smtClean="0">
                <a:solidFill>
                  <a:srgbClr val="37177B"/>
                </a:solidFill>
                <a:latin typeface="Arial" charset="0"/>
                <a:ea typeface="ＭＳ Ｐゴシック" charset="0"/>
                <a:cs typeface="Arial" charset="0"/>
              </a:rPr>
              <a:t>O. </a:t>
            </a:r>
            <a:r>
              <a:rPr lang="en-US" sz="6000" dirty="0" err="1" smtClean="0">
                <a:solidFill>
                  <a:srgbClr val="37177B"/>
                </a:solidFill>
                <a:latin typeface="Arial" charset="0"/>
                <a:ea typeface="ＭＳ Ｐゴシック" charset="0"/>
                <a:cs typeface="Arial" charset="0"/>
              </a:rPr>
              <a:t>Shacham</a:t>
            </a:r>
            <a:r>
              <a:rPr lang="en-US" sz="6000" dirty="0" smtClean="0">
                <a:solidFill>
                  <a:srgbClr val="37177B"/>
                </a:solidFill>
                <a:latin typeface="Arial" charset="0"/>
                <a:ea typeface="ＭＳ Ｐゴシック" charset="0"/>
                <a:cs typeface="Arial" charset="0"/>
              </a:rPr>
              <a:t> • E. </a:t>
            </a:r>
            <a:r>
              <a:rPr lang="en-US" sz="6000" dirty="0" err="1" smtClean="0">
                <a:solidFill>
                  <a:srgbClr val="37177B"/>
                </a:solidFill>
                <a:latin typeface="Arial" charset="0"/>
                <a:ea typeface="ＭＳ Ｐゴシック" charset="0"/>
                <a:cs typeface="Arial" charset="0"/>
              </a:rPr>
              <a:t>Bortnikov</a:t>
            </a:r>
            <a:r>
              <a:rPr lang="en-US" sz="6000" dirty="0" smtClean="0">
                <a:solidFill>
                  <a:srgbClr val="37177B"/>
                </a:solidFill>
                <a:latin typeface="Arial" charset="0"/>
                <a:ea typeface="ＭＳ Ｐゴシック" charset="0"/>
                <a:cs typeface="Arial" charset="0"/>
              </a:rPr>
              <a:t> • E. Hillel • </a:t>
            </a:r>
            <a:r>
              <a:rPr lang="en-US" sz="6000" dirty="0" err="1" smtClean="0">
                <a:solidFill>
                  <a:srgbClr val="37177B"/>
                </a:solidFill>
                <a:latin typeface="Arial" charset="0"/>
                <a:ea typeface="ＭＳ Ｐゴシック" charset="0"/>
                <a:cs typeface="Arial" charset="0"/>
              </a:rPr>
              <a:t>I.Keidar</a:t>
            </a:r>
            <a:r>
              <a:rPr lang="en-US" sz="6000" dirty="0" smtClean="0">
                <a:solidFill>
                  <a:srgbClr val="37177B"/>
                </a:solidFill>
                <a:latin typeface="Arial" charset="0"/>
                <a:ea typeface="ＭＳ Ｐゴシック" charset="0"/>
                <a:cs typeface="Arial" charset="0"/>
              </a:rPr>
              <a:t> • A. Bergman</a:t>
            </a:r>
            <a:endParaRPr lang="en-US" sz="6000" dirty="0">
              <a:solidFill>
                <a:srgbClr val="37177B"/>
              </a:solidFill>
              <a:latin typeface="Arial" charset="0"/>
              <a:ea typeface="ＭＳ Ｐゴシック" charset="0"/>
              <a:cs typeface="Arial" charset="0"/>
            </a:endParaRPr>
          </a:p>
          <a:p>
            <a:pPr algn="ctr" rtl="0"/>
            <a:r>
              <a:rPr lang="en-US" sz="6000" dirty="0">
                <a:solidFill>
                  <a:srgbClr val="37177B"/>
                </a:solidFill>
                <a:latin typeface="Arial" charset="0"/>
                <a:ea typeface="ＭＳ Ｐゴシック" charset="0"/>
                <a:cs typeface="Arial" charset="0"/>
              </a:rPr>
              <a:t>Yahoo! Research</a:t>
            </a:r>
            <a:endParaRPr lang="en-US" sz="6000" dirty="0">
              <a:solidFill>
                <a:srgbClr val="37177B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4" name="Flowchart: Magnetic Disk 57"/>
          <p:cNvSpPr/>
          <p:nvPr/>
        </p:nvSpPr>
        <p:spPr bwMode="auto">
          <a:xfrm>
            <a:off x="983061" y="40832795"/>
            <a:ext cx="2471566" cy="1428699"/>
          </a:xfrm>
          <a:prstGeom prst="flowChartMagneticDisk">
            <a:avLst/>
          </a:prstGeom>
          <a:ln>
            <a:solidFill>
              <a:srgbClr val="8030C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108384" tIns="54192" rIns="108384" bIns="54192" numCol="1" rtlCol="0" anchor="ctr" anchorCtr="0" compatLnSpc="1">
            <a:prstTxWarp prst="textNoShape">
              <a:avLst/>
            </a:prstTxWarp>
          </a:bodyPr>
          <a:lstStyle/>
          <a:p>
            <a:pPr algn="ctr" defTabSz="541919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4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Data store</a:t>
            </a:r>
          </a:p>
        </p:txBody>
      </p:sp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869879"/>
              </p:ext>
            </p:extLst>
          </p:nvPr>
        </p:nvGraphicFramePr>
        <p:xfrm>
          <a:off x="20104898" y="9521875"/>
          <a:ext cx="10404478" cy="21950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4349"/>
                <a:gridCol w="2151019"/>
                <a:gridCol w="1630244"/>
                <a:gridCol w="2694433"/>
                <a:gridCol w="2694433"/>
              </a:tblGrid>
              <a:tr h="74707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key</a:t>
                      </a:r>
                      <a:endParaRPr lang="en-US" sz="3600" dirty="0"/>
                    </a:p>
                  </a:txBody>
                  <a:tcPr marT="45658" marB="4565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version</a:t>
                      </a:r>
                      <a:endParaRPr lang="en-US" sz="3600" dirty="0"/>
                    </a:p>
                  </a:txBody>
                  <a:tcPr marT="45658" marB="4565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value</a:t>
                      </a:r>
                      <a:endParaRPr lang="en-US" sz="3600" dirty="0"/>
                    </a:p>
                  </a:txBody>
                  <a:tcPr marT="45658" marB="4565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commit</a:t>
                      </a:r>
                      <a:r>
                        <a:rPr lang="en-US" sz="3600" baseline="0" dirty="0" smtClean="0"/>
                        <a:t> </a:t>
                      </a:r>
                      <a:r>
                        <a:rPr lang="en-US" sz="3600" baseline="0" dirty="0" err="1" smtClean="0"/>
                        <a:t>ts</a:t>
                      </a:r>
                      <a:endParaRPr lang="en-US" sz="3600" dirty="0"/>
                    </a:p>
                  </a:txBody>
                  <a:tcPr marT="45658" marB="4565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leader</a:t>
                      </a:r>
                      <a:endParaRPr lang="en-US" sz="3600" dirty="0"/>
                    </a:p>
                  </a:txBody>
                  <a:tcPr marT="45658" marB="4565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39453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k1</a:t>
                      </a:r>
                      <a:endParaRPr lang="en-US" sz="4000" dirty="0"/>
                    </a:p>
                  </a:txBody>
                  <a:tcPr marT="45658" marB="4565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</a:t>
                      </a:r>
                      <a:endParaRPr lang="en-US" sz="4000" dirty="0"/>
                    </a:p>
                  </a:txBody>
                  <a:tcPr marT="45658" marB="4565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a</a:t>
                      </a:r>
                      <a:endParaRPr lang="en-US" sz="4000" dirty="0"/>
                    </a:p>
                  </a:txBody>
                  <a:tcPr marT="45658" marB="4565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nil</a:t>
                      </a:r>
                      <a:endParaRPr lang="en-US" sz="4000" dirty="0"/>
                    </a:p>
                  </a:txBody>
                  <a:tcPr marT="45658" marB="4565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&lt;k1,3&gt;</a:t>
                      </a:r>
                      <a:endParaRPr lang="en-US" sz="4000" dirty="0"/>
                    </a:p>
                  </a:txBody>
                  <a:tcPr marT="45658" marB="4565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47073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k2</a:t>
                      </a:r>
                      <a:endParaRPr lang="en-US" sz="4000" dirty="0"/>
                    </a:p>
                  </a:txBody>
                  <a:tcPr marT="45658" marB="4565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</a:t>
                      </a:r>
                      <a:endParaRPr lang="en-US" sz="4000" dirty="0"/>
                    </a:p>
                  </a:txBody>
                  <a:tcPr marT="45658" marB="4565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b</a:t>
                      </a:r>
                      <a:endParaRPr lang="en-US" sz="4000" dirty="0"/>
                    </a:p>
                  </a:txBody>
                  <a:tcPr marT="45658" marB="4565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nil</a:t>
                      </a:r>
                      <a:endParaRPr lang="en-US" sz="4000" dirty="0"/>
                    </a:p>
                  </a:txBody>
                  <a:tcPr marT="45658" marB="4565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&lt;k1,3&gt;</a:t>
                      </a:r>
                      <a:endParaRPr lang="en-US" sz="4000" dirty="0"/>
                    </a:p>
                  </a:txBody>
                  <a:tcPr marT="45658" marB="4565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325028"/>
              </p:ext>
            </p:extLst>
          </p:nvPr>
        </p:nvGraphicFramePr>
        <p:xfrm>
          <a:off x="20080245" y="12816896"/>
          <a:ext cx="10404478" cy="21950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4349"/>
                <a:gridCol w="2151019"/>
                <a:gridCol w="1630244"/>
                <a:gridCol w="2694433"/>
                <a:gridCol w="2694433"/>
              </a:tblGrid>
              <a:tr h="74707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key</a:t>
                      </a:r>
                      <a:endParaRPr lang="en-US" sz="3600" dirty="0"/>
                    </a:p>
                  </a:txBody>
                  <a:tcPr marT="45658" marB="4565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version</a:t>
                      </a:r>
                      <a:endParaRPr lang="en-US" sz="3600" dirty="0"/>
                    </a:p>
                  </a:txBody>
                  <a:tcPr marT="45658" marB="4565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value</a:t>
                      </a:r>
                      <a:endParaRPr lang="en-US" sz="3600" dirty="0"/>
                    </a:p>
                  </a:txBody>
                  <a:tcPr marT="45658" marB="4565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commit</a:t>
                      </a:r>
                      <a:r>
                        <a:rPr lang="en-US" sz="3600" baseline="0" dirty="0" smtClean="0"/>
                        <a:t> </a:t>
                      </a:r>
                      <a:r>
                        <a:rPr lang="en-US" sz="3600" baseline="0" dirty="0" err="1" smtClean="0"/>
                        <a:t>ts</a:t>
                      </a:r>
                      <a:endParaRPr lang="en-US" sz="3600" dirty="0"/>
                    </a:p>
                  </a:txBody>
                  <a:tcPr marT="45658" marB="4565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leader</a:t>
                      </a:r>
                      <a:endParaRPr lang="en-US" sz="3600" dirty="0"/>
                    </a:p>
                  </a:txBody>
                  <a:tcPr marT="45658" marB="4565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39453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k1</a:t>
                      </a:r>
                      <a:endParaRPr lang="en-US" sz="4000" dirty="0"/>
                    </a:p>
                  </a:txBody>
                  <a:tcPr marT="45658" marB="4565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</a:t>
                      </a:r>
                      <a:endParaRPr lang="en-US" sz="4000" dirty="0"/>
                    </a:p>
                  </a:txBody>
                  <a:tcPr marT="45658" marB="4565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a</a:t>
                      </a:r>
                      <a:endParaRPr lang="en-US" sz="4000" dirty="0"/>
                    </a:p>
                  </a:txBody>
                  <a:tcPr marT="45658" marB="4565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</a:t>
                      </a:r>
                      <a:endParaRPr lang="en-US" sz="4000" dirty="0"/>
                    </a:p>
                  </a:txBody>
                  <a:tcPr marT="45658" marB="4565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&lt;k1,3&gt;</a:t>
                      </a:r>
                      <a:endParaRPr lang="en-US" sz="4000" dirty="0"/>
                    </a:p>
                  </a:txBody>
                  <a:tcPr marT="45658" marB="4565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47073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k2</a:t>
                      </a:r>
                      <a:endParaRPr lang="en-US" sz="4000" dirty="0"/>
                    </a:p>
                  </a:txBody>
                  <a:tcPr marT="45658" marB="4565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</a:t>
                      </a:r>
                      <a:endParaRPr lang="en-US" sz="4000" dirty="0"/>
                    </a:p>
                  </a:txBody>
                  <a:tcPr marT="45658" marB="4565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b</a:t>
                      </a:r>
                      <a:endParaRPr lang="en-US" sz="4000" dirty="0"/>
                    </a:p>
                  </a:txBody>
                  <a:tcPr marT="45658" marB="4565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nil</a:t>
                      </a:r>
                      <a:endParaRPr lang="en-US" sz="4000" dirty="0"/>
                    </a:p>
                  </a:txBody>
                  <a:tcPr marT="45658" marB="4565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&lt;k1,3&gt;</a:t>
                      </a:r>
                      <a:endParaRPr lang="en-US" sz="4000" dirty="0"/>
                    </a:p>
                  </a:txBody>
                  <a:tcPr marT="45658" marB="4565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62071"/>
              </p:ext>
            </p:extLst>
          </p:nvPr>
        </p:nvGraphicFramePr>
        <p:xfrm>
          <a:off x="20072196" y="17152121"/>
          <a:ext cx="10404478" cy="21950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4349"/>
                <a:gridCol w="2151019"/>
                <a:gridCol w="1630244"/>
                <a:gridCol w="2694433"/>
                <a:gridCol w="2694433"/>
              </a:tblGrid>
              <a:tr h="74707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key</a:t>
                      </a:r>
                      <a:endParaRPr lang="en-US" sz="3600" dirty="0"/>
                    </a:p>
                  </a:txBody>
                  <a:tcPr marT="45658" marB="4565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version</a:t>
                      </a:r>
                      <a:endParaRPr lang="en-US" sz="3600" dirty="0"/>
                    </a:p>
                  </a:txBody>
                  <a:tcPr marT="45658" marB="4565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value</a:t>
                      </a:r>
                      <a:endParaRPr lang="en-US" sz="3600" dirty="0"/>
                    </a:p>
                  </a:txBody>
                  <a:tcPr marT="45658" marB="4565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commit</a:t>
                      </a:r>
                      <a:r>
                        <a:rPr lang="en-US" sz="3600" baseline="0" dirty="0" smtClean="0"/>
                        <a:t> </a:t>
                      </a:r>
                      <a:r>
                        <a:rPr lang="en-US" sz="3600" baseline="0" dirty="0" err="1" smtClean="0"/>
                        <a:t>ts</a:t>
                      </a:r>
                      <a:endParaRPr lang="en-US" sz="3600" dirty="0"/>
                    </a:p>
                  </a:txBody>
                  <a:tcPr marT="45658" marB="4565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leader</a:t>
                      </a:r>
                      <a:endParaRPr lang="en-US" sz="3600" dirty="0"/>
                    </a:p>
                  </a:txBody>
                  <a:tcPr marT="45658" marB="4565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39453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k1</a:t>
                      </a:r>
                      <a:endParaRPr lang="en-US" sz="4000" dirty="0"/>
                    </a:p>
                  </a:txBody>
                  <a:tcPr marT="45658" marB="4565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</a:t>
                      </a:r>
                      <a:endParaRPr lang="en-US" sz="4000" dirty="0"/>
                    </a:p>
                  </a:txBody>
                  <a:tcPr marT="45658" marB="4565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a</a:t>
                      </a:r>
                      <a:endParaRPr lang="en-US" sz="4000" dirty="0"/>
                    </a:p>
                  </a:txBody>
                  <a:tcPr marT="45658" marB="4565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</a:t>
                      </a:r>
                      <a:endParaRPr lang="en-US" sz="4000" dirty="0"/>
                    </a:p>
                  </a:txBody>
                  <a:tcPr marT="45658" marB="4565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&lt;k1,3&gt;</a:t>
                      </a:r>
                      <a:endParaRPr lang="en-US" sz="4000" dirty="0"/>
                    </a:p>
                  </a:txBody>
                  <a:tcPr marT="45658" marB="4565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47073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k2</a:t>
                      </a:r>
                      <a:endParaRPr lang="en-US" sz="4000" dirty="0"/>
                    </a:p>
                  </a:txBody>
                  <a:tcPr marT="45658" marB="4565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</a:t>
                      </a:r>
                      <a:endParaRPr lang="en-US" sz="4000" dirty="0"/>
                    </a:p>
                  </a:txBody>
                  <a:tcPr marT="45658" marB="4565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b</a:t>
                      </a:r>
                      <a:endParaRPr lang="en-US" sz="4000" dirty="0"/>
                    </a:p>
                  </a:txBody>
                  <a:tcPr marT="45658" marB="4565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</a:t>
                      </a:r>
                      <a:endParaRPr lang="en-US" sz="4000" dirty="0"/>
                    </a:p>
                  </a:txBody>
                  <a:tcPr marT="45658" marB="4565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&lt;k1,3&gt;</a:t>
                      </a:r>
                      <a:endParaRPr lang="en-US" sz="4000" dirty="0"/>
                    </a:p>
                  </a:txBody>
                  <a:tcPr marT="45658" marB="4565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5" name="Rectangle 2"/>
          <p:cNvSpPr>
            <a:spLocks noChangeArrowheads="1"/>
          </p:cNvSpPr>
          <p:nvPr/>
        </p:nvSpPr>
        <p:spPr bwMode="auto">
          <a:xfrm>
            <a:off x="718227" y="6230142"/>
            <a:ext cx="14752549" cy="9048212"/>
          </a:xfrm>
          <a:prstGeom prst="rect">
            <a:avLst/>
          </a:prstGeom>
          <a:solidFill>
            <a:srgbClr val="E7E7E7">
              <a:alpha val="7882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1520" tIns="2286000" rIns="731520" bIns="685800"/>
          <a:lstStyle/>
          <a:p>
            <a:pPr marL="685800" indent="-685800" algn="l" defTabSz="547688">
              <a:lnSpc>
                <a:spcPct val="110000"/>
              </a:lnSpc>
              <a:buFont typeface="Arial"/>
              <a:buChar char="•"/>
            </a:pPr>
            <a:r>
              <a:rPr lang="en-US" sz="4800" dirty="0" smtClean="0">
                <a:solidFill>
                  <a:srgbClr val="351872"/>
                </a:solidFill>
                <a:cs typeface="Arial" charset="0"/>
              </a:rPr>
              <a:t>Successor</a:t>
            </a:r>
            <a:r>
              <a:rPr lang="en-US" sz="4800" dirty="0" smtClean="0">
                <a:cs typeface="Arial" charset="0"/>
              </a:rPr>
              <a:t> of </a:t>
            </a:r>
            <a:r>
              <a:rPr lang="en-US" sz="4800" dirty="0" err="1" smtClean="0">
                <a:cs typeface="Arial" charset="0"/>
              </a:rPr>
              <a:t>Omid</a:t>
            </a:r>
            <a:r>
              <a:rPr lang="en-US" sz="4800" dirty="0" smtClean="0">
                <a:cs typeface="Arial" charset="0"/>
              </a:rPr>
              <a:t> (FAST 2017)</a:t>
            </a:r>
          </a:p>
          <a:p>
            <a:pPr marL="685800" indent="-685800" algn="l" defTabSz="547688">
              <a:lnSpc>
                <a:spcPct val="110000"/>
              </a:lnSpc>
              <a:buFont typeface="Arial"/>
              <a:buChar char="•"/>
            </a:pPr>
            <a:r>
              <a:rPr lang="en-US" sz="4800" dirty="0" smtClean="0">
                <a:solidFill>
                  <a:srgbClr val="351872"/>
                </a:solidFill>
                <a:cs typeface="Arial" charset="0"/>
              </a:rPr>
              <a:t>Transaction</a:t>
            </a:r>
            <a:r>
              <a:rPr lang="en-US" sz="4800" dirty="0" smtClean="0">
                <a:cs typeface="Arial" charset="0"/>
              </a:rPr>
              <a:t> API over </a:t>
            </a:r>
            <a:r>
              <a:rPr lang="en-US" sz="4800" dirty="0" err="1" smtClean="0">
                <a:cs typeface="Arial" charset="0"/>
              </a:rPr>
              <a:t>HBase</a:t>
            </a:r>
            <a:endParaRPr lang="en-US" sz="4800" dirty="0" smtClean="0">
              <a:cs typeface="Arial" charset="0"/>
            </a:endParaRPr>
          </a:p>
          <a:p>
            <a:pPr marL="685800" indent="-685800" algn="l" defTabSz="547688">
              <a:lnSpc>
                <a:spcPct val="110000"/>
              </a:lnSpc>
              <a:buFont typeface="Arial"/>
              <a:buChar char="•"/>
            </a:pPr>
            <a:r>
              <a:rPr lang="en-US" sz="4800" dirty="0" smtClean="0">
                <a:solidFill>
                  <a:srgbClr val="351872"/>
                </a:solidFill>
                <a:cs typeface="Arial" charset="0"/>
              </a:rPr>
              <a:t>Snapshot Isolation </a:t>
            </a:r>
            <a:r>
              <a:rPr lang="en-US" sz="4800" dirty="0" smtClean="0">
                <a:cs typeface="Arial" charset="0"/>
              </a:rPr>
              <a:t>Consistency</a:t>
            </a:r>
          </a:p>
          <a:p>
            <a:pPr marL="685800" indent="-685800" algn="l" defTabSz="547688">
              <a:lnSpc>
                <a:spcPct val="110000"/>
              </a:lnSpc>
              <a:buFont typeface="Arial"/>
              <a:buChar char="•"/>
            </a:pPr>
            <a:r>
              <a:rPr lang="en-US" sz="4800" dirty="0" smtClean="0">
                <a:solidFill>
                  <a:srgbClr val="482981"/>
                </a:solidFill>
                <a:cs typeface="Arial" charset="0"/>
              </a:rPr>
              <a:t>Scalable</a:t>
            </a:r>
            <a:r>
              <a:rPr lang="en-US" sz="4800" dirty="0" smtClean="0">
                <a:cs typeface="Arial" charset="0"/>
              </a:rPr>
              <a:t>, Highly Available</a:t>
            </a:r>
          </a:p>
          <a:p>
            <a:pPr marL="685800" indent="-685800" algn="l" defTabSz="547688">
              <a:lnSpc>
                <a:spcPct val="110000"/>
              </a:lnSpc>
              <a:buFont typeface="Arial"/>
              <a:buChar char="•"/>
            </a:pPr>
            <a:r>
              <a:rPr lang="en-US" sz="4800" dirty="0" smtClean="0">
                <a:cs typeface="Arial" charset="0"/>
              </a:rPr>
              <a:t>Novel </a:t>
            </a:r>
            <a:r>
              <a:rPr lang="en-US" sz="4800" dirty="0" smtClean="0">
                <a:solidFill>
                  <a:srgbClr val="351872"/>
                </a:solidFill>
                <a:cs typeface="Arial" charset="0"/>
              </a:rPr>
              <a:t>Fast Path </a:t>
            </a:r>
            <a:r>
              <a:rPr lang="en-US" sz="4800" dirty="0" smtClean="0">
                <a:solidFill>
                  <a:srgbClr val="000000"/>
                </a:solidFill>
                <a:cs typeface="Arial" charset="0"/>
              </a:rPr>
              <a:t>algorithm for short </a:t>
            </a:r>
            <a:r>
              <a:rPr lang="en-US" sz="4800" dirty="0" smtClean="0">
                <a:solidFill>
                  <a:srgbClr val="351872"/>
                </a:solidFill>
                <a:cs typeface="Arial" charset="0"/>
              </a:rPr>
              <a:t>t</a:t>
            </a:r>
            <a:r>
              <a:rPr lang="en-US" sz="4800" dirty="0" smtClean="0">
                <a:cs typeface="Arial" charset="0"/>
              </a:rPr>
              <a:t>ransactions</a:t>
            </a:r>
            <a:endParaRPr lang="en-US" sz="4800" dirty="0">
              <a:cs typeface="Arial" charset="0"/>
            </a:endParaRPr>
          </a:p>
        </p:txBody>
      </p:sp>
      <p:sp>
        <p:nvSpPr>
          <p:cNvPr id="76" name="Rectangle 13"/>
          <p:cNvSpPr>
            <a:spLocks noChangeArrowheads="1"/>
          </p:cNvSpPr>
          <p:nvPr/>
        </p:nvSpPr>
        <p:spPr bwMode="auto">
          <a:xfrm>
            <a:off x="675923" y="6265295"/>
            <a:ext cx="14833337" cy="1516552"/>
          </a:xfrm>
          <a:prstGeom prst="rect">
            <a:avLst/>
          </a:prstGeom>
          <a:solidFill>
            <a:srgbClr val="37177B">
              <a:alpha val="7882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96083" tIns="0" rIns="112010" bIns="56005" anchor="ctr"/>
          <a:lstStyle/>
          <a:p>
            <a:pPr algn="ctr" defTabSz="547688" eaLnBrk="0" hangingPunct="0">
              <a:buClr>
                <a:srgbClr val="555556"/>
              </a:buClr>
              <a:buSzPct val="100000"/>
            </a:pPr>
            <a:r>
              <a:rPr lang="en-US" sz="5600" dirty="0" err="1" smtClean="0">
                <a:solidFill>
                  <a:srgbClr val="FFFFFF"/>
                </a:solidFill>
                <a:cs typeface="Arial" charset="0"/>
              </a:rPr>
              <a:t>Fragola</a:t>
            </a:r>
            <a:r>
              <a:rPr lang="en-US" sz="5600" dirty="0" smtClean="0">
                <a:solidFill>
                  <a:srgbClr val="FFFFFF"/>
                </a:solidFill>
                <a:cs typeface="Arial" charset="0"/>
              </a:rPr>
              <a:t>: Transactions for Key-Value Store</a:t>
            </a:r>
            <a:endParaRPr lang="en-US" sz="56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80" name="Rectangle 13"/>
          <p:cNvSpPr>
            <a:spLocks noChangeArrowheads="1"/>
          </p:cNvSpPr>
          <p:nvPr/>
        </p:nvSpPr>
        <p:spPr bwMode="auto">
          <a:xfrm>
            <a:off x="656385" y="32605237"/>
            <a:ext cx="14852876" cy="1516552"/>
          </a:xfrm>
          <a:prstGeom prst="rect">
            <a:avLst/>
          </a:prstGeom>
          <a:solidFill>
            <a:srgbClr val="37177B">
              <a:alpha val="7882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96083" tIns="0" rIns="112010" bIns="56005" anchor="ctr"/>
          <a:lstStyle/>
          <a:p>
            <a:pPr algn="ctr" defTabSz="547688" eaLnBrk="0" hangingPunct="0">
              <a:buClr>
                <a:srgbClr val="555556"/>
              </a:buClr>
              <a:buSzPct val="100000"/>
            </a:pPr>
            <a:r>
              <a:rPr lang="en-US" sz="5600" dirty="0" smtClean="0">
                <a:solidFill>
                  <a:srgbClr val="FFFFFF"/>
                </a:solidFill>
                <a:cs typeface="Arial" charset="0"/>
              </a:rPr>
              <a:t>Architecture</a:t>
            </a:r>
            <a:endParaRPr lang="en-US" sz="56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81" name="Rectangle 2"/>
          <p:cNvSpPr>
            <a:spLocks noChangeArrowheads="1"/>
          </p:cNvSpPr>
          <p:nvPr/>
        </p:nvSpPr>
        <p:spPr bwMode="auto">
          <a:xfrm>
            <a:off x="682061" y="15894106"/>
            <a:ext cx="14827200" cy="16086529"/>
          </a:xfrm>
          <a:prstGeom prst="rect">
            <a:avLst/>
          </a:prstGeom>
          <a:solidFill>
            <a:srgbClr val="E7E7E7">
              <a:alpha val="7882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1520" tIns="2286000" rIns="731520" bIns="685800"/>
          <a:lstStyle/>
          <a:p>
            <a:pPr algn="l" defTabSz="547688">
              <a:lnSpc>
                <a:spcPct val="110000"/>
              </a:lnSpc>
            </a:pPr>
            <a:r>
              <a:rPr lang="en-US" sz="4800" b="1" dirty="0" smtClean="0">
                <a:solidFill>
                  <a:srgbClr val="482981"/>
                </a:solidFill>
                <a:cs typeface="Arial" charset="0"/>
              </a:rPr>
              <a:t>Distributed Commit Table</a:t>
            </a:r>
            <a:endParaRPr lang="he-IL" sz="4800" b="1" dirty="0" smtClean="0">
              <a:solidFill>
                <a:srgbClr val="482981"/>
              </a:solidFill>
              <a:cs typeface="Arial" charset="0"/>
            </a:endParaRPr>
          </a:p>
          <a:p>
            <a:pPr algn="l" defTabSz="547688">
              <a:lnSpc>
                <a:spcPct val="110000"/>
              </a:lnSpc>
            </a:pPr>
            <a:endParaRPr lang="he-IL" sz="4800" b="1" dirty="0" smtClean="0">
              <a:solidFill>
                <a:srgbClr val="482981"/>
              </a:solidFill>
              <a:cs typeface="Arial" charset="0"/>
            </a:endParaRPr>
          </a:p>
          <a:p>
            <a:pPr marL="685800" indent="-685800" algn="l" defTabSz="547688">
              <a:lnSpc>
                <a:spcPct val="110000"/>
              </a:lnSpc>
              <a:buFont typeface="Arial"/>
              <a:buChar char="•"/>
            </a:pPr>
            <a:r>
              <a:rPr lang="en-US" sz="4800" dirty="0">
                <a:cs typeface="Arial" charset="0"/>
              </a:rPr>
              <a:t>﻿</a:t>
            </a:r>
            <a:r>
              <a:rPr lang="en-US" sz="4800" dirty="0" smtClean="0">
                <a:cs typeface="Arial" charset="0"/>
              </a:rPr>
              <a:t>Store </a:t>
            </a:r>
            <a:r>
              <a:rPr lang="en-US" sz="4800" dirty="0">
                <a:cs typeface="Arial" charset="0"/>
              </a:rPr>
              <a:t>each transaction’s commit entry along-side its first written key, which we call the </a:t>
            </a:r>
            <a:r>
              <a:rPr lang="en-US" sz="4800" b="1" dirty="0" smtClean="0">
                <a:solidFill>
                  <a:srgbClr val="482981"/>
                </a:solidFill>
                <a:cs typeface="Arial" charset="0"/>
              </a:rPr>
              <a:t>leader</a:t>
            </a:r>
          </a:p>
          <a:p>
            <a:pPr marL="685800" indent="-685800" algn="l" defTabSz="547688">
              <a:lnSpc>
                <a:spcPct val="110000"/>
              </a:lnSpc>
              <a:buFont typeface="Arial"/>
              <a:buChar char="•"/>
            </a:pPr>
            <a:r>
              <a:rPr lang="en-US" sz="4800" dirty="0" smtClean="0">
                <a:cs typeface="Arial" charset="0"/>
              </a:rPr>
              <a:t>Other keys in the transaction store a pointer to the </a:t>
            </a:r>
            <a:r>
              <a:rPr lang="en-US" sz="4800" b="1" dirty="0" smtClean="0">
                <a:solidFill>
                  <a:srgbClr val="482981"/>
                </a:solidFill>
                <a:cs typeface="Arial" charset="0"/>
              </a:rPr>
              <a:t>leader</a:t>
            </a:r>
          </a:p>
          <a:p>
            <a:pPr marL="685800" indent="-685800" algn="l" defTabSz="547688">
              <a:lnSpc>
                <a:spcPct val="110000"/>
              </a:lnSpc>
              <a:buFont typeface="Arial"/>
              <a:buChar char="•"/>
            </a:pPr>
            <a:r>
              <a:rPr lang="en-US" sz="4800" dirty="0" smtClean="0">
                <a:cs typeface="Arial" charset="0"/>
              </a:rPr>
              <a:t>Eliminates </a:t>
            </a:r>
            <a:r>
              <a:rPr lang="en-US" sz="4800" dirty="0" err="1" smtClean="0">
                <a:cs typeface="Arial" charset="0"/>
              </a:rPr>
              <a:t>Omid’s</a:t>
            </a:r>
            <a:r>
              <a:rPr lang="en-US" sz="4800" dirty="0" smtClean="0">
                <a:cs typeface="Arial" charset="0"/>
              </a:rPr>
              <a:t> TM access to commit table bottleneck </a:t>
            </a:r>
          </a:p>
          <a:p>
            <a:pPr algn="l" defTabSz="547688">
              <a:lnSpc>
                <a:spcPct val="110000"/>
              </a:lnSpc>
            </a:pPr>
            <a:endParaRPr lang="en-US" sz="4800" dirty="0">
              <a:cs typeface="Arial" charset="0"/>
            </a:endParaRPr>
          </a:p>
          <a:p>
            <a:pPr algn="l" defTabSz="547688">
              <a:lnSpc>
                <a:spcPct val="110000"/>
              </a:lnSpc>
            </a:pPr>
            <a:r>
              <a:rPr lang="en-US" sz="4800" b="1" dirty="0" smtClean="0">
                <a:solidFill>
                  <a:srgbClr val="482981"/>
                </a:solidFill>
                <a:cs typeface="Arial" charset="0"/>
              </a:rPr>
              <a:t>Fast Path Transactions</a:t>
            </a:r>
          </a:p>
          <a:p>
            <a:pPr algn="l" defTabSz="547688">
              <a:lnSpc>
                <a:spcPct val="110000"/>
              </a:lnSpc>
            </a:pPr>
            <a:endParaRPr lang="en-US" sz="4800" b="1" dirty="0">
              <a:solidFill>
                <a:srgbClr val="482981"/>
              </a:solidFill>
              <a:cs typeface="Arial" charset="0"/>
            </a:endParaRPr>
          </a:p>
          <a:p>
            <a:pPr marL="685800" indent="-685800" algn="l" defTabSz="547688">
              <a:lnSpc>
                <a:spcPct val="110000"/>
              </a:lnSpc>
              <a:buFont typeface="Arial"/>
              <a:buChar char="•"/>
            </a:pPr>
            <a:r>
              <a:rPr lang="en-US" sz="4800" dirty="0" smtClean="0">
                <a:cs typeface="Arial" charset="0"/>
              </a:rPr>
              <a:t>Novel algorithm for short single-key transactions</a:t>
            </a:r>
          </a:p>
          <a:p>
            <a:pPr marL="685800" indent="-685800" algn="l" defTabSz="547688">
              <a:lnSpc>
                <a:spcPct val="110000"/>
              </a:lnSpc>
              <a:buFont typeface="Arial"/>
              <a:buChar char="•"/>
            </a:pPr>
            <a:r>
              <a:rPr lang="en-US" sz="4800" dirty="0" smtClean="0">
                <a:cs typeface="Arial" charset="0"/>
              </a:rPr>
              <a:t>Execute short transactions without TM access</a:t>
            </a:r>
          </a:p>
          <a:p>
            <a:pPr marL="685800" indent="-685800" algn="l" defTabSz="547688">
              <a:lnSpc>
                <a:spcPct val="110000"/>
              </a:lnSpc>
              <a:buFont typeface="Arial"/>
              <a:buChar char="•"/>
            </a:pPr>
            <a:r>
              <a:rPr lang="en-US" sz="4800" dirty="0" smtClean="0">
                <a:cs typeface="Arial" charset="0"/>
              </a:rPr>
              <a:t>Performance near native </a:t>
            </a:r>
            <a:r>
              <a:rPr lang="en-US" sz="4800" dirty="0" err="1" smtClean="0">
                <a:cs typeface="Arial" charset="0"/>
              </a:rPr>
              <a:t>HBase</a:t>
            </a:r>
            <a:r>
              <a:rPr lang="en-US" sz="4800" dirty="0" smtClean="0">
                <a:cs typeface="Arial" charset="0"/>
              </a:rPr>
              <a:t> native operations</a:t>
            </a:r>
          </a:p>
          <a:p>
            <a:pPr marL="685800" indent="-685800" algn="l" defTabSz="547688">
              <a:lnSpc>
                <a:spcPct val="110000"/>
              </a:lnSpc>
              <a:buFont typeface="Arial"/>
              <a:buChar char="•"/>
            </a:pPr>
            <a:r>
              <a:rPr lang="en-US" sz="4800" b="1" dirty="0" smtClean="0">
                <a:solidFill>
                  <a:srgbClr val="482981"/>
                </a:solidFill>
                <a:cs typeface="Arial" charset="0"/>
              </a:rPr>
              <a:t>Added local clocks </a:t>
            </a:r>
            <a:r>
              <a:rPr lang="en-US" sz="4800" dirty="0" smtClean="0">
                <a:cs typeface="Arial" charset="0"/>
              </a:rPr>
              <a:t>to </a:t>
            </a:r>
            <a:r>
              <a:rPr lang="en-US" sz="4800" dirty="0" err="1" smtClean="0">
                <a:cs typeface="Arial" charset="0"/>
              </a:rPr>
              <a:t>HBase</a:t>
            </a:r>
            <a:r>
              <a:rPr lang="en-US" sz="4800" dirty="0" smtClean="0">
                <a:cs typeface="Arial" charset="0"/>
              </a:rPr>
              <a:t> regions for local conflict detection </a:t>
            </a:r>
          </a:p>
          <a:p>
            <a:pPr marL="685800" indent="-685800" algn="l" defTabSz="547688">
              <a:lnSpc>
                <a:spcPct val="110000"/>
              </a:lnSpc>
              <a:buFont typeface="Arial"/>
              <a:buChar char="•"/>
            </a:pPr>
            <a:endParaRPr lang="en-US" sz="4800" dirty="0" smtClean="0">
              <a:cs typeface="Arial" charset="0"/>
            </a:endParaRPr>
          </a:p>
          <a:p>
            <a:pPr algn="l" defTabSz="547688">
              <a:lnSpc>
                <a:spcPct val="110000"/>
              </a:lnSpc>
            </a:pPr>
            <a:endParaRPr lang="en-US" sz="4800" dirty="0" smtClean="0">
              <a:cs typeface="Arial" charset="0"/>
            </a:endParaRPr>
          </a:p>
          <a:p>
            <a:pPr algn="l" defTabSz="547688">
              <a:lnSpc>
                <a:spcPct val="110000"/>
              </a:lnSpc>
            </a:pPr>
            <a:endParaRPr lang="en-US" sz="4800" b="1" dirty="0">
              <a:solidFill>
                <a:srgbClr val="482981"/>
              </a:solidFill>
              <a:cs typeface="Arial" charset="0"/>
            </a:endParaRPr>
          </a:p>
          <a:p>
            <a:pPr algn="l" defTabSz="547688">
              <a:lnSpc>
                <a:spcPct val="110000"/>
              </a:lnSpc>
            </a:pPr>
            <a:endParaRPr lang="en-US" sz="4800" b="1" dirty="0" smtClean="0">
              <a:solidFill>
                <a:srgbClr val="482981"/>
              </a:solidFill>
              <a:cs typeface="Arial" charset="0"/>
            </a:endParaRPr>
          </a:p>
        </p:txBody>
      </p:sp>
      <p:sp>
        <p:nvSpPr>
          <p:cNvPr id="82" name="Rectangle 13"/>
          <p:cNvSpPr>
            <a:spLocks noChangeArrowheads="1"/>
          </p:cNvSpPr>
          <p:nvPr/>
        </p:nvSpPr>
        <p:spPr bwMode="auto">
          <a:xfrm>
            <a:off x="656385" y="15883349"/>
            <a:ext cx="14852876" cy="1516552"/>
          </a:xfrm>
          <a:prstGeom prst="rect">
            <a:avLst/>
          </a:prstGeom>
          <a:solidFill>
            <a:srgbClr val="37177B">
              <a:alpha val="7882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96083" tIns="0" rIns="112010" bIns="56005" anchor="ctr"/>
          <a:lstStyle/>
          <a:p>
            <a:pPr algn="ctr" defTabSz="547688" eaLnBrk="0" hangingPunct="0">
              <a:buClr>
                <a:srgbClr val="555556"/>
              </a:buClr>
              <a:buSzPct val="100000"/>
            </a:pPr>
            <a:r>
              <a:rPr lang="en-US" sz="5600" dirty="0" smtClean="0">
                <a:solidFill>
                  <a:srgbClr val="FFFFFF"/>
                </a:solidFill>
                <a:cs typeface="Arial" charset="0"/>
              </a:rPr>
              <a:t>Low Latency API</a:t>
            </a:r>
            <a:endParaRPr lang="en-US" sz="5600" dirty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86" name="Picture 5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473" y="35387791"/>
            <a:ext cx="1543050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Box 53"/>
          <p:cNvSpPr txBox="1">
            <a:spLocks noChangeArrowheads="1"/>
          </p:cNvSpPr>
          <p:nvPr/>
        </p:nvSpPr>
        <p:spPr bwMode="auto">
          <a:xfrm>
            <a:off x="1337606" y="34734111"/>
            <a:ext cx="16097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3" tIns="45716" rIns="91433" bIns="45716">
            <a:spAutoFit/>
          </a:bodyPr>
          <a:lstStyle>
            <a:lvl1pPr eaLnBrk="0" hangingPunct="0">
              <a:defRPr sz="101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01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01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01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01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4000" b="1" dirty="0">
                <a:cs typeface="Arial" charset="0"/>
              </a:rPr>
              <a:t>Client</a:t>
            </a:r>
          </a:p>
        </p:txBody>
      </p:sp>
      <p:sp>
        <p:nvSpPr>
          <p:cNvPr id="88" name="TextBox 54"/>
          <p:cNvSpPr txBox="1">
            <a:spLocks noChangeArrowheads="1"/>
          </p:cNvSpPr>
          <p:nvPr/>
        </p:nvSpPr>
        <p:spPr bwMode="auto">
          <a:xfrm>
            <a:off x="10184667" y="34041209"/>
            <a:ext cx="3760787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6" rIns="91433" bIns="45716">
            <a:spAutoFit/>
          </a:bodyPr>
          <a:lstStyle>
            <a:lvl1pPr eaLnBrk="0" hangingPunct="0">
              <a:defRPr sz="101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01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01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01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01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4000" b="1" dirty="0">
                <a:cs typeface="Arial" charset="0"/>
              </a:rPr>
              <a:t>Transaction Manager  (TM)</a:t>
            </a:r>
          </a:p>
        </p:txBody>
      </p:sp>
      <p:pic>
        <p:nvPicPr>
          <p:cNvPr id="89" name="Picture 9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8895" y="35387791"/>
            <a:ext cx="1543050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0" name="Straight Arrow Connector 89"/>
          <p:cNvCxnSpPr>
            <a:cxnSpLocks noChangeShapeType="1"/>
          </p:cNvCxnSpPr>
          <p:nvPr/>
        </p:nvCxnSpPr>
        <p:spPr bwMode="auto">
          <a:xfrm>
            <a:off x="2879055" y="36303379"/>
            <a:ext cx="8193365" cy="0"/>
          </a:xfrm>
          <a:prstGeom prst="straightConnector1">
            <a:avLst/>
          </a:prstGeom>
          <a:noFill/>
          <a:ln w="76200" cmpd="sng">
            <a:solidFill>
              <a:schemeClr val="accent1"/>
            </a:solidFill>
            <a:round/>
            <a:headEnd type="triangle"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1" name="TextBox 56"/>
          <p:cNvSpPr txBox="1">
            <a:spLocks noChangeArrowheads="1"/>
          </p:cNvSpPr>
          <p:nvPr/>
        </p:nvSpPr>
        <p:spPr bwMode="auto">
          <a:xfrm>
            <a:off x="5401555" y="35428674"/>
            <a:ext cx="35560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6" rIns="91433" bIns="45716">
            <a:spAutoFit/>
          </a:bodyPr>
          <a:lstStyle>
            <a:lvl1pPr eaLnBrk="0" hangingPunct="0">
              <a:defRPr sz="101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01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01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01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01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4400" dirty="0">
                <a:cs typeface="Arial" charset="0"/>
              </a:rPr>
              <a:t>begin/commit</a:t>
            </a:r>
          </a:p>
        </p:txBody>
      </p:sp>
      <p:pic>
        <p:nvPicPr>
          <p:cNvPr id="92" name="Picture 63" descr="hbase_logo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5" y="41352935"/>
            <a:ext cx="3248025" cy="250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6" name="Straight Arrow Connector 95"/>
          <p:cNvCxnSpPr>
            <a:cxnSpLocks noChangeShapeType="1"/>
          </p:cNvCxnSpPr>
          <p:nvPr/>
        </p:nvCxnSpPr>
        <p:spPr bwMode="auto">
          <a:xfrm flipH="1">
            <a:off x="2075883" y="37065201"/>
            <a:ext cx="17462" cy="3650999"/>
          </a:xfrm>
          <a:prstGeom prst="straightConnector1">
            <a:avLst/>
          </a:prstGeom>
          <a:noFill/>
          <a:ln w="76200" cmpd="sng">
            <a:solidFill>
              <a:schemeClr val="accent1"/>
            </a:solidFill>
            <a:round/>
            <a:headEnd type="triangle"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1" name="TextBox 56"/>
          <p:cNvSpPr txBox="1">
            <a:spLocks noChangeArrowheads="1"/>
          </p:cNvSpPr>
          <p:nvPr/>
        </p:nvSpPr>
        <p:spPr bwMode="auto">
          <a:xfrm rot="2644703">
            <a:off x="1489799" y="38752167"/>
            <a:ext cx="5107676" cy="1446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3" tIns="45716" rIns="91433" bIns="45716">
            <a:spAutoFit/>
          </a:bodyPr>
          <a:lstStyle>
            <a:lvl1pPr eaLnBrk="0" hangingPunct="0">
              <a:defRPr sz="101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01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01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01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01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l" eaLnBrk="1" hangingPunct="1"/>
            <a:r>
              <a:rPr lang="en-US" sz="4400" dirty="0" smtClean="0">
                <a:cs typeface="Arial" charset="0"/>
              </a:rPr>
              <a:t>Put/ Get/ Commit</a:t>
            </a:r>
          </a:p>
          <a:p>
            <a:pPr algn="l" eaLnBrk="1" hangingPunct="1"/>
            <a:r>
              <a:rPr lang="en-US" sz="4400" dirty="0" smtClean="0">
                <a:cs typeface="Arial" charset="0"/>
              </a:rPr>
              <a:t>FP Transactions</a:t>
            </a:r>
            <a:endParaRPr lang="en-US" sz="4400" dirty="0">
              <a:cs typeface="Arial" charset="0"/>
            </a:endParaRPr>
          </a:p>
        </p:txBody>
      </p:sp>
      <p:sp>
        <p:nvSpPr>
          <p:cNvPr id="103" name="Flowchart: Magnetic Disk 57"/>
          <p:cNvSpPr/>
          <p:nvPr/>
        </p:nvSpPr>
        <p:spPr bwMode="auto">
          <a:xfrm>
            <a:off x="5246945" y="40832795"/>
            <a:ext cx="2471566" cy="1428699"/>
          </a:xfrm>
          <a:prstGeom prst="flowChartMagneticDisk">
            <a:avLst/>
          </a:prstGeom>
          <a:ln>
            <a:solidFill>
              <a:srgbClr val="8030C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108384" tIns="54192" rIns="108384" bIns="54192" numCol="1" rtlCol="0" anchor="ctr" anchorCtr="0" compatLnSpc="1">
            <a:prstTxWarp prst="textNoShape">
              <a:avLst/>
            </a:prstTxWarp>
          </a:bodyPr>
          <a:lstStyle/>
          <a:p>
            <a:pPr algn="ctr" defTabSz="541919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4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Data store</a:t>
            </a:r>
          </a:p>
        </p:txBody>
      </p:sp>
      <p:cxnSp>
        <p:nvCxnSpPr>
          <p:cNvPr id="105" name="Straight Arrow Connector 104"/>
          <p:cNvCxnSpPr>
            <a:cxnSpLocks noChangeShapeType="1"/>
          </p:cNvCxnSpPr>
          <p:nvPr/>
        </p:nvCxnSpPr>
        <p:spPr bwMode="auto">
          <a:xfrm>
            <a:off x="2692400" y="37033200"/>
            <a:ext cx="3524390" cy="3676566"/>
          </a:xfrm>
          <a:prstGeom prst="straightConnector1">
            <a:avLst/>
          </a:prstGeom>
          <a:noFill/>
          <a:ln w="76200" cmpd="sng">
            <a:solidFill>
              <a:schemeClr val="accent1"/>
            </a:solidFill>
            <a:round/>
            <a:headEnd type="triangle"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6" name="Rectangle 2"/>
          <p:cNvSpPr>
            <a:spLocks noChangeArrowheads="1"/>
          </p:cNvSpPr>
          <p:nvPr/>
        </p:nvSpPr>
        <p:spPr bwMode="auto">
          <a:xfrm>
            <a:off x="15817137" y="20858609"/>
            <a:ext cx="15085931" cy="10180191"/>
          </a:xfrm>
          <a:prstGeom prst="rect">
            <a:avLst/>
          </a:prstGeom>
          <a:solidFill>
            <a:srgbClr val="E7E7E7">
              <a:alpha val="7882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1520" tIns="2286000" rIns="731520" bIns="685800"/>
          <a:lstStyle/>
          <a:p>
            <a:pPr marL="685800" indent="-685800" algn="l" defTabSz="547688">
              <a:lnSpc>
                <a:spcPct val="110000"/>
              </a:lnSpc>
              <a:buFont typeface="Arial"/>
              <a:buChar char="•"/>
            </a:pPr>
            <a:r>
              <a:rPr lang="en-US" sz="4000" dirty="0" smtClean="0">
                <a:cs typeface="Arial" charset="0"/>
              </a:rPr>
              <a:t>BEGIN </a:t>
            </a:r>
            <a:r>
              <a:rPr lang="en-US" sz="4000" dirty="0" smtClean="0">
                <a:cs typeface="Arial" charset="0"/>
                <a:sym typeface="Wingdings"/>
              </a:rPr>
              <a:t></a:t>
            </a:r>
            <a:r>
              <a:rPr lang="en-US" sz="4000" dirty="0" smtClean="0">
                <a:cs typeface="Arial" charset="0"/>
              </a:rPr>
              <a:t> </a:t>
            </a:r>
            <a:r>
              <a:rPr lang="en-US" sz="4000" b="1" dirty="0" err="1" smtClean="0">
                <a:solidFill>
                  <a:srgbClr val="482981"/>
                </a:solidFill>
                <a:cs typeface="Arial" charset="0"/>
              </a:rPr>
              <a:t>tsr</a:t>
            </a:r>
            <a:endParaRPr lang="en-US" sz="4000" b="1" dirty="0" smtClean="0">
              <a:solidFill>
                <a:srgbClr val="482981"/>
              </a:solidFill>
              <a:cs typeface="Arial" charset="0"/>
            </a:endParaRPr>
          </a:p>
          <a:p>
            <a:pPr marL="137160" indent="-685800" algn="l" defTabSz="547688">
              <a:lnSpc>
                <a:spcPct val="110000"/>
              </a:lnSpc>
              <a:buFont typeface="Arial"/>
              <a:buChar char="•"/>
            </a:pPr>
            <a:r>
              <a:rPr lang="en-US" sz="4000" dirty="0" smtClean="0">
                <a:cs typeface="Arial" charset="0"/>
              </a:rPr>
              <a:t>GET(k2)</a:t>
            </a:r>
            <a:br>
              <a:rPr lang="en-US" sz="4000" dirty="0" smtClean="0">
                <a:cs typeface="Arial" charset="0"/>
              </a:rPr>
            </a:br>
            <a:r>
              <a:rPr lang="en-US" sz="4000" dirty="0" smtClean="0">
                <a:cs typeface="Arial" charset="0"/>
              </a:rPr>
              <a:t>          </a:t>
            </a:r>
            <a:r>
              <a:rPr lang="en-US" sz="4000" b="1" dirty="0" smtClean="0">
                <a:cs typeface="Arial" charset="0"/>
              </a:rPr>
              <a:t>For</a:t>
            </a:r>
            <a:r>
              <a:rPr lang="en-US" sz="4000" dirty="0" smtClean="0">
                <a:cs typeface="Arial" charset="0"/>
              </a:rPr>
              <a:t> rec </a:t>
            </a:r>
            <a:r>
              <a:rPr lang="en-US" sz="4000" dirty="0" smtClean="0">
                <a:cs typeface="Arial" charset="0"/>
                <a:sym typeface="Wingdings"/>
              </a:rPr>
              <a:t> </a:t>
            </a:r>
            <a:r>
              <a:rPr lang="en-US" sz="4000" dirty="0" err="1" smtClean="0">
                <a:cs typeface="Arial" charset="0"/>
              </a:rPr>
              <a:t>ds.get</a:t>
            </a:r>
            <a:r>
              <a:rPr lang="en-US" sz="4000" dirty="0" smtClean="0">
                <a:cs typeface="Arial" charset="0"/>
              </a:rPr>
              <a:t>(k2, versions down from </a:t>
            </a:r>
            <a:r>
              <a:rPr lang="en-US" sz="4000" b="1" dirty="0" err="1" smtClean="0">
                <a:solidFill>
                  <a:srgbClr val="482981"/>
                </a:solidFill>
                <a:cs typeface="Arial" charset="0"/>
              </a:rPr>
              <a:t>tsr</a:t>
            </a:r>
            <a:r>
              <a:rPr lang="en-US" sz="4000" dirty="0" smtClean="0">
                <a:cs typeface="Arial" charset="0"/>
              </a:rPr>
              <a:t>) </a:t>
            </a:r>
            <a:r>
              <a:rPr lang="en-US" sz="4000" b="1" dirty="0" smtClean="0">
                <a:cs typeface="Arial" charset="0"/>
              </a:rPr>
              <a:t>do</a:t>
            </a:r>
            <a:r>
              <a:rPr lang="en-US" sz="4000" dirty="0" smtClean="0">
                <a:cs typeface="Arial" charset="0"/>
              </a:rPr>
              <a:t/>
            </a:r>
            <a:br>
              <a:rPr lang="en-US" sz="4000" dirty="0" smtClean="0">
                <a:cs typeface="Arial" charset="0"/>
              </a:rPr>
            </a:br>
            <a:r>
              <a:rPr lang="en-US" sz="4000" dirty="0" smtClean="0">
                <a:cs typeface="Arial" charset="0"/>
              </a:rPr>
              <a:t>              If (</a:t>
            </a:r>
            <a:r>
              <a:rPr lang="en-US" sz="4000" dirty="0" err="1" smtClean="0">
                <a:cs typeface="Arial" charset="0"/>
              </a:rPr>
              <a:t>rec.commited</a:t>
            </a:r>
            <a:r>
              <a:rPr lang="en-US" sz="4000" dirty="0" smtClean="0">
                <a:cs typeface="Arial" charset="0"/>
              </a:rPr>
              <a:t> &amp;&amp; </a:t>
            </a:r>
            <a:r>
              <a:rPr lang="en-US" sz="4000" dirty="0" err="1" smtClean="0">
                <a:cs typeface="Arial" charset="0"/>
              </a:rPr>
              <a:t>rec.commitTS</a:t>
            </a:r>
            <a:r>
              <a:rPr lang="en-US" sz="4000" dirty="0" smtClean="0">
                <a:cs typeface="Arial" charset="0"/>
              </a:rPr>
              <a:t> &lt; </a:t>
            </a:r>
            <a:r>
              <a:rPr lang="en-US" sz="4000" b="1" dirty="0" err="1" smtClean="0">
                <a:solidFill>
                  <a:srgbClr val="482981"/>
                </a:solidFill>
                <a:cs typeface="Arial" charset="0"/>
              </a:rPr>
              <a:t>tsr</a:t>
            </a:r>
            <a:r>
              <a:rPr lang="en-US" sz="4000" dirty="0" smtClean="0">
                <a:cs typeface="Arial" charset="0"/>
              </a:rPr>
              <a:t>) return </a:t>
            </a:r>
            <a:r>
              <a:rPr lang="en-US" sz="4000" dirty="0" err="1" smtClean="0">
                <a:cs typeface="Arial" charset="0"/>
              </a:rPr>
              <a:t>rec.value</a:t>
            </a:r>
            <a:r>
              <a:rPr lang="en-US" sz="4000" dirty="0">
                <a:cs typeface="Arial" charset="0"/>
              </a:rPr>
              <a:t/>
            </a:r>
            <a:br>
              <a:rPr lang="en-US" sz="4000" dirty="0">
                <a:cs typeface="Arial" charset="0"/>
              </a:rPr>
            </a:br>
            <a:r>
              <a:rPr lang="en-US" sz="4000" dirty="0" smtClean="0">
                <a:cs typeface="Arial" charset="0"/>
              </a:rPr>
              <a:t>              else if (</a:t>
            </a:r>
            <a:r>
              <a:rPr lang="en-US" sz="4000" dirty="0" err="1" smtClean="0">
                <a:cs typeface="Arial" charset="0"/>
              </a:rPr>
              <a:t>rec.commit</a:t>
            </a:r>
            <a:r>
              <a:rPr lang="en-US" sz="4000" dirty="0">
                <a:cs typeface="Arial" charset="0"/>
              </a:rPr>
              <a:t> </a:t>
            </a:r>
            <a:r>
              <a:rPr lang="en-US" sz="4000" dirty="0" smtClean="0">
                <a:cs typeface="Arial" charset="0"/>
              </a:rPr>
              <a:t>= nil)</a:t>
            </a:r>
            <a:br>
              <a:rPr lang="en-US" sz="4000" dirty="0" smtClean="0">
                <a:cs typeface="Arial" charset="0"/>
              </a:rPr>
            </a:br>
            <a:r>
              <a:rPr lang="en-US" sz="4000" dirty="0" smtClean="0">
                <a:cs typeface="Arial" charset="0"/>
              </a:rPr>
              <a:t>                  </a:t>
            </a:r>
            <a:r>
              <a:rPr lang="en-US" sz="4000" dirty="0" err="1" smtClean="0">
                <a:cs typeface="Arial" charset="0"/>
              </a:rPr>
              <a:t>tsc</a:t>
            </a:r>
            <a:r>
              <a:rPr lang="en-US" sz="4000" dirty="0" smtClean="0">
                <a:cs typeface="Arial" charset="0"/>
              </a:rPr>
              <a:t> = </a:t>
            </a:r>
            <a:r>
              <a:rPr lang="en-US" sz="4000" dirty="0" err="1" smtClean="0">
                <a:cs typeface="Arial" charset="0"/>
              </a:rPr>
              <a:t>ds.</a:t>
            </a:r>
            <a:r>
              <a:rPr lang="en-US" sz="4000" dirty="0" err="1" smtClean="0">
                <a:solidFill>
                  <a:srgbClr val="482981"/>
                </a:solidFill>
                <a:cs typeface="Arial" charset="0"/>
              </a:rPr>
              <a:t>check&amp;mutate</a:t>
            </a:r>
            <a:r>
              <a:rPr lang="en-US" sz="4000" dirty="0" smtClean="0">
                <a:cs typeface="Arial" charset="0"/>
              </a:rPr>
              <a:t>(</a:t>
            </a:r>
            <a:r>
              <a:rPr lang="en-US" sz="4000" dirty="0" err="1" smtClean="0">
                <a:cs typeface="Arial" charset="0"/>
              </a:rPr>
              <a:t>rec.leader</a:t>
            </a:r>
            <a:r>
              <a:rPr lang="en-US" sz="4000" dirty="0" smtClean="0">
                <a:cs typeface="Arial" charset="0"/>
              </a:rPr>
              <a:t>)</a:t>
            </a:r>
            <a:br>
              <a:rPr lang="en-US" sz="4000" dirty="0" smtClean="0">
                <a:cs typeface="Arial" charset="0"/>
              </a:rPr>
            </a:br>
            <a:r>
              <a:rPr lang="en-US" sz="4000" dirty="0" smtClean="0">
                <a:cs typeface="Arial" charset="0"/>
              </a:rPr>
              <a:t>                  if (</a:t>
            </a:r>
            <a:r>
              <a:rPr lang="en-US" sz="4000" dirty="0" err="1" smtClean="0">
                <a:cs typeface="Arial" charset="0"/>
              </a:rPr>
              <a:t>tsc</a:t>
            </a:r>
            <a:r>
              <a:rPr lang="en-US" sz="4000" dirty="0" smtClean="0">
                <a:cs typeface="Arial" charset="0"/>
              </a:rPr>
              <a:t> != abort &amp;&amp; </a:t>
            </a:r>
            <a:r>
              <a:rPr lang="en-US" sz="4000" b="1" dirty="0" err="1">
                <a:solidFill>
                  <a:srgbClr val="482981"/>
                </a:solidFill>
                <a:cs typeface="Arial" charset="0"/>
              </a:rPr>
              <a:t>tsc</a:t>
            </a:r>
            <a:r>
              <a:rPr lang="en-US" sz="4000" dirty="0" smtClean="0">
                <a:cs typeface="Arial" charset="0"/>
              </a:rPr>
              <a:t> &lt; </a:t>
            </a:r>
            <a:r>
              <a:rPr lang="en-US" sz="4000" b="1" dirty="0" err="1">
                <a:solidFill>
                  <a:srgbClr val="482981"/>
                </a:solidFill>
                <a:cs typeface="Arial" charset="0"/>
              </a:rPr>
              <a:t>tsr</a:t>
            </a:r>
            <a:r>
              <a:rPr lang="en-US" sz="4000" dirty="0" smtClean="0">
                <a:cs typeface="Arial" charset="0"/>
              </a:rPr>
              <a:t>)</a:t>
            </a:r>
            <a:br>
              <a:rPr lang="en-US" sz="4000" dirty="0" smtClean="0">
                <a:cs typeface="Arial" charset="0"/>
              </a:rPr>
            </a:br>
            <a:r>
              <a:rPr lang="en-US" sz="4000" dirty="0" smtClean="0">
                <a:cs typeface="Arial" charset="0"/>
              </a:rPr>
              <a:t>                      return </a:t>
            </a:r>
            <a:r>
              <a:rPr lang="en-US" sz="4000" dirty="0" err="1" smtClean="0">
                <a:cs typeface="Arial" charset="0"/>
              </a:rPr>
              <a:t>rec.value</a:t>
            </a:r>
            <a:r>
              <a:rPr lang="en-US" sz="4000" dirty="0" smtClean="0">
                <a:cs typeface="Arial" charset="0"/>
              </a:rPr>
              <a:t/>
            </a:r>
            <a:br>
              <a:rPr lang="en-US" sz="4000" dirty="0" smtClean="0">
                <a:cs typeface="Arial" charset="0"/>
              </a:rPr>
            </a:br>
            <a:r>
              <a:rPr lang="en-US" sz="4000" dirty="0" smtClean="0">
                <a:cs typeface="Arial" charset="0"/>
              </a:rPr>
              <a:t>      </a:t>
            </a:r>
          </a:p>
          <a:p>
            <a:pPr algn="l" defTabSz="547688">
              <a:lnSpc>
                <a:spcPct val="110000"/>
              </a:lnSpc>
            </a:pPr>
            <a:r>
              <a:rPr lang="en-US" sz="4000" b="1" dirty="0" smtClean="0">
                <a:solidFill>
                  <a:srgbClr val="482981"/>
                </a:solidFill>
                <a:cs typeface="Arial" charset="0"/>
              </a:rPr>
              <a:t>GET</a:t>
            </a:r>
            <a:r>
              <a:rPr lang="en-US" sz="4000" dirty="0" smtClean="0">
                <a:solidFill>
                  <a:srgbClr val="482981"/>
                </a:solidFill>
                <a:cs typeface="Arial" charset="0"/>
              </a:rPr>
              <a:t> </a:t>
            </a:r>
            <a:r>
              <a:rPr lang="en-US" sz="4000" dirty="0" smtClean="0">
                <a:cs typeface="Arial" charset="0"/>
              </a:rPr>
              <a:t>operations invalidate leaders while reading them</a:t>
            </a:r>
          </a:p>
          <a:p>
            <a:pPr algn="l" defTabSz="547688">
              <a:lnSpc>
                <a:spcPct val="110000"/>
              </a:lnSpc>
            </a:pPr>
            <a:r>
              <a:rPr lang="en-US" sz="4000" dirty="0" smtClean="0">
                <a:cs typeface="Arial" charset="0"/>
              </a:rPr>
              <a:t>Not doing so could lead to violation of snapshot isolation</a:t>
            </a:r>
          </a:p>
        </p:txBody>
      </p:sp>
      <p:sp>
        <p:nvSpPr>
          <p:cNvPr id="107" name="Rectangle 13"/>
          <p:cNvSpPr>
            <a:spLocks noChangeArrowheads="1"/>
          </p:cNvSpPr>
          <p:nvPr/>
        </p:nvSpPr>
        <p:spPr bwMode="auto">
          <a:xfrm>
            <a:off x="15817137" y="20886339"/>
            <a:ext cx="15085931" cy="1516552"/>
          </a:xfrm>
          <a:prstGeom prst="rect">
            <a:avLst/>
          </a:prstGeom>
          <a:solidFill>
            <a:srgbClr val="37177B">
              <a:alpha val="7882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96083" tIns="0" rIns="112010" bIns="56005" anchor="ctr"/>
          <a:lstStyle/>
          <a:p>
            <a:pPr algn="ctr" defTabSz="547688" eaLnBrk="0" hangingPunct="0">
              <a:buClr>
                <a:srgbClr val="555556"/>
              </a:buClr>
              <a:buSzPct val="100000"/>
            </a:pPr>
            <a:r>
              <a:rPr lang="en-US" sz="5600" dirty="0" smtClean="0">
                <a:solidFill>
                  <a:srgbClr val="FFFFFF"/>
                </a:solidFill>
                <a:cs typeface="Arial" charset="0"/>
              </a:rPr>
              <a:t>GET Algorithm</a:t>
            </a:r>
            <a:endParaRPr lang="en-US" sz="56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9" name="Rectangle 13"/>
          <p:cNvSpPr>
            <a:spLocks noChangeArrowheads="1"/>
          </p:cNvSpPr>
          <p:nvPr/>
        </p:nvSpPr>
        <p:spPr bwMode="auto">
          <a:xfrm>
            <a:off x="31210944" y="6238359"/>
            <a:ext cx="13105503" cy="1516552"/>
          </a:xfrm>
          <a:prstGeom prst="rect">
            <a:avLst/>
          </a:prstGeom>
          <a:solidFill>
            <a:srgbClr val="37177B">
              <a:alpha val="7882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96083" tIns="0" rIns="112010" bIns="56005" anchor="ctr"/>
          <a:lstStyle/>
          <a:p>
            <a:pPr algn="ctr" defTabSz="547688" eaLnBrk="0" hangingPunct="0">
              <a:buClr>
                <a:srgbClr val="555556"/>
              </a:buClr>
              <a:buSzPct val="100000"/>
            </a:pPr>
            <a:r>
              <a:rPr lang="en-US" sz="5600" dirty="0" smtClean="0">
                <a:solidFill>
                  <a:srgbClr val="FFFFFF"/>
                </a:solidFill>
                <a:cs typeface="Arial" charset="0"/>
              </a:rPr>
              <a:t>Performance</a:t>
            </a:r>
            <a:endParaRPr lang="en-US" sz="56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975485" y="42139076"/>
            <a:ext cx="1599253" cy="1269996"/>
          </a:xfrm>
          <a:prstGeom prst="roundRect">
            <a:avLst/>
          </a:prstGeom>
          <a:ln>
            <a:solidFill>
              <a:srgbClr val="8030C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Local Clock</a:t>
            </a:r>
            <a:endParaRPr lang="en-US" sz="4000" dirty="0"/>
          </a:p>
        </p:txBody>
      </p:sp>
      <p:sp>
        <p:nvSpPr>
          <p:cNvPr id="112" name="Rounded Rectangle 111"/>
          <p:cNvSpPr/>
          <p:nvPr/>
        </p:nvSpPr>
        <p:spPr>
          <a:xfrm>
            <a:off x="5234188" y="42201168"/>
            <a:ext cx="1599253" cy="1269996"/>
          </a:xfrm>
          <a:prstGeom prst="roundRect">
            <a:avLst/>
          </a:prstGeom>
          <a:ln>
            <a:solidFill>
              <a:srgbClr val="8030C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Local Clock</a:t>
            </a:r>
            <a:endParaRPr lang="en-US" sz="4000" dirty="0"/>
          </a:p>
        </p:txBody>
      </p:sp>
      <p:sp>
        <p:nvSpPr>
          <p:cNvPr id="113" name="Rounded Rectangle 112"/>
          <p:cNvSpPr/>
          <p:nvPr/>
        </p:nvSpPr>
        <p:spPr>
          <a:xfrm>
            <a:off x="12504149" y="35548079"/>
            <a:ext cx="1788340" cy="1341490"/>
          </a:xfrm>
          <a:prstGeom prst="roundRect">
            <a:avLst/>
          </a:prstGeom>
          <a:ln>
            <a:solidFill>
              <a:srgbClr val="8030C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Global Clock</a:t>
            </a:r>
            <a:endParaRPr lang="en-US" sz="4000" dirty="0"/>
          </a:p>
        </p:txBody>
      </p:sp>
      <p:sp>
        <p:nvSpPr>
          <p:cNvPr id="114" name="Flowchart: Magnetic Disk 57"/>
          <p:cNvSpPr/>
          <p:nvPr/>
        </p:nvSpPr>
        <p:spPr bwMode="auto">
          <a:xfrm>
            <a:off x="10864145" y="40860650"/>
            <a:ext cx="3144217" cy="1433846"/>
          </a:xfrm>
          <a:prstGeom prst="flowChartMagneticDisk">
            <a:avLst/>
          </a:prstGeom>
          <a:ln>
            <a:solidFill>
              <a:srgbClr val="8030C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108384" tIns="54192" rIns="108384" bIns="54192" numCol="1" rtlCol="0" anchor="ctr" anchorCtr="0" compatLnSpc="1">
            <a:prstTxWarp prst="textNoShape">
              <a:avLst/>
            </a:prstTxWarp>
          </a:bodyPr>
          <a:lstStyle/>
          <a:p>
            <a:pPr algn="ctr" defTabSz="541919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4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Commit Table</a:t>
            </a:r>
            <a:endParaRPr lang="en-US" sz="4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15" name="Straight Arrow Connector 114"/>
          <p:cNvCxnSpPr>
            <a:cxnSpLocks noChangeShapeType="1"/>
            <a:stCxn id="89" idx="2"/>
            <a:endCxn id="114" idx="1"/>
          </p:cNvCxnSpPr>
          <p:nvPr/>
        </p:nvCxnSpPr>
        <p:spPr bwMode="auto">
          <a:xfrm>
            <a:off x="11740420" y="37080066"/>
            <a:ext cx="695834" cy="3780584"/>
          </a:xfrm>
          <a:prstGeom prst="straightConnector1">
            <a:avLst/>
          </a:prstGeom>
          <a:noFill/>
          <a:ln w="76200" cmpd="sng">
            <a:solidFill>
              <a:schemeClr val="accent1"/>
            </a:solidFill>
            <a:round/>
            <a:headEnd type="triangle"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1" name="Multiply 120"/>
          <p:cNvSpPr/>
          <p:nvPr/>
        </p:nvSpPr>
        <p:spPr>
          <a:xfrm>
            <a:off x="11209771" y="38768522"/>
            <a:ext cx="2232102" cy="1577865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2"/>
          <p:cNvSpPr>
            <a:spLocks noChangeArrowheads="1"/>
          </p:cNvSpPr>
          <p:nvPr/>
        </p:nvSpPr>
        <p:spPr bwMode="auto">
          <a:xfrm>
            <a:off x="15778064" y="31343600"/>
            <a:ext cx="15057536" cy="13004800"/>
          </a:xfrm>
          <a:prstGeom prst="rect">
            <a:avLst/>
          </a:prstGeom>
          <a:solidFill>
            <a:srgbClr val="E7E7E7">
              <a:alpha val="7882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1520" tIns="2286000" rIns="731520" bIns="685800"/>
          <a:lstStyle/>
          <a:p>
            <a:pPr algn="l" defTabSz="547688">
              <a:lnSpc>
                <a:spcPct val="110000"/>
              </a:lnSpc>
            </a:pPr>
            <a:r>
              <a:rPr lang="en-US" sz="4800" b="1" dirty="0" err="1" smtClean="0">
                <a:solidFill>
                  <a:srgbClr val="482981"/>
                </a:solidFill>
                <a:cs typeface="Arial" charset="0"/>
              </a:rPr>
              <a:t>HBase</a:t>
            </a:r>
            <a:r>
              <a:rPr lang="en-US" sz="4800" b="1" dirty="0" smtClean="0">
                <a:solidFill>
                  <a:srgbClr val="482981"/>
                </a:solidFill>
                <a:cs typeface="Arial" charset="0"/>
              </a:rPr>
              <a:t> API</a:t>
            </a:r>
          </a:p>
          <a:p>
            <a:pPr marL="685800" indent="-685800" algn="l" defTabSz="547688">
              <a:lnSpc>
                <a:spcPct val="110000"/>
              </a:lnSpc>
              <a:buFont typeface="Arial"/>
              <a:buChar char="•"/>
            </a:pPr>
            <a:r>
              <a:rPr lang="en-US" sz="4800" b="1" dirty="0" err="1" smtClean="0">
                <a:solidFill>
                  <a:srgbClr val="482981"/>
                </a:solidFill>
                <a:cs typeface="Arial" charset="0"/>
              </a:rPr>
              <a:t>FPWrite</a:t>
            </a:r>
            <a:r>
              <a:rPr lang="en-US" sz="4800" b="1" dirty="0" smtClean="0">
                <a:solidFill>
                  <a:srgbClr val="482981"/>
                </a:solidFill>
                <a:cs typeface="Arial" charset="0"/>
              </a:rPr>
              <a:t>(key, value)</a:t>
            </a:r>
            <a:r>
              <a:rPr lang="en-US" sz="4800" dirty="0" smtClean="0">
                <a:cs typeface="Arial" charset="0"/>
              </a:rPr>
              <a:t> </a:t>
            </a:r>
            <a:r>
              <a:rPr lang="mr-IN" sz="4800" dirty="0" smtClean="0">
                <a:cs typeface="Arial" charset="0"/>
              </a:rPr>
              <a:t>–</a:t>
            </a:r>
            <a:r>
              <a:rPr lang="en-US" sz="4800" dirty="0" smtClean="0">
                <a:cs typeface="Arial" charset="0"/>
              </a:rPr>
              <a:t> Get new version number  from local clock. Detect conflicts with regular transactions. Write value with version.</a:t>
            </a:r>
          </a:p>
          <a:p>
            <a:pPr marL="685800" indent="-685800" algn="l" defTabSz="547688">
              <a:lnSpc>
                <a:spcPct val="110000"/>
              </a:lnSpc>
              <a:buFont typeface="Arial"/>
              <a:buChar char="•"/>
            </a:pPr>
            <a:r>
              <a:rPr lang="en-US" sz="4800" b="1" dirty="0">
                <a:solidFill>
                  <a:srgbClr val="482981"/>
                </a:solidFill>
                <a:cs typeface="Arial" charset="0"/>
              </a:rPr>
              <a:t>w</a:t>
            </a:r>
            <a:r>
              <a:rPr lang="en-US" sz="4800" b="1" dirty="0" smtClean="0">
                <a:solidFill>
                  <a:srgbClr val="482981"/>
                </a:solidFill>
                <a:cs typeface="Arial" charset="0"/>
              </a:rPr>
              <a:t>rite(key, value, </a:t>
            </a:r>
            <a:r>
              <a:rPr lang="en-US" sz="4800" b="1" dirty="0" err="1" smtClean="0">
                <a:solidFill>
                  <a:srgbClr val="482981"/>
                </a:solidFill>
                <a:cs typeface="Arial" charset="0"/>
              </a:rPr>
              <a:t>tsr</a:t>
            </a:r>
            <a:r>
              <a:rPr lang="en-US" sz="4800" b="1" dirty="0" smtClean="0">
                <a:solidFill>
                  <a:srgbClr val="482981"/>
                </a:solidFill>
                <a:cs typeface="Arial" charset="0"/>
              </a:rPr>
              <a:t>)</a:t>
            </a:r>
            <a:r>
              <a:rPr lang="en-US" sz="4800" dirty="0" smtClean="0">
                <a:solidFill>
                  <a:srgbClr val="482981"/>
                </a:solidFill>
                <a:cs typeface="Arial" charset="0"/>
              </a:rPr>
              <a:t> </a:t>
            </a:r>
            <a:r>
              <a:rPr lang="mr-IN" sz="4800" dirty="0" smtClean="0">
                <a:solidFill>
                  <a:srgbClr val="000000"/>
                </a:solidFill>
                <a:cs typeface="Arial" charset="0"/>
              </a:rPr>
              <a:t>–</a:t>
            </a:r>
            <a:r>
              <a:rPr lang="en-US" sz="4800" dirty="0" smtClean="0">
                <a:solidFill>
                  <a:srgbClr val="000000"/>
                </a:solidFill>
                <a:cs typeface="Arial" charset="0"/>
              </a:rPr>
              <a:t> Detect conflicts with FP transactions by checking if </a:t>
            </a:r>
            <a:r>
              <a:rPr lang="en-US" sz="4800" dirty="0" err="1" smtClean="0">
                <a:solidFill>
                  <a:srgbClr val="000000"/>
                </a:solidFill>
                <a:cs typeface="Arial" charset="0"/>
              </a:rPr>
              <a:t>tsr</a:t>
            </a:r>
            <a:r>
              <a:rPr lang="en-US" sz="4800" dirty="0" smtClean="0">
                <a:solidFill>
                  <a:srgbClr val="000000"/>
                </a:solidFill>
                <a:cs typeface="Arial" charset="0"/>
              </a:rPr>
              <a:t> &lt; version.</a:t>
            </a:r>
          </a:p>
          <a:p>
            <a:pPr marL="685800" indent="-685800" algn="l" defTabSz="547688">
              <a:lnSpc>
                <a:spcPct val="110000"/>
              </a:lnSpc>
              <a:buFont typeface="Arial"/>
              <a:buChar char="•"/>
            </a:pPr>
            <a:r>
              <a:rPr lang="en-US" sz="4800" b="1" dirty="0" smtClean="0">
                <a:solidFill>
                  <a:srgbClr val="482981"/>
                </a:solidFill>
                <a:cs typeface="Arial" charset="0"/>
              </a:rPr>
              <a:t>Read(key, </a:t>
            </a:r>
            <a:r>
              <a:rPr lang="en-US" sz="4800" b="1" dirty="0" err="1" smtClean="0">
                <a:solidFill>
                  <a:srgbClr val="482981"/>
                </a:solidFill>
                <a:cs typeface="Arial" charset="0"/>
              </a:rPr>
              <a:t>tsr</a:t>
            </a:r>
            <a:r>
              <a:rPr lang="en-US" sz="4800" b="1" dirty="0" smtClean="0">
                <a:solidFill>
                  <a:srgbClr val="482981"/>
                </a:solidFill>
                <a:cs typeface="Arial" charset="0"/>
              </a:rPr>
              <a:t>)</a:t>
            </a:r>
            <a:r>
              <a:rPr lang="en-US" sz="4800" dirty="0" smtClean="0">
                <a:solidFill>
                  <a:srgbClr val="482981"/>
                </a:solidFill>
                <a:cs typeface="Arial" charset="0"/>
              </a:rPr>
              <a:t> </a:t>
            </a:r>
            <a:r>
              <a:rPr lang="mr-IN" sz="4800" dirty="0" smtClean="0">
                <a:cs typeface="Arial" charset="0"/>
              </a:rPr>
              <a:t>–</a:t>
            </a:r>
            <a:r>
              <a:rPr lang="en-US" sz="4800" dirty="0" smtClean="0">
                <a:cs typeface="Arial" charset="0"/>
              </a:rPr>
              <a:t> Bump local clock to </a:t>
            </a:r>
            <a:r>
              <a:rPr lang="en-US" sz="4800" dirty="0" err="1" smtClean="0">
                <a:cs typeface="Arial" charset="0"/>
              </a:rPr>
              <a:t>tsr</a:t>
            </a:r>
            <a:r>
              <a:rPr lang="en-US" sz="4800" dirty="0" smtClean="0">
                <a:cs typeface="Arial" charset="0"/>
              </a:rPr>
              <a:t>. Read value.</a:t>
            </a:r>
            <a:endParaRPr lang="en-US" sz="4800" b="1" dirty="0">
              <a:cs typeface="Arial" charset="0"/>
            </a:endParaRPr>
          </a:p>
          <a:p>
            <a:pPr algn="l" defTabSz="547688">
              <a:lnSpc>
                <a:spcPct val="110000"/>
              </a:lnSpc>
            </a:pPr>
            <a:endParaRPr lang="en-US" sz="4800" b="1" dirty="0" smtClean="0">
              <a:solidFill>
                <a:srgbClr val="482981"/>
              </a:solidFill>
              <a:cs typeface="Arial" charset="0"/>
            </a:endParaRPr>
          </a:p>
          <a:p>
            <a:pPr algn="l" defTabSz="547688">
              <a:lnSpc>
                <a:spcPct val="110000"/>
              </a:lnSpc>
            </a:pPr>
            <a:r>
              <a:rPr lang="en-US" sz="4800" b="1" dirty="0" smtClean="0">
                <a:solidFill>
                  <a:srgbClr val="482981"/>
                </a:solidFill>
                <a:cs typeface="Arial" charset="0"/>
              </a:rPr>
              <a:t>Write Conflict Example</a:t>
            </a:r>
          </a:p>
          <a:p>
            <a:pPr algn="l" defTabSz="547688">
              <a:lnSpc>
                <a:spcPct val="110000"/>
              </a:lnSpc>
            </a:pPr>
            <a:endParaRPr lang="en-US" sz="4800" b="1" dirty="0" smtClean="0">
              <a:solidFill>
                <a:srgbClr val="482981"/>
              </a:solidFill>
              <a:cs typeface="Arial" charset="0"/>
            </a:endParaRPr>
          </a:p>
        </p:txBody>
      </p:sp>
      <p:sp>
        <p:nvSpPr>
          <p:cNvPr id="123" name="Rectangle 13"/>
          <p:cNvSpPr>
            <a:spLocks noChangeArrowheads="1"/>
          </p:cNvSpPr>
          <p:nvPr/>
        </p:nvSpPr>
        <p:spPr bwMode="auto">
          <a:xfrm>
            <a:off x="15778064" y="31362574"/>
            <a:ext cx="15049672" cy="1516552"/>
          </a:xfrm>
          <a:prstGeom prst="rect">
            <a:avLst/>
          </a:prstGeom>
          <a:solidFill>
            <a:srgbClr val="37177B">
              <a:alpha val="7882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96083" tIns="0" rIns="112010" bIns="56005" anchor="ctr"/>
          <a:lstStyle/>
          <a:p>
            <a:pPr algn="ctr" defTabSz="547688" eaLnBrk="0" hangingPunct="0">
              <a:buClr>
                <a:srgbClr val="555556"/>
              </a:buClr>
              <a:buSzPct val="100000"/>
            </a:pPr>
            <a:r>
              <a:rPr lang="en-US" sz="5600" dirty="0" smtClean="0">
                <a:solidFill>
                  <a:srgbClr val="FFFFFF"/>
                </a:solidFill>
                <a:cs typeface="Arial" charset="0"/>
              </a:rPr>
              <a:t>Fast Path Transactions</a:t>
            </a:r>
            <a:endParaRPr lang="en-US" sz="56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24" name="Rectangle 2"/>
          <p:cNvSpPr>
            <a:spLocks noChangeArrowheads="1"/>
          </p:cNvSpPr>
          <p:nvPr/>
        </p:nvSpPr>
        <p:spPr bwMode="auto">
          <a:xfrm>
            <a:off x="31210944" y="31441851"/>
            <a:ext cx="13082288" cy="12919249"/>
          </a:xfrm>
          <a:prstGeom prst="rect">
            <a:avLst/>
          </a:prstGeom>
          <a:solidFill>
            <a:srgbClr val="E7E7E7">
              <a:alpha val="7882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1520" tIns="2286000" rIns="731520" bIns="685800" anchor="t"/>
          <a:lstStyle/>
          <a:p>
            <a:pPr marL="685800" indent="-685800" algn="l">
              <a:buFont typeface="Arial"/>
              <a:buChar char="•"/>
            </a:pPr>
            <a:r>
              <a:rPr lang="en-US" sz="4800" dirty="0"/>
              <a:t>Under low load, even without the fast path, </a:t>
            </a:r>
            <a:r>
              <a:rPr lang="en-US" sz="4800" dirty="0" err="1"/>
              <a:t>Fragola</a:t>
            </a:r>
            <a:r>
              <a:rPr lang="en-US" sz="4800" dirty="0"/>
              <a:t> transactions are 4x to 5x faster than </a:t>
            </a:r>
            <a:r>
              <a:rPr lang="en-US" sz="4800" dirty="0" err="1"/>
              <a:t>Omid’s</a:t>
            </a:r>
            <a:r>
              <a:rPr lang="en-US" sz="4800" dirty="0"/>
              <a:t>, and the fast path further reduces the latency of short trans- actions by another 55% on </a:t>
            </a:r>
            <a:r>
              <a:rPr lang="en-US" sz="4800" dirty="0" smtClean="0"/>
              <a:t>average</a:t>
            </a:r>
          </a:p>
          <a:p>
            <a:pPr marL="685800" indent="-685800" algn="l">
              <a:buFont typeface="Arial"/>
              <a:buChar char="•"/>
            </a:pPr>
            <a:endParaRPr lang="en-US" sz="4800" dirty="0" smtClean="0"/>
          </a:p>
          <a:p>
            <a:pPr marL="685800" indent="-685800" algn="l">
              <a:buFont typeface="Arial"/>
              <a:buChar char="•"/>
            </a:pPr>
            <a:r>
              <a:rPr lang="en-US" sz="4800" dirty="0" smtClean="0"/>
              <a:t>Under high load </a:t>
            </a:r>
            <a:r>
              <a:rPr lang="en-US" sz="4800" dirty="0" err="1" smtClean="0"/>
              <a:t>Omid’s</a:t>
            </a:r>
            <a:r>
              <a:rPr lang="en-US" sz="4800" dirty="0" smtClean="0"/>
              <a:t> latency surges and </a:t>
            </a:r>
            <a:r>
              <a:rPr lang="en-US" sz="4800" dirty="0" err="1"/>
              <a:t>F</a:t>
            </a:r>
            <a:r>
              <a:rPr lang="en-US" sz="4800" dirty="0" err="1" smtClean="0"/>
              <a:t>ragola</a:t>
            </a:r>
            <a:r>
              <a:rPr lang="en-US" sz="4800" dirty="0" smtClean="0"/>
              <a:t> remains stable</a:t>
            </a:r>
          </a:p>
          <a:p>
            <a:pPr marL="685800" indent="-685800" algn="l">
              <a:buFont typeface="Arial"/>
              <a:buChar char="•"/>
            </a:pPr>
            <a:endParaRPr lang="en-US" sz="4800" dirty="0"/>
          </a:p>
          <a:p>
            <a:pPr marL="685800" indent="-685800" algn="l">
              <a:buFont typeface="Arial"/>
              <a:buChar char="•"/>
            </a:pPr>
            <a:r>
              <a:rPr lang="en-US" sz="4800" dirty="0" smtClean="0"/>
              <a:t>Fast Path transactions have no scalability bottlenecks but come in the cost on minor negative impact on longer transactions   </a:t>
            </a:r>
            <a:endParaRPr lang="en-US" sz="4800" dirty="0"/>
          </a:p>
        </p:txBody>
      </p:sp>
      <p:sp>
        <p:nvSpPr>
          <p:cNvPr id="125" name="Rectangle 13"/>
          <p:cNvSpPr>
            <a:spLocks noChangeArrowheads="1"/>
          </p:cNvSpPr>
          <p:nvPr/>
        </p:nvSpPr>
        <p:spPr bwMode="auto">
          <a:xfrm>
            <a:off x="31210944" y="31370276"/>
            <a:ext cx="13149335" cy="1516552"/>
          </a:xfrm>
          <a:prstGeom prst="rect">
            <a:avLst/>
          </a:prstGeom>
          <a:solidFill>
            <a:srgbClr val="37177B">
              <a:alpha val="7882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96083" tIns="0" rIns="112010" bIns="56005" anchor="ctr"/>
          <a:lstStyle/>
          <a:p>
            <a:pPr algn="ctr" defTabSz="547688" eaLnBrk="0" hangingPunct="0">
              <a:buClr>
                <a:srgbClr val="555556"/>
              </a:buClr>
              <a:buSzPct val="100000"/>
            </a:pPr>
            <a:r>
              <a:rPr lang="en-US" sz="5600" dirty="0" smtClean="0">
                <a:solidFill>
                  <a:srgbClr val="FFFFFF"/>
                </a:solidFill>
                <a:cs typeface="Arial" charset="0"/>
              </a:rPr>
              <a:t>Results</a:t>
            </a:r>
            <a:endParaRPr lang="en-US" sz="5600" dirty="0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131" name="Straight Arrow Connector 130"/>
          <p:cNvCxnSpPr/>
          <p:nvPr/>
        </p:nvCxnSpPr>
        <p:spPr>
          <a:xfrm>
            <a:off x="16258939" y="23206164"/>
            <a:ext cx="0" cy="4656627"/>
          </a:xfrm>
          <a:prstGeom prst="straightConnector1">
            <a:avLst/>
          </a:prstGeom>
          <a:ln w="762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16302177" y="26652947"/>
            <a:ext cx="549787" cy="1400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</a:t>
            </a:r>
          </a:p>
        </p:txBody>
      </p:sp>
      <p:cxnSp>
        <p:nvCxnSpPr>
          <p:cNvPr id="135" name="Straight Arrow Connector 134"/>
          <p:cNvCxnSpPr/>
          <p:nvPr/>
        </p:nvCxnSpPr>
        <p:spPr>
          <a:xfrm>
            <a:off x="16258939" y="8812955"/>
            <a:ext cx="0" cy="10891118"/>
          </a:xfrm>
          <a:prstGeom prst="straightConnector1">
            <a:avLst/>
          </a:prstGeom>
          <a:ln w="762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16302177" y="18440990"/>
            <a:ext cx="549787" cy="1400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t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46" name="Straight Arrow Connector 145"/>
          <p:cNvCxnSpPr/>
          <p:nvPr/>
        </p:nvCxnSpPr>
        <p:spPr>
          <a:xfrm>
            <a:off x="16570152" y="42277008"/>
            <a:ext cx="12830348" cy="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21488400" y="43788308"/>
            <a:ext cx="2794000" cy="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15963900" y="41402000"/>
            <a:ext cx="93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482981"/>
                </a:solidFill>
              </a:rPr>
              <a:t>T1</a:t>
            </a:r>
            <a:endParaRPr lang="en-US" sz="4800" dirty="0">
              <a:solidFill>
                <a:srgbClr val="482981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15989300" y="43053000"/>
            <a:ext cx="111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482981"/>
                </a:solidFill>
              </a:rPr>
              <a:t>FP1</a:t>
            </a:r>
            <a:endParaRPr lang="en-US" sz="4800" dirty="0">
              <a:solidFill>
                <a:srgbClr val="482981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18262600" y="41516300"/>
            <a:ext cx="2654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r</a:t>
            </a:r>
            <a:r>
              <a:rPr lang="en-US" sz="4000" dirty="0" smtClean="0"/>
              <a:t>ead(x) </a:t>
            </a:r>
            <a:r>
              <a:rPr lang="en-US" sz="4000" dirty="0" smtClean="0">
                <a:sym typeface="Wingdings"/>
              </a:rPr>
              <a:t></a:t>
            </a:r>
            <a:r>
              <a:rPr lang="en-US" sz="4000" dirty="0" smtClean="0"/>
              <a:t> 0</a:t>
            </a:r>
            <a:endParaRPr lang="en-US" sz="4000" dirty="0"/>
          </a:p>
        </p:txBody>
      </p:sp>
      <p:sp>
        <p:nvSpPr>
          <p:cNvPr id="154" name="TextBox 153"/>
          <p:cNvSpPr txBox="1"/>
          <p:nvPr/>
        </p:nvSpPr>
        <p:spPr>
          <a:xfrm>
            <a:off x="21780500" y="43053000"/>
            <a:ext cx="2273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w</a:t>
            </a:r>
            <a:r>
              <a:rPr lang="en-US" sz="4000" dirty="0" smtClean="0"/>
              <a:t>rite(x,1)</a:t>
            </a:r>
            <a:endParaRPr lang="en-US" sz="4000" dirty="0"/>
          </a:p>
        </p:txBody>
      </p:sp>
      <p:sp>
        <p:nvSpPr>
          <p:cNvPr id="155" name="TextBox 154"/>
          <p:cNvSpPr txBox="1"/>
          <p:nvPr/>
        </p:nvSpPr>
        <p:spPr>
          <a:xfrm>
            <a:off x="26225500" y="41503600"/>
            <a:ext cx="228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w</a:t>
            </a:r>
            <a:r>
              <a:rPr lang="en-US" sz="4000" dirty="0" smtClean="0"/>
              <a:t>rite(x,2)</a:t>
            </a:r>
            <a:endParaRPr lang="en-US" sz="4000" dirty="0"/>
          </a:p>
        </p:txBody>
      </p:sp>
      <p:sp>
        <p:nvSpPr>
          <p:cNvPr id="156" name="Rounded Rectangular Callout 155"/>
          <p:cNvSpPr/>
          <p:nvPr/>
        </p:nvSpPr>
        <p:spPr>
          <a:xfrm>
            <a:off x="21450300" y="40855900"/>
            <a:ext cx="1993900" cy="1143000"/>
          </a:xfrm>
          <a:prstGeom prst="wedgeRoundRectCallout">
            <a:avLst>
              <a:gd name="adj1" fmla="val -79584"/>
              <a:gd name="adj2" fmla="val 39671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Bump clock</a:t>
            </a:r>
            <a:endParaRPr lang="en-US" sz="4000" dirty="0"/>
          </a:p>
        </p:txBody>
      </p:sp>
      <p:sp>
        <p:nvSpPr>
          <p:cNvPr id="157" name="Rounded Rectangular Callout 156"/>
          <p:cNvSpPr/>
          <p:nvPr/>
        </p:nvSpPr>
        <p:spPr>
          <a:xfrm>
            <a:off x="24892000" y="42989500"/>
            <a:ext cx="2781300" cy="1435100"/>
          </a:xfrm>
          <a:prstGeom prst="wedgeRoundRectCallout">
            <a:avLst>
              <a:gd name="adj1" fmla="val -83237"/>
              <a:gd name="adj2" fmla="val -21391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Write version + 1</a:t>
            </a:r>
            <a:endParaRPr lang="en-US" sz="4000" dirty="0"/>
          </a:p>
        </p:txBody>
      </p:sp>
      <p:sp>
        <p:nvSpPr>
          <p:cNvPr id="158" name="Rounded Rectangular Callout 157"/>
          <p:cNvSpPr/>
          <p:nvPr/>
        </p:nvSpPr>
        <p:spPr>
          <a:xfrm>
            <a:off x="28155900" y="40386000"/>
            <a:ext cx="2400300" cy="1143000"/>
          </a:xfrm>
          <a:prstGeom prst="wedgeRoundRectCallout">
            <a:avLst>
              <a:gd name="adj1" fmla="val -67482"/>
              <a:gd name="adj2" fmla="val 66338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Conflict!</a:t>
            </a:r>
            <a:endParaRPr lang="en-US" sz="4000" dirty="0"/>
          </a:p>
        </p:txBody>
      </p:sp>
      <p:pic>
        <p:nvPicPr>
          <p:cNvPr id="161" name="Picture 160" descr="figure_3.pn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3992" y="15948469"/>
            <a:ext cx="11109960" cy="7434072"/>
          </a:xfrm>
          <a:prstGeom prst="rect">
            <a:avLst/>
          </a:prstGeom>
        </p:spPr>
      </p:pic>
      <p:pic>
        <p:nvPicPr>
          <p:cNvPr id="162" name="Picture 161" descr="figure_4.png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2076" y="8271143"/>
            <a:ext cx="10798155" cy="7558709"/>
          </a:xfrm>
          <a:prstGeom prst="rect">
            <a:avLst/>
          </a:prstGeom>
        </p:spPr>
      </p:pic>
      <p:pic>
        <p:nvPicPr>
          <p:cNvPr id="163" name="Picture 162" descr="figure_5.png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0840" y="23554097"/>
            <a:ext cx="11084560" cy="7417076"/>
          </a:xfrm>
          <a:prstGeom prst="rect">
            <a:avLst/>
          </a:prstGeom>
        </p:spPr>
      </p:pic>
      <p:pic>
        <p:nvPicPr>
          <p:cNvPr id="164" name="Picture 2067"/>
          <p:cNvPicPr>
            <a:picLocks noChangeAspect="1"/>
          </p:cNvPicPr>
          <p:nvPr/>
        </p:nvPicPr>
        <p:blipFill>
          <a:blip r:embed="rId8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6400" y="4132263"/>
            <a:ext cx="59309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6676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12489</TotalTime>
  <Words>353</Words>
  <Application>Microsoft Macintosh PowerPoint</Application>
  <PresentationFormat>Custom</PresentationFormat>
  <Paragraphs>123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Yonatan Gottesman</dc:creator>
  <cp:lastModifiedBy>Yonatan Gottesman</cp:lastModifiedBy>
  <cp:revision>73</cp:revision>
  <dcterms:created xsi:type="dcterms:W3CDTF">2016-05-01T13:46:18Z</dcterms:created>
  <dcterms:modified xsi:type="dcterms:W3CDTF">2017-09-13T07:41:00Z</dcterms:modified>
</cp:coreProperties>
</file>