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8" r:id="rId4"/>
    <p:sldId id="259" r:id="rId5"/>
    <p:sldId id="264" r:id="rId6"/>
    <p:sldId id="262" r:id="rId7"/>
    <p:sldId id="260" r:id="rId8"/>
    <p:sldId id="265" r:id="rId9"/>
    <p:sldId id="266" r:id="rId10"/>
    <p:sldId id="263" r:id="rId11"/>
  </p:sldIdLst>
  <p:sldSz cx="18288000" cy="10287000"/>
  <p:notesSz cx="6858000" cy="9144000"/>
  <p:embeddedFontLst>
    <p:embeddedFont>
      <p:font typeface="Alef" panose="00000500000000000000" pitchFamily="2" charset="-79"/>
      <p:regular r:id="rId13"/>
      <p:bold r:id="rId14"/>
    </p:embeddedFont>
    <p:embeddedFont>
      <p:font typeface="Alef Bold" panose="00000800000000000000" charset="-79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F628D6D-169A-47A5-8B1C-30205E8A9AB8}" type="datetimeFigureOut">
              <a:rPr lang="he-IL" smtClean="0"/>
              <a:t>ל'/חשון/תשפ"ג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6D962E-B276-4BED-A1C7-C1AD64B784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169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 מלבן בין הרבעונים, והקווים ביניהם הם הגבולות </a:t>
            </a:r>
            <a:r>
              <a:rPr lang="en-US" dirty="0"/>
              <a:t>Q1-1.5IQR, Q3+1.5IQR (IQR=Q3-Q1)</a:t>
            </a:r>
            <a:r>
              <a:rPr lang="he-IL" dirty="0"/>
              <a:t> הנקודות הן הערכים החריגים.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D962E-B276-4BED-A1C7-C1AD64B784A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880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lab.research.google.com/github/yonikremer/final_project/blob/master/colab_demo.ipynb#scrollTo=NQtDCVYAvMF5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B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06027" y="0"/>
            <a:ext cx="5132485" cy="10287000"/>
            <a:chOff x="0" y="0"/>
            <a:chExt cx="135176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51766" cy="2709333"/>
            </a:xfrm>
            <a:custGeom>
              <a:avLst/>
              <a:gdLst/>
              <a:ahLst/>
              <a:cxnLst/>
              <a:rect l="l" t="t" r="r" b="b"/>
              <a:pathLst>
                <a:path w="1351766" h="2709333">
                  <a:moveTo>
                    <a:pt x="0" y="0"/>
                  </a:moveTo>
                  <a:lnTo>
                    <a:pt x="1351766" y="0"/>
                  </a:lnTo>
                  <a:lnTo>
                    <a:pt x="135176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FEF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65397" y="2909028"/>
            <a:ext cx="10804334" cy="4570797"/>
            <a:chOff x="0" y="76200"/>
            <a:chExt cx="14405779" cy="6094396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4405779" cy="25186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245"/>
                </a:lnSpc>
              </a:pPr>
              <a:r>
                <a:rPr lang="he-IL" sz="11100" b="1" spc="133" dirty="0">
                  <a:solidFill>
                    <a:srgbClr val="FFFFFF"/>
                  </a:solidFill>
                  <a:cs typeface="Alef"/>
                </a:rPr>
                <a:t>דגימה בקבוצות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131405"/>
              <a:ext cx="14405779" cy="20391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12"/>
                </a:lnSpc>
              </a:pPr>
              <a:r>
                <a:rPr lang="he-IL" sz="3086" spc="61" dirty="0">
                  <a:solidFill>
                    <a:srgbClr val="FFFFFF"/>
                  </a:solidFill>
                  <a:cs typeface="Alef"/>
                </a:rPr>
                <a:t>מגיש - יוני קרמר </a:t>
              </a:r>
            </a:p>
            <a:p>
              <a:pPr algn="ctr">
                <a:lnSpc>
                  <a:spcPts val="4012"/>
                </a:lnSpc>
              </a:pPr>
              <a:r>
                <a:rPr lang="he-IL" sz="3086" spc="61" dirty="0">
                  <a:solidFill>
                    <a:srgbClr val="FFFFFF"/>
                  </a:solidFill>
                  <a:cs typeface="Alef"/>
                </a:rPr>
                <a:t>עירוני ד' - תל אביב</a:t>
              </a:r>
            </a:p>
            <a:p>
              <a:pPr algn="ctr">
                <a:lnSpc>
                  <a:spcPts val="4012"/>
                </a:lnSpc>
              </a:pPr>
              <a:endParaRPr lang="he-IL" sz="3086" spc="61" dirty="0">
                <a:solidFill>
                  <a:srgbClr val="FFFFFF"/>
                </a:solidFill>
                <a:cs typeface="Alef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3403602"/>
              <a:ext cx="14405779" cy="0"/>
            </a:xfrm>
            <a:prstGeom prst="line">
              <a:avLst/>
            </a:prstGeom>
            <a:ln w="58066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r="7162" b="810"/>
          <a:stretch>
            <a:fillRect/>
          </a:stretch>
        </p:blipFill>
        <p:spPr>
          <a:xfrm>
            <a:off x="15229948" y="403150"/>
            <a:ext cx="2569962" cy="20673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899151"/>
            <a:ext cx="18288000" cy="7644976"/>
          </a:xfrm>
          <a:prstGeom prst="rect">
            <a:avLst/>
          </a:prstGeom>
          <a:solidFill>
            <a:srgbClr val="B1B989"/>
          </a:solidFill>
        </p:spPr>
      </p:sp>
      <p:grpSp>
        <p:nvGrpSpPr>
          <p:cNvPr id="3" name="Group 3"/>
          <p:cNvGrpSpPr/>
          <p:nvPr/>
        </p:nvGrpSpPr>
        <p:grpSpPr>
          <a:xfrm rot="5400000">
            <a:off x="9780679" y="3904545"/>
            <a:ext cx="1228360" cy="585277"/>
            <a:chOff x="0" y="0"/>
            <a:chExt cx="609111" cy="2902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110" cy="290223"/>
            </a:xfrm>
            <a:custGeom>
              <a:avLst/>
              <a:gdLst/>
              <a:ahLst/>
              <a:cxnLst/>
              <a:rect l="l" t="t" r="r" b="b"/>
              <a:pathLst>
                <a:path w="609110" h="290223">
                  <a:moveTo>
                    <a:pt x="304555" y="0"/>
                  </a:moveTo>
                  <a:lnTo>
                    <a:pt x="609110" y="290223"/>
                  </a:lnTo>
                  <a:lnTo>
                    <a:pt x="0" y="290223"/>
                  </a:lnTo>
                  <a:lnTo>
                    <a:pt x="304555" y="0"/>
                  </a:lnTo>
                  <a:close/>
                </a:path>
              </a:pathLst>
            </a:custGeom>
            <a:solidFill>
              <a:srgbClr val="B1B98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096897" y="1285480"/>
            <a:ext cx="12009903" cy="681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90"/>
              </a:lnSpc>
            </a:pPr>
            <a:r>
              <a:rPr lang="en-US" sz="4900">
                <a:solidFill>
                  <a:srgbClr val="000000"/>
                </a:solidFill>
                <a:cs typeface="Alef Bold"/>
              </a:rPr>
              <a:t>תוצרים עתידי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4397" y="3525853"/>
            <a:ext cx="16314903" cy="4639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8"/>
              </a:lnSpc>
            </a:pPr>
            <a:r>
              <a:rPr lang="he-IL" sz="3705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תוצאות מדידת ההשפעה של גודל הקבוצה על מדד ברט - יש לי קוד שרץ ברגעים אלו על הענן ויהיו לי תוצאות ראשוניות בימים הקרובים.</a:t>
            </a:r>
          </a:p>
          <a:p>
            <a:pPr algn="ctr">
              <a:lnSpc>
                <a:spcPts val="5188"/>
              </a:lnSpc>
            </a:pPr>
            <a:endParaRPr lang="he-IL" sz="3705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ctr">
              <a:lnSpc>
                <a:spcPts val="5188"/>
              </a:lnSpc>
              <a:spcBef>
                <a:spcPct val="0"/>
              </a:spcBef>
            </a:pPr>
            <a:r>
              <a:rPr lang="he-IL" sz="3705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הוספת האלגוריתם לספריית קוד פתוח - לאחר ניתוח התוצאות אני מתכנן להוסיף את האלגוריתם שלי לספריית </a:t>
            </a:r>
          </a:p>
          <a:p>
            <a:pPr algn="ctr">
              <a:lnSpc>
                <a:spcPts val="5188"/>
              </a:lnSpc>
              <a:spcBef>
                <a:spcPct val="0"/>
              </a:spcBef>
            </a:pPr>
            <a:r>
              <a:rPr lang="en-US" sz="3705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transformers </a:t>
            </a:r>
          </a:p>
          <a:p>
            <a:pPr algn="ctr">
              <a:lnSpc>
                <a:spcPts val="5188"/>
              </a:lnSpc>
              <a:spcBef>
                <a:spcPct val="0"/>
              </a:spcBef>
            </a:pPr>
            <a:r>
              <a:rPr lang="he-IL" sz="3705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הספרייה הפופולרית ביותר בתחום ניתוח טקסטים בעזרת בינה מלאכותית</a:t>
            </a:r>
            <a:endParaRPr lang="en-US" sz="3705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B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06027" y="0"/>
            <a:ext cx="5132485" cy="10287000"/>
            <a:chOff x="0" y="0"/>
            <a:chExt cx="135176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51766" cy="2709333"/>
            </a:xfrm>
            <a:custGeom>
              <a:avLst/>
              <a:gdLst/>
              <a:ahLst/>
              <a:cxnLst/>
              <a:rect l="l" t="t" r="r" b="b"/>
              <a:pathLst>
                <a:path w="1351766" h="2709333">
                  <a:moveTo>
                    <a:pt x="0" y="0"/>
                  </a:moveTo>
                  <a:lnTo>
                    <a:pt x="1351766" y="0"/>
                  </a:lnTo>
                  <a:lnTo>
                    <a:pt x="135176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FEF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65397" y="2909028"/>
            <a:ext cx="10804334" cy="197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45"/>
              </a:lnSpc>
            </a:pPr>
            <a:endParaRPr lang="he-IL" sz="13373" spc="133" dirty="0">
              <a:solidFill>
                <a:srgbClr val="FFFFFF"/>
              </a:solidFill>
              <a:cs typeface="Alef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9857536-BEDE-43DD-B1BD-6C80E2626BBA}"/>
              </a:ext>
            </a:extLst>
          </p:cNvPr>
          <p:cNvSpPr txBox="1"/>
          <p:nvPr/>
        </p:nvSpPr>
        <p:spPr>
          <a:xfrm>
            <a:off x="1" y="1939321"/>
            <a:ext cx="13106026" cy="6408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079"/>
              </a:lnSpc>
            </a:pPr>
            <a:r>
              <a:rPr lang="he-IL" sz="3600" b="0" i="0" u="none" strike="noStrike" dirty="0">
                <a:effectLst/>
                <a:latin typeface="Alef" panose="00000500000000000000" pitchFamily="2" charset="-79"/>
                <a:cs typeface="Alef" panose="00000500000000000000" pitchFamily="2" charset="-79"/>
              </a:rPr>
              <a:t>מודל שפה סיבתי הוא פונקציה שבהינתן רצף של </a:t>
            </a:r>
          </a:p>
          <a:p>
            <a:pPr algn="ctr">
              <a:lnSpc>
                <a:spcPts val="4079"/>
              </a:lnSpc>
            </a:pPr>
            <a:r>
              <a:rPr lang="en-US" sz="3600" b="0" i="0" u="none" strike="noStrike" dirty="0">
                <a:effectLst/>
                <a:latin typeface="Alef" panose="00000500000000000000" pitchFamily="2" charset="-79"/>
                <a:cs typeface="Alef" panose="00000500000000000000" pitchFamily="2" charset="-79"/>
              </a:rPr>
              <a:t> n </a:t>
            </a:r>
            <a:r>
              <a:rPr lang="he-IL" sz="3600" b="0" i="0" u="none" strike="noStrike" dirty="0">
                <a:effectLst/>
                <a:latin typeface="Alef" panose="00000500000000000000" pitchFamily="2" charset="-79"/>
                <a:cs typeface="Alef" panose="00000500000000000000" pitchFamily="2" charset="-79"/>
              </a:rPr>
              <a:t>מילים חוזה את המילים השנייה עד המילה ה</a:t>
            </a:r>
          </a:p>
          <a:p>
            <a:pPr algn="ctr">
              <a:lnSpc>
                <a:spcPts val="4079"/>
              </a:lnSpc>
            </a:pPr>
            <a:r>
              <a:rPr lang="he-IL" sz="3600" b="0" i="0" u="none" strike="noStrike" dirty="0">
                <a:effectLst/>
                <a:latin typeface="Alef" panose="00000500000000000000" pitchFamily="2" charset="-79"/>
                <a:cs typeface="Alef" panose="00000500000000000000" pitchFamily="2" charset="-79"/>
              </a:rPr>
              <a:t> כשכל מילה נחזית בהתבסס על המילים לפניה בלבד (ומכן השם מודל שפה סיבתי).</a:t>
            </a:r>
            <a:endParaRPr lang="en-US" sz="3600" b="0" i="0" u="none" strike="noStrike" dirty="0"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ctr">
              <a:lnSpc>
                <a:spcPts val="4079"/>
              </a:lnSpc>
            </a:pPr>
            <a:endParaRPr lang="en-US" sz="36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ctr">
              <a:lnSpc>
                <a:spcPts val="4079"/>
              </a:lnSpc>
            </a:pPr>
            <a:endParaRPr lang="he-IL" sz="3600" dirty="0">
              <a:cs typeface="Alef"/>
            </a:endParaRPr>
          </a:p>
          <a:p>
            <a:pPr algn="ctr">
              <a:lnSpc>
                <a:spcPts val="4079"/>
              </a:lnSpc>
            </a:pPr>
            <a:r>
              <a:rPr lang="he-IL" sz="3600" dirty="0">
                <a:cs typeface="Alef"/>
              </a:rPr>
              <a:t>מודלי שפה סיבתיים הן בדרך כלל פונקציות עם זמן ריצה גדול מאוד ובגלל זה אנחנו רוצים להשתמש בהן כמה שפחות פעמים.</a:t>
            </a:r>
          </a:p>
          <a:p>
            <a:pPr algn="ctr">
              <a:lnSpc>
                <a:spcPts val="4079"/>
              </a:lnSpc>
            </a:pPr>
            <a:endParaRPr lang="en-US" sz="3600" dirty="0">
              <a:cs typeface="Alef"/>
            </a:endParaRPr>
          </a:p>
          <a:p>
            <a:pPr algn="ctr">
              <a:lnSpc>
                <a:spcPts val="4079"/>
              </a:lnSpc>
            </a:pPr>
            <a:endParaRPr lang="en-US" sz="3600" dirty="0">
              <a:cs typeface="Alef"/>
            </a:endParaRPr>
          </a:p>
          <a:p>
            <a:pPr algn="ctr">
              <a:lnSpc>
                <a:spcPts val="4079"/>
              </a:lnSpc>
            </a:pPr>
            <a:r>
              <a:rPr lang="he-IL" sz="3600" dirty="0">
                <a:cs typeface="Alef"/>
              </a:rPr>
              <a:t>מודלי שפה סיבתיים משמשים למגוון משימות של יצירת טקסט בעזרת בינה מלאכותית: תרגום, סיכום, תיקון שגיאות, כתיבת קוד...</a:t>
            </a:r>
            <a:endParaRPr lang="en-US" sz="3600" dirty="0">
              <a:cs typeface="Alef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27875FF-5A84-4C81-8157-7315867E4F7E}"/>
              </a:ext>
            </a:extLst>
          </p:cNvPr>
          <p:cNvSpPr txBox="1"/>
          <p:nvPr/>
        </p:nvSpPr>
        <p:spPr>
          <a:xfrm>
            <a:off x="13020148" y="3619500"/>
            <a:ext cx="5304242" cy="1938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27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ef" panose="00000500000000000000" pitchFamily="2" charset="-79"/>
                <a:ea typeface="+mn-ea"/>
                <a:cs typeface="Alef" panose="00000500000000000000" pitchFamily="2" charset="-79"/>
              </a:rPr>
              <a:t>מודלי שפה סיבתיים</a:t>
            </a:r>
          </a:p>
        </p:txBody>
      </p:sp>
    </p:spTree>
    <p:extLst>
      <p:ext uri="{BB962C8B-B14F-4D97-AF65-F5344CB8AC3E}">
        <p14:creationId xmlns:p14="http://schemas.microsoft.com/office/powerpoint/2010/main" val="296109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0" y="-613963"/>
            <a:ext cx="10705738" cy="10900963"/>
          </a:xfrm>
          <a:prstGeom prst="rect">
            <a:avLst/>
          </a:prstGeom>
          <a:solidFill>
            <a:srgbClr val="B1B989"/>
          </a:solidFill>
        </p:spPr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07122"/>
              </p:ext>
            </p:extLst>
          </p:nvPr>
        </p:nvGraphicFramePr>
        <p:xfrm>
          <a:off x="10705738" y="4167188"/>
          <a:ext cx="6913699" cy="5091111"/>
        </p:xfrm>
        <a:graphic>
          <a:graphicData uri="http://schemas.openxmlformats.org/drawingml/2006/table">
            <a:tbl>
              <a:tblPr/>
              <a:tblGrid>
                <a:gridCol w="355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9395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e-IL" sz="4800" b="1" noProof="0" dirty="0">
                          <a:solidFill>
                            <a:srgbClr val="00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פלט</a:t>
                      </a:r>
                      <a:endParaRPr lang="he-IL" sz="1200" b="1" noProof="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e-IL" sz="4400" b="1" noProof="0" dirty="0">
                          <a:solidFill>
                            <a:srgbClr val="00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קלט</a:t>
                      </a:r>
                      <a:endParaRPr lang="he-IL" sz="1800" b="1" noProof="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>
                    <a:lnL w="666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147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e-IL" sz="3200" noProof="0" dirty="0">
                          <a:solidFill>
                            <a:srgbClr val="00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שלי</a:t>
                      </a:r>
                      <a:endParaRPr lang="he-IL" sz="1200" noProof="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e-IL" sz="3200" noProof="0" dirty="0">
                          <a:solidFill>
                            <a:srgbClr val="00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השם</a:t>
                      </a:r>
                      <a:endParaRPr lang="he-IL" sz="1200" noProof="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523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e-IL" sz="3200" noProof="0" dirty="0">
                          <a:solidFill>
                            <a:srgbClr val="FF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שלי</a:t>
                      </a:r>
                      <a:r>
                        <a:rPr lang="he-IL" sz="3200" noProof="0" dirty="0">
                          <a:solidFill>
                            <a:srgbClr val="00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 הוא</a:t>
                      </a:r>
                      <a:endParaRPr lang="he-IL" sz="1200" noProof="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e-IL" sz="3200" noProof="0" dirty="0">
                          <a:solidFill>
                            <a:srgbClr val="00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השם שלי</a:t>
                      </a:r>
                      <a:endParaRPr lang="he-IL" sz="1200" noProof="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523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e-IL" sz="3200" noProof="0" dirty="0">
                          <a:solidFill>
                            <a:srgbClr val="FF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שלי הוא </a:t>
                      </a:r>
                      <a:r>
                        <a:rPr lang="he-IL" sz="3200" noProof="0" dirty="0">
                          <a:solidFill>
                            <a:srgbClr val="00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יוני</a:t>
                      </a:r>
                      <a:endParaRPr lang="he-IL" sz="1200" noProof="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e-IL" sz="3200" noProof="0" dirty="0">
                          <a:solidFill>
                            <a:srgbClr val="00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השם שלי הוא</a:t>
                      </a:r>
                      <a:endParaRPr lang="he-IL" sz="1200" noProof="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0523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e-IL" sz="3200" noProof="0" dirty="0">
                          <a:solidFill>
                            <a:srgbClr val="FF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שלי הוא יוני </a:t>
                      </a:r>
                      <a:r>
                        <a:rPr lang="he-IL" sz="3200" noProof="0" dirty="0">
                          <a:solidFill>
                            <a:srgbClr val="00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קרמר</a:t>
                      </a:r>
                      <a:endParaRPr lang="he-IL" sz="1200" noProof="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e-IL" sz="3200" noProof="0" dirty="0">
                          <a:solidFill>
                            <a:srgbClr val="00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השם שלי הוא יוני</a:t>
                      </a:r>
                      <a:endParaRPr lang="he-IL" sz="1200" noProof="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0705738" y="1733322"/>
            <a:ext cx="6860249" cy="196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9"/>
              </a:lnSpc>
            </a:pPr>
            <a:r>
              <a:rPr lang="he-IL" sz="4400" b="1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שימוש במודלי שפה סיבתיים (לפני החידוש שלי)</a:t>
            </a:r>
          </a:p>
          <a:p>
            <a:pPr marL="0" lvl="0" indent="0" algn="ctr">
              <a:lnSpc>
                <a:spcPts val="5059"/>
              </a:lnSpc>
            </a:pPr>
            <a:endParaRPr lang="en-US" sz="4599" dirty="0">
              <a:solidFill>
                <a:srgbClr val="000000"/>
              </a:solidFill>
              <a:cs typeface="Alef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134785"/>
            <a:ext cx="7684247" cy="6903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he-IL" sz="3199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נקלט טקסט מהמשתמש שמועבר ישירות למודל השפה הסיבתי. בתוך הפלט של מודל השפה, נמצאת התחזית למילה שבאה לאחר הטקסט הנקלט.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he-IL" sz="3199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בשלב הבא, המודל יקבל את הטקסט הנקלט והמילה שהוא חזה בשלב הראשון.</a:t>
            </a:r>
            <a:endParaRPr lang="en-US" sz="3199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endParaRPr lang="he-IL" sz="3199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he-IL" sz="3199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תהליך זה חוזר עד שהמודל חוזה מילה מיוחדת המעידה על סוף המשפט או עד שהוא מגיע </a:t>
            </a:r>
            <a:endParaRPr lang="en-US" sz="3199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he-IL" sz="3199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למספר מסוים של מילים. </a:t>
            </a:r>
            <a:endParaRPr lang="en-US" sz="3199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endParaRPr lang="en-US" sz="3199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he-IL" sz="3199" b="1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מטרת העבודה שלי ליעל את התהליך הזה</a:t>
            </a:r>
            <a:endParaRPr lang="en-US" sz="3199" b="1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" y="-320795"/>
            <a:ext cx="11427751" cy="10864921"/>
          </a:xfrm>
          <a:prstGeom prst="rect">
            <a:avLst/>
          </a:prstGeom>
          <a:solidFill>
            <a:srgbClr val="B1B989"/>
          </a:solidFill>
        </p:spPr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36514"/>
              </p:ext>
            </p:extLst>
          </p:nvPr>
        </p:nvGraphicFramePr>
        <p:xfrm>
          <a:off x="12801601" y="4811363"/>
          <a:ext cx="5225718" cy="3140641"/>
        </p:xfrm>
        <a:graphic>
          <a:graphicData uri="http://schemas.openxmlformats.org/drawingml/2006/table">
            <a:tbl>
              <a:tblPr/>
              <a:tblGrid>
                <a:gridCol w="286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6217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e-IL" sz="4400" b="1" noProof="0" dirty="0">
                          <a:solidFill>
                            <a:srgbClr val="00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פלט</a:t>
                      </a:r>
                      <a:endParaRPr lang="he-IL" sz="1800" b="1" noProof="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e-IL" sz="4400" b="1" noProof="0" dirty="0">
                          <a:solidFill>
                            <a:srgbClr val="00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קלט</a:t>
                      </a:r>
                      <a:endParaRPr lang="he-IL" sz="1800" b="1" noProof="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>
                    <a:lnL w="666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520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e-IL" sz="2900" noProof="0" dirty="0">
                          <a:solidFill>
                            <a:srgbClr val="00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שלי הוא</a:t>
                      </a:r>
                      <a:endParaRPr lang="he-IL" sz="1100" noProof="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e-IL" sz="2900" noProof="0" dirty="0">
                          <a:solidFill>
                            <a:srgbClr val="00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השם</a:t>
                      </a:r>
                      <a:endParaRPr lang="he-IL" sz="1100" noProof="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904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e-IL" sz="2900" noProof="0" dirty="0">
                          <a:solidFill>
                            <a:srgbClr val="FF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שלי הוא </a:t>
                      </a:r>
                      <a:r>
                        <a:rPr lang="he-IL" sz="2900" noProof="0" dirty="0">
                          <a:solidFill>
                            <a:srgbClr val="00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יוני קרמר</a:t>
                      </a:r>
                      <a:endParaRPr lang="he-IL" sz="1100" noProof="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e-IL" sz="2900" noProof="0" dirty="0">
                          <a:solidFill>
                            <a:srgbClr val="000000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השם שלי הוא</a:t>
                      </a:r>
                      <a:endParaRPr lang="he-IL" sz="1100" noProof="0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2586789" y="2019300"/>
            <a:ext cx="5883937" cy="1313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60"/>
              </a:lnSpc>
            </a:pPr>
            <a:r>
              <a:rPr lang="he-IL" sz="4400" b="1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שימוש במודלי שפה סיבתיים באלגוריתם שלי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4325" y="2344705"/>
            <a:ext cx="8110150" cy="4595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he-IL" sz="3199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אני מציע בעבודה שלי אלגוריתם היוצר מספר מילים בכל קריאה למודל</a:t>
            </a:r>
            <a:r>
              <a:rPr lang="en-US" sz="3199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endParaRPr lang="he-IL" sz="3199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ctr">
              <a:lnSpc>
                <a:spcPts val="4479"/>
              </a:lnSpc>
            </a:pPr>
            <a:r>
              <a:rPr lang="he-IL" sz="3199" b="1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מה שמייעל משמעותית את האלגוריתם.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endParaRPr lang="en-US" sz="3199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he-IL" sz="3199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החיסרון באלגוריתם שלי הוא שכל מילה נחזית על בסיס פחות מילים ולכן אני משער שהטקסטים שנוצרים על ידי האלגוריתם שלי פחות "טובים" מטקסטים שנוצרו בשיטה הקודמת</a:t>
            </a:r>
            <a:endParaRPr lang="en-US" sz="3199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55412"/>
            <a:ext cx="18288000" cy="8288715"/>
          </a:xfrm>
          <a:prstGeom prst="rect">
            <a:avLst/>
          </a:prstGeom>
          <a:solidFill>
            <a:srgbClr val="B1B989"/>
          </a:solidFill>
        </p:spPr>
      </p:sp>
      <p:sp>
        <p:nvSpPr>
          <p:cNvPr id="10" name="TextBox 10"/>
          <p:cNvSpPr txBox="1"/>
          <p:nvPr/>
        </p:nvSpPr>
        <p:spPr>
          <a:xfrm>
            <a:off x="4169657" y="3832609"/>
            <a:ext cx="1188874" cy="132605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FFFFFF"/>
                </a:solidFill>
                <a:cs typeface="Alef Bold"/>
              </a:rPr>
              <a:t>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377868" y="6422884"/>
            <a:ext cx="5302087" cy="488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endParaRPr lang="he-IL" sz="3199" spc="47" dirty="0">
              <a:solidFill>
                <a:srgbClr val="000000"/>
              </a:solidFill>
              <a:cs typeface="Alef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273648" y="971550"/>
            <a:ext cx="11740705" cy="931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09"/>
              </a:lnSpc>
            </a:pPr>
            <a:r>
              <a:rPr lang="he-IL" sz="5699" dirty="0">
                <a:solidFill>
                  <a:srgbClr val="000000"/>
                </a:solidFill>
                <a:cs typeface="Alef Bold"/>
              </a:rPr>
              <a:t>סיבוכיות זמן ריצה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9534981C-68D6-4B72-9510-62BF3ED8348B}"/>
                  </a:ext>
                </a:extLst>
              </p:cNvPr>
              <p:cNvSpPr txBox="1"/>
              <p:nvPr/>
            </p:nvSpPr>
            <p:spPr>
              <a:xfrm>
                <a:off x="720948" y="3238500"/>
                <a:ext cx="5105400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:r>
                  <a:rPr lang="he-IL" sz="4800" b="0" dirty="0">
                    <a:latin typeface="Alef" panose="00000500000000000000" pitchFamily="2" charset="-79"/>
                    <a:cs typeface="Alef" panose="00000500000000000000" pitchFamily="2" charset="-79"/>
                  </a:rPr>
                  <a:t>של האלגוריתם הקיים</a:t>
                </a:r>
                <a:endParaRPr lang="en-US" sz="4800" b="0" dirty="0">
                  <a:latin typeface="Alef" panose="00000500000000000000" pitchFamily="2" charset="-79"/>
                  <a:cs typeface="Alef" panose="00000500000000000000" pitchFamily="2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4800" dirty="0"/>
              </a:p>
            </p:txBody>
          </p:sp>
        </mc:Choice>
        <mc:Fallback xmlns="">
          <p:sp>
            <p:nvSpPr>
              <p:cNvPr id="15" name="תיבת טקסט 14">
                <a:extLst>
                  <a:ext uri="{FF2B5EF4-FFF2-40B4-BE49-F238E27FC236}">
                    <a16:creationId xmlns:a16="http://schemas.microsoft.com/office/drawing/2014/main" id="{9534981C-68D6-4B72-9510-62BF3ED83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48" y="3238500"/>
                <a:ext cx="5105400" cy="1477328"/>
              </a:xfrm>
              <a:prstGeom prst="rect">
                <a:avLst/>
              </a:prstGeom>
              <a:blipFill>
                <a:blip r:embed="rId2"/>
                <a:stretch>
                  <a:fillRect l="-7160" t="-12346" r="-69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תיבת טקסט 15">
                <a:extLst>
                  <a:ext uri="{FF2B5EF4-FFF2-40B4-BE49-F238E27FC236}">
                    <a16:creationId xmlns:a16="http://schemas.microsoft.com/office/drawing/2014/main" id="{BEB2B67F-724F-4234-81A8-9C7393AFF443}"/>
                  </a:ext>
                </a:extLst>
              </p:cNvPr>
              <p:cNvSpPr txBox="1"/>
              <p:nvPr/>
            </p:nvSpPr>
            <p:spPr>
              <a:xfrm>
                <a:off x="9996005" y="3238500"/>
                <a:ext cx="6782663" cy="290566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/>
                <a:r>
                  <a:rPr lang="he-IL" sz="4800" dirty="0">
                    <a:latin typeface="Alef" panose="00000500000000000000" pitchFamily="2" charset="-79"/>
                    <a:cs typeface="Alef" panose="00000500000000000000" pitchFamily="2" charset="-79"/>
                  </a:rPr>
                  <a:t>של האלגוריתם שלי:</a:t>
                </a:r>
                <a:endParaRPr lang="en-US" sz="4800" b="0" dirty="0"/>
              </a:p>
              <a:p>
                <a:pPr algn="ctr"/>
                <a:r>
                  <a:rPr lang="he-IL" sz="3200" dirty="0">
                    <a:solidFill>
                      <a:srgbClr val="FF0000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(בהנחה ש  𝑛 </a:t>
                </a:r>
                <a:r>
                  <a:rPr lang="he-IL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he-IL" sz="3200" dirty="0">
                    <a:solidFill>
                      <a:srgbClr val="FF0000"/>
                    </a:solidFill>
                    <a:latin typeface="Alef" panose="00000500000000000000" pitchFamily="2" charset="-79"/>
                    <a:cs typeface="Alef" panose="00000500000000000000" pitchFamily="2" charset="-79"/>
                  </a:rPr>
                  <a:t> 𝑔)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e-IL" sz="4800" dirty="0"/>
              </a:p>
            </p:txBody>
          </p:sp>
        </mc:Choice>
        <mc:Fallback xmlns="">
          <p:sp>
            <p:nvSpPr>
              <p:cNvPr id="16" name="תיבת טקסט 15">
                <a:extLst>
                  <a:ext uri="{FF2B5EF4-FFF2-40B4-BE49-F238E27FC236}">
                    <a16:creationId xmlns:a16="http://schemas.microsoft.com/office/drawing/2014/main" id="{BEB2B67F-724F-4234-81A8-9C7393AFF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005" y="3238500"/>
                <a:ext cx="6782663" cy="2905667"/>
              </a:xfrm>
              <a:prstGeom prst="rect">
                <a:avLst/>
              </a:prstGeom>
              <a:blipFill>
                <a:blip r:embed="rId3"/>
                <a:stretch>
                  <a:fillRect t="-608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81168E23-903F-46C0-9C53-E73FA88D0E1F}"/>
              </a:ext>
            </a:extLst>
          </p:cNvPr>
          <p:cNvSpPr txBox="1"/>
          <p:nvPr/>
        </p:nvSpPr>
        <p:spPr>
          <a:xfrm>
            <a:off x="7772400" y="8347258"/>
            <a:ext cx="10515600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4400" dirty="0">
                <a:latin typeface="Alef" panose="00000500000000000000" pitchFamily="2" charset="-79"/>
                <a:cs typeface="Alef" panose="00000500000000000000" pitchFamily="2" charset="-79"/>
              </a:rPr>
              <a:t>m - </a:t>
            </a:r>
            <a:r>
              <a:rPr lang="he-IL" sz="4400" dirty="0">
                <a:latin typeface="Alef" panose="00000500000000000000" pitchFamily="2" charset="-79"/>
                <a:cs typeface="Alef" panose="00000500000000000000" pitchFamily="2" charset="-79"/>
              </a:rPr>
              <a:t>מספר המילים בטקסט הראשוני</a:t>
            </a:r>
          </a:p>
          <a:p>
            <a:pPr algn="r"/>
            <a:r>
              <a:rPr lang="en-US" sz="4400" dirty="0">
                <a:latin typeface="Alef" panose="00000500000000000000" pitchFamily="2" charset="-79"/>
                <a:cs typeface="Alef" panose="00000500000000000000" pitchFamily="2" charset="-79"/>
              </a:rPr>
              <a:t>n -</a:t>
            </a:r>
            <a:r>
              <a:rPr lang="he-IL" sz="4400" dirty="0">
                <a:latin typeface="Alef" panose="00000500000000000000" pitchFamily="2" charset="-79"/>
                <a:cs typeface="Alef" panose="00000500000000000000" pitchFamily="2" charset="-79"/>
              </a:rPr>
              <a:t>מספר המילים שנוצרים על ידי האלגוריתם</a:t>
            </a:r>
          </a:p>
          <a:p>
            <a:pPr algn="r"/>
            <a:r>
              <a:rPr lang="en-US" sz="4400" dirty="0">
                <a:latin typeface="Alef" panose="00000500000000000000" pitchFamily="2" charset="-79"/>
                <a:cs typeface="Alef" panose="00000500000000000000" pitchFamily="2" charset="-79"/>
              </a:rPr>
              <a:t>g - </a:t>
            </a:r>
            <a:r>
              <a:rPr lang="he-IL" sz="4400" dirty="0">
                <a:latin typeface="Alef" panose="00000500000000000000" pitchFamily="2" charset="-79"/>
                <a:cs typeface="Alef" panose="00000500000000000000" pitchFamily="2" charset="-79"/>
              </a:rPr>
              <a:t>מספר המילים הנוצרים בכל שלב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D156E71-D608-47CB-9E1E-AAC18AC88865}"/>
              </a:ext>
            </a:extLst>
          </p:cNvPr>
          <p:cNvSpPr txBox="1"/>
          <p:nvPr/>
        </p:nvSpPr>
        <p:spPr>
          <a:xfrm>
            <a:off x="0" y="7740092"/>
            <a:ext cx="8305800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4400" dirty="0">
                <a:latin typeface="Alef" panose="00000500000000000000" pitchFamily="2" charset="-79"/>
                <a:cs typeface="Alef" panose="00000500000000000000" pitchFamily="2" charset="-79"/>
              </a:rPr>
              <a:t>סכום שלושת המשתנים מוגבל על ידי כמות הזיכרון של המעבד הגרפי (סדר הגודל של המגבלה היא בין 2048-8096).</a:t>
            </a:r>
            <a:r>
              <a:rPr lang="en-US" sz="44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endParaRPr lang="he-IL" sz="44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1882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685927"/>
            <a:ext cx="18288000" cy="8858199"/>
          </a:xfrm>
          <a:prstGeom prst="rect">
            <a:avLst/>
          </a:prstGeom>
          <a:solidFill>
            <a:srgbClr val="B1B989"/>
          </a:solidFill>
        </p:spPr>
      </p:sp>
      <p:grpSp>
        <p:nvGrpSpPr>
          <p:cNvPr id="3" name="Group 3"/>
          <p:cNvGrpSpPr/>
          <p:nvPr/>
        </p:nvGrpSpPr>
        <p:grpSpPr>
          <a:xfrm rot="5400000">
            <a:off x="9780679" y="3904545"/>
            <a:ext cx="1228360" cy="585277"/>
            <a:chOff x="0" y="0"/>
            <a:chExt cx="609111" cy="2902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110" cy="290223"/>
            </a:xfrm>
            <a:custGeom>
              <a:avLst/>
              <a:gdLst/>
              <a:ahLst/>
              <a:cxnLst/>
              <a:rect l="l" t="t" r="r" b="b"/>
              <a:pathLst>
                <a:path w="609110" h="290223">
                  <a:moveTo>
                    <a:pt x="304555" y="0"/>
                  </a:moveTo>
                  <a:lnTo>
                    <a:pt x="609110" y="290223"/>
                  </a:lnTo>
                  <a:lnTo>
                    <a:pt x="0" y="290223"/>
                  </a:lnTo>
                  <a:lnTo>
                    <a:pt x="304555" y="0"/>
                  </a:lnTo>
                  <a:close/>
                </a:path>
              </a:pathLst>
            </a:custGeom>
            <a:solidFill>
              <a:srgbClr val="B1B98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39049" y="761998"/>
            <a:ext cx="12009903" cy="64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50"/>
              </a:lnSpc>
            </a:pPr>
            <a:r>
              <a:rPr lang="he-IL" sz="4500" dirty="0">
                <a:solidFill>
                  <a:srgbClr val="000000"/>
                </a:solidFill>
                <a:latin typeface="Alef Bold" panose="00000800000000000000" charset="-79"/>
                <a:cs typeface="Alef Bold" panose="00000800000000000000" charset="-79"/>
              </a:rPr>
              <a:t>ניתוח זמן הריצה כפונקציה של גודל הקבוצה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2400" y="1965913"/>
            <a:ext cx="11664045" cy="86010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685927"/>
            <a:ext cx="18288000" cy="8858199"/>
          </a:xfrm>
          <a:prstGeom prst="rect">
            <a:avLst/>
          </a:prstGeom>
          <a:solidFill>
            <a:srgbClr val="B1B989"/>
          </a:solidFill>
        </p:spPr>
      </p:sp>
      <p:grpSp>
        <p:nvGrpSpPr>
          <p:cNvPr id="3" name="Group 3"/>
          <p:cNvGrpSpPr/>
          <p:nvPr/>
        </p:nvGrpSpPr>
        <p:grpSpPr>
          <a:xfrm rot="5400000">
            <a:off x="9780679" y="3904545"/>
            <a:ext cx="1228360" cy="585277"/>
            <a:chOff x="0" y="0"/>
            <a:chExt cx="609111" cy="2902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110" cy="290223"/>
            </a:xfrm>
            <a:custGeom>
              <a:avLst/>
              <a:gdLst/>
              <a:ahLst/>
              <a:cxnLst/>
              <a:rect l="l" t="t" r="r" b="b"/>
              <a:pathLst>
                <a:path w="609110" h="290223">
                  <a:moveTo>
                    <a:pt x="304555" y="0"/>
                  </a:moveTo>
                  <a:lnTo>
                    <a:pt x="609110" y="290223"/>
                  </a:lnTo>
                  <a:lnTo>
                    <a:pt x="0" y="290223"/>
                  </a:lnTo>
                  <a:lnTo>
                    <a:pt x="304555" y="0"/>
                  </a:lnTo>
                  <a:close/>
                </a:path>
              </a:pathLst>
            </a:custGeom>
            <a:solidFill>
              <a:srgbClr val="B1B98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39049" y="447673"/>
            <a:ext cx="12009903" cy="1276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</a:pPr>
            <a:r>
              <a:rPr lang="he-IL" sz="4500" dirty="0">
                <a:solidFill>
                  <a:srgbClr val="000000"/>
                </a:solidFill>
                <a:latin typeface="Alef Bold" panose="00000800000000000000" charset="-79"/>
                <a:cs typeface="Alef Bold" panose="00000800000000000000" charset="-79"/>
              </a:rPr>
              <a:t>ההשפעה של האלגוריתם שלי על הטקסט הנוצר</a:t>
            </a:r>
          </a:p>
          <a:p>
            <a:pPr marL="0" lvl="0" indent="0" algn="ctr">
              <a:lnSpc>
                <a:spcPts val="4950"/>
              </a:lnSpc>
            </a:pPr>
            <a:endParaRPr lang="en-US" sz="4500" dirty="0">
              <a:solidFill>
                <a:srgbClr val="000000"/>
              </a:solidFill>
              <a:cs typeface="Alef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2791550"/>
            <a:ext cx="16314903" cy="4643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8"/>
              </a:lnSpc>
            </a:pPr>
            <a:r>
              <a:rPr lang="he-IL" sz="3705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כמו שציינתי קודם, באלגוריתם שלי המודל מקבל פחות מידע בכל שלב ולכן הטקסטים שנוצרים על ידיו פחות קרובים לטקסטים הרצויים.</a:t>
            </a:r>
          </a:p>
          <a:p>
            <a:pPr algn="ctr">
              <a:lnSpc>
                <a:spcPts val="5188"/>
              </a:lnSpc>
            </a:pPr>
            <a:r>
              <a:rPr lang="he-IL" sz="3705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משום כך אני מתכנן לבדוק את ההשפעה של גודל הקבוצה על מדד הנקרא</a:t>
            </a:r>
            <a:endParaRPr lang="en-US" sz="3705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ctr">
              <a:lnSpc>
                <a:spcPts val="5188"/>
              </a:lnSpc>
            </a:pPr>
            <a:r>
              <a:rPr lang="en-US" sz="3705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BERT score</a:t>
            </a:r>
            <a:r>
              <a:rPr lang="he-IL" sz="3705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מדד ברט - </a:t>
            </a:r>
          </a:p>
          <a:p>
            <a:pPr algn="ctr">
              <a:lnSpc>
                <a:spcPts val="5188"/>
              </a:lnSpc>
              <a:spcBef>
                <a:spcPct val="0"/>
              </a:spcBef>
            </a:pPr>
            <a:r>
              <a:rPr lang="he-IL" sz="3705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הוא מדד לשוני בין שני טקסטים. הוא משתמש במודל למידה עמוקה על מנת לתת ייצוג </a:t>
            </a:r>
            <a:r>
              <a:rPr lang="he-IL" sz="3705" dirty="0" err="1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ווקטורי</a:t>
            </a:r>
            <a:r>
              <a:rPr lang="he-IL" sz="3705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לכל מילה בכל טקסט ומודד את הקרבה בין הווקטורים הללו ומשקלל את התוצאה למספר יחיד שמעיד על הדמיון בין הטקסטים.</a:t>
            </a:r>
            <a:endParaRPr lang="en-US" sz="3705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55412"/>
            <a:ext cx="18288000" cy="8288715"/>
          </a:xfrm>
          <a:prstGeom prst="rect">
            <a:avLst/>
          </a:prstGeom>
          <a:solidFill>
            <a:srgbClr val="B1B989"/>
          </a:solidFill>
        </p:spPr>
      </p:sp>
      <p:grpSp>
        <p:nvGrpSpPr>
          <p:cNvPr id="3" name="Group 3"/>
          <p:cNvGrpSpPr/>
          <p:nvPr/>
        </p:nvGrpSpPr>
        <p:grpSpPr>
          <a:xfrm>
            <a:off x="10946117" y="3794010"/>
            <a:ext cx="4068236" cy="1463230"/>
            <a:chOff x="76200" y="0"/>
            <a:chExt cx="2259837" cy="812800"/>
          </a:xfrm>
        </p:grpSpPr>
        <p:sp>
          <p:nvSpPr>
            <p:cNvPr id="4" name="Freeform 4"/>
            <p:cNvSpPr/>
            <p:nvPr/>
          </p:nvSpPr>
          <p:spPr>
            <a:xfrm>
              <a:off x="948298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6" y="0"/>
                  </a:moveTo>
                  <a:cubicBezTo>
                    <a:pt x="628325" y="1001"/>
                    <a:pt x="809173" y="182659"/>
                    <a:pt x="809173" y="406400"/>
                  </a:cubicBezTo>
                  <a:cubicBezTo>
                    <a:pt x="809173" y="630141"/>
                    <a:pt x="628325" y="811799"/>
                    <a:pt x="404586" y="812800"/>
                  </a:cubicBezTo>
                  <a:cubicBezTo>
                    <a:pt x="180847" y="811799"/>
                    <a:pt x="0" y="630141"/>
                    <a:pt x="0" y="406400"/>
                  </a:cubicBezTo>
                  <a:cubicBezTo>
                    <a:pt x="0" y="182659"/>
                    <a:pt x="180847" y="1001"/>
                    <a:pt x="404586" y="0"/>
                  </a:cubicBezTo>
                  <a:close/>
                </a:path>
              </a:pathLst>
            </a:custGeom>
            <a:solidFill>
              <a:srgbClr val="B1B98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0"/>
              <a:ext cx="2259837" cy="736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459"/>
                </a:lnSpc>
              </a:pPr>
              <a:endParaRPr lang="he-IL" sz="3899" dirty="0">
                <a:solidFill>
                  <a:srgbClr val="FFFFFF"/>
                </a:solidFill>
                <a:cs typeface="Alef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169657" y="3783545"/>
            <a:ext cx="1917223" cy="1463230"/>
            <a:chOff x="497718" y="0"/>
            <a:chExt cx="1064986" cy="812800"/>
          </a:xfrm>
        </p:grpSpPr>
        <p:sp>
          <p:nvSpPr>
            <p:cNvPr id="9" name="Freeform 9"/>
            <p:cNvSpPr/>
            <p:nvPr/>
          </p:nvSpPr>
          <p:spPr>
            <a:xfrm>
              <a:off x="753531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3" y="182659"/>
                    <a:pt x="809173" y="406400"/>
                  </a:cubicBezTo>
                  <a:cubicBezTo>
                    <a:pt x="809173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B1B98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497718" y="27254"/>
              <a:ext cx="660400" cy="736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459"/>
                </a:lnSpc>
              </a:pPr>
              <a:r>
                <a:rPr lang="en-US" sz="3899" dirty="0">
                  <a:solidFill>
                    <a:srgbClr val="FFFFFF"/>
                  </a:solidFill>
                  <a:cs typeface="Alef Bold"/>
                </a:rPr>
                <a:t> 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721655" y="2451314"/>
            <a:ext cx="8844690" cy="754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979"/>
              </a:lnSpc>
            </a:pPr>
            <a:endParaRPr lang="he-IL" sz="4599" b="1" dirty="0">
              <a:solidFill>
                <a:srgbClr val="000000"/>
              </a:solidFill>
              <a:latin typeface="Alef Bold" panose="00000800000000000000" charset="-79"/>
              <a:cs typeface="Alef Bold" panose="00000800000000000000" charset="-79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273648" y="971550"/>
            <a:ext cx="11740705" cy="931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09"/>
              </a:lnSpc>
            </a:pPr>
            <a:r>
              <a:rPr lang="he-IL" sz="5699" dirty="0">
                <a:solidFill>
                  <a:srgbClr val="000000"/>
                </a:solidFill>
                <a:cs typeface="Alef Bold"/>
              </a:rPr>
              <a:t>תוצרים - הדמו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859451" y="2451314"/>
            <a:ext cx="4569098" cy="1950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he-IL" sz="3199" spc="47" dirty="0">
                <a:solidFill>
                  <a:srgbClr val="000000"/>
                </a:solidFill>
                <a:latin typeface="Alef"/>
              </a:rPr>
              <a:t> </a:t>
            </a:r>
            <a:r>
              <a:rPr lang="he-IL" sz="3199" spc="47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מחברת </a:t>
            </a:r>
            <a:r>
              <a:rPr lang="he-IL" sz="3199" spc="47" dirty="0" err="1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ג'ופיטר</a:t>
            </a:r>
            <a:r>
              <a:rPr lang="he-IL" sz="3199" spc="47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שמאפשרת גישה לאלגוריתם בצורה נוחה.</a:t>
            </a:r>
            <a:endParaRPr lang="en-US" sz="3199" spc="47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ctr">
              <a:lnSpc>
                <a:spcPts val="3839"/>
              </a:lnSpc>
            </a:pPr>
            <a:r>
              <a:rPr lang="he-IL" sz="3199" spc="47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  <a:hlinkClick r:id="rId2"/>
              </a:rPr>
              <a:t>הלינק למחברת בקולב</a:t>
            </a:r>
            <a:endParaRPr lang="he-IL" sz="3199" spc="47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F65C4667-1771-4854-A82D-7ED0229FC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4" t="34252" r="65348" b="11254"/>
          <a:stretch/>
        </p:blipFill>
        <p:spPr>
          <a:xfrm>
            <a:off x="37461" y="4917650"/>
            <a:ext cx="4630180" cy="5605856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17003AA2-E621-4543-BC89-942BDDB849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50" t="41111" r="38333" b="27778"/>
          <a:stretch/>
        </p:blipFill>
        <p:spPr>
          <a:xfrm>
            <a:off x="8610600" y="7323106"/>
            <a:ext cx="9677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0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55412"/>
            <a:ext cx="18288000" cy="8288715"/>
          </a:xfrm>
          <a:prstGeom prst="rect">
            <a:avLst/>
          </a:prstGeom>
          <a:solidFill>
            <a:srgbClr val="B1B989"/>
          </a:solidFill>
        </p:spPr>
      </p:sp>
      <p:grpSp>
        <p:nvGrpSpPr>
          <p:cNvPr id="3" name="Group 3"/>
          <p:cNvGrpSpPr/>
          <p:nvPr/>
        </p:nvGrpSpPr>
        <p:grpSpPr>
          <a:xfrm>
            <a:off x="10946117" y="3794010"/>
            <a:ext cx="4068236" cy="1463230"/>
            <a:chOff x="76200" y="0"/>
            <a:chExt cx="2259837" cy="812800"/>
          </a:xfrm>
        </p:grpSpPr>
        <p:sp>
          <p:nvSpPr>
            <p:cNvPr id="4" name="Freeform 4"/>
            <p:cNvSpPr/>
            <p:nvPr/>
          </p:nvSpPr>
          <p:spPr>
            <a:xfrm>
              <a:off x="948298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6" y="0"/>
                  </a:moveTo>
                  <a:cubicBezTo>
                    <a:pt x="628325" y="1001"/>
                    <a:pt x="809173" y="182659"/>
                    <a:pt x="809173" y="406400"/>
                  </a:cubicBezTo>
                  <a:cubicBezTo>
                    <a:pt x="809173" y="630141"/>
                    <a:pt x="628325" y="811799"/>
                    <a:pt x="404586" y="812800"/>
                  </a:cubicBezTo>
                  <a:cubicBezTo>
                    <a:pt x="180847" y="811799"/>
                    <a:pt x="0" y="630141"/>
                    <a:pt x="0" y="406400"/>
                  </a:cubicBezTo>
                  <a:cubicBezTo>
                    <a:pt x="0" y="182659"/>
                    <a:pt x="180847" y="1001"/>
                    <a:pt x="404586" y="0"/>
                  </a:cubicBezTo>
                  <a:close/>
                </a:path>
              </a:pathLst>
            </a:custGeom>
            <a:solidFill>
              <a:srgbClr val="B1B98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0"/>
              <a:ext cx="2259837" cy="736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459"/>
                </a:lnSpc>
              </a:pPr>
              <a:endParaRPr lang="he-IL" sz="3899" dirty="0">
                <a:solidFill>
                  <a:srgbClr val="FFFFFF"/>
                </a:solidFill>
                <a:cs typeface="Alef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169657" y="3783545"/>
            <a:ext cx="1917223" cy="1463230"/>
            <a:chOff x="497718" y="0"/>
            <a:chExt cx="1064986" cy="812800"/>
          </a:xfrm>
        </p:grpSpPr>
        <p:sp>
          <p:nvSpPr>
            <p:cNvPr id="9" name="Freeform 9"/>
            <p:cNvSpPr/>
            <p:nvPr/>
          </p:nvSpPr>
          <p:spPr>
            <a:xfrm>
              <a:off x="753531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3" y="182659"/>
                    <a:pt x="809173" y="406400"/>
                  </a:cubicBezTo>
                  <a:cubicBezTo>
                    <a:pt x="809173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B1B98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497718" y="27254"/>
              <a:ext cx="660400" cy="736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459"/>
                </a:lnSpc>
              </a:pPr>
              <a:r>
                <a:rPr lang="en-US" sz="3899" dirty="0">
                  <a:solidFill>
                    <a:srgbClr val="FFFFFF"/>
                  </a:solidFill>
                  <a:cs typeface="Alef Bold"/>
                </a:rPr>
                <a:t> 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721655" y="2451314"/>
            <a:ext cx="8844690" cy="754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979"/>
              </a:lnSpc>
            </a:pPr>
            <a:endParaRPr lang="he-IL" sz="4599" b="1" dirty="0">
              <a:solidFill>
                <a:srgbClr val="000000"/>
              </a:solidFill>
              <a:latin typeface="Alef Bold" panose="00000800000000000000" charset="-79"/>
              <a:cs typeface="Alef Bold" panose="00000800000000000000" charset="-79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273648" y="971550"/>
            <a:ext cx="11740705" cy="931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09"/>
              </a:lnSpc>
            </a:pPr>
            <a:r>
              <a:rPr lang="he-IL" sz="5699" dirty="0">
                <a:solidFill>
                  <a:srgbClr val="000000"/>
                </a:solidFill>
                <a:cs typeface="Alef Bold"/>
              </a:rPr>
              <a:t>תוצרים – אפליקציית ווב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69B18E28-204B-49B3-958D-E62661647543}"/>
              </a:ext>
            </a:extLst>
          </p:cNvPr>
          <p:cNvSpPr txBox="1"/>
          <p:nvPr/>
        </p:nvSpPr>
        <p:spPr>
          <a:xfrm>
            <a:off x="9798856" y="2406069"/>
            <a:ext cx="8447155" cy="3412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he-IL" sz="3199" spc="47" dirty="0">
                <a:solidFill>
                  <a:srgbClr val="000000"/>
                </a:solidFill>
                <a:cs typeface="Alef"/>
              </a:rPr>
              <a:t>בתוכה המשתמשים יכולים להשתמש באלגוריתם שלי על מנת ליצור טקסטים עם שליטה מלאה על הפרמטרים של האלגוריתם ולעקוב אחרי התוצאות שלהם ושל שאר המשתמשים.</a:t>
            </a:r>
            <a:endParaRPr lang="en-US" sz="3199" spc="47" dirty="0">
              <a:solidFill>
                <a:srgbClr val="000000"/>
              </a:solidFill>
              <a:cs typeface="Alef"/>
            </a:endParaRPr>
          </a:p>
          <a:p>
            <a:pPr algn="ctr">
              <a:lnSpc>
                <a:spcPts val="3839"/>
              </a:lnSpc>
            </a:pPr>
            <a:endParaRPr lang="en-US" sz="3199" spc="47" dirty="0">
              <a:solidFill>
                <a:srgbClr val="000000"/>
              </a:solidFill>
              <a:cs typeface="Alef"/>
            </a:endParaRPr>
          </a:p>
          <a:p>
            <a:pPr algn="ctr">
              <a:lnSpc>
                <a:spcPts val="3839"/>
              </a:lnSpc>
            </a:pPr>
            <a:r>
              <a:rPr lang="he-IL" sz="3199" spc="47" dirty="0">
                <a:solidFill>
                  <a:srgbClr val="000000"/>
                </a:solidFill>
                <a:cs typeface="Alef"/>
              </a:rPr>
              <a:t>כל אינטראקציה עם האפליקציה נשמרת בבסיס נתונים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E252E36-3AFF-4AD6-8F12-F4291FD29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6" t="14444" r="25523" b="9445"/>
          <a:stretch/>
        </p:blipFill>
        <p:spPr>
          <a:xfrm>
            <a:off x="0" y="2255412"/>
            <a:ext cx="9798856" cy="82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9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543</Words>
  <Application>Microsoft Office PowerPoint</Application>
  <PresentationFormat>מותאם אישית</PresentationFormat>
  <Paragraphs>76</Paragraphs>
  <Slides>10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7" baseType="lpstr">
      <vt:lpstr>Calibri</vt:lpstr>
      <vt:lpstr>Alef</vt:lpstr>
      <vt:lpstr>Alef Bold</vt:lpstr>
      <vt:lpstr>Arial</vt:lpstr>
      <vt:lpstr>Cambria Math</vt:lpstr>
      <vt:lpstr>Times New Roman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דגימה בקבוצות</dc:title>
  <cp:lastModifiedBy>יוני קרמר</cp:lastModifiedBy>
  <cp:revision>13</cp:revision>
  <dcterms:created xsi:type="dcterms:W3CDTF">2006-08-16T00:00:00Z</dcterms:created>
  <dcterms:modified xsi:type="dcterms:W3CDTF">2022-11-24T18:49:42Z</dcterms:modified>
  <dc:identifier>DAFSIXSwqkk</dc:identifier>
</cp:coreProperties>
</file>