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 id="257" r:id="rId3"/>
    <p:sldId id="258" r:id="rId4"/>
    <p:sldId id="259" r:id="rId5"/>
    <p:sldId id="265" r:id="rId6"/>
    <p:sldId id="266" r:id="rId7"/>
    <p:sldId id="267" r:id="rId8"/>
    <p:sldId id="268" r:id="rId9"/>
    <p:sldId id="260" r:id="rId10"/>
    <p:sldId id="261" r:id="rId11"/>
    <p:sldId id="262" r:id="rId12"/>
    <p:sldId id="263" r:id="rId13"/>
    <p:sldId id="264" r:id="rId14"/>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013" autoAdjust="0"/>
    <p:restoredTop sz="94660"/>
  </p:normalViewPr>
  <p:slideViewPr>
    <p:cSldViewPr snapToGrid="0">
      <p:cViewPr varScale="1">
        <p:scale>
          <a:sx n="117" d="100"/>
          <a:sy n="117" d="100"/>
        </p:scale>
        <p:origin x="29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he-IL" smtClean="0"/>
              <a:t>לחץ כדי לערוך סגנון כותרת של תבנית בסיס</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smtClean="0"/>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9B148D96-53B9-44A5-ABE9-77F0E092A6F8}" type="datetimeFigureOut">
              <a:rPr lang="he-IL" smtClean="0"/>
              <a:t>י"ג/תמוז/תשע"ח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E6F2A3B-8A3E-4371-A7EA-563A01020DC9}" type="slidenum">
              <a:rPr lang="he-IL" smtClean="0"/>
              <a:t>‹#›</a:t>
            </a:fld>
            <a:endParaRPr lang="he-IL"/>
          </a:p>
        </p:txBody>
      </p:sp>
    </p:spTree>
    <p:extLst>
      <p:ext uri="{BB962C8B-B14F-4D97-AF65-F5344CB8AC3E}">
        <p14:creationId xmlns:p14="http://schemas.microsoft.com/office/powerpoint/2010/main" val="2817897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9B148D96-53B9-44A5-ABE9-77F0E092A6F8}" type="datetimeFigureOut">
              <a:rPr lang="he-IL" smtClean="0"/>
              <a:t>י"ג/תמוז/תשע"ח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E6F2A3B-8A3E-4371-A7EA-563A01020DC9}" type="slidenum">
              <a:rPr lang="he-IL" smtClean="0"/>
              <a:t>‹#›</a:t>
            </a:fld>
            <a:endParaRPr lang="he-IL"/>
          </a:p>
        </p:txBody>
      </p:sp>
    </p:spTree>
    <p:extLst>
      <p:ext uri="{BB962C8B-B14F-4D97-AF65-F5344CB8AC3E}">
        <p14:creationId xmlns:p14="http://schemas.microsoft.com/office/powerpoint/2010/main" val="473658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smtClean="0"/>
              <a:t>לחץ כדי לערוך סגנונות טקסט של תבנית בסיס</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9B148D96-53B9-44A5-ABE9-77F0E092A6F8}" type="datetimeFigureOut">
              <a:rPr lang="he-IL" smtClean="0"/>
              <a:t>י"ג/תמוז/תשע"ח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E6F2A3B-8A3E-4371-A7EA-563A01020DC9}" type="slidenum">
              <a:rPr lang="he-IL" smtClean="0"/>
              <a:t>‹#›</a:t>
            </a:fld>
            <a:endParaRPr lang="he-I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698578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9B148D96-53B9-44A5-ABE9-77F0E092A6F8}" type="datetimeFigureOut">
              <a:rPr lang="he-IL" smtClean="0"/>
              <a:t>י"ג/תמוז/תשע"ח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E6F2A3B-8A3E-4371-A7EA-563A01020DC9}" type="slidenum">
              <a:rPr lang="he-IL" smtClean="0"/>
              <a:t>‹#›</a:t>
            </a:fld>
            <a:endParaRPr lang="he-IL"/>
          </a:p>
        </p:txBody>
      </p:sp>
    </p:spTree>
    <p:extLst>
      <p:ext uri="{BB962C8B-B14F-4D97-AF65-F5344CB8AC3E}">
        <p14:creationId xmlns:p14="http://schemas.microsoft.com/office/powerpoint/2010/main" val="3800550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smtClean="0"/>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9B148D96-53B9-44A5-ABE9-77F0E092A6F8}" type="datetimeFigureOut">
              <a:rPr lang="he-IL" smtClean="0"/>
              <a:t>י"ג/תמוז/תשע"ח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E6F2A3B-8A3E-4371-A7EA-563A01020DC9}" type="slidenum">
              <a:rPr lang="he-IL" smtClean="0"/>
              <a:t>‹#›</a:t>
            </a:fld>
            <a:endParaRPr lang="he-I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39314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או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smtClean="0"/>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9B148D96-53B9-44A5-ABE9-77F0E092A6F8}" type="datetimeFigureOut">
              <a:rPr lang="he-IL" smtClean="0"/>
              <a:t>י"ג/תמוז/תשע"ח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E6F2A3B-8A3E-4371-A7EA-563A01020DC9}" type="slidenum">
              <a:rPr lang="he-IL" smtClean="0"/>
              <a:t>‹#›</a:t>
            </a:fld>
            <a:endParaRPr lang="he-IL"/>
          </a:p>
        </p:txBody>
      </p:sp>
    </p:spTree>
    <p:extLst>
      <p:ext uri="{BB962C8B-B14F-4D97-AF65-F5344CB8AC3E}">
        <p14:creationId xmlns:p14="http://schemas.microsoft.com/office/powerpoint/2010/main" val="28830375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9B148D96-53B9-44A5-ABE9-77F0E092A6F8}" type="datetimeFigureOut">
              <a:rPr lang="he-IL" smtClean="0"/>
              <a:t>י"ג/תמוז/תשע"ח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E6F2A3B-8A3E-4371-A7EA-563A01020DC9}" type="slidenum">
              <a:rPr lang="he-IL" smtClean="0"/>
              <a:t>‹#›</a:t>
            </a:fld>
            <a:endParaRPr lang="he-IL"/>
          </a:p>
        </p:txBody>
      </p:sp>
    </p:spTree>
    <p:extLst>
      <p:ext uri="{BB962C8B-B14F-4D97-AF65-F5344CB8AC3E}">
        <p14:creationId xmlns:p14="http://schemas.microsoft.com/office/powerpoint/2010/main" val="2357205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9B148D96-53B9-44A5-ABE9-77F0E092A6F8}" type="datetimeFigureOut">
              <a:rPr lang="he-IL" smtClean="0"/>
              <a:t>י"ג/תמוז/תשע"ח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E6F2A3B-8A3E-4371-A7EA-563A01020DC9}" type="slidenum">
              <a:rPr lang="he-IL" smtClean="0"/>
              <a:t>‹#›</a:t>
            </a:fld>
            <a:endParaRPr lang="he-IL"/>
          </a:p>
        </p:txBody>
      </p:sp>
    </p:spTree>
    <p:extLst>
      <p:ext uri="{BB962C8B-B14F-4D97-AF65-F5344CB8AC3E}">
        <p14:creationId xmlns:p14="http://schemas.microsoft.com/office/powerpoint/2010/main" val="913787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9B148D96-53B9-44A5-ABE9-77F0E092A6F8}" type="datetimeFigureOut">
              <a:rPr lang="he-IL" smtClean="0"/>
              <a:t>י"ג/תמוז/תשע"ח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E6F2A3B-8A3E-4371-A7EA-563A01020DC9}" type="slidenum">
              <a:rPr lang="he-IL" smtClean="0"/>
              <a:t>‹#›</a:t>
            </a:fld>
            <a:endParaRPr lang="he-IL"/>
          </a:p>
        </p:txBody>
      </p:sp>
    </p:spTree>
    <p:extLst>
      <p:ext uri="{BB962C8B-B14F-4D97-AF65-F5344CB8AC3E}">
        <p14:creationId xmlns:p14="http://schemas.microsoft.com/office/powerpoint/2010/main" val="4260847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9B148D96-53B9-44A5-ABE9-77F0E092A6F8}" type="datetimeFigureOut">
              <a:rPr lang="he-IL" smtClean="0"/>
              <a:t>י"ג/תמוז/תשע"ח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E6F2A3B-8A3E-4371-A7EA-563A01020DC9}" type="slidenum">
              <a:rPr lang="he-IL" smtClean="0"/>
              <a:t>‹#›</a:t>
            </a:fld>
            <a:endParaRPr lang="he-IL"/>
          </a:p>
        </p:txBody>
      </p:sp>
    </p:spTree>
    <p:extLst>
      <p:ext uri="{BB962C8B-B14F-4D97-AF65-F5344CB8AC3E}">
        <p14:creationId xmlns:p14="http://schemas.microsoft.com/office/powerpoint/2010/main" val="3802343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Date Placeholder 4"/>
          <p:cNvSpPr>
            <a:spLocks noGrp="1"/>
          </p:cNvSpPr>
          <p:nvPr>
            <p:ph type="dt" sz="half" idx="10"/>
          </p:nvPr>
        </p:nvSpPr>
        <p:spPr/>
        <p:txBody>
          <a:bodyPr/>
          <a:lstStyle/>
          <a:p>
            <a:fld id="{9B148D96-53B9-44A5-ABE9-77F0E092A6F8}" type="datetimeFigureOut">
              <a:rPr lang="he-IL" smtClean="0"/>
              <a:t>י"ג/תמוז/תשע"ח</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E6F2A3B-8A3E-4371-A7EA-563A01020DC9}" type="slidenum">
              <a:rPr lang="he-IL" smtClean="0"/>
              <a:t>‹#›</a:t>
            </a:fld>
            <a:endParaRPr lang="he-IL"/>
          </a:p>
        </p:txBody>
      </p:sp>
    </p:spTree>
    <p:extLst>
      <p:ext uri="{BB962C8B-B14F-4D97-AF65-F5344CB8AC3E}">
        <p14:creationId xmlns:p14="http://schemas.microsoft.com/office/powerpoint/2010/main" val="3019117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7" name="Date Placeholder 6"/>
          <p:cNvSpPr>
            <a:spLocks noGrp="1"/>
          </p:cNvSpPr>
          <p:nvPr>
            <p:ph type="dt" sz="half" idx="10"/>
          </p:nvPr>
        </p:nvSpPr>
        <p:spPr/>
        <p:txBody>
          <a:bodyPr/>
          <a:lstStyle/>
          <a:p>
            <a:fld id="{9B148D96-53B9-44A5-ABE9-77F0E092A6F8}" type="datetimeFigureOut">
              <a:rPr lang="he-IL" smtClean="0"/>
              <a:t>י"ג/תמוז/תשע"ח</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3E6F2A3B-8A3E-4371-A7EA-563A01020DC9}" type="slidenum">
              <a:rPr lang="he-IL" smtClean="0"/>
              <a:t>‹#›</a:t>
            </a:fld>
            <a:endParaRPr lang="he-IL"/>
          </a:p>
        </p:txBody>
      </p:sp>
    </p:spTree>
    <p:extLst>
      <p:ext uri="{BB962C8B-B14F-4D97-AF65-F5344CB8AC3E}">
        <p14:creationId xmlns:p14="http://schemas.microsoft.com/office/powerpoint/2010/main" val="3998525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he-IL" smtClean="0"/>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9B148D96-53B9-44A5-ABE9-77F0E092A6F8}" type="datetimeFigureOut">
              <a:rPr lang="he-IL" smtClean="0"/>
              <a:t>י"ג/תמוז/תשע"ח</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3E6F2A3B-8A3E-4371-A7EA-563A01020DC9}" type="slidenum">
              <a:rPr lang="he-IL" smtClean="0"/>
              <a:t>‹#›</a:t>
            </a:fld>
            <a:endParaRPr lang="he-IL"/>
          </a:p>
        </p:txBody>
      </p:sp>
    </p:spTree>
    <p:extLst>
      <p:ext uri="{BB962C8B-B14F-4D97-AF65-F5344CB8AC3E}">
        <p14:creationId xmlns:p14="http://schemas.microsoft.com/office/powerpoint/2010/main" val="1539853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148D96-53B9-44A5-ABE9-77F0E092A6F8}" type="datetimeFigureOut">
              <a:rPr lang="he-IL" smtClean="0"/>
              <a:t>י"ג/תמוז/תשע"ח</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3E6F2A3B-8A3E-4371-A7EA-563A01020DC9}" type="slidenum">
              <a:rPr lang="he-IL" smtClean="0"/>
              <a:t>‹#›</a:t>
            </a:fld>
            <a:endParaRPr lang="he-IL"/>
          </a:p>
        </p:txBody>
      </p:sp>
    </p:spTree>
    <p:extLst>
      <p:ext uri="{BB962C8B-B14F-4D97-AF65-F5344CB8AC3E}">
        <p14:creationId xmlns:p14="http://schemas.microsoft.com/office/powerpoint/2010/main" val="468309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9B148D96-53B9-44A5-ABE9-77F0E092A6F8}" type="datetimeFigureOut">
              <a:rPr lang="he-IL" smtClean="0"/>
              <a:t>י"ג/תמוז/תשע"ח</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E6F2A3B-8A3E-4371-A7EA-563A01020DC9}" type="slidenum">
              <a:rPr lang="he-IL" smtClean="0"/>
              <a:t>‹#›</a:t>
            </a:fld>
            <a:endParaRPr lang="he-IL"/>
          </a:p>
        </p:txBody>
      </p:sp>
    </p:spTree>
    <p:extLst>
      <p:ext uri="{BB962C8B-B14F-4D97-AF65-F5344CB8AC3E}">
        <p14:creationId xmlns:p14="http://schemas.microsoft.com/office/powerpoint/2010/main" val="2991687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he-IL" smtClean="0"/>
              <a:t>לחץ כדי לערוך סגנון כותרת של תבנית בסיס</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smtClean="0"/>
              <a:t>לחץ על הסמל כדי להוסיף תמונה</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9B148D96-53B9-44A5-ABE9-77F0E092A6F8}" type="datetimeFigureOut">
              <a:rPr lang="he-IL" smtClean="0"/>
              <a:t>י"ג/תמוז/תשע"ח</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E6F2A3B-8A3E-4371-A7EA-563A01020DC9}" type="slidenum">
              <a:rPr lang="he-IL" smtClean="0"/>
              <a:t>‹#›</a:t>
            </a:fld>
            <a:endParaRPr lang="he-IL"/>
          </a:p>
        </p:txBody>
      </p:sp>
    </p:spTree>
    <p:extLst>
      <p:ext uri="{BB962C8B-B14F-4D97-AF65-F5344CB8AC3E}">
        <p14:creationId xmlns:p14="http://schemas.microsoft.com/office/powerpoint/2010/main" val="3331586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B148D96-53B9-44A5-ABE9-77F0E092A6F8}" type="datetimeFigureOut">
              <a:rPr lang="he-IL" smtClean="0"/>
              <a:t>י"ג/תמוז/תשע"ח</a:t>
            </a:fld>
            <a:endParaRPr lang="he-I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E6F2A3B-8A3E-4371-A7EA-563A01020DC9}" type="slidenum">
              <a:rPr lang="he-IL" smtClean="0"/>
              <a:t>‹#›</a:t>
            </a:fld>
            <a:endParaRPr lang="he-IL"/>
          </a:p>
        </p:txBody>
      </p:sp>
    </p:spTree>
    <p:extLst>
      <p:ext uri="{BB962C8B-B14F-4D97-AF65-F5344CB8AC3E}">
        <p14:creationId xmlns:p14="http://schemas.microsoft.com/office/powerpoint/2010/main" val="40085617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משנה 2"/>
          <p:cNvSpPr>
            <a:spLocks noGrp="1"/>
          </p:cNvSpPr>
          <p:nvPr>
            <p:ph type="subTitle" idx="1"/>
          </p:nvPr>
        </p:nvSpPr>
        <p:spPr>
          <a:xfrm>
            <a:off x="1507067" y="4050833"/>
            <a:ext cx="7766936" cy="1737646"/>
          </a:xfrm>
        </p:spPr>
        <p:txBody>
          <a:bodyPr>
            <a:noAutofit/>
          </a:bodyPr>
          <a:lstStyle/>
          <a:p>
            <a:pPr algn="ctr"/>
            <a:r>
              <a:rPr lang="he-IL"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יהונתן טשבינר </a:t>
            </a:r>
          </a:p>
          <a:p>
            <a:pPr algn="ctr"/>
            <a:r>
              <a:rPr lang="he-IL" sz="2000"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יב</a:t>
            </a:r>
            <a:r>
              <a:rPr lang="he-IL" sz="2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6</a:t>
            </a:r>
          </a:p>
          <a:p>
            <a:pPr algn="ctr"/>
            <a:r>
              <a:rPr lang="he-IL" sz="2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תיכון אלון רמת השרון</a:t>
            </a:r>
            <a:endParaRPr lang="he-IL" sz="2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4" name="תמונה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55315" y="935733"/>
            <a:ext cx="5870439" cy="3115100"/>
          </a:xfrm>
          <a:prstGeom prst="rect">
            <a:avLst/>
          </a:prstGeom>
        </p:spPr>
      </p:pic>
    </p:spTree>
    <p:extLst>
      <p:ext uri="{BB962C8B-B14F-4D97-AF65-F5344CB8AC3E}">
        <p14:creationId xmlns:p14="http://schemas.microsoft.com/office/powerpoint/2010/main" val="30816044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ctr"/>
            <a:r>
              <a:rPr lang="he-IL"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n-lt"/>
                <a:ea typeface="+mn-ea"/>
                <a:cs typeface="+mn-cs"/>
              </a:rPr>
              <a:t>תמונות</a:t>
            </a:r>
          </a:p>
        </p:txBody>
      </p:sp>
      <p:sp>
        <p:nvSpPr>
          <p:cNvPr id="3" name="מציין מיקום תוכן 2"/>
          <p:cNvSpPr>
            <a:spLocks noGrp="1"/>
          </p:cNvSpPr>
          <p:nvPr>
            <p:ph idx="1"/>
          </p:nvPr>
        </p:nvSpPr>
        <p:spPr/>
        <p:txBody>
          <a:bodyPr/>
          <a:lstStyle/>
          <a:p>
            <a:endParaRPr lang="he-IL"/>
          </a:p>
        </p:txBody>
      </p:sp>
      <p:pic>
        <p:nvPicPr>
          <p:cNvPr id="4" name="תמונה 3"/>
          <p:cNvPicPr>
            <a:picLocks noChangeAspect="1"/>
          </p:cNvPicPr>
          <p:nvPr/>
        </p:nvPicPr>
        <p:blipFill>
          <a:blip r:embed="rId2"/>
          <a:stretch>
            <a:fillRect/>
          </a:stretch>
        </p:blipFill>
        <p:spPr>
          <a:xfrm>
            <a:off x="277586" y="2160589"/>
            <a:ext cx="9201150" cy="3512947"/>
          </a:xfrm>
          <a:prstGeom prst="rect">
            <a:avLst/>
          </a:prstGeom>
        </p:spPr>
      </p:pic>
      <p:sp>
        <p:nvSpPr>
          <p:cNvPr id="5" name="TextBox 4"/>
          <p:cNvSpPr txBox="1"/>
          <p:nvPr/>
        </p:nvSpPr>
        <p:spPr>
          <a:xfrm>
            <a:off x="195679" y="1744981"/>
            <a:ext cx="8858515" cy="369332"/>
          </a:xfrm>
          <a:prstGeom prst="rect">
            <a:avLst/>
          </a:prstGeom>
          <a:noFill/>
        </p:spPr>
        <p:txBody>
          <a:bodyPr wrap="none" rtlCol="1">
            <a:spAutoFit/>
          </a:bodyPr>
          <a:lstStyle/>
          <a:p>
            <a:r>
              <a:rPr lang="he-IL" dirty="0" smtClean="0"/>
              <a:t>בפרויקט זה בחרתי לעבוד באמצעות </a:t>
            </a:r>
            <a:r>
              <a:rPr lang="en-US" dirty="0" err="1" smtClean="0"/>
              <a:t>git</a:t>
            </a:r>
            <a:r>
              <a:rPr lang="he-IL" dirty="0" smtClean="0"/>
              <a:t> על מנת לגבות ולנהל את העבודה בצורה מסודרת ונוחה.</a:t>
            </a:r>
            <a:endParaRPr lang="he-IL" dirty="0"/>
          </a:p>
        </p:txBody>
      </p:sp>
    </p:spTree>
    <p:extLst>
      <p:ext uri="{BB962C8B-B14F-4D97-AF65-F5344CB8AC3E}">
        <p14:creationId xmlns:p14="http://schemas.microsoft.com/office/powerpoint/2010/main" val="28251325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ctr" rtl="0"/>
            <a:r>
              <a:rPr lang="he-IL"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n-lt"/>
                <a:ea typeface="+mn-ea"/>
                <a:cs typeface="+mn-cs"/>
              </a:rPr>
              <a:t>המשך תמונות</a:t>
            </a:r>
            <a:endParaRPr lang="he-IL"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n-lt"/>
              <a:ea typeface="+mn-ea"/>
              <a:cs typeface="+mn-cs"/>
            </a:endParaRPr>
          </a:p>
        </p:txBody>
      </p:sp>
      <p:sp>
        <p:nvSpPr>
          <p:cNvPr id="3" name="מציין מיקום תוכן 2"/>
          <p:cNvSpPr>
            <a:spLocks noGrp="1"/>
          </p:cNvSpPr>
          <p:nvPr>
            <p:ph idx="1"/>
          </p:nvPr>
        </p:nvSpPr>
        <p:spPr/>
        <p:txBody>
          <a:bodyPr/>
          <a:lstStyle/>
          <a:p>
            <a:endParaRPr lang="he-IL"/>
          </a:p>
        </p:txBody>
      </p:sp>
      <p:pic>
        <p:nvPicPr>
          <p:cNvPr id="4" name="תמונה 3"/>
          <p:cNvPicPr>
            <a:picLocks noChangeAspect="1"/>
          </p:cNvPicPr>
          <p:nvPr/>
        </p:nvPicPr>
        <p:blipFill>
          <a:blip r:embed="rId2"/>
          <a:stretch>
            <a:fillRect/>
          </a:stretch>
        </p:blipFill>
        <p:spPr>
          <a:xfrm>
            <a:off x="416379" y="1678261"/>
            <a:ext cx="9035426" cy="4649060"/>
          </a:xfrm>
          <a:prstGeom prst="rect">
            <a:avLst/>
          </a:prstGeom>
        </p:spPr>
      </p:pic>
      <p:sp>
        <p:nvSpPr>
          <p:cNvPr id="6" name="TextBox 5"/>
          <p:cNvSpPr txBox="1"/>
          <p:nvPr/>
        </p:nvSpPr>
        <p:spPr>
          <a:xfrm>
            <a:off x="7172144" y="1263406"/>
            <a:ext cx="2101858" cy="369332"/>
          </a:xfrm>
          <a:prstGeom prst="rect">
            <a:avLst/>
          </a:prstGeom>
          <a:noFill/>
        </p:spPr>
        <p:txBody>
          <a:bodyPr wrap="none" rtlCol="1">
            <a:spAutoFit/>
          </a:bodyPr>
          <a:lstStyle/>
          <a:p>
            <a:r>
              <a:rPr lang="he-IL" dirty="0" smtClean="0"/>
              <a:t>המשך עבודה עם </a:t>
            </a:r>
            <a:r>
              <a:rPr lang="en-US" dirty="0" err="1" smtClean="0"/>
              <a:t>git</a:t>
            </a:r>
            <a:r>
              <a:rPr lang="he-IL" dirty="0" smtClean="0"/>
              <a:t>.</a:t>
            </a:r>
            <a:endParaRPr lang="he-IL" dirty="0"/>
          </a:p>
        </p:txBody>
      </p:sp>
    </p:spTree>
    <p:extLst>
      <p:ext uri="{BB962C8B-B14F-4D97-AF65-F5344CB8AC3E}">
        <p14:creationId xmlns:p14="http://schemas.microsoft.com/office/powerpoint/2010/main" val="3726232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ctr"/>
            <a:r>
              <a:rPr lang="he-IL"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n-lt"/>
                <a:ea typeface="+mn-ea"/>
                <a:cs typeface="+mn-cs"/>
              </a:rPr>
              <a:t>תמונות מהפרויקט</a:t>
            </a:r>
          </a:p>
        </p:txBody>
      </p:sp>
      <p:pic>
        <p:nvPicPr>
          <p:cNvPr id="4" name="מציין מיקום תוכן 3"/>
          <p:cNvPicPr>
            <a:picLocks noGrp="1" noChangeAspect="1"/>
          </p:cNvPicPr>
          <p:nvPr>
            <p:ph idx="1"/>
          </p:nvPr>
        </p:nvPicPr>
        <p:blipFill>
          <a:blip r:embed="rId2"/>
          <a:stretch>
            <a:fillRect/>
          </a:stretch>
        </p:blipFill>
        <p:spPr>
          <a:xfrm>
            <a:off x="2783265" y="1270000"/>
            <a:ext cx="4384805" cy="5502729"/>
          </a:xfrm>
          <a:prstGeom prst="rect">
            <a:avLst/>
          </a:prstGeom>
        </p:spPr>
      </p:pic>
      <p:sp>
        <p:nvSpPr>
          <p:cNvPr id="6" name="מלבן 5"/>
          <p:cNvSpPr/>
          <p:nvPr/>
        </p:nvSpPr>
        <p:spPr>
          <a:xfrm>
            <a:off x="2783265" y="5617027"/>
            <a:ext cx="4333106" cy="830997"/>
          </a:xfrm>
          <a:prstGeom prst="rect">
            <a:avLst/>
          </a:prstGeom>
          <a:noFill/>
        </p:spPr>
        <p:txBody>
          <a:bodyPr wrap="square" lIns="91440" tIns="45720" rIns="91440" bIns="45720">
            <a:spAutoFit/>
          </a:bodyPr>
          <a:lstStyle/>
          <a:p>
            <a:pPr algn="ctr"/>
            <a:r>
              <a:rPr lang="he-IL" sz="48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מסך התחברות</a:t>
            </a:r>
            <a:endParaRPr lang="he-IL" sz="4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693748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ctr"/>
            <a:r>
              <a:rPr lang="he-IL"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n-lt"/>
                <a:ea typeface="+mn-ea"/>
                <a:cs typeface="+mn-cs"/>
              </a:rPr>
              <a:t>שיחה בין שני אנשים</a:t>
            </a:r>
          </a:p>
        </p:txBody>
      </p:sp>
      <p:pic>
        <p:nvPicPr>
          <p:cNvPr id="4" name="מציין מיקום תוכן 3"/>
          <p:cNvPicPr>
            <a:picLocks noGrp="1" noChangeAspect="1"/>
          </p:cNvPicPr>
          <p:nvPr>
            <p:ph idx="1"/>
          </p:nvPr>
        </p:nvPicPr>
        <p:blipFill>
          <a:blip r:embed="rId2"/>
          <a:stretch>
            <a:fillRect/>
          </a:stretch>
        </p:blipFill>
        <p:spPr>
          <a:xfrm>
            <a:off x="1077438" y="1645029"/>
            <a:ext cx="7796459" cy="4846034"/>
          </a:xfrm>
          <a:prstGeom prst="rect">
            <a:avLst/>
          </a:prstGeom>
        </p:spPr>
      </p:pic>
    </p:spTree>
    <p:extLst>
      <p:ext uri="{BB962C8B-B14F-4D97-AF65-F5344CB8AC3E}">
        <p14:creationId xmlns:p14="http://schemas.microsoft.com/office/powerpoint/2010/main" val="1854445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677334" y="609600"/>
            <a:ext cx="8596668" cy="786493"/>
          </a:xfrm>
        </p:spPr>
        <p:txBody>
          <a:bodyPr>
            <a:normAutofit/>
          </a:bodyPr>
          <a:lstStyle/>
          <a:p>
            <a:pPr algn="ctr"/>
            <a:r>
              <a:rPr lang="he-IL"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n-lt"/>
                <a:ea typeface="+mn-ea"/>
                <a:cs typeface="+mn-cs"/>
              </a:rPr>
              <a:t>מדוע בחרתי לעסוק בפרויקט מסוג זה?</a:t>
            </a:r>
            <a:endParaRPr lang="he-IL"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n-lt"/>
              <a:ea typeface="+mn-ea"/>
              <a:cs typeface="+mn-cs"/>
            </a:endParaRPr>
          </a:p>
        </p:txBody>
      </p:sp>
      <p:sp>
        <p:nvSpPr>
          <p:cNvPr id="3" name="מציין מיקום תוכן 2"/>
          <p:cNvSpPr>
            <a:spLocks noGrp="1"/>
          </p:cNvSpPr>
          <p:nvPr>
            <p:ph idx="1"/>
          </p:nvPr>
        </p:nvSpPr>
        <p:spPr>
          <a:xfrm>
            <a:off x="677334" y="1572760"/>
            <a:ext cx="8596668" cy="3880773"/>
          </a:xfrm>
        </p:spPr>
        <p:txBody>
          <a:bodyPr/>
          <a:lstStyle/>
          <a:p>
            <a:r>
              <a:rPr lang="he-IL" b="1" dirty="0" smtClean="0"/>
              <a:t>נושא הפרויקט:</a:t>
            </a:r>
          </a:p>
          <a:p>
            <a:pPr marL="0" indent="0">
              <a:buNone/>
            </a:pPr>
            <a:r>
              <a:rPr lang="he-IL" dirty="0" smtClean="0"/>
              <a:t>	צ'אט בין שני </a:t>
            </a:r>
            <a:r>
              <a:rPr lang="he-IL" dirty="0" smtClean="0"/>
              <a:t>משתמשים</a:t>
            </a:r>
            <a:r>
              <a:rPr lang="en-US" dirty="0" smtClean="0"/>
              <a:t> </a:t>
            </a:r>
            <a:r>
              <a:rPr lang="he-IL" dirty="0" smtClean="0"/>
              <a:t>(תומך גם ביותר משתמשים, אך נועד לשימוש של שניים בלבד), </a:t>
            </a:r>
            <a:r>
              <a:rPr lang="he-IL" dirty="0" smtClean="0"/>
              <a:t>	</a:t>
            </a:r>
            <a:r>
              <a:rPr lang="he-IL" dirty="0" smtClean="0"/>
              <a:t>אשר </a:t>
            </a:r>
            <a:r>
              <a:rPr lang="he-IL" dirty="0" smtClean="0"/>
              <a:t>ניתן לשלוח בין משתמשים הודעות טקסט, תמונות או </a:t>
            </a:r>
            <a:r>
              <a:rPr lang="en-US" dirty="0" smtClean="0"/>
              <a:t>Emojies</a:t>
            </a:r>
            <a:r>
              <a:rPr lang="he-IL" dirty="0" smtClean="0"/>
              <a:t>. </a:t>
            </a:r>
          </a:p>
          <a:p>
            <a:pPr marL="0" indent="0">
              <a:buNone/>
            </a:pPr>
            <a:r>
              <a:rPr lang="he-IL" dirty="0"/>
              <a:t>	</a:t>
            </a:r>
            <a:r>
              <a:rPr lang="he-IL" dirty="0" smtClean="0"/>
              <a:t>צ'אט זה אמור לדמות באופן כמה שיותר מדויק את האפליקציה </a:t>
            </a:r>
            <a:r>
              <a:rPr lang="en-US" dirty="0" smtClean="0"/>
              <a:t>WhatsApp</a:t>
            </a:r>
            <a:r>
              <a:rPr lang="he-IL" dirty="0" smtClean="0"/>
              <a:t>.</a:t>
            </a:r>
            <a:endParaRPr lang="he-IL" dirty="0" smtClean="0"/>
          </a:p>
          <a:p>
            <a:r>
              <a:rPr lang="he-IL" dirty="0" smtClean="0"/>
              <a:t>רצון לפתח מוצר שנמצא כעת בשימוש פופולארי ביותר בשוק הכלל עולמי.</a:t>
            </a:r>
          </a:p>
          <a:p>
            <a:r>
              <a:rPr lang="he-IL" dirty="0" smtClean="0"/>
              <a:t>רצון לתת למוצר פופולארי נישה שונה.</a:t>
            </a:r>
          </a:p>
          <a:p>
            <a:r>
              <a:rPr lang="he-IL" dirty="0" smtClean="0"/>
              <a:t>פופולאריות מוצרים מסוג זה בשוק </a:t>
            </a:r>
            <a:r>
              <a:rPr lang="he-IL" dirty="0" smtClean="0"/>
              <a:t>הבינלאומי.</a:t>
            </a:r>
            <a:endParaRPr lang="he-IL" dirty="0"/>
          </a:p>
        </p:txBody>
      </p:sp>
    </p:spTree>
    <p:extLst>
      <p:ext uri="{BB962C8B-B14F-4D97-AF65-F5344CB8AC3E}">
        <p14:creationId xmlns:p14="http://schemas.microsoft.com/office/powerpoint/2010/main" val="2779019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ctr"/>
            <a:r>
              <a:rPr lang="he-IL"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n-lt"/>
                <a:ea typeface="+mn-ea"/>
                <a:cs typeface="+mn-cs"/>
              </a:rPr>
              <a:t>מטרת הפרויקט</a:t>
            </a:r>
            <a:endParaRPr lang="he-IL"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n-lt"/>
              <a:ea typeface="+mn-ea"/>
              <a:cs typeface="+mn-cs"/>
            </a:endParaRPr>
          </a:p>
        </p:txBody>
      </p:sp>
      <p:sp>
        <p:nvSpPr>
          <p:cNvPr id="3" name="מציין מיקום תוכן 2"/>
          <p:cNvSpPr>
            <a:spLocks noGrp="1"/>
          </p:cNvSpPr>
          <p:nvPr>
            <p:ph idx="1"/>
          </p:nvPr>
        </p:nvSpPr>
        <p:spPr>
          <a:xfrm>
            <a:off x="677334" y="1540103"/>
            <a:ext cx="8596668" cy="3880773"/>
          </a:xfrm>
        </p:spPr>
        <p:txBody>
          <a:bodyPr/>
          <a:lstStyle/>
          <a:p>
            <a:r>
              <a:rPr lang="he-IL" b="1" dirty="0" smtClean="0"/>
              <a:t>מטרות </a:t>
            </a:r>
            <a:r>
              <a:rPr lang="he-IL" b="1" dirty="0" smtClean="0"/>
              <a:t>הפרויקט:</a:t>
            </a:r>
          </a:p>
          <a:p>
            <a:pPr marL="0" indent="0">
              <a:buNone/>
            </a:pPr>
            <a:r>
              <a:rPr lang="he-IL" dirty="0" smtClean="0"/>
              <a:t>	- יצירת אמצעי תקשורת חדש בקונספט פופולארי למחשב ללא צורך בשימוש במספר</a:t>
            </a:r>
          </a:p>
          <a:p>
            <a:pPr marL="0" indent="0">
              <a:buNone/>
            </a:pPr>
            <a:r>
              <a:rPr lang="he-IL" dirty="0"/>
              <a:t>	 </a:t>
            </a:r>
            <a:r>
              <a:rPr lang="he-IL" dirty="0" smtClean="0"/>
              <a:t> פלאפון.</a:t>
            </a:r>
          </a:p>
          <a:p>
            <a:pPr marL="0" indent="0">
              <a:buNone/>
            </a:pPr>
            <a:r>
              <a:rPr lang="he-IL" dirty="0"/>
              <a:t> </a:t>
            </a:r>
            <a:r>
              <a:rPr lang="he-IL" dirty="0" smtClean="0"/>
              <a:t>      - החזרת תוכנות הצ'אט הישנות משנות ה-2000 לתודעה הציבורית.</a:t>
            </a:r>
          </a:p>
          <a:p>
            <a:pPr marL="0" indent="0">
              <a:buNone/>
            </a:pPr>
            <a:r>
              <a:rPr lang="he-IL" dirty="0"/>
              <a:t> </a:t>
            </a:r>
            <a:r>
              <a:rPr lang="he-IL" dirty="0" smtClean="0"/>
              <a:t>      - יצירת אמצעי תקשורת נגיש, נוח וחברתי למשתמש.</a:t>
            </a:r>
          </a:p>
        </p:txBody>
      </p:sp>
    </p:spTree>
    <p:extLst>
      <p:ext uri="{BB962C8B-B14F-4D97-AF65-F5344CB8AC3E}">
        <p14:creationId xmlns:p14="http://schemas.microsoft.com/office/powerpoint/2010/main" val="2344477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ctr" rtl="0"/>
            <a:r>
              <a:rPr lang="he-IL"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n-lt"/>
                <a:ea typeface="+mn-ea"/>
                <a:cs typeface="+mn-cs"/>
              </a:rPr>
              <a:t>קהל היעד</a:t>
            </a:r>
            <a:endParaRPr lang="he-IL"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n-lt"/>
              <a:ea typeface="+mn-ea"/>
              <a:cs typeface="+mn-cs"/>
            </a:endParaRPr>
          </a:p>
        </p:txBody>
      </p:sp>
      <p:sp>
        <p:nvSpPr>
          <p:cNvPr id="3" name="מציין מיקום תוכן 2"/>
          <p:cNvSpPr>
            <a:spLocks noGrp="1"/>
          </p:cNvSpPr>
          <p:nvPr>
            <p:ph idx="1"/>
          </p:nvPr>
        </p:nvSpPr>
        <p:spPr>
          <a:xfrm>
            <a:off x="677334" y="1409474"/>
            <a:ext cx="8596668" cy="3880773"/>
          </a:xfrm>
        </p:spPr>
        <p:txBody>
          <a:bodyPr/>
          <a:lstStyle/>
          <a:p>
            <a:r>
              <a:rPr lang="he-IL" b="1" dirty="0" smtClean="0"/>
              <a:t>קהל היעד:</a:t>
            </a:r>
          </a:p>
          <a:p>
            <a:pPr marL="0" indent="0">
              <a:buNone/>
            </a:pPr>
            <a:r>
              <a:rPr lang="he-IL" dirty="0" smtClean="0"/>
              <a:t>	- קהל היעד מותאם לכלל הגילאים ואינו מיועד לשיווק אצל גורמים ספציפיים.</a:t>
            </a:r>
          </a:p>
        </p:txBody>
      </p:sp>
    </p:spTree>
    <p:extLst>
      <p:ext uri="{BB962C8B-B14F-4D97-AF65-F5344CB8AC3E}">
        <p14:creationId xmlns:p14="http://schemas.microsoft.com/office/powerpoint/2010/main" val="375077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3">
                                            <p:txEl>
                                              <p:pRg st="1" end="1"/>
                                            </p:txEl>
                                          </p:spTgt>
                                        </p:tgtEl>
                                      </p:cBhvr>
                                    </p:animEffect>
                                    <p:animScale>
                                      <p:cBhvr>
                                        <p:cTn id="12" dur="250" autoRev="1" fill="hold"/>
                                        <p:tgtEl>
                                          <p:spTgt spid="3">
                                            <p:txEl>
                                              <p:pRg st="1" end="1"/>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ctr"/>
            <a:r>
              <a:rPr lang="he-IL"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n-lt"/>
                <a:ea typeface="+mn-ea"/>
                <a:cs typeface="+mn-cs"/>
              </a:rPr>
              <a:t>הבעיה עליה הפרויקט נותן מענה</a:t>
            </a:r>
            <a:endParaRPr lang="he-IL"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n-lt"/>
              <a:ea typeface="+mn-ea"/>
              <a:cs typeface="+mn-cs"/>
            </a:endParaRPr>
          </a:p>
        </p:txBody>
      </p:sp>
      <p:sp>
        <p:nvSpPr>
          <p:cNvPr id="3" name="מציין מיקום תוכן 2"/>
          <p:cNvSpPr>
            <a:spLocks noGrp="1"/>
          </p:cNvSpPr>
          <p:nvPr>
            <p:ph idx="1"/>
          </p:nvPr>
        </p:nvSpPr>
        <p:spPr/>
        <p:txBody>
          <a:bodyPr/>
          <a:lstStyle/>
          <a:p>
            <a:r>
              <a:rPr lang="he-IL" dirty="0" smtClean="0"/>
              <a:t>הפרויקט נותן מענה לאנשים אשר רוצים להשתמש באמצעי תקשורת מאובטח, ידידותי למשתמש שלא דורש הירשמות עם מספר טלפון.</a:t>
            </a:r>
          </a:p>
          <a:p>
            <a:r>
              <a:rPr lang="he-IL" dirty="0" smtClean="0"/>
              <a:t>דיבור עם אנשים באמצעות שרת עם סיסמה.</a:t>
            </a:r>
          </a:p>
          <a:p>
            <a:endParaRPr lang="he-IL" dirty="0"/>
          </a:p>
          <a:p>
            <a:r>
              <a:rPr lang="he-IL" b="1" dirty="0" smtClean="0"/>
              <a:t>האתגרים המרכזיים איתם התמודדתי בפרויקט:</a:t>
            </a:r>
          </a:p>
          <a:p>
            <a:pPr marL="0" indent="0">
              <a:buNone/>
            </a:pPr>
            <a:r>
              <a:rPr lang="he-IL" dirty="0"/>
              <a:t> </a:t>
            </a:r>
            <a:r>
              <a:rPr lang="he-IL" dirty="0" smtClean="0"/>
              <a:t>   - יצירת הגלגלת, שליחה והעלאת התמונות.</a:t>
            </a:r>
          </a:p>
          <a:p>
            <a:endParaRPr lang="he-IL" dirty="0" smtClean="0"/>
          </a:p>
        </p:txBody>
      </p:sp>
    </p:spTree>
    <p:extLst>
      <p:ext uri="{BB962C8B-B14F-4D97-AF65-F5344CB8AC3E}">
        <p14:creationId xmlns:p14="http://schemas.microsoft.com/office/powerpoint/2010/main" val="147115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3">
                                            <p:txEl>
                                              <p:pRg st="1" end="1"/>
                                            </p:txEl>
                                          </p:spTgt>
                                        </p:tgtEl>
                                      </p:cBhvr>
                                    </p:animEffect>
                                    <p:animScale>
                                      <p:cBhvr>
                                        <p:cTn id="12" dur="250" autoRev="1" fill="hold"/>
                                        <p:tgtEl>
                                          <p:spTgt spid="3">
                                            <p:txEl>
                                              <p:pRg st="1" end="1"/>
                                            </p:txEl>
                                          </p:spTgt>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childTnLst>
                                    <p:animEffect transition="out" filter="fade">
                                      <p:cBhvr>
                                        <p:cTn id="16" dur="500" tmFilter="0, 0; .2, .5; .8, .5; 1, 0"/>
                                        <p:tgtEl>
                                          <p:spTgt spid="3">
                                            <p:txEl>
                                              <p:pRg st="3" end="3"/>
                                            </p:txEl>
                                          </p:spTgt>
                                        </p:tgtEl>
                                      </p:cBhvr>
                                    </p:animEffect>
                                    <p:animScale>
                                      <p:cBhvr>
                                        <p:cTn id="17" dur="250" autoRev="1" fill="hold"/>
                                        <p:tgtEl>
                                          <p:spTgt spid="3">
                                            <p:txEl>
                                              <p:pRg st="3" end="3"/>
                                            </p:txEl>
                                          </p:spTgt>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0" nodeType="clickEffect">
                                  <p:stCondLst>
                                    <p:cond delay="0"/>
                                  </p:stCondLst>
                                  <p:childTnLst>
                                    <p:animEffect transition="out" filter="fade">
                                      <p:cBhvr>
                                        <p:cTn id="21" dur="500" tmFilter="0, 0; .2, .5; .8, .5; 1, 0"/>
                                        <p:tgtEl>
                                          <p:spTgt spid="3">
                                            <p:txEl>
                                              <p:pRg st="4" end="4"/>
                                            </p:txEl>
                                          </p:spTgt>
                                        </p:tgtEl>
                                      </p:cBhvr>
                                    </p:animEffect>
                                    <p:animScale>
                                      <p:cBhvr>
                                        <p:cTn id="22" dur="250" autoRev="1" fill="hold"/>
                                        <p:tgtEl>
                                          <p:spTgt spid="3">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ctr"/>
            <a:r>
              <a:rPr lang="he-IL" sz="40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n-lt"/>
                <a:ea typeface="+mn-ea"/>
                <a:cs typeface="+mn-cs"/>
              </a:rPr>
              <a:t>פיצ'רים </a:t>
            </a:r>
            <a:r>
              <a:rPr lang="he-IL"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n-lt"/>
                <a:ea typeface="+mn-ea"/>
                <a:cs typeface="+mn-cs"/>
              </a:rPr>
              <a:t>מרכזיים</a:t>
            </a:r>
            <a:endParaRPr lang="he-IL"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n-lt"/>
              <a:ea typeface="+mn-ea"/>
              <a:cs typeface="+mn-cs"/>
            </a:endParaRPr>
          </a:p>
        </p:txBody>
      </p:sp>
      <p:sp>
        <p:nvSpPr>
          <p:cNvPr id="3" name="מציין מיקום תוכן 2"/>
          <p:cNvSpPr>
            <a:spLocks noGrp="1"/>
          </p:cNvSpPr>
          <p:nvPr>
            <p:ph idx="1"/>
          </p:nvPr>
        </p:nvSpPr>
        <p:spPr/>
        <p:txBody>
          <a:bodyPr/>
          <a:lstStyle/>
          <a:p>
            <a:r>
              <a:rPr lang="he-IL" dirty="0" smtClean="0"/>
              <a:t>שליחת הודעות טקסט</a:t>
            </a:r>
          </a:p>
          <a:p>
            <a:endParaRPr lang="he-IL" dirty="0" smtClean="0"/>
          </a:p>
          <a:p>
            <a:r>
              <a:rPr lang="he-IL" dirty="0" smtClean="0"/>
              <a:t>שליחת אמוג'ים</a:t>
            </a:r>
          </a:p>
          <a:p>
            <a:endParaRPr lang="he-IL" dirty="0" smtClean="0"/>
          </a:p>
          <a:p>
            <a:r>
              <a:rPr lang="he-IL" dirty="0" smtClean="0"/>
              <a:t>הודעות מהשרת </a:t>
            </a:r>
          </a:p>
          <a:p>
            <a:endParaRPr lang="he-IL" dirty="0"/>
          </a:p>
          <a:p>
            <a:r>
              <a:rPr lang="he-IL" dirty="0" smtClean="0"/>
              <a:t>התחברות</a:t>
            </a:r>
          </a:p>
          <a:p>
            <a:endParaRPr lang="he-IL" dirty="0"/>
          </a:p>
          <a:p>
            <a:r>
              <a:rPr lang="he-IL" dirty="0" smtClean="0"/>
              <a:t>בחרתי בפיצ'רים אלו ולא באחרים מכיוון שבעיניי הם הפיצ'רים שעשויים להיות הכי נוחים למשתמש הממוצע בתוכנה. </a:t>
            </a:r>
            <a:endParaRPr lang="he-IL" dirty="0"/>
          </a:p>
        </p:txBody>
      </p:sp>
      <p:pic>
        <p:nvPicPr>
          <p:cNvPr id="4" name="תמונה 3"/>
          <p:cNvPicPr>
            <a:picLocks noChangeAspect="1"/>
          </p:cNvPicPr>
          <p:nvPr/>
        </p:nvPicPr>
        <p:blipFill>
          <a:blip r:embed="rId2"/>
          <a:stretch>
            <a:fillRect/>
          </a:stretch>
        </p:blipFill>
        <p:spPr>
          <a:xfrm>
            <a:off x="3383416" y="3700925"/>
            <a:ext cx="3857625" cy="400050"/>
          </a:xfrm>
          <a:prstGeom prst="rect">
            <a:avLst/>
          </a:prstGeom>
        </p:spPr>
      </p:pic>
      <p:pic>
        <p:nvPicPr>
          <p:cNvPr id="5" name="תמונה 4"/>
          <p:cNvPicPr>
            <a:picLocks noChangeAspect="1"/>
          </p:cNvPicPr>
          <p:nvPr/>
        </p:nvPicPr>
        <p:blipFill>
          <a:blip r:embed="rId3"/>
          <a:stretch>
            <a:fillRect/>
          </a:stretch>
        </p:blipFill>
        <p:spPr>
          <a:xfrm>
            <a:off x="0" y="2994029"/>
            <a:ext cx="7258050" cy="447675"/>
          </a:xfrm>
          <a:prstGeom prst="rect">
            <a:avLst/>
          </a:prstGeom>
        </p:spPr>
      </p:pic>
      <p:pic>
        <p:nvPicPr>
          <p:cNvPr id="6" name="תמונה 5"/>
          <p:cNvPicPr>
            <a:picLocks noChangeAspect="1"/>
          </p:cNvPicPr>
          <p:nvPr/>
        </p:nvPicPr>
        <p:blipFill>
          <a:blip r:embed="rId4"/>
          <a:stretch>
            <a:fillRect/>
          </a:stretch>
        </p:blipFill>
        <p:spPr>
          <a:xfrm>
            <a:off x="2806473" y="2189621"/>
            <a:ext cx="3819525" cy="381000"/>
          </a:xfrm>
          <a:prstGeom prst="rect">
            <a:avLst/>
          </a:prstGeom>
        </p:spPr>
      </p:pic>
      <p:pic>
        <p:nvPicPr>
          <p:cNvPr id="7" name="תמונה 6"/>
          <p:cNvPicPr>
            <a:picLocks noChangeAspect="1"/>
          </p:cNvPicPr>
          <p:nvPr/>
        </p:nvPicPr>
        <p:blipFill>
          <a:blip r:embed="rId5"/>
          <a:stretch>
            <a:fillRect/>
          </a:stretch>
        </p:blipFill>
        <p:spPr>
          <a:xfrm>
            <a:off x="2988128" y="4331164"/>
            <a:ext cx="4693784" cy="978835"/>
          </a:xfrm>
          <a:prstGeom prst="rect">
            <a:avLst/>
          </a:prstGeom>
        </p:spPr>
      </p:pic>
    </p:spTree>
    <p:extLst>
      <p:ext uri="{BB962C8B-B14F-4D97-AF65-F5344CB8AC3E}">
        <p14:creationId xmlns:p14="http://schemas.microsoft.com/office/powerpoint/2010/main" val="3399854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down)">
                                      <p:cBhvr>
                                        <p:cTn id="37" dur="500"/>
                                        <p:tgtEl>
                                          <p:spTgt spid="7"/>
                                        </p:tgtEl>
                                      </p:cBhvr>
                                    </p:animEffect>
                                  </p:childTnLst>
                                </p:cTn>
                              </p:par>
                              <p:par>
                                <p:cTn id="38" presetID="22" presetClass="entr" presetSubtype="4" fill="hold" nodeType="with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wipe(down)">
                                      <p:cBhvr>
                                        <p:cTn id="40" dur="500"/>
                                        <p:tgtEl>
                                          <p:spTgt spid="4"/>
                                        </p:tgtEl>
                                      </p:cBhvr>
                                    </p:animEffect>
                                  </p:childTnLst>
                                </p:cTn>
                              </p:par>
                              <p:par>
                                <p:cTn id="41" presetID="22" presetClass="entr" presetSubtype="4" fill="hold" nodeType="with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down)">
                                      <p:cBhvr>
                                        <p:cTn id="43" dur="500"/>
                                        <p:tgtEl>
                                          <p:spTgt spid="5"/>
                                        </p:tgtEl>
                                      </p:cBhvr>
                                    </p:animEffect>
                                  </p:childTnLst>
                                </p:cTn>
                              </p:par>
                              <p:par>
                                <p:cTn id="44" presetID="22" presetClass="entr" presetSubtype="4" fill="hold" nodeType="with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wipe(down)">
                                      <p:cBhvr>
                                        <p:cTn id="4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ctr"/>
            <a:r>
              <a:rPr lang="he-IL"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n-lt"/>
                <a:ea typeface="+mn-ea"/>
                <a:cs typeface="+mn-cs"/>
              </a:rPr>
              <a:t>האם הייתם משתמשים בפרויקט בעצמכם?</a:t>
            </a:r>
            <a:endParaRPr lang="he-IL"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n-lt"/>
              <a:ea typeface="+mn-ea"/>
              <a:cs typeface="+mn-cs"/>
            </a:endParaRPr>
          </a:p>
        </p:txBody>
      </p:sp>
      <p:sp>
        <p:nvSpPr>
          <p:cNvPr id="3" name="מציין מיקום תוכן 2"/>
          <p:cNvSpPr>
            <a:spLocks noGrp="1"/>
          </p:cNvSpPr>
          <p:nvPr>
            <p:ph idx="1"/>
          </p:nvPr>
        </p:nvSpPr>
        <p:spPr/>
        <p:txBody>
          <a:bodyPr/>
          <a:lstStyle/>
          <a:p>
            <a:r>
              <a:rPr lang="he-IL" dirty="0" smtClean="0"/>
              <a:t>חד משמעית, </a:t>
            </a:r>
            <a:r>
              <a:rPr lang="he-IL" sz="2800" b="1" u="sng" dirty="0" smtClean="0"/>
              <a:t>כן!</a:t>
            </a:r>
            <a:endParaRPr lang="he-IL" sz="2800" dirty="0" smtClean="0"/>
          </a:p>
          <a:p>
            <a:r>
              <a:rPr lang="he-IL" dirty="0" smtClean="0"/>
              <a:t>למה?</a:t>
            </a:r>
          </a:p>
          <a:p>
            <a:r>
              <a:rPr lang="he-IL" dirty="0" smtClean="0"/>
              <a:t>נוח לשימוש</a:t>
            </a:r>
          </a:p>
          <a:p>
            <a:r>
              <a:rPr lang="he-IL" dirty="0" smtClean="0"/>
              <a:t>תומך בעברית</a:t>
            </a:r>
          </a:p>
          <a:p>
            <a:r>
              <a:rPr lang="he-IL" dirty="0" smtClean="0"/>
              <a:t>מעוצב יפה</a:t>
            </a:r>
          </a:p>
          <a:p>
            <a:r>
              <a:rPr lang="he-IL" dirty="0" smtClean="0"/>
              <a:t>ידידותי למשתמש</a:t>
            </a:r>
          </a:p>
          <a:p>
            <a:r>
              <a:rPr lang="he-IL" dirty="0" smtClean="0"/>
              <a:t>עובד מאוד מהיר!</a:t>
            </a:r>
          </a:p>
          <a:p>
            <a:r>
              <a:rPr lang="he-IL" dirty="0" smtClean="0"/>
              <a:t>בטוח לשימוש (מאובטח)!</a:t>
            </a:r>
          </a:p>
          <a:p>
            <a:endParaRPr lang="he-IL" dirty="0"/>
          </a:p>
        </p:txBody>
      </p:sp>
    </p:spTree>
    <p:extLst>
      <p:ext uri="{BB962C8B-B14F-4D97-AF65-F5344CB8AC3E}">
        <p14:creationId xmlns:p14="http://schemas.microsoft.com/office/powerpoint/2010/main" val="3827610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ctr"/>
            <a:r>
              <a:rPr lang="he-IL" sz="40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n-lt"/>
                <a:ea typeface="+mn-ea"/>
                <a:cs typeface="+mn-cs"/>
              </a:rPr>
              <a:t>מבט על</a:t>
            </a:r>
            <a:endParaRPr lang="he-IL"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n-lt"/>
              <a:ea typeface="+mn-ea"/>
              <a:cs typeface="+mn-cs"/>
            </a:endParaRPr>
          </a:p>
        </p:txBody>
      </p:sp>
      <p:sp>
        <p:nvSpPr>
          <p:cNvPr id="5" name="מציין מיקום תוכן 4"/>
          <p:cNvSpPr>
            <a:spLocks noGrp="1"/>
          </p:cNvSpPr>
          <p:nvPr>
            <p:ph idx="1"/>
          </p:nvPr>
        </p:nvSpPr>
        <p:spPr/>
        <p:txBody>
          <a:bodyPr/>
          <a:lstStyle/>
          <a:p>
            <a:endParaRPr lang="he-IL" dirty="0"/>
          </a:p>
        </p:txBody>
      </p:sp>
      <p:sp>
        <p:nvSpPr>
          <p:cNvPr id="20" name="אליפסה 19"/>
          <p:cNvSpPr/>
          <p:nvPr/>
        </p:nvSpPr>
        <p:spPr>
          <a:xfrm>
            <a:off x="6319157" y="3396343"/>
            <a:ext cx="1828800" cy="15757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err="1" smtClean="0"/>
              <a:t>eMessage</a:t>
            </a:r>
            <a:r>
              <a:rPr lang="en-US" dirty="0" smtClean="0"/>
              <a:t> Client</a:t>
            </a:r>
            <a:endParaRPr lang="he-IL" dirty="0"/>
          </a:p>
        </p:txBody>
      </p:sp>
      <p:sp>
        <p:nvSpPr>
          <p:cNvPr id="21" name="אליפסה 20"/>
          <p:cNvSpPr/>
          <p:nvPr/>
        </p:nvSpPr>
        <p:spPr>
          <a:xfrm>
            <a:off x="3837214" y="2261507"/>
            <a:ext cx="2661557" cy="9552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err="1" smtClean="0"/>
              <a:t>eMessage</a:t>
            </a:r>
            <a:r>
              <a:rPr lang="en-US" dirty="0" smtClean="0"/>
              <a:t> Server</a:t>
            </a:r>
            <a:endParaRPr lang="he-IL" dirty="0"/>
          </a:p>
        </p:txBody>
      </p:sp>
      <p:sp>
        <p:nvSpPr>
          <p:cNvPr id="24" name="אליפסה 23"/>
          <p:cNvSpPr/>
          <p:nvPr/>
        </p:nvSpPr>
        <p:spPr>
          <a:xfrm>
            <a:off x="1181100" y="3313121"/>
            <a:ext cx="1828800" cy="15757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err="1" smtClean="0"/>
              <a:t>eMessage</a:t>
            </a:r>
            <a:r>
              <a:rPr lang="en-US" dirty="0" smtClean="0"/>
              <a:t> Client</a:t>
            </a:r>
            <a:endParaRPr lang="he-IL" dirty="0"/>
          </a:p>
        </p:txBody>
      </p:sp>
      <p:cxnSp>
        <p:nvCxnSpPr>
          <p:cNvPr id="23" name="מחבר חץ ישר 22"/>
          <p:cNvCxnSpPr/>
          <p:nvPr/>
        </p:nvCxnSpPr>
        <p:spPr>
          <a:xfrm flipH="1" flipV="1">
            <a:off x="6172200" y="3126921"/>
            <a:ext cx="326571" cy="39188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מחבר חץ ישר 26"/>
          <p:cNvCxnSpPr/>
          <p:nvPr/>
        </p:nvCxnSpPr>
        <p:spPr>
          <a:xfrm flipH="1">
            <a:off x="2895601" y="3052529"/>
            <a:ext cx="753835" cy="34381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1664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80">
                                          <p:stCondLst>
                                            <p:cond delay="0"/>
                                          </p:stCondLst>
                                        </p:cTn>
                                        <p:tgtEl>
                                          <p:spTgt spid="5">
                                            <p:txEl>
                                              <p:pRg st="0" end="0"/>
                                            </p:txEl>
                                          </p:spTgt>
                                        </p:tgtEl>
                                      </p:cBhvr>
                                    </p:animEffect>
                                    <p:anim calcmode="lin" valueType="num">
                                      <p:cBhvr>
                                        <p:cTn id="8" dur="1822" tmFilter="0,0; 0.14,0.36; 0.43,0.73; 0.71,0.91; 1.0,1.0">
                                          <p:stCondLst>
                                            <p:cond delay="0"/>
                                          </p:stCondLst>
                                        </p:cTn>
                                        <p:tgtEl>
                                          <p:spTgt spid="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xEl>
                                              <p:pRg st="0" end="0"/>
                                            </p:txEl>
                                          </p:spTgt>
                                        </p:tgtEl>
                                      </p:cBhvr>
                                      <p:to x="100000" y="60000"/>
                                    </p:animScale>
                                    <p:animScale>
                                      <p:cBhvr>
                                        <p:cTn id="14" dur="166" decel="50000">
                                          <p:stCondLst>
                                            <p:cond delay="676"/>
                                          </p:stCondLst>
                                        </p:cTn>
                                        <p:tgtEl>
                                          <p:spTgt spid="5">
                                            <p:txEl>
                                              <p:pRg st="0" end="0"/>
                                            </p:txEl>
                                          </p:spTgt>
                                        </p:tgtEl>
                                      </p:cBhvr>
                                      <p:to x="100000" y="100000"/>
                                    </p:animScale>
                                    <p:animScale>
                                      <p:cBhvr>
                                        <p:cTn id="15" dur="26">
                                          <p:stCondLst>
                                            <p:cond delay="1312"/>
                                          </p:stCondLst>
                                        </p:cTn>
                                        <p:tgtEl>
                                          <p:spTgt spid="5">
                                            <p:txEl>
                                              <p:pRg st="0" end="0"/>
                                            </p:txEl>
                                          </p:spTgt>
                                        </p:tgtEl>
                                      </p:cBhvr>
                                      <p:to x="100000" y="80000"/>
                                    </p:animScale>
                                    <p:animScale>
                                      <p:cBhvr>
                                        <p:cTn id="16" dur="166" decel="50000">
                                          <p:stCondLst>
                                            <p:cond delay="1338"/>
                                          </p:stCondLst>
                                        </p:cTn>
                                        <p:tgtEl>
                                          <p:spTgt spid="5">
                                            <p:txEl>
                                              <p:pRg st="0" end="0"/>
                                            </p:txEl>
                                          </p:spTgt>
                                        </p:tgtEl>
                                      </p:cBhvr>
                                      <p:to x="100000" y="100000"/>
                                    </p:animScale>
                                    <p:animScale>
                                      <p:cBhvr>
                                        <p:cTn id="17" dur="26">
                                          <p:stCondLst>
                                            <p:cond delay="1642"/>
                                          </p:stCondLst>
                                        </p:cTn>
                                        <p:tgtEl>
                                          <p:spTgt spid="5">
                                            <p:txEl>
                                              <p:pRg st="0" end="0"/>
                                            </p:txEl>
                                          </p:spTgt>
                                        </p:tgtEl>
                                      </p:cBhvr>
                                      <p:to x="100000" y="90000"/>
                                    </p:animScale>
                                    <p:animScale>
                                      <p:cBhvr>
                                        <p:cTn id="18" dur="166" decel="50000">
                                          <p:stCondLst>
                                            <p:cond delay="1668"/>
                                          </p:stCondLst>
                                        </p:cTn>
                                        <p:tgtEl>
                                          <p:spTgt spid="5">
                                            <p:txEl>
                                              <p:pRg st="0" end="0"/>
                                            </p:txEl>
                                          </p:spTgt>
                                        </p:tgtEl>
                                      </p:cBhvr>
                                      <p:to x="100000" y="100000"/>
                                    </p:animScale>
                                    <p:animScale>
                                      <p:cBhvr>
                                        <p:cTn id="19" dur="26">
                                          <p:stCondLst>
                                            <p:cond delay="1808"/>
                                          </p:stCondLst>
                                        </p:cTn>
                                        <p:tgtEl>
                                          <p:spTgt spid="5">
                                            <p:txEl>
                                              <p:pRg st="0" end="0"/>
                                            </p:txEl>
                                          </p:spTgt>
                                        </p:tgtEl>
                                      </p:cBhvr>
                                      <p:to x="100000" y="95000"/>
                                    </p:animScale>
                                    <p:animScale>
                                      <p:cBhvr>
                                        <p:cTn id="20" dur="166" decel="50000">
                                          <p:stCondLst>
                                            <p:cond delay="1834"/>
                                          </p:stCondLst>
                                        </p:cTn>
                                        <p:tgtEl>
                                          <p:spTgt spid="5">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p:cTn id="25" dur="500" fill="hold"/>
                                        <p:tgtEl>
                                          <p:spTgt spid="21"/>
                                        </p:tgtEl>
                                        <p:attrNameLst>
                                          <p:attrName>ppt_w</p:attrName>
                                        </p:attrNameLst>
                                      </p:cBhvr>
                                      <p:tavLst>
                                        <p:tav tm="0">
                                          <p:val>
                                            <p:fltVal val="0"/>
                                          </p:val>
                                        </p:tav>
                                        <p:tav tm="100000">
                                          <p:val>
                                            <p:strVal val="#ppt_w"/>
                                          </p:val>
                                        </p:tav>
                                      </p:tavLst>
                                    </p:anim>
                                    <p:anim calcmode="lin" valueType="num">
                                      <p:cBhvr>
                                        <p:cTn id="26" dur="500" fill="hold"/>
                                        <p:tgtEl>
                                          <p:spTgt spid="21"/>
                                        </p:tgtEl>
                                        <p:attrNameLst>
                                          <p:attrName>ppt_h</p:attrName>
                                        </p:attrNameLst>
                                      </p:cBhvr>
                                      <p:tavLst>
                                        <p:tav tm="0">
                                          <p:val>
                                            <p:fltVal val="0"/>
                                          </p:val>
                                        </p:tav>
                                        <p:tav tm="100000">
                                          <p:val>
                                            <p:strVal val="#ppt_h"/>
                                          </p:val>
                                        </p:tav>
                                      </p:tavLst>
                                    </p:anim>
                                    <p:animEffect transition="in" filter="fade">
                                      <p:cBhvr>
                                        <p:cTn id="27" dur="500"/>
                                        <p:tgtEl>
                                          <p:spTgt spid="21"/>
                                        </p:tgtEl>
                                      </p:cBhvr>
                                    </p:animEffect>
                                  </p:childTnLst>
                                </p:cTn>
                              </p:par>
                              <p:par>
                                <p:cTn id="28" presetID="53" presetClass="entr" presetSubtype="16"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 calcmode="lin" valueType="num">
                                      <p:cBhvr>
                                        <p:cTn id="30" dur="500" fill="hold"/>
                                        <p:tgtEl>
                                          <p:spTgt spid="23"/>
                                        </p:tgtEl>
                                        <p:attrNameLst>
                                          <p:attrName>ppt_w</p:attrName>
                                        </p:attrNameLst>
                                      </p:cBhvr>
                                      <p:tavLst>
                                        <p:tav tm="0">
                                          <p:val>
                                            <p:fltVal val="0"/>
                                          </p:val>
                                        </p:tav>
                                        <p:tav tm="100000">
                                          <p:val>
                                            <p:strVal val="#ppt_w"/>
                                          </p:val>
                                        </p:tav>
                                      </p:tavLst>
                                    </p:anim>
                                    <p:anim calcmode="lin" valueType="num">
                                      <p:cBhvr>
                                        <p:cTn id="31" dur="500" fill="hold"/>
                                        <p:tgtEl>
                                          <p:spTgt spid="23"/>
                                        </p:tgtEl>
                                        <p:attrNameLst>
                                          <p:attrName>ppt_h</p:attrName>
                                        </p:attrNameLst>
                                      </p:cBhvr>
                                      <p:tavLst>
                                        <p:tav tm="0">
                                          <p:val>
                                            <p:fltVal val="0"/>
                                          </p:val>
                                        </p:tav>
                                        <p:tav tm="100000">
                                          <p:val>
                                            <p:strVal val="#ppt_h"/>
                                          </p:val>
                                        </p:tav>
                                      </p:tavLst>
                                    </p:anim>
                                    <p:animEffect transition="in" filter="fade">
                                      <p:cBhvr>
                                        <p:cTn id="32" dur="500"/>
                                        <p:tgtEl>
                                          <p:spTgt spid="23"/>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p:cTn id="35" dur="500" fill="hold"/>
                                        <p:tgtEl>
                                          <p:spTgt spid="20"/>
                                        </p:tgtEl>
                                        <p:attrNameLst>
                                          <p:attrName>ppt_w</p:attrName>
                                        </p:attrNameLst>
                                      </p:cBhvr>
                                      <p:tavLst>
                                        <p:tav tm="0">
                                          <p:val>
                                            <p:fltVal val="0"/>
                                          </p:val>
                                        </p:tav>
                                        <p:tav tm="100000">
                                          <p:val>
                                            <p:strVal val="#ppt_w"/>
                                          </p:val>
                                        </p:tav>
                                      </p:tavLst>
                                    </p:anim>
                                    <p:anim calcmode="lin" valueType="num">
                                      <p:cBhvr>
                                        <p:cTn id="36" dur="500" fill="hold"/>
                                        <p:tgtEl>
                                          <p:spTgt spid="20"/>
                                        </p:tgtEl>
                                        <p:attrNameLst>
                                          <p:attrName>ppt_h</p:attrName>
                                        </p:attrNameLst>
                                      </p:cBhvr>
                                      <p:tavLst>
                                        <p:tav tm="0">
                                          <p:val>
                                            <p:fltVal val="0"/>
                                          </p:val>
                                        </p:tav>
                                        <p:tav tm="100000">
                                          <p:val>
                                            <p:strVal val="#ppt_h"/>
                                          </p:val>
                                        </p:tav>
                                      </p:tavLst>
                                    </p:anim>
                                    <p:animEffect transition="in" filter="fade">
                                      <p:cBhvr>
                                        <p:cTn id="37" dur="500"/>
                                        <p:tgtEl>
                                          <p:spTgt spid="20"/>
                                        </p:tgtEl>
                                      </p:cBhvr>
                                    </p:animEffect>
                                  </p:childTnLst>
                                </p:cTn>
                              </p:par>
                              <p:par>
                                <p:cTn id="38" presetID="53" presetClass="entr" presetSubtype="16" fill="hold" nodeType="withEffect">
                                  <p:stCondLst>
                                    <p:cond delay="0"/>
                                  </p:stCondLst>
                                  <p:childTnLst>
                                    <p:set>
                                      <p:cBhvr>
                                        <p:cTn id="39" dur="1" fill="hold">
                                          <p:stCondLst>
                                            <p:cond delay="0"/>
                                          </p:stCondLst>
                                        </p:cTn>
                                        <p:tgtEl>
                                          <p:spTgt spid="27"/>
                                        </p:tgtEl>
                                        <p:attrNameLst>
                                          <p:attrName>style.visibility</p:attrName>
                                        </p:attrNameLst>
                                      </p:cBhvr>
                                      <p:to>
                                        <p:strVal val="visible"/>
                                      </p:to>
                                    </p:set>
                                    <p:anim calcmode="lin" valueType="num">
                                      <p:cBhvr>
                                        <p:cTn id="40" dur="500" fill="hold"/>
                                        <p:tgtEl>
                                          <p:spTgt spid="27"/>
                                        </p:tgtEl>
                                        <p:attrNameLst>
                                          <p:attrName>ppt_w</p:attrName>
                                        </p:attrNameLst>
                                      </p:cBhvr>
                                      <p:tavLst>
                                        <p:tav tm="0">
                                          <p:val>
                                            <p:fltVal val="0"/>
                                          </p:val>
                                        </p:tav>
                                        <p:tav tm="100000">
                                          <p:val>
                                            <p:strVal val="#ppt_w"/>
                                          </p:val>
                                        </p:tav>
                                      </p:tavLst>
                                    </p:anim>
                                    <p:anim calcmode="lin" valueType="num">
                                      <p:cBhvr>
                                        <p:cTn id="41" dur="500" fill="hold"/>
                                        <p:tgtEl>
                                          <p:spTgt spid="27"/>
                                        </p:tgtEl>
                                        <p:attrNameLst>
                                          <p:attrName>ppt_h</p:attrName>
                                        </p:attrNameLst>
                                      </p:cBhvr>
                                      <p:tavLst>
                                        <p:tav tm="0">
                                          <p:val>
                                            <p:fltVal val="0"/>
                                          </p:val>
                                        </p:tav>
                                        <p:tav tm="100000">
                                          <p:val>
                                            <p:strVal val="#ppt_h"/>
                                          </p:val>
                                        </p:tav>
                                      </p:tavLst>
                                    </p:anim>
                                    <p:animEffect transition="in" filter="fade">
                                      <p:cBhvr>
                                        <p:cTn id="42" dur="500"/>
                                        <p:tgtEl>
                                          <p:spTgt spid="27"/>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p:cTn id="45" dur="500" fill="hold"/>
                                        <p:tgtEl>
                                          <p:spTgt spid="24"/>
                                        </p:tgtEl>
                                        <p:attrNameLst>
                                          <p:attrName>ppt_w</p:attrName>
                                        </p:attrNameLst>
                                      </p:cBhvr>
                                      <p:tavLst>
                                        <p:tav tm="0">
                                          <p:val>
                                            <p:fltVal val="0"/>
                                          </p:val>
                                        </p:tav>
                                        <p:tav tm="100000">
                                          <p:val>
                                            <p:strVal val="#ppt_w"/>
                                          </p:val>
                                        </p:tav>
                                      </p:tavLst>
                                    </p:anim>
                                    <p:anim calcmode="lin" valueType="num">
                                      <p:cBhvr>
                                        <p:cTn id="46" dur="500" fill="hold"/>
                                        <p:tgtEl>
                                          <p:spTgt spid="24"/>
                                        </p:tgtEl>
                                        <p:attrNameLst>
                                          <p:attrName>ppt_h</p:attrName>
                                        </p:attrNameLst>
                                      </p:cBhvr>
                                      <p:tavLst>
                                        <p:tav tm="0">
                                          <p:val>
                                            <p:fltVal val="0"/>
                                          </p:val>
                                        </p:tav>
                                        <p:tav tm="100000">
                                          <p:val>
                                            <p:strVal val="#ppt_h"/>
                                          </p:val>
                                        </p:tav>
                                      </p:tavLst>
                                    </p:anim>
                                    <p:animEffect transition="in" filter="fade">
                                      <p:cBhvr>
                                        <p:cTn id="4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20" grpId="0" animBg="1"/>
      <p:bldP spid="21" grpId="0" animBg="1"/>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ctr"/>
            <a:r>
              <a:rPr lang="he-IL"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n-lt"/>
                <a:ea typeface="+mn-ea"/>
                <a:cs typeface="+mn-cs"/>
              </a:rPr>
              <a:t>אבטחת </a:t>
            </a:r>
            <a:r>
              <a:rPr lang="he-IL" sz="40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n-lt"/>
                <a:ea typeface="+mn-ea"/>
                <a:cs typeface="+mn-cs"/>
              </a:rPr>
              <a:t>מידע</a:t>
            </a:r>
            <a:endParaRPr lang="he-IL"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n-lt"/>
              <a:ea typeface="+mn-ea"/>
              <a:cs typeface="+mn-cs"/>
            </a:endParaRPr>
          </a:p>
        </p:txBody>
      </p:sp>
      <p:sp>
        <p:nvSpPr>
          <p:cNvPr id="3" name="מציין מיקום תוכן 2"/>
          <p:cNvSpPr>
            <a:spLocks noGrp="1"/>
          </p:cNvSpPr>
          <p:nvPr>
            <p:ph idx="1"/>
          </p:nvPr>
        </p:nvSpPr>
        <p:spPr>
          <a:xfrm>
            <a:off x="677334" y="1425804"/>
            <a:ext cx="8596668" cy="3880773"/>
          </a:xfrm>
        </p:spPr>
        <p:txBody>
          <a:bodyPr>
            <a:normAutofit/>
          </a:bodyPr>
          <a:lstStyle/>
          <a:p>
            <a:r>
              <a:rPr lang="en-US" b="1" dirty="0" smtClean="0"/>
              <a:t>Hash</a:t>
            </a:r>
            <a:r>
              <a:rPr lang="he-IL" b="1" dirty="0" smtClean="0"/>
              <a:t> – גיבוב לסיסמה של השרת.</a:t>
            </a:r>
            <a:r>
              <a:rPr lang="en-US" b="1" dirty="0"/>
              <a:t/>
            </a:r>
            <a:br>
              <a:rPr lang="en-US" b="1" dirty="0"/>
            </a:br>
            <a:r>
              <a:rPr lang="he-IL" dirty="0" smtClean="0"/>
              <a:t>הסיסמא של השרת נשמרת בצורת </a:t>
            </a:r>
            <a:r>
              <a:rPr lang="en-US" dirty="0" smtClean="0"/>
              <a:t>Hash</a:t>
            </a:r>
            <a:r>
              <a:rPr lang="he-IL" dirty="0" smtClean="0"/>
              <a:t> מסוג </a:t>
            </a:r>
            <a:r>
              <a:rPr lang="en-US" dirty="0" smtClean="0"/>
              <a:t>md5</a:t>
            </a:r>
            <a:r>
              <a:rPr lang="he-IL" dirty="0" smtClean="0"/>
              <a:t> בקובץ קונפיגורציה שלה, לכן במקרה ויצליחו לראות את הקונפיגורציה, הסיסמה הסודית שלנו תישאר חסויה.</a:t>
            </a:r>
            <a:r>
              <a:rPr lang="en-US" dirty="0" smtClean="0"/>
              <a:t/>
            </a:r>
            <a:br>
              <a:rPr lang="en-US" dirty="0" smtClean="0"/>
            </a:br>
            <a:r>
              <a:rPr lang="he-IL" dirty="0" smtClean="0"/>
              <a:t>הסיבה שבחרתי להשתמש בגיבוב הסיסמא היא מפני שכאשר המשתמשים (קליינטים) רוצים לדבר אחד עם השני, הם צריכים להתחבר לשרת אשר מוגן בסיסמה.</a:t>
            </a:r>
            <a:r>
              <a:rPr lang="en-US" dirty="0" smtClean="0"/>
              <a:t/>
            </a:r>
            <a:br>
              <a:rPr lang="en-US" dirty="0" smtClean="0"/>
            </a:br>
            <a:r>
              <a:rPr lang="he-IL" dirty="0" smtClean="0"/>
              <a:t>הסיסמה שמורה בצד של השרת, והיא שמורה בצורת גיבוב ולא בצורה גלויה ע"מ שאם מישהו ישיג את קוד השרת, הוא לא יראה את הסיסמה אלא יראה סיסמה מגובבת אשר לא ניתן להחזיר אחורה. לכן בחרתי בגיבוב ולא בהצפנה.</a:t>
            </a:r>
            <a:endParaRPr lang="he-IL" b="1" dirty="0"/>
          </a:p>
          <a:p>
            <a:r>
              <a:rPr lang="he-IL" b="1" dirty="0" err="1" smtClean="0"/>
              <a:t>פילטור</a:t>
            </a:r>
            <a:r>
              <a:rPr lang="he-IL" b="1" dirty="0" smtClean="0"/>
              <a:t> הקלט מהמשתמש</a:t>
            </a:r>
            <a:r>
              <a:rPr lang="en-US" b="1" dirty="0" smtClean="0"/>
              <a:t/>
            </a:r>
            <a:br>
              <a:rPr lang="en-US" b="1" dirty="0" smtClean="0"/>
            </a:br>
            <a:r>
              <a:rPr lang="he-IL" dirty="0" smtClean="0"/>
              <a:t>הצ'אט בודק האם המשתמש שולח הודעה ארוכה מדיי, האם השם משתמש שהוכנס בהתחלה הינו תקין, ההודעות מאת המשתמשים נעטפות ע"י הוספה של תחילית</a:t>
            </a:r>
            <a:r>
              <a:rPr lang="en-US" dirty="0" smtClean="0"/>
              <a:t> </a:t>
            </a:r>
            <a:r>
              <a:rPr lang="he-IL" dirty="0" smtClean="0"/>
              <a:t>(ע"מ לוודא שהמשתמש לא "מזייף" תמונה).</a:t>
            </a:r>
          </a:p>
        </p:txBody>
      </p:sp>
    </p:spTree>
    <p:extLst>
      <p:ext uri="{BB962C8B-B14F-4D97-AF65-F5344CB8AC3E}">
        <p14:creationId xmlns:p14="http://schemas.microsoft.com/office/powerpoint/2010/main" val="950177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3">
                                            <p:txEl>
                                              <p:pRg st="1" end="1"/>
                                            </p:txEl>
                                          </p:spTgt>
                                        </p:tgtEl>
                                      </p:cBhvr>
                                    </p:animEffect>
                                    <p:animScale>
                                      <p:cBhvr>
                                        <p:cTn id="12" dur="250" autoRev="1" fill="hold"/>
                                        <p:tgtEl>
                                          <p:spTgt spid="3">
                                            <p:txEl>
                                              <p:pRg st="1" end="1"/>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פיאה">
  <a:themeElements>
    <a:clrScheme name="פיאה">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פיאה">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יאה">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265</TotalTime>
  <Words>183</Words>
  <Application>Microsoft Office PowerPoint</Application>
  <PresentationFormat>מסך רחב</PresentationFormat>
  <Paragraphs>58</Paragraphs>
  <Slides>13</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13</vt:i4>
      </vt:variant>
    </vt:vector>
  </HeadingPairs>
  <TitlesOfParts>
    <vt:vector size="18" baseType="lpstr">
      <vt:lpstr>Arial</vt:lpstr>
      <vt:lpstr>Gisha</vt:lpstr>
      <vt:lpstr>Trebuchet MS</vt:lpstr>
      <vt:lpstr>Wingdings 3</vt:lpstr>
      <vt:lpstr>פיאה</vt:lpstr>
      <vt:lpstr>מצגת של PowerPoint</vt:lpstr>
      <vt:lpstr>מדוע בחרתי לעסוק בפרויקט מסוג זה?</vt:lpstr>
      <vt:lpstr>מטרת הפרויקט</vt:lpstr>
      <vt:lpstr>קהל היעד</vt:lpstr>
      <vt:lpstr>הבעיה עליה הפרויקט נותן מענה</vt:lpstr>
      <vt:lpstr>פיצ'רים מרכזיים</vt:lpstr>
      <vt:lpstr>האם הייתם משתמשים בפרויקט בעצמכם?</vt:lpstr>
      <vt:lpstr>מבט על</vt:lpstr>
      <vt:lpstr>אבטחת מידע</vt:lpstr>
      <vt:lpstr>תמונות</vt:lpstr>
      <vt:lpstr>המשך תמונות</vt:lpstr>
      <vt:lpstr>תמונות מהפרויקט</vt:lpstr>
      <vt:lpstr>שיחה בין שני אנשים</vt:lpstr>
    </vt:vector>
  </TitlesOfParts>
  <Company>12345</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user</dc:creator>
  <cp:lastModifiedBy>user</cp:lastModifiedBy>
  <cp:revision>18</cp:revision>
  <dcterms:created xsi:type="dcterms:W3CDTF">2018-06-25T12:43:44Z</dcterms:created>
  <dcterms:modified xsi:type="dcterms:W3CDTF">2018-06-26T18:04:18Z</dcterms:modified>
</cp:coreProperties>
</file>