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hjqDxv0O1aEGdClHo6wzuZRyKH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985ce64a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985ce64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5985ce64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985ce64a2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985ce64a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5985ce64a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985ce64a2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985ce64a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5985ce64a2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985ce64a2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985ce64a2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5985ce64a2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92D050"/>
              </a:buClr>
              <a:buSzPts val="4500"/>
              <a:buFont typeface="Calibri"/>
              <a:buNone/>
              <a:defRPr b="1"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9" name="Google Shape;19;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0" name="Shape 80"/>
        <p:cNvGrpSpPr/>
        <p:nvPr/>
      </p:nvGrpSpPr>
      <p:grpSpPr>
        <a:xfrm>
          <a:off x="0" y="0"/>
          <a:ext cx="0" cy="0"/>
          <a:chOff x="0" y="0"/>
          <a:chExt cx="0" cy="0"/>
        </a:xfrm>
      </p:grpSpPr>
      <p:pic>
        <p:nvPicPr>
          <p:cNvPr id="81" name="Google Shape;81;p21"/>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82" name="Google Shape;82;p21"/>
          <p:cNvSpPr txBox="1"/>
          <p:nvPr>
            <p:ph type="title"/>
          </p:nvPr>
        </p:nvSpPr>
        <p:spPr>
          <a:xfrm>
            <a:off x="3203848" y="578546"/>
            <a:ext cx="5311502" cy="10476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7" name="Shape 87"/>
        <p:cNvGrpSpPr/>
        <p:nvPr/>
      </p:nvGrpSpPr>
      <p:grpSpPr>
        <a:xfrm>
          <a:off x="0" y="0"/>
          <a:ext cx="0" cy="0"/>
          <a:chOff x="0" y="0"/>
          <a:chExt cx="0" cy="0"/>
        </a:xfrm>
      </p:grpSpPr>
      <p:pic>
        <p:nvPicPr>
          <p:cNvPr id="88" name="Google Shape;88;p22"/>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89" name="Google Shape;89;p2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 name="Google Shape;9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id="23" name="Google Shape;23;p13"/>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24" name="Google Shape;24;p13"/>
          <p:cNvSpPr txBox="1"/>
          <p:nvPr>
            <p:ph type="title"/>
          </p:nvPr>
        </p:nvSpPr>
        <p:spPr>
          <a:xfrm>
            <a:off x="3028950" y="692771"/>
            <a:ext cx="5791522" cy="6479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33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pic>
        <p:nvPicPr>
          <p:cNvPr id="30" name="Google Shape;30;p14"/>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31" name="Google Shape;31;p1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2D050"/>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3" name="Google Shape;3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pic>
        <p:nvPicPr>
          <p:cNvPr id="37" name="Google Shape;37;p15"/>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38" name="Google Shape;38;p15"/>
          <p:cNvSpPr txBox="1"/>
          <p:nvPr>
            <p:ph type="title"/>
          </p:nvPr>
        </p:nvSpPr>
        <p:spPr>
          <a:xfrm>
            <a:off x="3203848" y="578546"/>
            <a:ext cx="5311502" cy="10476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pic>
        <p:nvPicPr>
          <p:cNvPr id="45" name="Google Shape;45;p16"/>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46" name="Google Shape;46;p1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1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1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1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4" name="Shape 54"/>
        <p:cNvGrpSpPr/>
        <p:nvPr/>
      </p:nvGrpSpPr>
      <p:grpSpPr>
        <a:xfrm>
          <a:off x="0" y="0"/>
          <a:ext cx="0" cy="0"/>
          <a:chOff x="0" y="0"/>
          <a:chExt cx="0" cy="0"/>
        </a:xfrm>
      </p:grpSpPr>
      <p:pic>
        <p:nvPicPr>
          <p:cNvPr id="55" name="Google Shape;55;p17"/>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56" name="Google Shape;56;p17"/>
          <p:cNvSpPr txBox="1"/>
          <p:nvPr>
            <p:ph type="title"/>
          </p:nvPr>
        </p:nvSpPr>
        <p:spPr>
          <a:xfrm>
            <a:off x="3203848" y="578546"/>
            <a:ext cx="5311502" cy="10476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2D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0" name="Shape 60"/>
        <p:cNvGrpSpPr/>
        <p:nvPr/>
      </p:nvGrpSpPr>
      <p:grpSpPr>
        <a:xfrm>
          <a:off x="0" y="0"/>
          <a:ext cx="0" cy="0"/>
          <a:chOff x="0" y="0"/>
          <a:chExt cx="0" cy="0"/>
        </a:xfrm>
      </p:grpSpPr>
      <p:sp>
        <p:nvSpPr>
          <p:cNvPr id="61" name="Google Shape;61;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pic>
        <p:nvPicPr>
          <p:cNvPr id="65" name="Google Shape;65;p19"/>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66" name="Google Shape;66;p1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2D050"/>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8" name="Google Shape;68;p1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2" name="Shape 72"/>
        <p:cNvGrpSpPr/>
        <p:nvPr/>
      </p:nvGrpSpPr>
      <p:grpSpPr>
        <a:xfrm>
          <a:off x="0" y="0"/>
          <a:ext cx="0" cy="0"/>
          <a:chOff x="0" y="0"/>
          <a:chExt cx="0" cy="0"/>
        </a:xfrm>
      </p:grpSpPr>
      <p:pic>
        <p:nvPicPr>
          <p:cNvPr id="73" name="Google Shape;73;p20"/>
          <p:cNvPicPr preferRelativeResize="0"/>
          <p:nvPr/>
        </p:nvPicPr>
        <p:blipFill rotWithShape="1">
          <a:blip r:embed="rId2">
            <a:alphaModFix/>
          </a:blip>
          <a:srcRect b="0" l="0" r="0" t="0"/>
          <a:stretch/>
        </p:blipFill>
        <p:spPr>
          <a:xfrm>
            <a:off x="3166" y="0"/>
            <a:ext cx="9137668" cy="6858000"/>
          </a:xfrm>
          <a:prstGeom prst="rect">
            <a:avLst/>
          </a:prstGeom>
          <a:noFill/>
          <a:ln>
            <a:noFill/>
          </a:ln>
        </p:spPr>
      </p:pic>
      <p:sp>
        <p:nvSpPr>
          <p:cNvPr id="74" name="Google Shape;74;p2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2D050"/>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p:nvPr>
            <p:ph idx="2" type="pic"/>
          </p:nvPr>
        </p:nvSpPr>
        <p:spPr>
          <a:xfrm>
            <a:off x="3887391" y="987426"/>
            <a:ext cx="4629150" cy="4873625"/>
          </a:xfrm>
          <a:prstGeom prst="rect">
            <a:avLst/>
          </a:prstGeom>
          <a:noFill/>
          <a:ln>
            <a:noFill/>
          </a:ln>
        </p:spPr>
      </p:sp>
      <p:sp>
        <p:nvSpPr>
          <p:cNvPr id="76" name="Google Shape;76;p2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7" name="Google Shape;77;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1">
            <a:alphaModFix/>
          </a:blip>
          <a:srcRect b="0" l="0" r="0" t="0"/>
          <a:stretch/>
        </p:blipFill>
        <p:spPr>
          <a:xfrm>
            <a:off x="-14601" y="0"/>
            <a:ext cx="9137668" cy="6858000"/>
          </a:xfrm>
          <a:prstGeom prst="rect">
            <a:avLst/>
          </a:prstGeom>
          <a:noFill/>
          <a:ln>
            <a:noFill/>
          </a:ln>
        </p:spPr>
      </p:pic>
      <p:sp>
        <p:nvSpPr>
          <p:cNvPr id="11" name="Google Shape;11;p11"/>
          <p:cNvSpPr txBox="1"/>
          <p:nvPr>
            <p:ph type="title"/>
          </p:nvPr>
        </p:nvSpPr>
        <p:spPr>
          <a:xfrm>
            <a:off x="3203848" y="578546"/>
            <a:ext cx="5311502" cy="104765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92D050"/>
              </a:buClr>
              <a:buSzPts val="3300"/>
              <a:buFont typeface="Calibri"/>
              <a:buNone/>
              <a:defRPr b="1" i="0" sz="3300" u="none" cap="none" strike="noStrike">
                <a:solidFill>
                  <a:srgbClr val="92D05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143000" y="1041388"/>
            <a:ext cx="68580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92D050"/>
              </a:buClr>
              <a:buSzPct val="100000"/>
              <a:buFont typeface="Calibri"/>
              <a:buNone/>
            </a:pPr>
            <a:r>
              <a:rPr lang="es-ES"/>
              <a:t>Sistema de Gestión de parqueo.</a:t>
            </a:r>
            <a:endParaRPr/>
          </a:p>
          <a:p>
            <a:pPr indent="0" lvl="0" marL="0" rtl="0" algn="ctr">
              <a:lnSpc>
                <a:spcPct val="90000"/>
              </a:lnSpc>
              <a:spcBef>
                <a:spcPts val="0"/>
              </a:spcBef>
              <a:spcAft>
                <a:spcPts val="0"/>
              </a:spcAft>
              <a:buClr>
                <a:srgbClr val="92D050"/>
              </a:buClr>
              <a:buSzPct val="100000"/>
              <a:buFont typeface="Calibri"/>
              <a:buNone/>
            </a:pPr>
            <a:br>
              <a:rPr lang="es-ES"/>
            </a:br>
            <a:r>
              <a:rPr lang="es-ES"/>
              <a:t>Sys.Manager.</a:t>
            </a:r>
            <a:endParaRPr/>
          </a:p>
        </p:txBody>
      </p:sp>
      <p:sp>
        <p:nvSpPr>
          <p:cNvPr id="99" name="Google Shape;99;p1"/>
          <p:cNvSpPr txBox="1"/>
          <p:nvPr>
            <p:ph idx="1" type="subTitle"/>
          </p:nvPr>
        </p:nvSpPr>
        <p:spPr>
          <a:xfrm>
            <a:off x="1143000" y="4107538"/>
            <a:ext cx="6858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750"/>
              </a:spcBef>
              <a:spcAft>
                <a:spcPts val="0"/>
              </a:spcAft>
              <a:buClr>
                <a:schemeClr val="dk1"/>
              </a:buClr>
              <a:buSzPts val="1800"/>
              <a:buNone/>
            </a:pPr>
            <a:r>
              <a:rPr b="1" lang="es-ES"/>
              <a:t>Wilmer Herrera</a:t>
            </a:r>
            <a:endParaRPr b="1"/>
          </a:p>
          <a:p>
            <a:pPr indent="0" lvl="0" marL="0" rtl="0" algn="ctr">
              <a:lnSpc>
                <a:spcPct val="90000"/>
              </a:lnSpc>
              <a:spcBef>
                <a:spcPts val="750"/>
              </a:spcBef>
              <a:spcAft>
                <a:spcPts val="0"/>
              </a:spcAft>
              <a:buClr>
                <a:schemeClr val="dk1"/>
              </a:buClr>
              <a:buSzPts val="1800"/>
              <a:buNone/>
            </a:pPr>
            <a:r>
              <a:rPr b="1" lang="es-ES"/>
              <a:t>Stefany Pérez Amaris</a:t>
            </a:r>
            <a:endParaRPr b="1"/>
          </a:p>
          <a:p>
            <a:pPr indent="0" lvl="0" marL="0" rtl="0" algn="ctr">
              <a:lnSpc>
                <a:spcPct val="90000"/>
              </a:lnSpc>
              <a:spcBef>
                <a:spcPts val="750"/>
              </a:spcBef>
              <a:spcAft>
                <a:spcPts val="0"/>
              </a:spcAft>
              <a:buClr>
                <a:schemeClr val="dk1"/>
              </a:buClr>
              <a:buSzPts val="1800"/>
              <a:buNone/>
            </a:pPr>
            <a:r>
              <a:rPr lang="es-E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5985ce64a2_0_0"/>
          <p:cNvSpPr txBox="1"/>
          <p:nvPr>
            <p:ph type="ctrTitle"/>
          </p:nvPr>
        </p:nvSpPr>
        <p:spPr>
          <a:xfrm>
            <a:off x="1597950" y="835917"/>
            <a:ext cx="6858000" cy="7311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s-ES"/>
              <a:t>Tabla de Contenido</a:t>
            </a:r>
            <a:endParaRPr/>
          </a:p>
        </p:txBody>
      </p:sp>
      <p:sp>
        <p:nvSpPr>
          <p:cNvPr id="106" name="Google Shape;106;g15985ce64a2_0_0"/>
          <p:cNvSpPr txBox="1"/>
          <p:nvPr>
            <p:ph idx="1" type="subTitle"/>
          </p:nvPr>
        </p:nvSpPr>
        <p:spPr>
          <a:xfrm>
            <a:off x="775100" y="1752453"/>
            <a:ext cx="7680900" cy="4347300"/>
          </a:xfrm>
          <a:prstGeom prst="rect">
            <a:avLst/>
          </a:prstGeom>
        </p:spPr>
        <p:txBody>
          <a:bodyPr anchorCtr="0" anchor="t" bIns="45700" lIns="91425" spcFirstLastPara="1" rIns="91425" wrap="square" tIns="45700">
            <a:normAutofit/>
          </a:bodyPr>
          <a:lstStyle/>
          <a:p>
            <a:pPr indent="0" lvl="0" marL="0" rtl="0" algn="ctr">
              <a:spcBef>
                <a:spcPts val="750"/>
              </a:spcBef>
              <a:spcAft>
                <a:spcPts val="0"/>
              </a:spcAft>
              <a:buNone/>
            </a:pPr>
            <a:r>
              <a:rPr lang="es-ES"/>
              <a:t>                                                                                                           pag.</a:t>
            </a:r>
            <a:endParaRPr/>
          </a:p>
          <a:p>
            <a:pPr indent="0" lvl="0" marL="0" rtl="0" algn="ctr">
              <a:spcBef>
                <a:spcPts val="750"/>
              </a:spcBef>
              <a:spcAft>
                <a:spcPts val="0"/>
              </a:spcAft>
              <a:buNone/>
            </a:pPr>
            <a:r>
              <a:rPr lang="es-ES"/>
              <a:t>Descripción del problema………………………………………………….  3</a:t>
            </a:r>
            <a:endParaRPr/>
          </a:p>
          <a:p>
            <a:pPr indent="0" lvl="0" marL="0" rtl="0" algn="ctr">
              <a:spcBef>
                <a:spcPts val="750"/>
              </a:spcBef>
              <a:spcAft>
                <a:spcPts val="0"/>
              </a:spcAft>
              <a:buNone/>
            </a:pPr>
            <a:r>
              <a:rPr lang="es-ES"/>
              <a:t>Justifica</a:t>
            </a:r>
            <a:r>
              <a:rPr lang="es-ES"/>
              <a:t>ción del problema…..…………………………………………….  4</a:t>
            </a:r>
            <a:endParaRPr/>
          </a:p>
          <a:p>
            <a:pPr indent="0" lvl="0" marL="0" rtl="0" algn="ctr">
              <a:spcBef>
                <a:spcPts val="750"/>
              </a:spcBef>
              <a:spcAft>
                <a:spcPts val="0"/>
              </a:spcAft>
              <a:buNone/>
            </a:pPr>
            <a:r>
              <a:rPr lang="es-ES"/>
              <a:t>Requerimientos…………….…………………………………………………..  5</a:t>
            </a:r>
            <a:endParaRPr/>
          </a:p>
          <a:p>
            <a:pPr indent="0" lvl="0" marL="0" rtl="0" algn="ctr">
              <a:spcBef>
                <a:spcPts val="750"/>
              </a:spcBef>
              <a:spcAft>
                <a:spcPts val="0"/>
              </a:spcAft>
              <a:buNone/>
            </a:pPr>
            <a:r>
              <a:rPr lang="es-ES"/>
              <a:t>Identificación de las entidades..………………………………………...  6</a:t>
            </a:r>
            <a:endParaRPr/>
          </a:p>
          <a:p>
            <a:pPr indent="0" lvl="0" marL="0" rtl="0" algn="ctr">
              <a:spcBef>
                <a:spcPts val="750"/>
              </a:spcBef>
              <a:spcAft>
                <a:spcPts val="0"/>
              </a:spcAft>
              <a:buNone/>
            </a:pPr>
            <a:r>
              <a:rPr lang="es-ES"/>
              <a:t>Diagrama UML…………………………………………………………………..  7</a:t>
            </a:r>
            <a:endParaRPr/>
          </a:p>
          <a:p>
            <a:pPr indent="0" lvl="0" marL="0" rtl="0" algn="ctr">
              <a:spcBef>
                <a:spcPts val="750"/>
              </a:spcBef>
              <a:spcAft>
                <a:spcPts val="0"/>
              </a:spcAft>
              <a:buNone/>
            </a:pPr>
            <a:r>
              <a:rPr lang="es-ES"/>
              <a:t>Repositorio GitHub…………………………………………………………….. 8</a:t>
            </a:r>
            <a:endParaRPr/>
          </a:p>
          <a:p>
            <a:pPr indent="0" lvl="0" marL="0" rtl="0" algn="ctr">
              <a:spcBef>
                <a:spcPts val="75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171040" y="581987"/>
            <a:ext cx="5791500" cy="64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2D050"/>
              </a:buClr>
              <a:buSzPts val="3300"/>
              <a:buFont typeface="Calibri"/>
              <a:buNone/>
            </a:pPr>
            <a:r>
              <a:rPr lang="es-ES"/>
              <a:t>Descripción del Problema</a:t>
            </a:r>
            <a:endParaRPr/>
          </a:p>
        </p:txBody>
      </p:sp>
      <p:sp>
        <p:nvSpPr>
          <p:cNvPr id="112" name="Google Shape;112;p3"/>
          <p:cNvSpPr txBox="1"/>
          <p:nvPr>
            <p:ph idx="1" type="body"/>
          </p:nvPr>
        </p:nvSpPr>
        <p:spPr>
          <a:xfrm>
            <a:off x="940525" y="1410800"/>
            <a:ext cx="7720200" cy="48006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800"/>
              </a:spcBef>
              <a:spcAft>
                <a:spcPts val="0"/>
              </a:spcAft>
              <a:buNone/>
            </a:pPr>
            <a:r>
              <a:rPr lang="es-ES" sz="2400"/>
              <a:t>Los estacionamientos públicos son conocidos en las ciudades como un lugar adecuado donde las personas pueden guardar temporalmente su automóvil, gracias a estos espacios, el tráfico en las calles es menos, así mismo hay mayor seguridad para los autos. Los parqueaderos tienen mucha importancia en la sociedad pero no en todos se cumplen con los debidos requisitos de procedimiento. La falta de conocimientos acerca de la existencia de programas para el registro y pago en un parqueadero, así mismo la dificultad a la hora de usarlos es lo que no hace posible el buen desempeño ya que en muchos de ellos solo se hace reporte de sus labores en papel lo que hace más lento el desarrollo de las actividades.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4"/>
          <p:cNvPicPr preferRelativeResize="0"/>
          <p:nvPr/>
        </p:nvPicPr>
        <p:blipFill rotWithShape="1">
          <a:blip r:embed="rId3">
            <a:alphaModFix/>
          </a:blip>
          <a:srcRect b="0" l="0" r="0" t="0"/>
          <a:stretch/>
        </p:blipFill>
        <p:spPr>
          <a:xfrm>
            <a:off x="3166" y="0"/>
            <a:ext cx="9137668" cy="6858000"/>
          </a:xfrm>
          <a:prstGeom prst="rect">
            <a:avLst/>
          </a:prstGeom>
          <a:noFill/>
          <a:ln>
            <a:noFill/>
          </a:ln>
        </p:spPr>
      </p:pic>
      <p:sp>
        <p:nvSpPr>
          <p:cNvPr id="118" name="Google Shape;118;p4"/>
          <p:cNvSpPr txBox="1"/>
          <p:nvPr>
            <p:ph type="title"/>
          </p:nvPr>
        </p:nvSpPr>
        <p:spPr>
          <a:xfrm>
            <a:off x="3059832" y="620688"/>
            <a:ext cx="5688632" cy="58715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92D050"/>
              </a:buClr>
              <a:buSzPct val="100000"/>
              <a:buFont typeface="Calibri"/>
              <a:buNone/>
            </a:pPr>
            <a:r>
              <a:rPr lang="es-ES"/>
              <a:t>Justificación de la Necesidad de la Aplicación </a:t>
            </a:r>
            <a:endParaRPr/>
          </a:p>
        </p:txBody>
      </p:sp>
      <p:sp>
        <p:nvSpPr>
          <p:cNvPr id="119" name="Google Shape;119;p4"/>
          <p:cNvSpPr txBox="1"/>
          <p:nvPr>
            <p:ph idx="1" type="body"/>
          </p:nvPr>
        </p:nvSpPr>
        <p:spPr>
          <a:xfrm>
            <a:off x="609598" y="1556792"/>
            <a:ext cx="8138866" cy="3880773"/>
          </a:xfrm>
          <a:prstGeom prst="rect">
            <a:avLst/>
          </a:prstGeom>
          <a:noFill/>
          <a:ln>
            <a:noFill/>
          </a:ln>
        </p:spPr>
        <p:txBody>
          <a:bodyPr anchorCtr="0" anchor="t" bIns="45700" lIns="91425" spcFirstLastPara="1" rIns="91425" wrap="square" tIns="45700">
            <a:normAutofit/>
          </a:bodyPr>
          <a:lstStyle/>
          <a:p>
            <a:pPr indent="0" lvl="0" marL="171450" rtl="0" algn="l">
              <a:spcBef>
                <a:spcPts val="800"/>
              </a:spcBef>
              <a:spcAft>
                <a:spcPts val="0"/>
              </a:spcAft>
              <a:buNone/>
            </a:pPr>
            <a:r>
              <a:rPr lang="es-ES" sz="2300"/>
              <a:t>Se requiere un sistema de gestión para llevar de manera organizada el registro de los </a:t>
            </a:r>
            <a:r>
              <a:rPr lang="es-ES" sz="2300"/>
              <a:t>vehículos</a:t>
            </a:r>
            <a:r>
              <a:rPr lang="es-ES" sz="2300"/>
              <a:t> y el tiempo que </a:t>
            </a:r>
            <a:r>
              <a:rPr lang="es-ES" sz="2300"/>
              <a:t>permanecerán</a:t>
            </a:r>
            <a:r>
              <a:rPr lang="es-ES" sz="2300"/>
              <a:t> en las instalaciones de parqueo, esto ofrecería una mayor seguridad a los vehículos y una manera </a:t>
            </a:r>
            <a:r>
              <a:rPr lang="es-ES" sz="2300"/>
              <a:t>más</a:t>
            </a:r>
            <a:r>
              <a:rPr lang="es-ES" sz="2300"/>
              <a:t> fácil para llevar el manejo de cobro.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2483768" y="609600"/>
            <a:ext cx="6552728" cy="1320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2D050"/>
              </a:buClr>
              <a:buSzPts val="3300"/>
              <a:buFont typeface="Calibri"/>
              <a:buNone/>
            </a:pPr>
            <a:r>
              <a:rPr lang="es-ES"/>
              <a:t>Requerimientos generales del Sistema</a:t>
            </a:r>
            <a:endParaRPr/>
          </a:p>
        </p:txBody>
      </p:sp>
      <p:sp>
        <p:nvSpPr>
          <p:cNvPr id="125" name="Google Shape;125;p6"/>
          <p:cNvSpPr txBox="1"/>
          <p:nvPr>
            <p:ph idx="1" type="body"/>
          </p:nvPr>
        </p:nvSpPr>
        <p:spPr>
          <a:xfrm>
            <a:off x="609598" y="1930400"/>
            <a:ext cx="8210874" cy="4234904"/>
          </a:xfrm>
          <a:prstGeom prst="rect">
            <a:avLst/>
          </a:prstGeom>
          <a:noFill/>
          <a:ln>
            <a:noFill/>
          </a:ln>
        </p:spPr>
        <p:txBody>
          <a:bodyPr anchorCtr="0" anchor="t" bIns="45700" lIns="91425" spcFirstLastPara="1" rIns="91425" wrap="square" tIns="45700">
            <a:normAutofit/>
          </a:bodyPr>
          <a:lstStyle/>
          <a:p>
            <a:pPr indent="-171450" lvl="0" marL="171450" rtl="0" algn="l">
              <a:spcBef>
                <a:spcPts val="800"/>
              </a:spcBef>
              <a:spcAft>
                <a:spcPts val="0"/>
              </a:spcAft>
              <a:buSzPts val="1800"/>
              <a:buChar char="•"/>
            </a:pPr>
            <a:r>
              <a:rPr lang="es-ES"/>
              <a:t>Tener disponibilidad de eliminar y añadir un vehículo al parqueadero para controlar la entrada y salida de cada vehículo.</a:t>
            </a:r>
            <a:endParaRPr/>
          </a:p>
          <a:p>
            <a:pPr indent="-171450" lvl="0" marL="171450" rtl="0" algn="l">
              <a:spcBef>
                <a:spcPts val="0"/>
              </a:spcBef>
              <a:spcAft>
                <a:spcPts val="0"/>
              </a:spcAft>
              <a:buSzPts val="1800"/>
              <a:buChar char="•"/>
            </a:pPr>
            <a:r>
              <a:rPr lang="es-ES"/>
              <a:t>Ver el listado de </a:t>
            </a:r>
            <a:r>
              <a:rPr lang="es-ES"/>
              <a:t>cuántos</a:t>
            </a:r>
            <a:r>
              <a:rPr lang="es-ES"/>
              <a:t> vehículos se encuentran registrados en el parqueadero, nos </a:t>
            </a:r>
            <a:r>
              <a:rPr lang="es-ES"/>
              <a:t>permitirá</a:t>
            </a:r>
            <a:r>
              <a:rPr lang="es-ES"/>
              <a:t> ver la disponibilidad del parqueadero.</a:t>
            </a:r>
            <a:endParaRPr/>
          </a:p>
          <a:p>
            <a:pPr indent="-171450" lvl="0" marL="171450" rtl="0" algn="l">
              <a:spcBef>
                <a:spcPts val="0"/>
              </a:spcBef>
              <a:spcAft>
                <a:spcPts val="0"/>
              </a:spcAft>
              <a:buSzPts val="1800"/>
              <a:buChar char="•"/>
            </a:pPr>
            <a:r>
              <a:rPr lang="es-ES"/>
              <a:t>Manejar un historial de el numero de vehículos que entran y salen del parqueadero(diario, mensual, trimestral).</a:t>
            </a:r>
            <a:endParaRPr/>
          </a:p>
          <a:p>
            <a:pPr indent="-171450" lvl="0" marL="171450" rtl="0" algn="l">
              <a:spcBef>
                <a:spcPts val="0"/>
              </a:spcBef>
              <a:spcAft>
                <a:spcPts val="0"/>
              </a:spcAft>
              <a:buSzPts val="1800"/>
              <a:buChar char="•"/>
            </a:pPr>
            <a:r>
              <a:rPr lang="es-ES"/>
              <a:t>Tener una interfaz gráfica organizada y funcional para gestionar los datos de los clientes.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5985ce64a2_0_6"/>
          <p:cNvSpPr txBox="1"/>
          <p:nvPr>
            <p:ph type="title"/>
          </p:nvPr>
        </p:nvSpPr>
        <p:spPr>
          <a:xfrm>
            <a:off x="3028950" y="692771"/>
            <a:ext cx="5791500" cy="648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Identificación de las entidades</a:t>
            </a:r>
            <a:endParaRPr/>
          </a:p>
        </p:txBody>
      </p:sp>
      <p:sp>
        <p:nvSpPr>
          <p:cNvPr id="132" name="Google Shape;132;g15985ce64a2_0_6"/>
          <p:cNvSpPr txBox="1"/>
          <p:nvPr>
            <p:ph idx="1" type="body"/>
          </p:nvPr>
        </p:nvSpPr>
        <p:spPr>
          <a:xfrm>
            <a:off x="628650" y="1825625"/>
            <a:ext cx="8031900" cy="3504000"/>
          </a:xfrm>
          <a:prstGeom prst="rect">
            <a:avLst/>
          </a:prstGeom>
        </p:spPr>
        <p:txBody>
          <a:bodyPr anchorCtr="0" anchor="t" bIns="45700" lIns="91425" spcFirstLastPara="1" rIns="91425" wrap="square" tIns="45700">
            <a:normAutofit lnSpcReduction="10000"/>
          </a:bodyPr>
          <a:lstStyle/>
          <a:p>
            <a:pPr indent="-342900" lvl="0" marL="457200" rtl="0" algn="l">
              <a:spcBef>
                <a:spcPts val="750"/>
              </a:spcBef>
              <a:spcAft>
                <a:spcPts val="0"/>
              </a:spcAft>
              <a:buSzPts val="1800"/>
              <a:buChar char="•"/>
            </a:pPr>
            <a:r>
              <a:rPr lang="es-ES"/>
              <a:t>Tendremos una entidad </a:t>
            </a:r>
            <a:r>
              <a:rPr b="1" lang="es-ES"/>
              <a:t>Vehículo</a:t>
            </a:r>
            <a:r>
              <a:rPr lang="es-ES"/>
              <a:t>, permitirá registrar la información de cada vehículo.</a:t>
            </a:r>
            <a:endParaRPr/>
          </a:p>
          <a:p>
            <a:pPr indent="-342900" lvl="0" marL="457200" rtl="0" algn="l">
              <a:spcBef>
                <a:spcPts val="0"/>
              </a:spcBef>
              <a:spcAft>
                <a:spcPts val="0"/>
              </a:spcAft>
              <a:buSzPts val="1800"/>
              <a:buChar char="•"/>
            </a:pPr>
            <a:r>
              <a:rPr lang="es-ES"/>
              <a:t>Tendremos una entidad </a:t>
            </a:r>
            <a:r>
              <a:rPr b="1" lang="es-ES"/>
              <a:t>Cliente</a:t>
            </a:r>
            <a:r>
              <a:rPr lang="es-ES"/>
              <a:t>, permitirá registrar la información de los propietarios de los vehículos.</a:t>
            </a:r>
            <a:endParaRPr/>
          </a:p>
          <a:p>
            <a:pPr indent="-342900" lvl="0" marL="457200" rtl="0" algn="l">
              <a:spcBef>
                <a:spcPts val="0"/>
              </a:spcBef>
              <a:spcAft>
                <a:spcPts val="0"/>
              </a:spcAft>
              <a:buSzPts val="1800"/>
              <a:buChar char="•"/>
            </a:pPr>
            <a:r>
              <a:rPr lang="es-ES"/>
              <a:t>Tendremos una entidad </a:t>
            </a:r>
            <a:r>
              <a:rPr b="1" lang="es-ES"/>
              <a:t>Historial</a:t>
            </a:r>
            <a:r>
              <a:rPr lang="es-ES"/>
              <a:t>, permitirá almacenar la información de cada vehículo.</a:t>
            </a:r>
            <a:endParaRPr/>
          </a:p>
          <a:p>
            <a:pPr indent="-342900" lvl="0" marL="457200" rtl="0" algn="l">
              <a:spcBef>
                <a:spcPts val="0"/>
              </a:spcBef>
              <a:spcAft>
                <a:spcPts val="0"/>
              </a:spcAft>
              <a:buSzPts val="1800"/>
              <a:buChar char="•"/>
            </a:pPr>
            <a:r>
              <a:rPr lang="es-ES"/>
              <a:t>Tendremos una entidad </a:t>
            </a:r>
            <a:r>
              <a:rPr b="1" lang="es-ES"/>
              <a:t>Ticket</a:t>
            </a:r>
            <a:r>
              <a:rPr lang="es-ES"/>
              <a:t>, permitirá darle un soporte al cliente, que debe presentar al momento de retirar su vehículo del parqueadero.</a:t>
            </a:r>
            <a:endParaRPr/>
          </a:p>
          <a:p>
            <a:pPr indent="-342900" lvl="0" marL="457200" rtl="0" algn="l">
              <a:spcBef>
                <a:spcPts val="0"/>
              </a:spcBef>
              <a:spcAft>
                <a:spcPts val="0"/>
              </a:spcAft>
              <a:buSzPts val="1800"/>
              <a:buChar char="•"/>
            </a:pPr>
            <a:r>
              <a:rPr lang="es-ES"/>
              <a:t>Tendremos una entidad </a:t>
            </a:r>
            <a:r>
              <a:rPr b="1" lang="es-ES"/>
              <a:t>Facturación</a:t>
            </a:r>
            <a:r>
              <a:rPr lang="es-ES"/>
              <a:t>, permitirá registrar el tiempo que estuvo el vehículo en el parqueadero y generará el monto de dinero a pagar.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5985ce64a2_0_12"/>
          <p:cNvSpPr txBox="1"/>
          <p:nvPr>
            <p:ph type="title"/>
          </p:nvPr>
        </p:nvSpPr>
        <p:spPr>
          <a:xfrm>
            <a:off x="4326400" y="473725"/>
            <a:ext cx="3492000" cy="648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Diagrama UML</a:t>
            </a:r>
            <a:endParaRPr/>
          </a:p>
        </p:txBody>
      </p:sp>
      <p:pic>
        <p:nvPicPr>
          <p:cNvPr id="139" name="Google Shape;139;g15985ce64a2_0_12"/>
          <p:cNvPicPr preferRelativeResize="0"/>
          <p:nvPr/>
        </p:nvPicPr>
        <p:blipFill>
          <a:blip r:embed="rId3">
            <a:alphaModFix/>
          </a:blip>
          <a:stretch>
            <a:fillRect/>
          </a:stretch>
        </p:blipFill>
        <p:spPr>
          <a:xfrm>
            <a:off x="1871125" y="1121725"/>
            <a:ext cx="6162675" cy="493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5985ce64a2_0_18"/>
          <p:cNvSpPr txBox="1"/>
          <p:nvPr>
            <p:ph type="title"/>
          </p:nvPr>
        </p:nvSpPr>
        <p:spPr>
          <a:xfrm>
            <a:off x="3028950" y="692771"/>
            <a:ext cx="5791500" cy="648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Repositorio GitHup</a:t>
            </a:r>
            <a:endParaRPr/>
          </a:p>
        </p:txBody>
      </p:sp>
      <p:sp>
        <p:nvSpPr>
          <p:cNvPr id="146" name="Google Shape;146;g15985ce64a2_0_18"/>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s-ES"/>
              <a:t>https://github.com/yonkih/Sys-Manager.git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2015-09-07T16:56:49Z</dcterms:created>
  <dc:creator>borisgr04</dc:creator>
</cp:coreProperties>
</file>