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Fredoka" panose="020B0604020202020204" charset="0"/>
      <p:regular r:id="rId16"/>
    </p:embeddedFont>
    <p:embeddedFont>
      <p:font typeface="Quicksand" panose="020B0604020202020204" charset="0"/>
      <p:regular r:id="rId17"/>
    </p:embeddedFont>
    <p:embeddedFont>
      <p:font typeface="Quicksand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4" d="100"/>
          <a:sy n="44" d="100"/>
        </p:scale>
        <p:origin x="690"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svg"/><Relationship Id="rId3" Type="http://schemas.openxmlformats.org/officeDocument/2006/relationships/image" Target="../media/image13.svg"/><Relationship Id="rId21" Type="http://schemas.openxmlformats.org/officeDocument/2006/relationships/image" Target="../media/image31.png"/><Relationship Id="rId7" Type="http://schemas.openxmlformats.org/officeDocument/2006/relationships/image" Target="../media/image17.sv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image" Target="../media/image12.png"/><Relationship Id="rId16" Type="http://schemas.openxmlformats.org/officeDocument/2006/relationships/image" Target="../media/image26.png"/><Relationship Id="rId20" Type="http://schemas.openxmlformats.org/officeDocument/2006/relationships/image" Target="../media/image30.sv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svg"/><Relationship Id="rId5" Type="http://schemas.openxmlformats.org/officeDocument/2006/relationships/image" Target="../media/image15.svg"/><Relationship Id="rId15" Type="http://schemas.openxmlformats.org/officeDocument/2006/relationships/image" Target="../media/image25.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4.png"/><Relationship Id="rId9" Type="http://schemas.openxmlformats.org/officeDocument/2006/relationships/image" Target="../media/image19.svg"/><Relationship Id="rId14" Type="http://schemas.openxmlformats.org/officeDocument/2006/relationships/image" Target="../media/image24.png"/><Relationship Id="rId22" Type="http://schemas.openxmlformats.org/officeDocument/2006/relationships/image" Target="../media/image32.png"/></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svg"/><Relationship Id="rId4" Type="http://schemas.openxmlformats.org/officeDocument/2006/relationships/image" Target="../media/image37.png"/><Relationship Id="rId9"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2700000">
            <a:off x="11967745" y="5001776"/>
            <a:ext cx="8849643" cy="6991218"/>
          </a:xfrm>
          <a:custGeom>
            <a:avLst/>
            <a:gdLst/>
            <a:ahLst/>
            <a:cxnLst/>
            <a:rect l="l" t="t" r="r" b="b"/>
            <a:pathLst>
              <a:path w="8849643" h="6991218">
                <a:moveTo>
                  <a:pt x="0" y="0"/>
                </a:moveTo>
                <a:lnTo>
                  <a:pt x="8849643" y="0"/>
                </a:lnTo>
                <a:lnTo>
                  <a:pt x="8849643" y="6991217"/>
                </a:lnTo>
                <a:lnTo>
                  <a:pt x="0" y="6991217"/>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txBody>
          <a:bodyPr/>
          <a:lstStyle/>
          <a:p>
            <a:endParaRPr lang="fr-FR"/>
          </a:p>
        </p:txBody>
      </p:sp>
      <p:sp>
        <p:nvSpPr>
          <p:cNvPr id="3" name="Freeform 3"/>
          <p:cNvSpPr/>
          <p:nvPr/>
        </p:nvSpPr>
        <p:spPr>
          <a:xfrm>
            <a:off x="0" y="0"/>
            <a:ext cx="5601819" cy="1222850"/>
          </a:xfrm>
          <a:custGeom>
            <a:avLst/>
            <a:gdLst/>
            <a:ahLst/>
            <a:cxnLst/>
            <a:rect l="l" t="t" r="r" b="b"/>
            <a:pathLst>
              <a:path w="5601819" h="1222850">
                <a:moveTo>
                  <a:pt x="0" y="0"/>
                </a:moveTo>
                <a:lnTo>
                  <a:pt x="5601819" y="0"/>
                </a:lnTo>
                <a:lnTo>
                  <a:pt x="5601819" y="1222850"/>
                </a:lnTo>
                <a:lnTo>
                  <a:pt x="0" y="1222850"/>
                </a:lnTo>
                <a:lnTo>
                  <a:pt x="0" y="0"/>
                </a:lnTo>
                <a:close/>
              </a:path>
            </a:pathLst>
          </a:custGeom>
          <a:blipFill>
            <a:blip r:embed="rId4"/>
            <a:stretch>
              <a:fillRect/>
            </a:stretch>
          </a:blipFill>
        </p:spPr>
        <p:txBody>
          <a:bodyPr/>
          <a:lstStyle/>
          <a:p>
            <a:endParaRPr lang="fr-FR"/>
          </a:p>
        </p:txBody>
      </p:sp>
      <p:sp>
        <p:nvSpPr>
          <p:cNvPr id="4" name="TextBox 4"/>
          <p:cNvSpPr txBox="1"/>
          <p:nvPr/>
        </p:nvSpPr>
        <p:spPr>
          <a:xfrm>
            <a:off x="717828" y="2403646"/>
            <a:ext cx="14397349" cy="1917698"/>
          </a:xfrm>
          <a:prstGeom prst="rect">
            <a:avLst/>
          </a:prstGeom>
        </p:spPr>
        <p:txBody>
          <a:bodyPr lIns="0" tIns="0" rIns="0" bIns="0" rtlCol="0" anchor="t">
            <a:spAutoFit/>
          </a:bodyPr>
          <a:lstStyle/>
          <a:p>
            <a:pPr algn="l">
              <a:lnSpc>
                <a:spcPts val="4999"/>
              </a:lnSpc>
            </a:pPr>
            <a:r>
              <a:rPr lang="en-US" sz="4999">
                <a:solidFill>
                  <a:srgbClr val="4C5270">
                    <a:alpha val="90980"/>
                  </a:srgbClr>
                </a:solidFill>
                <a:latin typeface="Fredoka"/>
                <a:ea typeface="Fredoka"/>
                <a:cs typeface="Fredoka"/>
                <a:sym typeface="Fredoka"/>
              </a:rPr>
              <a:t>AUTHENTIFICATION MULTI-FACTEUR BASÉE SUR L’ANALYSE COMPORTEMENTALE AVEC INTELLIGENCE ARTIFICIELLE</a:t>
            </a:r>
          </a:p>
        </p:txBody>
      </p:sp>
      <p:sp>
        <p:nvSpPr>
          <p:cNvPr id="5" name="TextBox 5"/>
          <p:cNvSpPr txBox="1"/>
          <p:nvPr/>
        </p:nvSpPr>
        <p:spPr>
          <a:xfrm>
            <a:off x="446312" y="7170555"/>
            <a:ext cx="3252137" cy="2264409"/>
          </a:xfrm>
          <a:prstGeom prst="rect">
            <a:avLst/>
          </a:prstGeom>
        </p:spPr>
        <p:txBody>
          <a:bodyPr lIns="0" tIns="0" rIns="0" bIns="0" rtlCol="0" anchor="t">
            <a:spAutoFit/>
          </a:bodyPr>
          <a:lstStyle/>
          <a:p>
            <a:pPr algn="l">
              <a:lnSpc>
                <a:spcPts val="3079"/>
              </a:lnSpc>
            </a:pPr>
            <a:r>
              <a:rPr lang="en-US" sz="2199">
                <a:solidFill>
                  <a:srgbClr val="4C5270">
                    <a:alpha val="90980"/>
                  </a:srgbClr>
                </a:solidFill>
                <a:latin typeface="Fredoka"/>
                <a:ea typeface="Fredoka"/>
                <a:cs typeface="Fredoka"/>
                <a:sym typeface="Fredoka"/>
              </a:rPr>
              <a:t>ELABORÉ PAR :</a:t>
            </a:r>
          </a:p>
          <a:p>
            <a:pPr algn="l">
              <a:lnSpc>
                <a:spcPts val="3079"/>
              </a:lnSpc>
            </a:pPr>
            <a:r>
              <a:rPr lang="en-US" sz="2199">
                <a:solidFill>
                  <a:srgbClr val="4C5270">
                    <a:alpha val="90980"/>
                  </a:srgbClr>
                </a:solidFill>
                <a:latin typeface="Fredoka"/>
                <a:ea typeface="Fredoka"/>
                <a:cs typeface="Fredoka"/>
                <a:sym typeface="Fredoka"/>
              </a:rPr>
              <a:t>DARDORY YOUNESS</a:t>
            </a:r>
          </a:p>
          <a:p>
            <a:pPr algn="l">
              <a:lnSpc>
                <a:spcPts val="3079"/>
              </a:lnSpc>
            </a:pPr>
            <a:r>
              <a:rPr lang="en-US" sz="2199">
                <a:solidFill>
                  <a:srgbClr val="4C5270">
                    <a:alpha val="90980"/>
                  </a:srgbClr>
                </a:solidFill>
                <a:latin typeface="Fredoka"/>
                <a:ea typeface="Fredoka"/>
                <a:cs typeface="Fredoka"/>
                <a:sym typeface="Fredoka"/>
              </a:rPr>
              <a:t>ERRIFAY ILYAS</a:t>
            </a:r>
          </a:p>
          <a:p>
            <a:pPr algn="l">
              <a:lnSpc>
                <a:spcPts val="3079"/>
              </a:lnSpc>
            </a:pPr>
            <a:r>
              <a:rPr lang="en-US" sz="2199">
                <a:solidFill>
                  <a:srgbClr val="4C5270">
                    <a:alpha val="90980"/>
                  </a:srgbClr>
                </a:solidFill>
                <a:latin typeface="Fredoka"/>
                <a:ea typeface="Fredoka"/>
                <a:cs typeface="Fredoka"/>
                <a:sym typeface="Fredoka"/>
              </a:rPr>
              <a:t>DIRGHAM YOUSSEF</a:t>
            </a:r>
          </a:p>
          <a:p>
            <a:pPr algn="l">
              <a:lnSpc>
                <a:spcPts val="4999"/>
              </a:lnSpc>
            </a:pPr>
            <a:endParaRPr lang="en-US" sz="2199">
              <a:solidFill>
                <a:srgbClr val="4C5270">
                  <a:alpha val="90980"/>
                </a:srgbClr>
              </a:solidFill>
              <a:latin typeface="Fredoka"/>
              <a:ea typeface="Fredoka"/>
              <a:cs typeface="Fredoka"/>
              <a:sym typeface="Fredoka"/>
            </a:endParaRPr>
          </a:p>
        </p:txBody>
      </p:sp>
      <p:sp>
        <p:nvSpPr>
          <p:cNvPr id="6" name="TextBox 6"/>
          <p:cNvSpPr txBox="1"/>
          <p:nvPr/>
        </p:nvSpPr>
        <p:spPr>
          <a:xfrm>
            <a:off x="9144000" y="7170555"/>
            <a:ext cx="3252137" cy="1613536"/>
          </a:xfrm>
          <a:prstGeom prst="rect">
            <a:avLst/>
          </a:prstGeom>
        </p:spPr>
        <p:txBody>
          <a:bodyPr lIns="0" tIns="0" rIns="0" bIns="0" rtlCol="0" anchor="t">
            <a:spAutoFit/>
          </a:bodyPr>
          <a:lstStyle/>
          <a:p>
            <a:pPr algn="l">
              <a:lnSpc>
                <a:spcPts val="3079"/>
              </a:lnSpc>
            </a:pPr>
            <a:r>
              <a:rPr lang="en-US" sz="2199">
                <a:solidFill>
                  <a:srgbClr val="4C5270">
                    <a:alpha val="90980"/>
                  </a:srgbClr>
                </a:solidFill>
                <a:latin typeface="Fredoka"/>
                <a:ea typeface="Fredoka"/>
                <a:cs typeface="Fredoka"/>
                <a:sym typeface="Fredoka"/>
              </a:rPr>
              <a:t>ENCADRÉE PAR :</a:t>
            </a:r>
          </a:p>
          <a:p>
            <a:pPr algn="l">
              <a:lnSpc>
                <a:spcPts val="3079"/>
              </a:lnSpc>
            </a:pPr>
            <a:r>
              <a:rPr lang="en-US" sz="2199">
                <a:solidFill>
                  <a:srgbClr val="4C5270">
                    <a:alpha val="90980"/>
                  </a:srgbClr>
                </a:solidFill>
                <a:latin typeface="Fredoka"/>
                <a:ea typeface="Fredoka"/>
                <a:cs typeface="Fredoka"/>
                <a:sym typeface="Fredoka"/>
              </a:rPr>
              <a:t>MME ATIGI SOUAD</a:t>
            </a:r>
          </a:p>
          <a:p>
            <a:pPr algn="l">
              <a:lnSpc>
                <a:spcPts val="6999"/>
              </a:lnSpc>
            </a:pPr>
            <a:endParaRPr lang="en-US" sz="2199">
              <a:solidFill>
                <a:srgbClr val="4C5270">
                  <a:alpha val="90980"/>
                </a:srgbClr>
              </a:solidFill>
              <a:latin typeface="Fredoka"/>
              <a:ea typeface="Fredoka"/>
              <a:cs typeface="Fredoka"/>
              <a:sym typeface="Fredoka"/>
            </a:endParaRPr>
          </a:p>
        </p:txBody>
      </p:sp>
      <p:sp>
        <p:nvSpPr>
          <p:cNvPr id="7" name="TextBox 7"/>
          <p:cNvSpPr txBox="1"/>
          <p:nvPr/>
        </p:nvSpPr>
        <p:spPr>
          <a:xfrm>
            <a:off x="5601819" y="9650346"/>
            <a:ext cx="4094329" cy="895466"/>
          </a:xfrm>
          <a:prstGeom prst="rect">
            <a:avLst/>
          </a:prstGeom>
        </p:spPr>
        <p:txBody>
          <a:bodyPr lIns="0" tIns="0" rIns="0" bIns="0" rtlCol="0" anchor="t">
            <a:spAutoFit/>
          </a:bodyPr>
          <a:lstStyle/>
          <a:p>
            <a:pPr algn="l">
              <a:lnSpc>
                <a:spcPts val="2968"/>
              </a:lnSpc>
            </a:pPr>
            <a:r>
              <a:rPr lang="en-US" sz="2120" i="1">
                <a:solidFill>
                  <a:srgbClr val="4C5270">
                    <a:alpha val="90980"/>
                  </a:srgbClr>
                </a:solidFill>
                <a:latin typeface="Fredoka"/>
                <a:ea typeface="Fredoka"/>
                <a:cs typeface="Fredoka"/>
                <a:sym typeface="Fredoka"/>
              </a:rPr>
              <a:t>PRÉSENTÉ LE : 28/05/2025</a:t>
            </a:r>
          </a:p>
          <a:p>
            <a:pPr algn="l">
              <a:lnSpc>
                <a:spcPts val="4368"/>
              </a:lnSpc>
            </a:pPr>
            <a:endParaRPr lang="en-US" sz="2120" i="1">
              <a:solidFill>
                <a:srgbClr val="4C5270">
                  <a:alpha val="90980"/>
                </a:srgbClr>
              </a:solidFill>
              <a:latin typeface="Fredoka"/>
              <a:ea typeface="Fredoka"/>
              <a:cs typeface="Fredoka"/>
              <a:sym typeface="Fredok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sp>
        <p:nvSpPr>
          <p:cNvPr id="2" name="Freeform 2"/>
          <p:cNvSpPr/>
          <p:nvPr/>
        </p:nvSpPr>
        <p:spPr>
          <a:xfrm>
            <a:off x="143553" y="2902912"/>
            <a:ext cx="8797080" cy="4776312"/>
          </a:xfrm>
          <a:custGeom>
            <a:avLst/>
            <a:gdLst/>
            <a:ahLst/>
            <a:cxnLst/>
            <a:rect l="l" t="t" r="r" b="b"/>
            <a:pathLst>
              <a:path w="8797080" h="4776312">
                <a:moveTo>
                  <a:pt x="0" y="0"/>
                </a:moveTo>
                <a:lnTo>
                  <a:pt x="8797080" y="0"/>
                </a:lnTo>
                <a:lnTo>
                  <a:pt x="8797080" y="4776313"/>
                </a:lnTo>
                <a:lnTo>
                  <a:pt x="0" y="4776313"/>
                </a:lnTo>
                <a:lnTo>
                  <a:pt x="0" y="0"/>
                </a:lnTo>
                <a:close/>
              </a:path>
            </a:pathLst>
          </a:custGeom>
          <a:blipFill>
            <a:blip r:embed="rId2"/>
            <a:stretch>
              <a:fillRect t="-388" r="-2512" b="-388"/>
            </a:stretch>
          </a:blipFill>
        </p:spPr>
        <p:txBody>
          <a:bodyPr/>
          <a:lstStyle/>
          <a:p>
            <a:endParaRPr lang="fr-FR"/>
          </a:p>
        </p:txBody>
      </p:sp>
      <p:sp>
        <p:nvSpPr>
          <p:cNvPr id="3" name="Freeform 3"/>
          <p:cNvSpPr/>
          <p:nvPr/>
        </p:nvSpPr>
        <p:spPr>
          <a:xfrm>
            <a:off x="9144000" y="2902912"/>
            <a:ext cx="8891391" cy="4776312"/>
          </a:xfrm>
          <a:custGeom>
            <a:avLst/>
            <a:gdLst/>
            <a:ahLst/>
            <a:cxnLst/>
            <a:rect l="l" t="t" r="r" b="b"/>
            <a:pathLst>
              <a:path w="8891391" h="4776312">
                <a:moveTo>
                  <a:pt x="0" y="0"/>
                </a:moveTo>
                <a:lnTo>
                  <a:pt x="8891391" y="0"/>
                </a:lnTo>
                <a:lnTo>
                  <a:pt x="8891391" y="4776313"/>
                </a:lnTo>
                <a:lnTo>
                  <a:pt x="0" y="4776313"/>
                </a:lnTo>
                <a:lnTo>
                  <a:pt x="0" y="0"/>
                </a:lnTo>
                <a:close/>
              </a:path>
            </a:pathLst>
          </a:custGeom>
          <a:blipFill>
            <a:blip r:embed="rId3"/>
            <a:stretch>
              <a:fillRect t="-909" r="-358" b="-909"/>
            </a:stretch>
          </a:blipFill>
        </p:spPr>
        <p:txBody>
          <a:bodyPr/>
          <a:lstStyle/>
          <a:p>
            <a:endParaRPr lang="fr-FR"/>
          </a:p>
        </p:txBody>
      </p:sp>
      <p:sp>
        <p:nvSpPr>
          <p:cNvPr id="4" name="TextBox 4"/>
          <p:cNvSpPr txBox="1"/>
          <p:nvPr/>
        </p:nvSpPr>
        <p:spPr>
          <a:xfrm>
            <a:off x="2685759" y="8158673"/>
            <a:ext cx="3712666" cy="260984"/>
          </a:xfrm>
          <a:prstGeom prst="rect">
            <a:avLst/>
          </a:prstGeom>
        </p:spPr>
        <p:txBody>
          <a:bodyPr lIns="0" tIns="0" rIns="0" bIns="0" rtlCol="0" anchor="t">
            <a:spAutoFit/>
          </a:bodyPr>
          <a:lstStyle/>
          <a:p>
            <a:pPr algn="ctr">
              <a:lnSpc>
                <a:spcPts val="2100"/>
              </a:lnSpc>
              <a:spcBef>
                <a:spcPct val="0"/>
              </a:spcBef>
            </a:pPr>
            <a:r>
              <a:rPr lang="en-US" sz="1400">
                <a:solidFill>
                  <a:srgbClr val="000000"/>
                </a:solidFill>
                <a:latin typeface="Quicksand"/>
                <a:ea typeface="Quicksand"/>
                <a:cs typeface="Quicksand"/>
                <a:sym typeface="Quicksand"/>
              </a:rPr>
              <a:t>Temps de Reponse entre les Frappes en (ms)</a:t>
            </a:r>
          </a:p>
        </p:txBody>
      </p:sp>
      <p:sp>
        <p:nvSpPr>
          <p:cNvPr id="5" name="TextBox 5"/>
          <p:cNvSpPr txBox="1"/>
          <p:nvPr/>
        </p:nvSpPr>
        <p:spPr>
          <a:xfrm>
            <a:off x="12152681" y="8158673"/>
            <a:ext cx="3596580" cy="260984"/>
          </a:xfrm>
          <a:prstGeom prst="rect">
            <a:avLst/>
          </a:prstGeom>
        </p:spPr>
        <p:txBody>
          <a:bodyPr lIns="0" tIns="0" rIns="0" bIns="0" rtlCol="0" anchor="t">
            <a:spAutoFit/>
          </a:bodyPr>
          <a:lstStyle/>
          <a:p>
            <a:pPr algn="ctr">
              <a:lnSpc>
                <a:spcPts val="2100"/>
              </a:lnSpc>
              <a:spcBef>
                <a:spcPct val="0"/>
              </a:spcBef>
            </a:pPr>
            <a:r>
              <a:rPr lang="en-US" sz="1400">
                <a:solidFill>
                  <a:srgbClr val="000000"/>
                </a:solidFill>
                <a:latin typeface="Quicksand"/>
                <a:ea typeface="Quicksand"/>
                <a:cs typeface="Quicksand"/>
                <a:sym typeface="Quicksand"/>
              </a:rPr>
              <a:t>Vitesse de Deplacement de Souris en (px/s)</a:t>
            </a:r>
          </a:p>
        </p:txBody>
      </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sp>
        <p:nvSpPr>
          <p:cNvPr id="2" name="TextBox 2"/>
          <p:cNvSpPr txBox="1"/>
          <p:nvPr/>
        </p:nvSpPr>
        <p:spPr>
          <a:xfrm>
            <a:off x="5590808" y="3695629"/>
            <a:ext cx="7106385" cy="1642327"/>
          </a:xfrm>
          <a:prstGeom prst="rect">
            <a:avLst/>
          </a:prstGeom>
        </p:spPr>
        <p:txBody>
          <a:bodyPr lIns="0" tIns="0" rIns="0" bIns="0" rtlCol="0" anchor="t">
            <a:spAutoFit/>
          </a:bodyPr>
          <a:lstStyle/>
          <a:p>
            <a:pPr algn="ctr">
              <a:lnSpc>
                <a:spcPts val="4335"/>
              </a:lnSpc>
            </a:pPr>
            <a:r>
              <a:rPr lang="en-US" sz="4014">
                <a:solidFill>
                  <a:srgbClr val="FFFFFF"/>
                </a:solidFill>
                <a:latin typeface="Quicksand"/>
                <a:ea typeface="Quicksand"/>
                <a:cs typeface="Quicksand"/>
                <a:sym typeface="Quicksand"/>
              </a:rPr>
              <a:t>3. DEMONSTRATION:</a:t>
            </a:r>
          </a:p>
          <a:p>
            <a:pPr algn="ctr">
              <a:lnSpc>
                <a:spcPts val="4335"/>
              </a:lnSpc>
            </a:pPr>
            <a:endParaRPr lang="en-US" sz="4014">
              <a:solidFill>
                <a:srgbClr val="FFFFFF"/>
              </a:solidFill>
              <a:latin typeface="Quicksand"/>
              <a:ea typeface="Quicksand"/>
              <a:cs typeface="Quicksand"/>
              <a:sym typeface="Quicksand"/>
            </a:endParaRPr>
          </a:p>
          <a:p>
            <a:pPr algn="ctr">
              <a:lnSpc>
                <a:spcPts val="4335"/>
              </a:lnSpc>
            </a:pPr>
            <a:r>
              <a:rPr lang="en-US" sz="4014">
                <a:solidFill>
                  <a:srgbClr val="FFFFFF"/>
                </a:solidFill>
                <a:latin typeface="Quicksand"/>
                <a:ea typeface="Quicksand"/>
                <a:cs typeface="Quicksand"/>
                <a:sym typeface="Quicksand"/>
              </a:rPr>
              <a:t>PHASE DE TEST</a:t>
            </a:r>
          </a:p>
        </p:txBody>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sp>
        <p:nvSpPr>
          <p:cNvPr id="2" name="TextBox 2"/>
          <p:cNvSpPr txBox="1"/>
          <p:nvPr/>
        </p:nvSpPr>
        <p:spPr>
          <a:xfrm>
            <a:off x="11424442" y="3231619"/>
            <a:ext cx="6641375" cy="3352165"/>
          </a:xfrm>
          <a:prstGeom prst="rect">
            <a:avLst/>
          </a:prstGeom>
        </p:spPr>
        <p:txBody>
          <a:bodyPr lIns="0" tIns="0" rIns="0" bIns="0" rtlCol="0" anchor="t">
            <a:spAutoFit/>
          </a:bodyPr>
          <a:lstStyle/>
          <a:p>
            <a:pPr algn="ctr">
              <a:lnSpc>
                <a:spcPts val="8959"/>
              </a:lnSpc>
            </a:pPr>
            <a:r>
              <a:rPr lang="en-US" sz="6399">
                <a:solidFill>
                  <a:srgbClr val="FFFFFF"/>
                </a:solidFill>
                <a:latin typeface="Fredoka"/>
                <a:ea typeface="Fredoka"/>
                <a:cs typeface="Fredoka"/>
                <a:sym typeface="Fredoka"/>
              </a:rPr>
              <a:t>PROBLÈMES RENCONTRÉS ET SOLUTIONS</a:t>
            </a:r>
          </a:p>
        </p:txBody>
      </p:sp>
      <p:grpSp>
        <p:nvGrpSpPr>
          <p:cNvPr id="3" name="Group 3"/>
          <p:cNvGrpSpPr/>
          <p:nvPr/>
        </p:nvGrpSpPr>
        <p:grpSpPr>
          <a:xfrm>
            <a:off x="1028700" y="1028700"/>
            <a:ext cx="10038462" cy="8229600"/>
            <a:chOff x="0" y="0"/>
            <a:chExt cx="2643875" cy="2167467"/>
          </a:xfrm>
        </p:grpSpPr>
        <p:sp>
          <p:nvSpPr>
            <p:cNvPr id="4" name="Freeform 4"/>
            <p:cNvSpPr/>
            <p:nvPr/>
          </p:nvSpPr>
          <p:spPr>
            <a:xfrm>
              <a:off x="0" y="0"/>
              <a:ext cx="2643875" cy="2167467"/>
            </a:xfrm>
            <a:custGeom>
              <a:avLst/>
              <a:gdLst/>
              <a:ahLst/>
              <a:cxnLst/>
              <a:rect l="l" t="t" r="r" b="b"/>
              <a:pathLst>
                <a:path w="2643875" h="2167467">
                  <a:moveTo>
                    <a:pt x="0" y="0"/>
                  </a:moveTo>
                  <a:lnTo>
                    <a:pt x="2643875" y="0"/>
                  </a:lnTo>
                  <a:lnTo>
                    <a:pt x="2643875" y="2167467"/>
                  </a:lnTo>
                  <a:lnTo>
                    <a:pt x="0" y="2167467"/>
                  </a:lnTo>
                  <a:close/>
                </a:path>
              </a:pathLst>
            </a:custGeom>
            <a:solidFill>
              <a:srgbClr val="FFFFFF"/>
            </a:solidFill>
          </p:spPr>
          <p:txBody>
            <a:bodyPr/>
            <a:lstStyle/>
            <a:p>
              <a:endParaRPr lang="fr-FR"/>
            </a:p>
          </p:txBody>
        </p:sp>
        <p:sp>
          <p:nvSpPr>
            <p:cNvPr id="5" name="TextBox 5"/>
            <p:cNvSpPr txBox="1"/>
            <p:nvPr/>
          </p:nvSpPr>
          <p:spPr>
            <a:xfrm>
              <a:off x="0" y="-38100"/>
              <a:ext cx="2643875" cy="2205567"/>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455839" y="2025967"/>
            <a:ext cx="9184183" cy="6149340"/>
          </a:xfrm>
          <a:prstGeom prst="rect">
            <a:avLst/>
          </a:prstGeom>
        </p:spPr>
        <p:txBody>
          <a:bodyPr lIns="0" tIns="0" rIns="0" bIns="0" rtlCol="0" anchor="t">
            <a:spAutoFit/>
          </a:bodyPr>
          <a:lstStyle/>
          <a:p>
            <a:pPr algn="l">
              <a:lnSpc>
                <a:spcPts val="4349"/>
              </a:lnSpc>
            </a:pPr>
            <a:r>
              <a:rPr lang="en-US" sz="2899" b="1">
                <a:solidFill>
                  <a:srgbClr val="000000"/>
                </a:solidFill>
                <a:latin typeface="Quicksand Bold"/>
                <a:ea typeface="Quicksand Bold"/>
                <a:cs typeface="Quicksand Bold"/>
                <a:sym typeface="Quicksand Bold"/>
              </a:rPr>
              <a:t>Principaux défis techniques ou organisationnels :</a:t>
            </a:r>
          </a:p>
          <a:p>
            <a:pPr algn="l">
              <a:lnSpc>
                <a:spcPts val="3900"/>
              </a:lnSpc>
            </a:pPr>
            <a:r>
              <a:rPr lang="en-US" sz="2600">
                <a:solidFill>
                  <a:srgbClr val="000000"/>
                </a:solidFill>
                <a:latin typeface="Quicksand"/>
                <a:ea typeface="Quicksand"/>
                <a:cs typeface="Quicksand"/>
                <a:sym typeface="Quicksand"/>
              </a:rPr>
              <a:t>Intégration complexe entre l’IA, le backend et la gestion temps réel des données comportementales.</a:t>
            </a:r>
          </a:p>
          <a:p>
            <a:pPr algn="l">
              <a:lnSpc>
                <a:spcPts val="3900"/>
              </a:lnSpc>
            </a:pPr>
            <a:endParaRPr lang="en-US" sz="2600">
              <a:solidFill>
                <a:srgbClr val="000000"/>
              </a:solidFill>
              <a:latin typeface="Quicksand"/>
              <a:ea typeface="Quicksand"/>
              <a:cs typeface="Quicksand"/>
              <a:sym typeface="Quicksand"/>
            </a:endParaRPr>
          </a:p>
          <a:p>
            <a:pPr algn="l">
              <a:lnSpc>
                <a:spcPts val="4349"/>
              </a:lnSpc>
            </a:pPr>
            <a:r>
              <a:rPr lang="en-US" sz="2899" b="1">
                <a:solidFill>
                  <a:srgbClr val="000000"/>
                </a:solidFill>
                <a:latin typeface="Quicksand Bold"/>
                <a:ea typeface="Quicksand Bold"/>
                <a:cs typeface="Quicksand Bold"/>
                <a:sym typeface="Quicksand Bold"/>
              </a:rPr>
              <a:t>Solutions apportées </a:t>
            </a:r>
            <a:r>
              <a:rPr lang="en-US" sz="2899">
                <a:solidFill>
                  <a:srgbClr val="000000"/>
                </a:solidFill>
                <a:latin typeface="Quicksand"/>
                <a:ea typeface="Quicksand"/>
                <a:cs typeface="Quicksand"/>
                <a:sym typeface="Quicksand"/>
              </a:rPr>
              <a:t>:</a:t>
            </a:r>
          </a:p>
          <a:p>
            <a:pPr algn="l">
              <a:lnSpc>
                <a:spcPts val="3900"/>
              </a:lnSpc>
            </a:pPr>
            <a:r>
              <a:rPr lang="en-US" sz="2600">
                <a:solidFill>
                  <a:srgbClr val="000000"/>
                </a:solidFill>
                <a:latin typeface="Quicksand"/>
                <a:ea typeface="Quicksand"/>
                <a:cs typeface="Quicksand"/>
                <a:sym typeface="Quicksand"/>
              </a:rPr>
              <a:t>Mise en place d’APIs claires et de tests réguliers pour assurer la communication fluide entre les modules.</a:t>
            </a:r>
          </a:p>
          <a:p>
            <a:pPr algn="l">
              <a:lnSpc>
                <a:spcPts val="3900"/>
              </a:lnSpc>
            </a:pPr>
            <a:endParaRPr lang="en-US" sz="2600">
              <a:solidFill>
                <a:srgbClr val="000000"/>
              </a:solidFill>
              <a:latin typeface="Quicksand"/>
              <a:ea typeface="Quicksand"/>
              <a:cs typeface="Quicksand"/>
              <a:sym typeface="Quicksand"/>
            </a:endParaRPr>
          </a:p>
          <a:p>
            <a:pPr algn="l">
              <a:lnSpc>
                <a:spcPts val="4349"/>
              </a:lnSpc>
            </a:pPr>
            <a:r>
              <a:rPr lang="en-US" sz="2899" b="1">
                <a:solidFill>
                  <a:srgbClr val="000000"/>
                </a:solidFill>
                <a:latin typeface="Quicksand Bold"/>
                <a:ea typeface="Quicksand Bold"/>
                <a:cs typeface="Quicksand Bold"/>
                <a:sym typeface="Quicksand Bold"/>
              </a:rPr>
              <a:t>Leçons apprises :</a:t>
            </a:r>
          </a:p>
          <a:p>
            <a:pPr marL="0" lvl="0" indent="0" algn="l">
              <a:lnSpc>
                <a:spcPts val="4199"/>
              </a:lnSpc>
              <a:spcBef>
                <a:spcPct val="0"/>
              </a:spcBef>
            </a:pPr>
            <a:r>
              <a:rPr lang="en-US" sz="2799">
                <a:solidFill>
                  <a:srgbClr val="000000"/>
                </a:solidFill>
                <a:latin typeface="Quicksand"/>
                <a:ea typeface="Quicksand"/>
                <a:cs typeface="Quicksand"/>
                <a:sym typeface="Quicksand"/>
              </a:rPr>
              <a:t>L’importance de la collaboration continue et de la documentation pour anticiper et résoudre rapidement les blocages.</a:t>
            </a:r>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214681" y="1276575"/>
            <a:ext cx="13883248" cy="1869759"/>
            <a:chOff x="0" y="0"/>
            <a:chExt cx="3656493" cy="492447"/>
          </a:xfrm>
        </p:grpSpPr>
        <p:sp>
          <p:nvSpPr>
            <p:cNvPr id="3" name="Freeform 3"/>
            <p:cNvSpPr/>
            <p:nvPr/>
          </p:nvSpPr>
          <p:spPr>
            <a:xfrm>
              <a:off x="0" y="0"/>
              <a:ext cx="3656493" cy="492447"/>
            </a:xfrm>
            <a:custGeom>
              <a:avLst/>
              <a:gdLst/>
              <a:ahLst/>
              <a:cxnLst/>
              <a:rect l="l" t="t" r="r" b="b"/>
              <a:pathLst>
                <a:path w="3656493" h="492447">
                  <a:moveTo>
                    <a:pt x="0" y="0"/>
                  </a:moveTo>
                  <a:lnTo>
                    <a:pt x="3656493" y="0"/>
                  </a:lnTo>
                  <a:lnTo>
                    <a:pt x="3656493" y="492447"/>
                  </a:lnTo>
                  <a:lnTo>
                    <a:pt x="0" y="492447"/>
                  </a:lnTo>
                  <a:close/>
                </a:path>
              </a:pathLst>
            </a:custGeom>
            <a:solidFill>
              <a:srgbClr val="4C5270"/>
            </a:solidFill>
            <a:ln w="47625" cap="sq">
              <a:solidFill>
                <a:srgbClr val="4C5270"/>
              </a:solidFill>
              <a:prstDash val="solid"/>
              <a:miter/>
            </a:ln>
          </p:spPr>
          <p:txBody>
            <a:bodyPr/>
            <a:lstStyle/>
            <a:p>
              <a:endParaRPr lang="fr-FR"/>
            </a:p>
          </p:txBody>
        </p:sp>
        <p:sp>
          <p:nvSpPr>
            <p:cNvPr id="4" name="TextBox 4"/>
            <p:cNvSpPr txBox="1"/>
            <p:nvPr/>
          </p:nvSpPr>
          <p:spPr>
            <a:xfrm>
              <a:off x="0" y="-38100"/>
              <a:ext cx="3656493" cy="53054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911990" y="1538035"/>
            <a:ext cx="14464020" cy="1156339"/>
          </a:xfrm>
          <a:prstGeom prst="rect">
            <a:avLst/>
          </a:prstGeom>
        </p:spPr>
        <p:txBody>
          <a:bodyPr lIns="0" tIns="0" rIns="0" bIns="0" rtlCol="0" anchor="t">
            <a:spAutoFit/>
          </a:bodyPr>
          <a:lstStyle/>
          <a:p>
            <a:pPr marL="0" lvl="0" indent="0" algn="ctr">
              <a:lnSpc>
                <a:spcPts val="9599"/>
              </a:lnSpc>
              <a:spcBef>
                <a:spcPct val="0"/>
              </a:spcBef>
            </a:pPr>
            <a:r>
              <a:rPr lang="en-US" sz="6399">
                <a:solidFill>
                  <a:srgbClr val="FFFFFF"/>
                </a:solidFill>
                <a:latin typeface="Quicksand"/>
                <a:ea typeface="Quicksand"/>
                <a:cs typeface="Quicksand"/>
                <a:sym typeface="Quicksand"/>
              </a:rPr>
              <a:t>CONCLUSION</a:t>
            </a:r>
          </a:p>
        </p:txBody>
      </p:sp>
      <p:grpSp>
        <p:nvGrpSpPr>
          <p:cNvPr id="6" name="Group 6"/>
          <p:cNvGrpSpPr/>
          <p:nvPr/>
        </p:nvGrpSpPr>
        <p:grpSpPr>
          <a:xfrm>
            <a:off x="3654338" y="4338602"/>
            <a:ext cx="11425871" cy="3688319"/>
            <a:chOff x="0" y="0"/>
            <a:chExt cx="3009283" cy="971409"/>
          </a:xfrm>
        </p:grpSpPr>
        <p:sp>
          <p:nvSpPr>
            <p:cNvPr id="7" name="Freeform 7"/>
            <p:cNvSpPr/>
            <p:nvPr/>
          </p:nvSpPr>
          <p:spPr>
            <a:xfrm>
              <a:off x="0" y="0"/>
              <a:ext cx="3009283" cy="971409"/>
            </a:xfrm>
            <a:custGeom>
              <a:avLst/>
              <a:gdLst/>
              <a:ahLst/>
              <a:cxnLst/>
              <a:rect l="l" t="t" r="r" b="b"/>
              <a:pathLst>
                <a:path w="3009283" h="971409">
                  <a:moveTo>
                    <a:pt x="0" y="0"/>
                  </a:moveTo>
                  <a:lnTo>
                    <a:pt x="3009283" y="0"/>
                  </a:lnTo>
                  <a:lnTo>
                    <a:pt x="3009283" y="971409"/>
                  </a:lnTo>
                  <a:lnTo>
                    <a:pt x="0" y="971409"/>
                  </a:lnTo>
                  <a:close/>
                </a:path>
              </a:pathLst>
            </a:custGeom>
            <a:solidFill>
              <a:srgbClr val="000000">
                <a:alpha val="0"/>
              </a:srgbClr>
            </a:solidFill>
            <a:ln w="47625" cap="sq">
              <a:solidFill>
                <a:srgbClr val="4C5270"/>
              </a:solidFill>
              <a:prstDash val="solid"/>
              <a:miter/>
            </a:ln>
          </p:spPr>
          <p:txBody>
            <a:bodyPr/>
            <a:lstStyle/>
            <a:p>
              <a:endParaRPr lang="fr-FR"/>
            </a:p>
          </p:txBody>
        </p:sp>
        <p:sp>
          <p:nvSpPr>
            <p:cNvPr id="8" name="TextBox 8"/>
            <p:cNvSpPr txBox="1"/>
            <p:nvPr/>
          </p:nvSpPr>
          <p:spPr>
            <a:xfrm>
              <a:off x="0" y="-38100"/>
              <a:ext cx="3009283" cy="1009509"/>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4334230" y="4801262"/>
            <a:ext cx="10490670" cy="3225658"/>
          </a:xfrm>
          <a:prstGeom prst="rect">
            <a:avLst/>
          </a:prstGeom>
        </p:spPr>
        <p:txBody>
          <a:bodyPr lIns="0" tIns="0" rIns="0" bIns="0" rtlCol="0" anchor="t">
            <a:spAutoFit/>
          </a:bodyPr>
          <a:lstStyle/>
          <a:p>
            <a:pPr algn="l">
              <a:lnSpc>
                <a:spcPts val="4356"/>
              </a:lnSpc>
            </a:pPr>
            <a:r>
              <a:rPr lang="en-US" sz="2904">
                <a:solidFill>
                  <a:srgbClr val="000000"/>
                </a:solidFill>
                <a:latin typeface="Quicksand"/>
                <a:ea typeface="Quicksand"/>
                <a:cs typeface="Quicksand"/>
                <a:sym typeface="Quicksand"/>
              </a:rPr>
              <a:t>En conclusion, ce projet a permis de développer une solution d’authentification forte et innovante, combinant MFA classique et analyse comportementale. Il démontre l’efficacité du travail en équipe et l’apport de l’IA pour renforcer la sécurité des accès utilisateurs.</a:t>
            </a:r>
          </a:p>
          <a:p>
            <a:pPr marL="0" lvl="0" indent="0" algn="l">
              <a:lnSpc>
                <a:spcPts val="4356"/>
              </a:lnSpc>
              <a:spcBef>
                <a:spcPct val="0"/>
              </a:spcBef>
            </a:pPr>
            <a:endParaRPr lang="en-US" sz="2904">
              <a:solidFill>
                <a:srgbClr val="000000"/>
              </a:solidFill>
              <a:latin typeface="Quicksand"/>
              <a:ea typeface="Quicksand"/>
              <a:cs typeface="Quicksand"/>
              <a:sym typeface="Quicksand"/>
            </a:endParaRPr>
          </a:p>
        </p:txBody>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sp>
        <p:nvSpPr>
          <p:cNvPr id="2" name="TextBox 2"/>
          <p:cNvSpPr txBox="1"/>
          <p:nvPr/>
        </p:nvSpPr>
        <p:spPr>
          <a:xfrm>
            <a:off x="2950239" y="4109287"/>
            <a:ext cx="12827617" cy="1774152"/>
          </a:xfrm>
          <a:prstGeom prst="rect">
            <a:avLst/>
          </a:prstGeom>
        </p:spPr>
        <p:txBody>
          <a:bodyPr lIns="0" tIns="0" rIns="0" bIns="0" rtlCol="0" anchor="t">
            <a:spAutoFit/>
          </a:bodyPr>
          <a:lstStyle/>
          <a:p>
            <a:pPr algn="ctr">
              <a:lnSpc>
                <a:spcPts val="6927"/>
              </a:lnSpc>
            </a:pPr>
            <a:r>
              <a:rPr lang="en-US" sz="6414" b="1">
                <a:solidFill>
                  <a:srgbClr val="FFFFFF"/>
                </a:solidFill>
                <a:latin typeface="Quicksand Bold"/>
                <a:ea typeface="Quicksand Bold"/>
                <a:cs typeface="Quicksand Bold"/>
                <a:sym typeface="Quicksand Bold"/>
              </a:rPr>
              <a:t>MERCI POUR VOTRE ATTENTION</a:t>
            </a:r>
          </a:p>
          <a:p>
            <a:pPr algn="ctr">
              <a:lnSpc>
                <a:spcPts val="6927"/>
              </a:lnSpc>
            </a:pPr>
            <a:endParaRPr lang="en-US" sz="6414" b="1">
              <a:solidFill>
                <a:srgbClr val="FFFFFF"/>
              </a:solidFill>
              <a:latin typeface="Quicksand Bold"/>
              <a:ea typeface="Quicksand Bold"/>
              <a:cs typeface="Quicksand Bold"/>
              <a:sym typeface="Quicksand Bold"/>
            </a:endParaRPr>
          </a:p>
        </p:txBody>
      </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sp>
        <p:nvSpPr>
          <p:cNvPr id="2" name="TextBox 2"/>
          <p:cNvSpPr txBox="1"/>
          <p:nvPr/>
        </p:nvSpPr>
        <p:spPr>
          <a:xfrm>
            <a:off x="1404937" y="33017"/>
            <a:ext cx="15478125" cy="995683"/>
          </a:xfrm>
          <a:prstGeom prst="rect">
            <a:avLst/>
          </a:prstGeom>
        </p:spPr>
        <p:txBody>
          <a:bodyPr lIns="0" tIns="0" rIns="0" bIns="0" rtlCol="0" anchor="t">
            <a:spAutoFit/>
          </a:bodyPr>
          <a:lstStyle/>
          <a:p>
            <a:pPr algn="ctr">
              <a:lnSpc>
                <a:spcPts val="8119"/>
              </a:lnSpc>
            </a:pPr>
            <a:r>
              <a:rPr lang="en-US" sz="5799">
                <a:solidFill>
                  <a:srgbClr val="FFFFFF"/>
                </a:solidFill>
                <a:latin typeface="Fredoka"/>
                <a:ea typeface="Fredoka"/>
                <a:cs typeface="Fredoka"/>
                <a:sym typeface="Fredoka"/>
              </a:rPr>
              <a:t>SOMMAIRE</a:t>
            </a:r>
          </a:p>
        </p:txBody>
      </p:sp>
      <p:grpSp>
        <p:nvGrpSpPr>
          <p:cNvPr id="3" name="Group 3"/>
          <p:cNvGrpSpPr/>
          <p:nvPr/>
        </p:nvGrpSpPr>
        <p:grpSpPr>
          <a:xfrm>
            <a:off x="5578731" y="2978025"/>
            <a:ext cx="7752281" cy="1016871"/>
            <a:chOff x="0" y="0"/>
            <a:chExt cx="2041753" cy="267818"/>
          </a:xfrm>
        </p:grpSpPr>
        <p:sp>
          <p:nvSpPr>
            <p:cNvPr id="4" name="Freeform 4"/>
            <p:cNvSpPr/>
            <p:nvPr/>
          </p:nvSpPr>
          <p:spPr>
            <a:xfrm>
              <a:off x="0" y="0"/>
              <a:ext cx="2041753" cy="267818"/>
            </a:xfrm>
            <a:custGeom>
              <a:avLst/>
              <a:gdLst/>
              <a:ahLst/>
              <a:cxnLst/>
              <a:rect l="l" t="t" r="r" b="b"/>
              <a:pathLst>
                <a:path w="2041753" h="267818">
                  <a:moveTo>
                    <a:pt x="0" y="0"/>
                  </a:moveTo>
                  <a:lnTo>
                    <a:pt x="2041753" y="0"/>
                  </a:lnTo>
                  <a:lnTo>
                    <a:pt x="2041753" y="267818"/>
                  </a:lnTo>
                  <a:lnTo>
                    <a:pt x="0" y="267818"/>
                  </a:lnTo>
                  <a:close/>
                </a:path>
              </a:pathLst>
            </a:custGeom>
            <a:solidFill>
              <a:srgbClr val="FFFFFF"/>
            </a:solidFill>
          </p:spPr>
          <p:txBody>
            <a:bodyPr/>
            <a:lstStyle/>
            <a:p>
              <a:endParaRPr lang="fr-FR"/>
            </a:p>
          </p:txBody>
        </p:sp>
        <p:sp>
          <p:nvSpPr>
            <p:cNvPr id="5" name="TextBox 5"/>
            <p:cNvSpPr txBox="1"/>
            <p:nvPr/>
          </p:nvSpPr>
          <p:spPr>
            <a:xfrm>
              <a:off x="0" y="-38100"/>
              <a:ext cx="2041753" cy="305918"/>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8088679" y="1724608"/>
            <a:ext cx="2732385" cy="643890"/>
          </a:xfrm>
          <a:prstGeom prst="rect">
            <a:avLst/>
          </a:prstGeom>
        </p:spPr>
        <p:txBody>
          <a:bodyPr lIns="0" tIns="0" rIns="0" bIns="0" rtlCol="0" anchor="t">
            <a:spAutoFit/>
          </a:bodyPr>
          <a:lstStyle/>
          <a:p>
            <a:pPr marL="0" lvl="0" indent="0" algn="ctr">
              <a:lnSpc>
                <a:spcPts val="5400"/>
              </a:lnSpc>
              <a:spcBef>
                <a:spcPct val="0"/>
              </a:spcBef>
            </a:pPr>
            <a:r>
              <a:rPr lang="en-US" sz="3600">
                <a:solidFill>
                  <a:srgbClr val="000000"/>
                </a:solidFill>
                <a:latin typeface="Quicksand"/>
                <a:ea typeface="Quicksand"/>
                <a:cs typeface="Quicksand"/>
                <a:sym typeface="Quicksand"/>
              </a:rPr>
              <a:t>U</a:t>
            </a:r>
          </a:p>
        </p:txBody>
      </p:sp>
      <p:grpSp>
        <p:nvGrpSpPr>
          <p:cNvPr id="7" name="Group 7"/>
          <p:cNvGrpSpPr/>
          <p:nvPr/>
        </p:nvGrpSpPr>
        <p:grpSpPr>
          <a:xfrm>
            <a:off x="5578731" y="4356845"/>
            <a:ext cx="7752281" cy="1016871"/>
            <a:chOff x="0" y="0"/>
            <a:chExt cx="2041753" cy="267818"/>
          </a:xfrm>
        </p:grpSpPr>
        <p:sp>
          <p:nvSpPr>
            <p:cNvPr id="8" name="Freeform 8"/>
            <p:cNvSpPr/>
            <p:nvPr/>
          </p:nvSpPr>
          <p:spPr>
            <a:xfrm>
              <a:off x="0" y="0"/>
              <a:ext cx="2041753" cy="267818"/>
            </a:xfrm>
            <a:custGeom>
              <a:avLst/>
              <a:gdLst/>
              <a:ahLst/>
              <a:cxnLst/>
              <a:rect l="l" t="t" r="r" b="b"/>
              <a:pathLst>
                <a:path w="2041753" h="267818">
                  <a:moveTo>
                    <a:pt x="0" y="0"/>
                  </a:moveTo>
                  <a:lnTo>
                    <a:pt x="2041753" y="0"/>
                  </a:lnTo>
                  <a:lnTo>
                    <a:pt x="2041753" y="267818"/>
                  </a:lnTo>
                  <a:lnTo>
                    <a:pt x="0" y="267818"/>
                  </a:lnTo>
                  <a:close/>
                </a:path>
              </a:pathLst>
            </a:custGeom>
            <a:solidFill>
              <a:srgbClr val="FFFFFF"/>
            </a:solidFill>
          </p:spPr>
          <p:txBody>
            <a:bodyPr/>
            <a:lstStyle/>
            <a:p>
              <a:endParaRPr lang="fr-FR"/>
            </a:p>
          </p:txBody>
        </p:sp>
        <p:sp>
          <p:nvSpPr>
            <p:cNvPr id="9" name="TextBox 9"/>
            <p:cNvSpPr txBox="1"/>
            <p:nvPr/>
          </p:nvSpPr>
          <p:spPr>
            <a:xfrm>
              <a:off x="0" y="-38100"/>
              <a:ext cx="2041753" cy="305918"/>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5578731" y="5735666"/>
            <a:ext cx="7752281" cy="1016871"/>
            <a:chOff x="0" y="0"/>
            <a:chExt cx="2041753" cy="267818"/>
          </a:xfrm>
        </p:grpSpPr>
        <p:sp>
          <p:nvSpPr>
            <p:cNvPr id="11" name="Freeform 11"/>
            <p:cNvSpPr/>
            <p:nvPr/>
          </p:nvSpPr>
          <p:spPr>
            <a:xfrm>
              <a:off x="0" y="0"/>
              <a:ext cx="2041753" cy="267818"/>
            </a:xfrm>
            <a:custGeom>
              <a:avLst/>
              <a:gdLst/>
              <a:ahLst/>
              <a:cxnLst/>
              <a:rect l="l" t="t" r="r" b="b"/>
              <a:pathLst>
                <a:path w="2041753" h="267818">
                  <a:moveTo>
                    <a:pt x="0" y="0"/>
                  </a:moveTo>
                  <a:lnTo>
                    <a:pt x="2041753" y="0"/>
                  </a:lnTo>
                  <a:lnTo>
                    <a:pt x="2041753" y="267818"/>
                  </a:lnTo>
                  <a:lnTo>
                    <a:pt x="0" y="267818"/>
                  </a:lnTo>
                  <a:close/>
                </a:path>
              </a:pathLst>
            </a:custGeom>
            <a:solidFill>
              <a:srgbClr val="FFFFFF"/>
            </a:solidFill>
          </p:spPr>
          <p:txBody>
            <a:bodyPr/>
            <a:lstStyle/>
            <a:p>
              <a:endParaRPr lang="fr-FR"/>
            </a:p>
          </p:txBody>
        </p:sp>
        <p:sp>
          <p:nvSpPr>
            <p:cNvPr id="12" name="TextBox 12"/>
            <p:cNvSpPr txBox="1"/>
            <p:nvPr/>
          </p:nvSpPr>
          <p:spPr>
            <a:xfrm>
              <a:off x="0" y="-38100"/>
              <a:ext cx="2041753" cy="305918"/>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5578731" y="7114486"/>
            <a:ext cx="7752281" cy="1016871"/>
            <a:chOff x="0" y="0"/>
            <a:chExt cx="2041753" cy="267818"/>
          </a:xfrm>
        </p:grpSpPr>
        <p:sp>
          <p:nvSpPr>
            <p:cNvPr id="14" name="Freeform 14"/>
            <p:cNvSpPr/>
            <p:nvPr/>
          </p:nvSpPr>
          <p:spPr>
            <a:xfrm>
              <a:off x="0" y="0"/>
              <a:ext cx="2041753" cy="267818"/>
            </a:xfrm>
            <a:custGeom>
              <a:avLst/>
              <a:gdLst/>
              <a:ahLst/>
              <a:cxnLst/>
              <a:rect l="l" t="t" r="r" b="b"/>
              <a:pathLst>
                <a:path w="2041753" h="267818">
                  <a:moveTo>
                    <a:pt x="0" y="0"/>
                  </a:moveTo>
                  <a:lnTo>
                    <a:pt x="2041753" y="0"/>
                  </a:lnTo>
                  <a:lnTo>
                    <a:pt x="2041753" y="267818"/>
                  </a:lnTo>
                  <a:lnTo>
                    <a:pt x="0" y="267818"/>
                  </a:lnTo>
                  <a:close/>
                </a:path>
              </a:pathLst>
            </a:custGeom>
            <a:solidFill>
              <a:srgbClr val="FFFFFF"/>
            </a:solidFill>
          </p:spPr>
          <p:txBody>
            <a:bodyPr/>
            <a:lstStyle/>
            <a:p>
              <a:endParaRPr lang="fr-FR"/>
            </a:p>
          </p:txBody>
        </p:sp>
        <p:sp>
          <p:nvSpPr>
            <p:cNvPr id="15" name="TextBox 15"/>
            <p:cNvSpPr txBox="1"/>
            <p:nvPr/>
          </p:nvSpPr>
          <p:spPr>
            <a:xfrm>
              <a:off x="0" y="-38100"/>
              <a:ext cx="2041753" cy="305918"/>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5578731" y="8495779"/>
            <a:ext cx="7752281" cy="1016871"/>
            <a:chOff x="0" y="0"/>
            <a:chExt cx="2041753" cy="267818"/>
          </a:xfrm>
        </p:grpSpPr>
        <p:sp>
          <p:nvSpPr>
            <p:cNvPr id="17" name="Freeform 17"/>
            <p:cNvSpPr/>
            <p:nvPr/>
          </p:nvSpPr>
          <p:spPr>
            <a:xfrm>
              <a:off x="0" y="0"/>
              <a:ext cx="2041753" cy="267818"/>
            </a:xfrm>
            <a:custGeom>
              <a:avLst/>
              <a:gdLst/>
              <a:ahLst/>
              <a:cxnLst/>
              <a:rect l="l" t="t" r="r" b="b"/>
              <a:pathLst>
                <a:path w="2041753" h="267818">
                  <a:moveTo>
                    <a:pt x="0" y="0"/>
                  </a:moveTo>
                  <a:lnTo>
                    <a:pt x="2041753" y="0"/>
                  </a:lnTo>
                  <a:lnTo>
                    <a:pt x="2041753" y="267818"/>
                  </a:lnTo>
                  <a:lnTo>
                    <a:pt x="0" y="267818"/>
                  </a:lnTo>
                  <a:close/>
                </a:path>
              </a:pathLst>
            </a:custGeom>
            <a:solidFill>
              <a:srgbClr val="FFFFFF"/>
            </a:solidFill>
          </p:spPr>
          <p:txBody>
            <a:bodyPr/>
            <a:lstStyle/>
            <a:p>
              <a:endParaRPr lang="fr-FR"/>
            </a:p>
          </p:txBody>
        </p:sp>
        <p:sp>
          <p:nvSpPr>
            <p:cNvPr id="18" name="TextBox 18"/>
            <p:cNvSpPr txBox="1"/>
            <p:nvPr/>
          </p:nvSpPr>
          <p:spPr>
            <a:xfrm>
              <a:off x="0" y="-38100"/>
              <a:ext cx="2041753" cy="305918"/>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5578731" y="1572281"/>
            <a:ext cx="7752281" cy="1043794"/>
            <a:chOff x="0" y="0"/>
            <a:chExt cx="2041753" cy="274909"/>
          </a:xfrm>
        </p:grpSpPr>
        <p:sp>
          <p:nvSpPr>
            <p:cNvPr id="20" name="Freeform 20"/>
            <p:cNvSpPr/>
            <p:nvPr/>
          </p:nvSpPr>
          <p:spPr>
            <a:xfrm>
              <a:off x="0" y="0"/>
              <a:ext cx="2041753" cy="274909"/>
            </a:xfrm>
            <a:custGeom>
              <a:avLst/>
              <a:gdLst/>
              <a:ahLst/>
              <a:cxnLst/>
              <a:rect l="l" t="t" r="r" b="b"/>
              <a:pathLst>
                <a:path w="2041753" h="274909">
                  <a:moveTo>
                    <a:pt x="0" y="0"/>
                  </a:moveTo>
                  <a:lnTo>
                    <a:pt x="2041753" y="0"/>
                  </a:lnTo>
                  <a:lnTo>
                    <a:pt x="2041753" y="274909"/>
                  </a:lnTo>
                  <a:lnTo>
                    <a:pt x="0" y="274909"/>
                  </a:lnTo>
                  <a:close/>
                </a:path>
              </a:pathLst>
            </a:custGeom>
            <a:solidFill>
              <a:srgbClr val="FFFFFF"/>
            </a:solidFill>
          </p:spPr>
          <p:txBody>
            <a:bodyPr/>
            <a:lstStyle/>
            <a:p>
              <a:endParaRPr lang="fr-FR"/>
            </a:p>
          </p:txBody>
        </p:sp>
        <p:sp>
          <p:nvSpPr>
            <p:cNvPr id="21" name="TextBox 21"/>
            <p:cNvSpPr txBox="1"/>
            <p:nvPr/>
          </p:nvSpPr>
          <p:spPr>
            <a:xfrm>
              <a:off x="0" y="-57150"/>
              <a:ext cx="2041753" cy="332059"/>
            </a:xfrm>
            <a:prstGeom prst="rect">
              <a:avLst/>
            </a:prstGeom>
          </p:spPr>
          <p:txBody>
            <a:bodyPr lIns="50800" tIns="50800" rIns="50800" bIns="50800" rtlCol="0" anchor="ctr"/>
            <a:lstStyle/>
            <a:p>
              <a:pPr algn="ctr">
                <a:lnSpc>
                  <a:spcPts val="4199"/>
                </a:lnSpc>
              </a:pPr>
              <a:r>
                <a:rPr lang="en-US" sz="2999">
                  <a:solidFill>
                    <a:srgbClr val="000000"/>
                  </a:solidFill>
                  <a:latin typeface="Quicksand"/>
                  <a:ea typeface="Quicksand"/>
                  <a:cs typeface="Quicksand"/>
                  <a:sym typeface="Quicksand"/>
                </a:rPr>
                <a:t>Introduction</a:t>
              </a:r>
            </a:p>
          </p:txBody>
        </p:sp>
      </p:grpSp>
      <p:grpSp>
        <p:nvGrpSpPr>
          <p:cNvPr id="22" name="Group 22"/>
          <p:cNvGrpSpPr/>
          <p:nvPr/>
        </p:nvGrpSpPr>
        <p:grpSpPr>
          <a:xfrm>
            <a:off x="5578731" y="2951102"/>
            <a:ext cx="7752281" cy="1043794"/>
            <a:chOff x="0" y="0"/>
            <a:chExt cx="2041753" cy="274909"/>
          </a:xfrm>
        </p:grpSpPr>
        <p:sp>
          <p:nvSpPr>
            <p:cNvPr id="23" name="Freeform 23"/>
            <p:cNvSpPr/>
            <p:nvPr/>
          </p:nvSpPr>
          <p:spPr>
            <a:xfrm>
              <a:off x="0" y="0"/>
              <a:ext cx="2041753" cy="274909"/>
            </a:xfrm>
            <a:custGeom>
              <a:avLst/>
              <a:gdLst/>
              <a:ahLst/>
              <a:cxnLst/>
              <a:rect l="l" t="t" r="r" b="b"/>
              <a:pathLst>
                <a:path w="2041753" h="274909">
                  <a:moveTo>
                    <a:pt x="0" y="0"/>
                  </a:moveTo>
                  <a:lnTo>
                    <a:pt x="2041753" y="0"/>
                  </a:lnTo>
                  <a:lnTo>
                    <a:pt x="2041753" y="274909"/>
                  </a:lnTo>
                  <a:lnTo>
                    <a:pt x="0" y="274909"/>
                  </a:lnTo>
                  <a:close/>
                </a:path>
              </a:pathLst>
            </a:custGeom>
            <a:solidFill>
              <a:srgbClr val="FFFFFF"/>
            </a:solidFill>
          </p:spPr>
          <p:txBody>
            <a:bodyPr/>
            <a:lstStyle/>
            <a:p>
              <a:endParaRPr lang="fr-FR"/>
            </a:p>
          </p:txBody>
        </p:sp>
        <p:sp>
          <p:nvSpPr>
            <p:cNvPr id="24" name="TextBox 24"/>
            <p:cNvSpPr txBox="1"/>
            <p:nvPr/>
          </p:nvSpPr>
          <p:spPr>
            <a:xfrm>
              <a:off x="0" y="-57150"/>
              <a:ext cx="2041753" cy="332059"/>
            </a:xfrm>
            <a:prstGeom prst="rect">
              <a:avLst/>
            </a:prstGeom>
          </p:spPr>
          <p:txBody>
            <a:bodyPr lIns="50800" tIns="50800" rIns="50800" bIns="50800" rtlCol="0" anchor="ctr"/>
            <a:lstStyle/>
            <a:p>
              <a:pPr algn="ctr">
                <a:lnSpc>
                  <a:spcPts val="4199"/>
                </a:lnSpc>
              </a:pPr>
              <a:endParaRPr/>
            </a:p>
          </p:txBody>
        </p:sp>
      </p:grpSp>
      <p:sp>
        <p:nvSpPr>
          <p:cNvPr id="25" name="TextBox 25"/>
          <p:cNvSpPr txBox="1"/>
          <p:nvPr/>
        </p:nvSpPr>
        <p:spPr>
          <a:xfrm>
            <a:off x="5578731" y="3178676"/>
            <a:ext cx="7752281" cy="502920"/>
          </a:xfrm>
          <a:prstGeom prst="rect">
            <a:avLst/>
          </a:prstGeom>
        </p:spPr>
        <p:txBody>
          <a:bodyPr lIns="0" tIns="0" rIns="0" bIns="0" rtlCol="0" anchor="t">
            <a:spAutoFit/>
          </a:bodyPr>
          <a:lstStyle/>
          <a:p>
            <a:pPr algn="ctr">
              <a:lnSpc>
                <a:spcPts val="4199"/>
              </a:lnSpc>
              <a:spcBef>
                <a:spcPct val="0"/>
              </a:spcBef>
            </a:pPr>
            <a:r>
              <a:rPr lang="en-US" sz="2799">
                <a:solidFill>
                  <a:srgbClr val="000000"/>
                </a:solidFill>
                <a:latin typeface="Quicksand"/>
                <a:ea typeface="Quicksand"/>
                <a:cs typeface="Quicksand"/>
                <a:sym typeface="Quicksand"/>
              </a:rPr>
              <a:t>Analyse des Besoins</a:t>
            </a:r>
          </a:p>
        </p:txBody>
      </p:sp>
      <p:sp>
        <p:nvSpPr>
          <p:cNvPr id="26" name="TextBox 26"/>
          <p:cNvSpPr txBox="1"/>
          <p:nvPr/>
        </p:nvSpPr>
        <p:spPr>
          <a:xfrm>
            <a:off x="5578731" y="4570958"/>
            <a:ext cx="7752281" cy="1026795"/>
          </a:xfrm>
          <a:prstGeom prst="rect">
            <a:avLst/>
          </a:prstGeom>
        </p:spPr>
        <p:txBody>
          <a:bodyPr lIns="0" tIns="0" rIns="0" bIns="0" rtlCol="0" anchor="t">
            <a:spAutoFit/>
          </a:bodyPr>
          <a:lstStyle/>
          <a:p>
            <a:pPr algn="ctr">
              <a:lnSpc>
                <a:spcPts val="4199"/>
              </a:lnSpc>
            </a:pPr>
            <a:r>
              <a:rPr lang="en-US" sz="2799">
                <a:solidFill>
                  <a:srgbClr val="000000"/>
                </a:solidFill>
                <a:latin typeface="Quicksand"/>
                <a:ea typeface="Quicksand"/>
                <a:cs typeface="Quicksand"/>
                <a:sym typeface="Quicksand"/>
              </a:rPr>
              <a:t>Méthodologie de Travail</a:t>
            </a:r>
          </a:p>
          <a:p>
            <a:pPr algn="ctr">
              <a:lnSpc>
                <a:spcPts val="4199"/>
              </a:lnSpc>
              <a:spcBef>
                <a:spcPct val="0"/>
              </a:spcBef>
            </a:pPr>
            <a:endParaRPr lang="en-US" sz="2799">
              <a:solidFill>
                <a:srgbClr val="000000"/>
              </a:solidFill>
              <a:latin typeface="Quicksand"/>
              <a:ea typeface="Quicksand"/>
              <a:cs typeface="Quicksand"/>
              <a:sym typeface="Quicksand"/>
            </a:endParaRPr>
          </a:p>
        </p:txBody>
      </p:sp>
      <p:sp>
        <p:nvSpPr>
          <p:cNvPr id="27" name="TextBox 27"/>
          <p:cNvSpPr txBox="1"/>
          <p:nvPr/>
        </p:nvSpPr>
        <p:spPr>
          <a:xfrm>
            <a:off x="5578731" y="5873978"/>
            <a:ext cx="7752281" cy="1026795"/>
          </a:xfrm>
          <a:prstGeom prst="rect">
            <a:avLst/>
          </a:prstGeom>
        </p:spPr>
        <p:txBody>
          <a:bodyPr lIns="0" tIns="0" rIns="0" bIns="0" rtlCol="0" anchor="t">
            <a:spAutoFit/>
          </a:bodyPr>
          <a:lstStyle/>
          <a:p>
            <a:pPr algn="ctr">
              <a:lnSpc>
                <a:spcPts val="4199"/>
              </a:lnSpc>
            </a:pPr>
            <a:r>
              <a:rPr lang="en-US" sz="2799">
                <a:solidFill>
                  <a:srgbClr val="000000"/>
                </a:solidFill>
                <a:latin typeface="Quicksand"/>
                <a:ea typeface="Quicksand"/>
                <a:cs typeface="Quicksand"/>
                <a:sym typeface="Quicksand"/>
              </a:rPr>
              <a:t>Réalisation</a:t>
            </a:r>
          </a:p>
          <a:p>
            <a:pPr algn="ctr">
              <a:lnSpc>
                <a:spcPts val="4199"/>
              </a:lnSpc>
              <a:spcBef>
                <a:spcPct val="0"/>
              </a:spcBef>
            </a:pPr>
            <a:endParaRPr lang="en-US" sz="2799">
              <a:solidFill>
                <a:srgbClr val="000000"/>
              </a:solidFill>
              <a:latin typeface="Quicksand"/>
              <a:ea typeface="Quicksand"/>
              <a:cs typeface="Quicksand"/>
              <a:sym typeface="Quicksand"/>
            </a:endParaRPr>
          </a:p>
        </p:txBody>
      </p:sp>
      <p:sp>
        <p:nvSpPr>
          <p:cNvPr id="28" name="TextBox 28"/>
          <p:cNvSpPr txBox="1"/>
          <p:nvPr/>
        </p:nvSpPr>
        <p:spPr>
          <a:xfrm>
            <a:off x="5578731" y="7176998"/>
            <a:ext cx="7752281" cy="1026795"/>
          </a:xfrm>
          <a:prstGeom prst="rect">
            <a:avLst/>
          </a:prstGeom>
        </p:spPr>
        <p:txBody>
          <a:bodyPr lIns="0" tIns="0" rIns="0" bIns="0" rtlCol="0" anchor="t">
            <a:spAutoFit/>
          </a:bodyPr>
          <a:lstStyle/>
          <a:p>
            <a:pPr algn="ctr">
              <a:lnSpc>
                <a:spcPts val="4199"/>
              </a:lnSpc>
            </a:pPr>
            <a:r>
              <a:rPr lang="en-US" sz="2799">
                <a:solidFill>
                  <a:srgbClr val="000000"/>
                </a:solidFill>
                <a:latin typeface="Quicksand"/>
                <a:ea typeface="Quicksand"/>
                <a:cs typeface="Quicksand"/>
                <a:sym typeface="Quicksand"/>
              </a:rPr>
              <a:t>Problèmes rencontrés et Solutions</a:t>
            </a:r>
          </a:p>
          <a:p>
            <a:pPr algn="ctr">
              <a:lnSpc>
                <a:spcPts val="4199"/>
              </a:lnSpc>
              <a:spcBef>
                <a:spcPct val="0"/>
              </a:spcBef>
            </a:pPr>
            <a:endParaRPr lang="en-US" sz="2799">
              <a:solidFill>
                <a:srgbClr val="000000"/>
              </a:solidFill>
              <a:latin typeface="Quicksand"/>
              <a:ea typeface="Quicksand"/>
              <a:cs typeface="Quicksand"/>
              <a:sym typeface="Quicksand"/>
            </a:endParaRPr>
          </a:p>
        </p:txBody>
      </p:sp>
      <p:sp>
        <p:nvSpPr>
          <p:cNvPr id="29" name="TextBox 29"/>
          <p:cNvSpPr txBox="1"/>
          <p:nvPr/>
        </p:nvSpPr>
        <p:spPr>
          <a:xfrm>
            <a:off x="5578731" y="8632418"/>
            <a:ext cx="7752281" cy="502920"/>
          </a:xfrm>
          <a:prstGeom prst="rect">
            <a:avLst/>
          </a:prstGeom>
        </p:spPr>
        <p:txBody>
          <a:bodyPr lIns="0" tIns="0" rIns="0" bIns="0" rtlCol="0" anchor="t">
            <a:spAutoFit/>
          </a:bodyPr>
          <a:lstStyle/>
          <a:p>
            <a:pPr algn="ctr">
              <a:lnSpc>
                <a:spcPts val="4199"/>
              </a:lnSpc>
              <a:spcBef>
                <a:spcPct val="0"/>
              </a:spcBef>
            </a:pPr>
            <a:r>
              <a:rPr lang="en-US" sz="2799">
                <a:solidFill>
                  <a:srgbClr val="000000"/>
                </a:solidFill>
                <a:latin typeface="Quicksand"/>
                <a:ea typeface="Quicksand"/>
                <a:cs typeface="Quicksand"/>
                <a:sym typeface="Quicksand"/>
              </a:rPr>
              <a:t>Conclusion</a:t>
            </a:r>
          </a:p>
        </p:txBody>
      </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grpSp>
        <p:nvGrpSpPr>
          <p:cNvPr id="2" name="Group 2"/>
          <p:cNvGrpSpPr/>
          <p:nvPr/>
        </p:nvGrpSpPr>
        <p:grpSpPr>
          <a:xfrm>
            <a:off x="6781800" y="1028700"/>
            <a:ext cx="10477500" cy="8018654"/>
            <a:chOff x="0" y="0"/>
            <a:chExt cx="2759506" cy="2111909"/>
          </a:xfrm>
        </p:grpSpPr>
        <p:sp>
          <p:nvSpPr>
            <p:cNvPr id="3" name="Freeform 3"/>
            <p:cNvSpPr/>
            <p:nvPr/>
          </p:nvSpPr>
          <p:spPr>
            <a:xfrm>
              <a:off x="0" y="0"/>
              <a:ext cx="2759506" cy="2111909"/>
            </a:xfrm>
            <a:custGeom>
              <a:avLst/>
              <a:gdLst/>
              <a:ahLst/>
              <a:cxnLst/>
              <a:rect l="l" t="t" r="r" b="b"/>
              <a:pathLst>
                <a:path w="2759506" h="2111909">
                  <a:moveTo>
                    <a:pt x="0" y="0"/>
                  </a:moveTo>
                  <a:lnTo>
                    <a:pt x="2759506" y="0"/>
                  </a:lnTo>
                  <a:lnTo>
                    <a:pt x="2759506" y="2111909"/>
                  </a:lnTo>
                  <a:lnTo>
                    <a:pt x="0" y="2111909"/>
                  </a:lnTo>
                  <a:close/>
                </a:path>
              </a:pathLst>
            </a:custGeom>
            <a:solidFill>
              <a:srgbClr val="FFFFFF"/>
            </a:solidFill>
          </p:spPr>
          <p:txBody>
            <a:bodyPr/>
            <a:lstStyle/>
            <a:p>
              <a:endParaRPr lang="fr-FR"/>
            </a:p>
          </p:txBody>
        </p:sp>
        <p:sp>
          <p:nvSpPr>
            <p:cNvPr id="4" name="TextBox 4"/>
            <p:cNvSpPr txBox="1"/>
            <p:nvPr/>
          </p:nvSpPr>
          <p:spPr>
            <a:xfrm>
              <a:off x="0" y="-38100"/>
              <a:ext cx="2759506" cy="2150009"/>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6313353" y="8021938"/>
            <a:ext cx="945947" cy="1025417"/>
          </a:xfrm>
          <a:custGeom>
            <a:avLst/>
            <a:gdLst/>
            <a:ahLst/>
            <a:cxnLst/>
            <a:rect l="l" t="t" r="r" b="b"/>
            <a:pathLst>
              <a:path w="945947" h="1025417">
                <a:moveTo>
                  <a:pt x="0" y="0"/>
                </a:moveTo>
                <a:lnTo>
                  <a:pt x="945947" y="0"/>
                </a:lnTo>
                <a:lnTo>
                  <a:pt x="945947" y="1025416"/>
                </a:lnTo>
                <a:lnTo>
                  <a:pt x="0" y="10254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FR"/>
          </a:p>
        </p:txBody>
      </p:sp>
      <p:sp>
        <p:nvSpPr>
          <p:cNvPr id="6" name="TextBox 6"/>
          <p:cNvSpPr txBox="1"/>
          <p:nvPr/>
        </p:nvSpPr>
        <p:spPr>
          <a:xfrm>
            <a:off x="197827" y="4289930"/>
            <a:ext cx="6296802" cy="1085215"/>
          </a:xfrm>
          <a:prstGeom prst="rect">
            <a:avLst/>
          </a:prstGeom>
        </p:spPr>
        <p:txBody>
          <a:bodyPr lIns="0" tIns="0" rIns="0" bIns="0" rtlCol="0" anchor="t">
            <a:spAutoFit/>
          </a:bodyPr>
          <a:lstStyle/>
          <a:p>
            <a:pPr algn="r">
              <a:lnSpc>
                <a:spcPts val="8959"/>
              </a:lnSpc>
            </a:pPr>
            <a:r>
              <a:rPr lang="en-US" sz="6399">
                <a:solidFill>
                  <a:srgbClr val="FFFFFF"/>
                </a:solidFill>
                <a:latin typeface="Fredoka"/>
                <a:ea typeface="Fredoka"/>
                <a:cs typeface="Fredoka"/>
                <a:sym typeface="Fredoka"/>
              </a:rPr>
              <a:t>INTRODUCTION</a:t>
            </a:r>
          </a:p>
        </p:txBody>
      </p:sp>
      <p:sp>
        <p:nvSpPr>
          <p:cNvPr id="7" name="TextBox 7"/>
          <p:cNvSpPr txBox="1"/>
          <p:nvPr/>
        </p:nvSpPr>
        <p:spPr>
          <a:xfrm>
            <a:off x="6999775" y="1235531"/>
            <a:ext cx="9135473" cy="7232113"/>
          </a:xfrm>
          <a:prstGeom prst="rect">
            <a:avLst/>
          </a:prstGeom>
        </p:spPr>
        <p:txBody>
          <a:bodyPr lIns="0" tIns="0" rIns="0" bIns="0" rtlCol="0" anchor="t">
            <a:spAutoFit/>
          </a:bodyPr>
          <a:lstStyle/>
          <a:p>
            <a:pPr algn="just">
              <a:lnSpc>
                <a:spcPts val="3992"/>
              </a:lnSpc>
              <a:spcBef>
                <a:spcPct val="0"/>
              </a:spcBef>
            </a:pPr>
            <a:r>
              <a:rPr lang="en-US" sz="2661" b="1">
                <a:solidFill>
                  <a:srgbClr val="000000"/>
                </a:solidFill>
                <a:latin typeface="Quicksand Bold"/>
                <a:ea typeface="Quicksand Bold"/>
                <a:cs typeface="Quicksand Bold"/>
                <a:sym typeface="Quicksand Bold"/>
              </a:rPr>
              <a:t>Contexte général:</a:t>
            </a:r>
          </a:p>
          <a:p>
            <a:pPr algn="just">
              <a:lnSpc>
                <a:spcPts val="3299"/>
              </a:lnSpc>
              <a:spcBef>
                <a:spcPct val="0"/>
              </a:spcBef>
            </a:pPr>
            <a:r>
              <a:rPr lang="en-US" sz="2199">
                <a:solidFill>
                  <a:srgbClr val="000000"/>
                </a:solidFill>
                <a:latin typeface="Quicksand"/>
                <a:ea typeface="Quicksand"/>
                <a:cs typeface="Quicksand"/>
                <a:sym typeface="Quicksand"/>
              </a:rPr>
              <a:t>La sécurité des accès numériques est devenue un enjeu majeur pour les entreprises.</a:t>
            </a:r>
          </a:p>
          <a:p>
            <a:pPr algn="just">
              <a:lnSpc>
                <a:spcPts val="3299"/>
              </a:lnSpc>
              <a:spcBef>
                <a:spcPct val="0"/>
              </a:spcBef>
            </a:pPr>
            <a:r>
              <a:rPr lang="en-US" sz="2199">
                <a:solidFill>
                  <a:srgbClr val="000000"/>
                </a:solidFill>
                <a:latin typeface="Quicksand"/>
                <a:ea typeface="Quicksand"/>
                <a:cs typeface="Quicksand"/>
                <a:sym typeface="Quicksand"/>
              </a:rPr>
              <a:t>Les cyberattaques se multiplient et deviennent de plus en plus sophistiquées.</a:t>
            </a:r>
          </a:p>
          <a:p>
            <a:pPr algn="just">
              <a:lnSpc>
                <a:spcPts val="3299"/>
              </a:lnSpc>
              <a:spcBef>
                <a:spcPct val="0"/>
              </a:spcBef>
            </a:pPr>
            <a:endParaRPr lang="en-US" sz="2199">
              <a:solidFill>
                <a:srgbClr val="000000"/>
              </a:solidFill>
              <a:latin typeface="Quicksand"/>
              <a:ea typeface="Quicksand"/>
              <a:cs typeface="Quicksand"/>
              <a:sym typeface="Quicksand"/>
            </a:endParaRPr>
          </a:p>
          <a:p>
            <a:pPr algn="just">
              <a:lnSpc>
                <a:spcPts val="3992"/>
              </a:lnSpc>
              <a:spcBef>
                <a:spcPct val="0"/>
              </a:spcBef>
            </a:pPr>
            <a:r>
              <a:rPr lang="en-US" sz="2661" b="1">
                <a:solidFill>
                  <a:srgbClr val="000000"/>
                </a:solidFill>
                <a:latin typeface="Quicksand Bold"/>
                <a:ea typeface="Quicksand Bold"/>
                <a:cs typeface="Quicksand Bold"/>
                <a:sym typeface="Quicksand Bold"/>
              </a:rPr>
              <a:t>Problématique abordée:</a:t>
            </a:r>
          </a:p>
          <a:p>
            <a:pPr algn="just">
              <a:lnSpc>
                <a:spcPts val="3299"/>
              </a:lnSpc>
              <a:spcBef>
                <a:spcPct val="0"/>
              </a:spcBef>
            </a:pPr>
            <a:r>
              <a:rPr lang="en-US" sz="2199">
                <a:solidFill>
                  <a:srgbClr val="000000"/>
                </a:solidFill>
                <a:latin typeface="Quicksand"/>
                <a:ea typeface="Quicksand"/>
                <a:cs typeface="Quicksand"/>
                <a:sym typeface="Quicksand"/>
              </a:rPr>
              <a:t>Les méthodes d'authentification traditionnelles reposent uniquement sur les mots de passe.</a:t>
            </a:r>
          </a:p>
          <a:p>
            <a:pPr algn="just">
              <a:lnSpc>
                <a:spcPts val="3299"/>
              </a:lnSpc>
              <a:spcBef>
                <a:spcPct val="0"/>
              </a:spcBef>
            </a:pPr>
            <a:r>
              <a:rPr lang="en-US" sz="2199">
                <a:solidFill>
                  <a:srgbClr val="000000"/>
                </a:solidFill>
                <a:latin typeface="Quicksand"/>
                <a:ea typeface="Quicksand"/>
                <a:cs typeface="Quicksand"/>
                <a:sym typeface="Quicksand"/>
              </a:rPr>
              <a:t>Ces systèmes présentent des vulnérabilités importantes face aux techniques d'attaque modernes.</a:t>
            </a:r>
          </a:p>
          <a:p>
            <a:pPr algn="just">
              <a:lnSpc>
                <a:spcPts val="3299"/>
              </a:lnSpc>
              <a:spcBef>
                <a:spcPct val="0"/>
              </a:spcBef>
            </a:pPr>
            <a:endParaRPr lang="en-US" sz="2199">
              <a:solidFill>
                <a:srgbClr val="000000"/>
              </a:solidFill>
              <a:latin typeface="Quicksand"/>
              <a:ea typeface="Quicksand"/>
              <a:cs typeface="Quicksand"/>
              <a:sym typeface="Quicksand"/>
            </a:endParaRPr>
          </a:p>
          <a:p>
            <a:pPr algn="just">
              <a:lnSpc>
                <a:spcPts val="3992"/>
              </a:lnSpc>
              <a:spcBef>
                <a:spcPct val="0"/>
              </a:spcBef>
            </a:pPr>
            <a:r>
              <a:rPr lang="en-US" sz="2661" b="1">
                <a:solidFill>
                  <a:srgbClr val="000000"/>
                </a:solidFill>
                <a:latin typeface="Quicksand Bold"/>
                <a:ea typeface="Quicksand Bold"/>
                <a:cs typeface="Quicksand Bold"/>
                <a:sym typeface="Quicksand Bold"/>
              </a:rPr>
              <a:t>Objectifs:</a:t>
            </a:r>
          </a:p>
          <a:p>
            <a:pPr algn="just">
              <a:lnSpc>
                <a:spcPts val="3299"/>
              </a:lnSpc>
              <a:spcBef>
                <a:spcPct val="0"/>
              </a:spcBef>
            </a:pPr>
            <a:r>
              <a:rPr lang="en-US" sz="2199">
                <a:solidFill>
                  <a:srgbClr val="000000"/>
                </a:solidFill>
                <a:latin typeface="Quicksand"/>
                <a:ea typeface="Quicksand"/>
                <a:cs typeface="Quicksand"/>
                <a:sym typeface="Quicksand"/>
              </a:rPr>
              <a:t>Développer un système d'authentification multi-facteurs intégrant des technologies modernes.</a:t>
            </a:r>
          </a:p>
          <a:p>
            <a:pPr algn="just">
              <a:lnSpc>
                <a:spcPts val="3299"/>
              </a:lnSpc>
              <a:spcBef>
                <a:spcPct val="0"/>
              </a:spcBef>
            </a:pPr>
            <a:r>
              <a:rPr lang="en-US" sz="2199">
                <a:solidFill>
                  <a:srgbClr val="000000"/>
                </a:solidFill>
                <a:latin typeface="Quicksand"/>
                <a:ea typeface="Quicksand"/>
                <a:cs typeface="Quicksand"/>
                <a:sym typeface="Quicksand"/>
              </a:rPr>
              <a:t>Offrir une solution qui allie sécurité renforcée et expérience utilisateur optimale.</a:t>
            </a:r>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4436292"/>
            <a:ext cx="5124450" cy="4558993"/>
            <a:chOff x="0" y="0"/>
            <a:chExt cx="1349649" cy="1200723"/>
          </a:xfrm>
        </p:grpSpPr>
        <p:sp>
          <p:nvSpPr>
            <p:cNvPr id="3" name="Freeform 3"/>
            <p:cNvSpPr/>
            <p:nvPr/>
          </p:nvSpPr>
          <p:spPr>
            <a:xfrm>
              <a:off x="0" y="0"/>
              <a:ext cx="1349649" cy="1200723"/>
            </a:xfrm>
            <a:custGeom>
              <a:avLst/>
              <a:gdLst/>
              <a:ahLst/>
              <a:cxnLst/>
              <a:rect l="l" t="t" r="r" b="b"/>
              <a:pathLst>
                <a:path w="1349649" h="1200723">
                  <a:moveTo>
                    <a:pt x="0" y="0"/>
                  </a:moveTo>
                  <a:lnTo>
                    <a:pt x="1349649" y="0"/>
                  </a:lnTo>
                  <a:lnTo>
                    <a:pt x="1349649" y="1200723"/>
                  </a:lnTo>
                  <a:lnTo>
                    <a:pt x="0" y="1200723"/>
                  </a:lnTo>
                  <a:close/>
                </a:path>
              </a:pathLst>
            </a:custGeom>
            <a:solidFill>
              <a:srgbClr val="FFFFFF"/>
            </a:solidFill>
          </p:spPr>
          <p:txBody>
            <a:bodyPr/>
            <a:lstStyle/>
            <a:p>
              <a:endParaRPr lang="fr-FR"/>
            </a:p>
          </p:txBody>
        </p:sp>
        <p:sp>
          <p:nvSpPr>
            <p:cNvPr id="4" name="TextBox 4"/>
            <p:cNvSpPr txBox="1"/>
            <p:nvPr/>
          </p:nvSpPr>
          <p:spPr>
            <a:xfrm>
              <a:off x="0" y="-38100"/>
              <a:ext cx="1349649" cy="1238823"/>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3988716" y="1994191"/>
            <a:ext cx="2164434" cy="3149309"/>
          </a:xfrm>
          <a:custGeom>
            <a:avLst/>
            <a:gdLst/>
            <a:ahLst/>
            <a:cxnLst/>
            <a:rect l="l" t="t" r="r" b="b"/>
            <a:pathLst>
              <a:path w="2164434" h="3149309">
                <a:moveTo>
                  <a:pt x="0" y="0"/>
                </a:moveTo>
                <a:lnTo>
                  <a:pt x="2164434" y="0"/>
                </a:lnTo>
                <a:lnTo>
                  <a:pt x="2164434" y="3149309"/>
                </a:lnTo>
                <a:lnTo>
                  <a:pt x="0" y="3149309"/>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fr-FR"/>
          </a:p>
        </p:txBody>
      </p:sp>
      <p:grpSp>
        <p:nvGrpSpPr>
          <p:cNvPr id="6" name="Group 6"/>
          <p:cNvGrpSpPr/>
          <p:nvPr/>
        </p:nvGrpSpPr>
        <p:grpSpPr>
          <a:xfrm>
            <a:off x="12134850" y="4479427"/>
            <a:ext cx="5124450" cy="4558993"/>
            <a:chOff x="0" y="0"/>
            <a:chExt cx="1349649" cy="1200723"/>
          </a:xfrm>
        </p:grpSpPr>
        <p:sp>
          <p:nvSpPr>
            <p:cNvPr id="7" name="Freeform 7"/>
            <p:cNvSpPr/>
            <p:nvPr/>
          </p:nvSpPr>
          <p:spPr>
            <a:xfrm>
              <a:off x="0" y="0"/>
              <a:ext cx="1349649" cy="1200723"/>
            </a:xfrm>
            <a:custGeom>
              <a:avLst/>
              <a:gdLst/>
              <a:ahLst/>
              <a:cxnLst/>
              <a:rect l="l" t="t" r="r" b="b"/>
              <a:pathLst>
                <a:path w="1349649" h="1200723">
                  <a:moveTo>
                    <a:pt x="0" y="0"/>
                  </a:moveTo>
                  <a:lnTo>
                    <a:pt x="1349649" y="0"/>
                  </a:lnTo>
                  <a:lnTo>
                    <a:pt x="1349649" y="1200723"/>
                  </a:lnTo>
                  <a:lnTo>
                    <a:pt x="0" y="1200723"/>
                  </a:lnTo>
                  <a:close/>
                </a:path>
              </a:pathLst>
            </a:custGeom>
            <a:solidFill>
              <a:srgbClr val="FFFFFF"/>
            </a:solidFill>
          </p:spPr>
          <p:txBody>
            <a:bodyPr/>
            <a:lstStyle/>
            <a:p>
              <a:endParaRPr lang="fr-FR"/>
            </a:p>
          </p:txBody>
        </p:sp>
        <p:sp>
          <p:nvSpPr>
            <p:cNvPr id="8" name="TextBox 8"/>
            <p:cNvSpPr txBox="1"/>
            <p:nvPr/>
          </p:nvSpPr>
          <p:spPr>
            <a:xfrm>
              <a:off x="0" y="-38100"/>
              <a:ext cx="1349649" cy="1238823"/>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6581775" y="4436292"/>
            <a:ext cx="5124450" cy="4558993"/>
            <a:chOff x="0" y="0"/>
            <a:chExt cx="1349649" cy="1200723"/>
          </a:xfrm>
        </p:grpSpPr>
        <p:sp>
          <p:nvSpPr>
            <p:cNvPr id="10" name="Freeform 10"/>
            <p:cNvSpPr/>
            <p:nvPr/>
          </p:nvSpPr>
          <p:spPr>
            <a:xfrm>
              <a:off x="0" y="0"/>
              <a:ext cx="1349649" cy="1200723"/>
            </a:xfrm>
            <a:custGeom>
              <a:avLst/>
              <a:gdLst/>
              <a:ahLst/>
              <a:cxnLst/>
              <a:rect l="l" t="t" r="r" b="b"/>
              <a:pathLst>
                <a:path w="1349649" h="1200723">
                  <a:moveTo>
                    <a:pt x="0" y="0"/>
                  </a:moveTo>
                  <a:lnTo>
                    <a:pt x="1349649" y="0"/>
                  </a:lnTo>
                  <a:lnTo>
                    <a:pt x="1349649" y="1200723"/>
                  </a:lnTo>
                  <a:lnTo>
                    <a:pt x="0" y="1200723"/>
                  </a:lnTo>
                  <a:close/>
                </a:path>
              </a:pathLst>
            </a:custGeom>
            <a:solidFill>
              <a:srgbClr val="FFFFFF"/>
            </a:solidFill>
          </p:spPr>
          <p:txBody>
            <a:bodyPr/>
            <a:lstStyle/>
            <a:p>
              <a:endParaRPr lang="fr-FR"/>
            </a:p>
          </p:txBody>
        </p:sp>
        <p:sp>
          <p:nvSpPr>
            <p:cNvPr id="11" name="TextBox 11"/>
            <p:cNvSpPr txBox="1"/>
            <p:nvPr/>
          </p:nvSpPr>
          <p:spPr>
            <a:xfrm>
              <a:off x="0" y="-38100"/>
              <a:ext cx="1349649" cy="1238823"/>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15094866" y="1838293"/>
            <a:ext cx="2164434" cy="3149309"/>
          </a:xfrm>
          <a:custGeom>
            <a:avLst/>
            <a:gdLst/>
            <a:ahLst/>
            <a:cxnLst/>
            <a:rect l="l" t="t" r="r" b="b"/>
            <a:pathLst>
              <a:path w="2164434" h="3149309">
                <a:moveTo>
                  <a:pt x="0" y="0"/>
                </a:moveTo>
                <a:lnTo>
                  <a:pt x="2164434" y="0"/>
                </a:lnTo>
                <a:lnTo>
                  <a:pt x="2164434" y="3149309"/>
                </a:lnTo>
                <a:lnTo>
                  <a:pt x="0" y="3149309"/>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fr-FR"/>
          </a:p>
        </p:txBody>
      </p:sp>
      <p:sp>
        <p:nvSpPr>
          <p:cNvPr id="13" name="Freeform 13"/>
          <p:cNvSpPr/>
          <p:nvPr/>
        </p:nvSpPr>
        <p:spPr>
          <a:xfrm>
            <a:off x="9753653" y="1871636"/>
            <a:ext cx="1952572" cy="3149309"/>
          </a:xfrm>
          <a:custGeom>
            <a:avLst/>
            <a:gdLst/>
            <a:ahLst/>
            <a:cxnLst/>
            <a:rect l="l" t="t" r="r" b="b"/>
            <a:pathLst>
              <a:path w="1952572" h="3149309">
                <a:moveTo>
                  <a:pt x="0" y="0"/>
                </a:moveTo>
                <a:lnTo>
                  <a:pt x="1952572" y="0"/>
                </a:lnTo>
                <a:lnTo>
                  <a:pt x="1952572" y="3149309"/>
                </a:lnTo>
                <a:lnTo>
                  <a:pt x="0" y="314930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fr-FR"/>
          </a:p>
        </p:txBody>
      </p:sp>
      <p:sp>
        <p:nvSpPr>
          <p:cNvPr id="14" name="TextBox 14"/>
          <p:cNvSpPr txBox="1"/>
          <p:nvPr/>
        </p:nvSpPr>
        <p:spPr>
          <a:xfrm>
            <a:off x="1404937" y="327951"/>
            <a:ext cx="15478125" cy="1085215"/>
          </a:xfrm>
          <a:prstGeom prst="rect">
            <a:avLst/>
          </a:prstGeom>
        </p:spPr>
        <p:txBody>
          <a:bodyPr lIns="0" tIns="0" rIns="0" bIns="0" rtlCol="0" anchor="t">
            <a:spAutoFit/>
          </a:bodyPr>
          <a:lstStyle/>
          <a:p>
            <a:pPr algn="ctr">
              <a:lnSpc>
                <a:spcPts val="8959"/>
              </a:lnSpc>
            </a:pPr>
            <a:r>
              <a:rPr lang="en-US" sz="6399">
                <a:solidFill>
                  <a:srgbClr val="FFFFFF"/>
                </a:solidFill>
                <a:latin typeface="Fredoka"/>
                <a:ea typeface="Fredoka"/>
                <a:cs typeface="Fredoka"/>
                <a:sym typeface="Fredoka"/>
              </a:rPr>
              <a:t>ANALYSE DES BESOINS</a:t>
            </a:r>
          </a:p>
        </p:txBody>
      </p:sp>
      <p:sp>
        <p:nvSpPr>
          <p:cNvPr id="15" name="TextBox 15"/>
          <p:cNvSpPr txBox="1"/>
          <p:nvPr/>
        </p:nvSpPr>
        <p:spPr>
          <a:xfrm>
            <a:off x="1212178" y="5327004"/>
            <a:ext cx="5553075" cy="3646170"/>
          </a:xfrm>
          <a:prstGeom prst="rect">
            <a:avLst/>
          </a:prstGeom>
        </p:spPr>
        <p:txBody>
          <a:bodyPr lIns="0" tIns="0" rIns="0" bIns="0" rtlCol="0" anchor="t">
            <a:spAutoFit/>
          </a:bodyPr>
          <a:lstStyle/>
          <a:p>
            <a:pPr algn="l">
              <a:lnSpc>
                <a:spcPts val="4199"/>
              </a:lnSpc>
            </a:pPr>
            <a:r>
              <a:rPr lang="en-US" sz="2799">
                <a:solidFill>
                  <a:srgbClr val="000000"/>
                </a:solidFill>
                <a:latin typeface="Quicksand"/>
                <a:ea typeface="Quicksand"/>
                <a:cs typeface="Quicksand"/>
                <a:sym typeface="Quicksand"/>
              </a:rPr>
              <a:t>-L'utilisateur doit pouvoir s'authentifier via plusieurs facteurs de sécurité.</a:t>
            </a:r>
          </a:p>
          <a:p>
            <a:pPr marL="0" lvl="0" indent="0" algn="l">
              <a:lnSpc>
                <a:spcPts val="4199"/>
              </a:lnSpc>
              <a:spcBef>
                <a:spcPct val="0"/>
              </a:spcBef>
            </a:pPr>
            <a:r>
              <a:rPr lang="en-US" sz="2799">
                <a:solidFill>
                  <a:srgbClr val="000000"/>
                </a:solidFill>
                <a:latin typeface="Quicksand"/>
                <a:ea typeface="Quicksand"/>
                <a:cs typeface="Quicksand"/>
                <a:sym typeface="Quicksand"/>
              </a:rPr>
              <a:t>- Le système doit gérer les sessions utilisateurs et la validation des tokens.</a:t>
            </a:r>
          </a:p>
          <a:p>
            <a:pPr marL="0" lvl="0" indent="0" algn="l">
              <a:lnSpc>
                <a:spcPts val="4199"/>
              </a:lnSpc>
              <a:spcBef>
                <a:spcPct val="0"/>
              </a:spcBef>
            </a:pPr>
            <a:endParaRPr lang="en-US" sz="2799">
              <a:solidFill>
                <a:srgbClr val="000000"/>
              </a:solidFill>
              <a:latin typeface="Quicksand"/>
              <a:ea typeface="Quicksand"/>
              <a:cs typeface="Quicksand"/>
              <a:sym typeface="Quicksand"/>
            </a:endParaRPr>
          </a:p>
        </p:txBody>
      </p:sp>
      <p:sp>
        <p:nvSpPr>
          <p:cNvPr id="16" name="TextBox 16"/>
          <p:cNvSpPr txBox="1"/>
          <p:nvPr/>
        </p:nvSpPr>
        <p:spPr>
          <a:xfrm>
            <a:off x="1112367" y="4539615"/>
            <a:ext cx="4955058" cy="905510"/>
          </a:xfrm>
          <a:prstGeom prst="rect">
            <a:avLst/>
          </a:prstGeom>
        </p:spPr>
        <p:txBody>
          <a:bodyPr lIns="0" tIns="0" rIns="0" bIns="0" rtlCol="0" anchor="t">
            <a:spAutoFit/>
          </a:bodyPr>
          <a:lstStyle/>
          <a:p>
            <a:pPr algn="l">
              <a:lnSpc>
                <a:spcPts val="3639"/>
              </a:lnSpc>
            </a:pPr>
            <a:r>
              <a:rPr lang="en-US" sz="2599" b="1">
                <a:solidFill>
                  <a:srgbClr val="000000"/>
                </a:solidFill>
                <a:latin typeface="Quicksand Bold"/>
                <a:ea typeface="Quicksand Bold"/>
                <a:cs typeface="Quicksand Bold"/>
                <a:sym typeface="Quicksand Bold"/>
              </a:rPr>
              <a:t>Besoins fonctionnels clés:</a:t>
            </a:r>
          </a:p>
          <a:p>
            <a:pPr algn="l">
              <a:lnSpc>
                <a:spcPts val="3639"/>
              </a:lnSpc>
            </a:pPr>
            <a:endParaRPr lang="en-US" sz="2599" b="1">
              <a:solidFill>
                <a:srgbClr val="000000"/>
              </a:solidFill>
              <a:latin typeface="Quicksand Bold"/>
              <a:ea typeface="Quicksand Bold"/>
              <a:cs typeface="Quicksand Bold"/>
              <a:sym typeface="Quicksand Bold"/>
            </a:endParaRPr>
          </a:p>
        </p:txBody>
      </p:sp>
      <p:sp>
        <p:nvSpPr>
          <p:cNvPr id="17" name="TextBox 17"/>
          <p:cNvSpPr txBox="1"/>
          <p:nvPr/>
        </p:nvSpPr>
        <p:spPr>
          <a:xfrm>
            <a:off x="12220575" y="5346054"/>
            <a:ext cx="5038725" cy="3269004"/>
          </a:xfrm>
          <a:prstGeom prst="rect">
            <a:avLst/>
          </a:prstGeom>
        </p:spPr>
        <p:txBody>
          <a:bodyPr lIns="0" tIns="0" rIns="0" bIns="0" rtlCol="0" anchor="t">
            <a:spAutoFit/>
          </a:bodyPr>
          <a:lstStyle/>
          <a:p>
            <a:pPr algn="l">
              <a:lnSpc>
                <a:spcPts val="3777"/>
              </a:lnSpc>
            </a:pPr>
            <a:r>
              <a:rPr lang="en-US" sz="2518">
                <a:solidFill>
                  <a:srgbClr val="000000"/>
                </a:solidFill>
                <a:latin typeface="Quicksand"/>
                <a:ea typeface="Quicksand"/>
                <a:cs typeface="Quicksand"/>
                <a:sym typeface="Quicksand"/>
              </a:rPr>
              <a:t>-Le système doit s'intégrer avec l'infrastructure MongoDB existante.</a:t>
            </a:r>
          </a:p>
          <a:p>
            <a:pPr marL="0" lvl="0" indent="0" algn="l">
              <a:lnSpc>
                <a:spcPts val="3777"/>
              </a:lnSpc>
              <a:spcBef>
                <a:spcPct val="0"/>
              </a:spcBef>
            </a:pPr>
            <a:r>
              <a:rPr lang="en-US" sz="2518">
                <a:solidFill>
                  <a:srgbClr val="000000"/>
                </a:solidFill>
                <a:latin typeface="Quicksand"/>
                <a:ea typeface="Quicksand"/>
                <a:cs typeface="Quicksand"/>
                <a:sym typeface="Quicksand"/>
              </a:rPr>
              <a:t>-La solution doit respecter les normes de sécurité et de protection des données.</a:t>
            </a:r>
          </a:p>
          <a:p>
            <a:pPr marL="0" lvl="0" indent="0" algn="l">
              <a:lnSpc>
                <a:spcPts val="3777"/>
              </a:lnSpc>
              <a:spcBef>
                <a:spcPct val="0"/>
              </a:spcBef>
            </a:pPr>
            <a:endParaRPr lang="en-US" sz="2518">
              <a:solidFill>
                <a:srgbClr val="000000"/>
              </a:solidFill>
              <a:latin typeface="Quicksand"/>
              <a:ea typeface="Quicksand"/>
              <a:cs typeface="Quicksand"/>
              <a:sym typeface="Quicksand"/>
            </a:endParaRPr>
          </a:p>
        </p:txBody>
      </p:sp>
      <p:sp>
        <p:nvSpPr>
          <p:cNvPr id="18" name="TextBox 18"/>
          <p:cNvSpPr txBox="1"/>
          <p:nvPr/>
        </p:nvSpPr>
        <p:spPr>
          <a:xfrm>
            <a:off x="12220575" y="4443985"/>
            <a:ext cx="4287266" cy="438785"/>
          </a:xfrm>
          <a:prstGeom prst="rect">
            <a:avLst/>
          </a:prstGeom>
        </p:spPr>
        <p:txBody>
          <a:bodyPr lIns="0" tIns="0" rIns="0" bIns="0" rtlCol="0" anchor="t">
            <a:spAutoFit/>
          </a:bodyPr>
          <a:lstStyle/>
          <a:p>
            <a:pPr algn="l">
              <a:lnSpc>
                <a:spcPts val="3640"/>
              </a:lnSpc>
            </a:pPr>
            <a:r>
              <a:rPr lang="en-US" sz="2600" b="1">
                <a:solidFill>
                  <a:srgbClr val="000000"/>
                </a:solidFill>
                <a:latin typeface="Quicksand Bold"/>
                <a:ea typeface="Quicksand Bold"/>
                <a:cs typeface="Quicksand Bold"/>
                <a:sym typeface="Quicksand Bold"/>
              </a:rPr>
              <a:t>Contraintes principales</a:t>
            </a:r>
          </a:p>
        </p:txBody>
      </p:sp>
      <p:sp>
        <p:nvSpPr>
          <p:cNvPr id="19" name="TextBox 19"/>
          <p:cNvSpPr txBox="1"/>
          <p:nvPr/>
        </p:nvSpPr>
        <p:spPr>
          <a:xfrm>
            <a:off x="6665442" y="5392250"/>
            <a:ext cx="5040783" cy="3646170"/>
          </a:xfrm>
          <a:prstGeom prst="rect">
            <a:avLst/>
          </a:prstGeom>
        </p:spPr>
        <p:txBody>
          <a:bodyPr lIns="0" tIns="0" rIns="0" bIns="0" rtlCol="0" anchor="t">
            <a:spAutoFit/>
          </a:bodyPr>
          <a:lstStyle/>
          <a:p>
            <a:pPr algn="l">
              <a:lnSpc>
                <a:spcPts val="4199"/>
              </a:lnSpc>
            </a:pPr>
            <a:r>
              <a:rPr lang="en-US" sz="2799">
                <a:solidFill>
                  <a:srgbClr val="000000"/>
                </a:solidFill>
                <a:latin typeface="Quicksand"/>
                <a:ea typeface="Quicksand"/>
                <a:cs typeface="Quicksand"/>
                <a:sym typeface="Quicksand"/>
              </a:rPr>
              <a:t>-Le temps de réponse du système doit être inférieur à 2 secondes.</a:t>
            </a:r>
          </a:p>
          <a:p>
            <a:pPr marL="0" lvl="0" indent="0" algn="l">
              <a:lnSpc>
                <a:spcPts val="4199"/>
              </a:lnSpc>
              <a:spcBef>
                <a:spcPct val="0"/>
              </a:spcBef>
            </a:pPr>
            <a:r>
              <a:rPr lang="en-US" sz="2799">
                <a:solidFill>
                  <a:srgbClr val="000000"/>
                </a:solidFill>
                <a:latin typeface="Quicksand"/>
                <a:ea typeface="Quicksand"/>
                <a:cs typeface="Quicksand"/>
                <a:sym typeface="Quicksand"/>
              </a:rPr>
              <a:t>- La solution doit garantir une disponibilité de 99.9% du service.</a:t>
            </a:r>
          </a:p>
          <a:p>
            <a:pPr marL="0" lvl="0" indent="0" algn="l">
              <a:lnSpc>
                <a:spcPts val="4199"/>
              </a:lnSpc>
              <a:spcBef>
                <a:spcPct val="0"/>
              </a:spcBef>
            </a:pPr>
            <a:endParaRPr lang="en-US" sz="2799">
              <a:solidFill>
                <a:srgbClr val="000000"/>
              </a:solidFill>
              <a:latin typeface="Quicksand"/>
              <a:ea typeface="Quicksand"/>
              <a:cs typeface="Quicksand"/>
              <a:sym typeface="Quicksand"/>
            </a:endParaRPr>
          </a:p>
        </p:txBody>
      </p:sp>
      <p:sp>
        <p:nvSpPr>
          <p:cNvPr id="20" name="TextBox 20"/>
          <p:cNvSpPr txBox="1"/>
          <p:nvPr/>
        </p:nvSpPr>
        <p:spPr>
          <a:xfrm>
            <a:off x="6665442" y="4374822"/>
            <a:ext cx="4456833" cy="1353185"/>
          </a:xfrm>
          <a:prstGeom prst="rect">
            <a:avLst/>
          </a:prstGeom>
        </p:spPr>
        <p:txBody>
          <a:bodyPr lIns="0" tIns="0" rIns="0" bIns="0" rtlCol="0" anchor="t">
            <a:spAutoFit/>
          </a:bodyPr>
          <a:lstStyle/>
          <a:p>
            <a:pPr algn="l">
              <a:lnSpc>
                <a:spcPts val="3640"/>
              </a:lnSpc>
            </a:pPr>
            <a:r>
              <a:rPr lang="en-US" sz="2600" b="1">
                <a:solidFill>
                  <a:srgbClr val="000000"/>
                </a:solidFill>
                <a:latin typeface="Quicksand Bold"/>
                <a:ea typeface="Quicksand Bold"/>
                <a:cs typeface="Quicksand Bold"/>
                <a:sym typeface="Quicksand Bold"/>
              </a:rPr>
              <a:t>Besoins non fonctionnels essentiels:</a:t>
            </a:r>
          </a:p>
          <a:p>
            <a:pPr algn="l">
              <a:lnSpc>
                <a:spcPts val="3640"/>
              </a:lnSpc>
            </a:pPr>
            <a:endParaRPr lang="en-US" sz="2600" b="1">
              <a:solidFill>
                <a:srgbClr val="000000"/>
              </a:solidFill>
              <a:latin typeface="Quicksand Bold"/>
              <a:ea typeface="Quicksand Bold"/>
              <a:cs typeface="Quicksand Bold"/>
              <a:sym typeface="Quicksand Bold"/>
            </a:endParaRPr>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sp>
        <p:nvSpPr>
          <p:cNvPr id="2" name="TextBox 2"/>
          <p:cNvSpPr txBox="1"/>
          <p:nvPr/>
        </p:nvSpPr>
        <p:spPr>
          <a:xfrm>
            <a:off x="11314418" y="4084303"/>
            <a:ext cx="6641375" cy="2218690"/>
          </a:xfrm>
          <a:prstGeom prst="rect">
            <a:avLst/>
          </a:prstGeom>
        </p:spPr>
        <p:txBody>
          <a:bodyPr lIns="0" tIns="0" rIns="0" bIns="0" rtlCol="0" anchor="t">
            <a:spAutoFit/>
          </a:bodyPr>
          <a:lstStyle/>
          <a:p>
            <a:pPr algn="ctr">
              <a:lnSpc>
                <a:spcPts val="8959"/>
              </a:lnSpc>
            </a:pPr>
            <a:r>
              <a:rPr lang="en-US" sz="6399">
                <a:solidFill>
                  <a:srgbClr val="FFFFFF"/>
                </a:solidFill>
                <a:latin typeface="Fredoka"/>
                <a:ea typeface="Fredoka"/>
                <a:cs typeface="Fredoka"/>
                <a:sym typeface="Fredoka"/>
              </a:rPr>
              <a:t>MÉTHODOLOGIE DE TRAVAIL</a:t>
            </a:r>
          </a:p>
        </p:txBody>
      </p:sp>
      <p:grpSp>
        <p:nvGrpSpPr>
          <p:cNvPr id="3" name="Group 3"/>
          <p:cNvGrpSpPr/>
          <p:nvPr/>
        </p:nvGrpSpPr>
        <p:grpSpPr>
          <a:xfrm>
            <a:off x="1028700" y="1028700"/>
            <a:ext cx="10038462" cy="8229600"/>
            <a:chOff x="0" y="0"/>
            <a:chExt cx="2643875" cy="2167467"/>
          </a:xfrm>
        </p:grpSpPr>
        <p:sp>
          <p:nvSpPr>
            <p:cNvPr id="4" name="Freeform 4"/>
            <p:cNvSpPr/>
            <p:nvPr/>
          </p:nvSpPr>
          <p:spPr>
            <a:xfrm>
              <a:off x="0" y="0"/>
              <a:ext cx="2643875" cy="2167467"/>
            </a:xfrm>
            <a:custGeom>
              <a:avLst/>
              <a:gdLst/>
              <a:ahLst/>
              <a:cxnLst/>
              <a:rect l="l" t="t" r="r" b="b"/>
              <a:pathLst>
                <a:path w="2643875" h="2167467">
                  <a:moveTo>
                    <a:pt x="0" y="0"/>
                  </a:moveTo>
                  <a:lnTo>
                    <a:pt x="2643875" y="0"/>
                  </a:lnTo>
                  <a:lnTo>
                    <a:pt x="2643875" y="2167467"/>
                  </a:lnTo>
                  <a:lnTo>
                    <a:pt x="0" y="2167467"/>
                  </a:lnTo>
                  <a:close/>
                </a:path>
              </a:pathLst>
            </a:custGeom>
            <a:solidFill>
              <a:srgbClr val="FFFFFF"/>
            </a:solidFill>
          </p:spPr>
          <p:txBody>
            <a:bodyPr/>
            <a:lstStyle/>
            <a:p>
              <a:endParaRPr lang="fr-FR"/>
            </a:p>
          </p:txBody>
        </p:sp>
        <p:sp>
          <p:nvSpPr>
            <p:cNvPr id="5" name="TextBox 5"/>
            <p:cNvSpPr txBox="1"/>
            <p:nvPr/>
          </p:nvSpPr>
          <p:spPr>
            <a:xfrm>
              <a:off x="0" y="-38100"/>
              <a:ext cx="2643875" cy="2205567"/>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455839" y="1311592"/>
            <a:ext cx="9184183" cy="7578090"/>
          </a:xfrm>
          <a:prstGeom prst="rect">
            <a:avLst/>
          </a:prstGeom>
        </p:spPr>
        <p:txBody>
          <a:bodyPr lIns="0" tIns="0" rIns="0" bIns="0" rtlCol="0" anchor="t">
            <a:spAutoFit/>
          </a:bodyPr>
          <a:lstStyle/>
          <a:p>
            <a:pPr algn="l">
              <a:lnSpc>
                <a:spcPts val="4349"/>
              </a:lnSpc>
            </a:pPr>
            <a:r>
              <a:rPr lang="en-US" sz="2899" b="1">
                <a:solidFill>
                  <a:srgbClr val="000000"/>
                </a:solidFill>
                <a:latin typeface="Quicksand Bold"/>
                <a:ea typeface="Quicksand Bold"/>
                <a:cs typeface="Quicksand Bold"/>
                <a:sym typeface="Quicksand Bold"/>
              </a:rPr>
              <a:t>Approche choisie :</a:t>
            </a:r>
          </a:p>
          <a:p>
            <a:pPr algn="l">
              <a:lnSpc>
                <a:spcPts val="3900"/>
              </a:lnSpc>
            </a:pPr>
            <a:r>
              <a:rPr lang="en-US" sz="2600">
                <a:solidFill>
                  <a:srgbClr val="000000"/>
                </a:solidFill>
                <a:latin typeface="Quicksand"/>
                <a:ea typeface="Quicksand"/>
                <a:cs typeface="Quicksand"/>
                <a:sym typeface="Quicksand"/>
              </a:rPr>
              <a:t>L’équipe a adopté une méthodologie Agile, privilégiant des cycles courts et itératifs pour le développement du projet.</a:t>
            </a:r>
          </a:p>
          <a:p>
            <a:pPr algn="l">
              <a:lnSpc>
                <a:spcPts val="3900"/>
              </a:lnSpc>
            </a:pPr>
            <a:endParaRPr lang="en-US" sz="2600">
              <a:solidFill>
                <a:srgbClr val="000000"/>
              </a:solidFill>
              <a:latin typeface="Quicksand"/>
              <a:ea typeface="Quicksand"/>
              <a:cs typeface="Quicksand"/>
              <a:sym typeface="Quicksand"/>
            </a:endParaRPr>
          </a:p>
          <a:p>
            <a:pPr algn="l">
              <a:lnSpc>
                <a:spcPts val="4349"/>
              </a:lnSpc>
            </a:pPr>
            <a:r>
              <a:rPr lang="en-US" sz="2899" b="1">
                <a:solidFill>
                  <a:srgbClr val="000000"/>
                </a:solidFill>
                <a:latin typeface="Quicksand Bold"/>
                <a:ea typeface="Quicksand Bold"/>
                <a:cs typeface="Quicksand Bold"/>
                <a:sym typeface="Quicksand Bold"/>
              </a:rPr>
              <a:t>Justification de ce choix </a:t>
            </a:r>
            <a:r>
              <a:rPr lang="en-US" sz="2899">
                <a:solidFill>
                  <a:srgbClr val="000000"/>
                </a:solidFill>
                <a:latin typeface="Quicksand"/>
                <a:ea typeface="Quicksand"/>
                <a:cs typeface="Quicksand"/>
                <a:sym typeface="Quicksand"/>
              </a:rPr>
              <a:t>:</a:t>
            </a:r>
          </a:p>
          <a:p>
            <a:pPr algn="l">
              <a:lnSpc>
                <a:spcPts val="3900"/>
              </a:lnSpc>
            </a:pPr>
            <a:r>
              <a:rPr lang="en-US" sz="2600">
                <a:solidFill>
                  <a:srgbClr val="000000"/>
                </a:solidFill>
                <a:latin typeface="Quicksand"/>
                <a:ea typeface="Quicksand"/>
                <a:cs typeface="Quicksand"/>
                <a:sym typeface="Quicksand"/>
              </a:rPr>
              <a:t>L’Agile permet d’ajuster rapidement les fonctionnalités selon les retours, ce qui est idéal pour un projet innovant et évolutif comme l’authentification MFA.</a:t>
            </a:r>
          </a:p>
          <a:p>
            <a:pPr algn="l">
              <a:lnSpc>
                <a:spcPts val="3900"/>
              </a:lnSpc>
            </a:pPr>
            <a:endParaRPr lang="en-US" sz="2600">
              <a:solidFill>
                <a:srgbClr val="000000"/>
              </a:solidFill>
              <a:latin typeface="Quicksand"/>
              <a:ea typeface="Quicksand"/>
              <a:cs typeface="Quicksand"/>
              <a:sym typeface="Quicksand"/>
            </a:endParaRPr>
          </a:p>
          <a:p>
            <a:pPr algn="l">
              <a:lnSpc>
                <a:spcPts val="4349"/>
              </a:lnSpc>
            </a:pPr>
            <a:r>
              <a:rPr lang="en-US" sz="2899" b="1">
                <a:solidFill>
                  <a:srgbClr val="000000"/>
                </a:solidFill>
                <a:latin typeface="Quicksand Bold"/>
                <a:ea typeface="Quicksand Bold"/>
                <a:cs typeface="Quicksand Bold"/>
                <a:sym typeface="Quicksand Bold"/>
              </a:rPr>
              <a:t>Organisation de l’équipe et répartition des tâches :</a:t>
            </a:r>
          </a:p>
          <a:p>
            <a:pPr marL="0" lvl="0" indent="0" algn="l">
              <a:lnSpc>
                <a:spcPts val="3900"/>
              </a:lnSpc>
              <a:spcBef>
                <a:spcPct val="0"/>
              </a:spcBef>
            </a:pPr>
            <a:r>
              <a:rPr lang="en-US" sz="2600">
                <a:solidFill>
                  <a:srgbClr val="000000"/>
                </a:solidFill>
                <a:latin typeface="Quicksand"/>
                <a:ea typeface="Quicksand"/>
                <a:cs typeface="Quicksand"/>
                <a:sym typeface="Quicksand"/>
              </a:rPr>
              <a:t>L’équipe s’est organisée en pôles Frontend, Backend et IA, chaque membre étant responsable d’un module (interface, API, modèle d’IA). Les tâches étaient réparties selon les compétences techniques de chacun.</a:t>
            </a:r>
          </a:p>
          <a:p>
            <a:pPr marL="0" lvl="0" indent="0" algn="l">
              <a:lnSpc>
                <a:spcPts val="4199"/>
              </a:lnSpc>
              <a:spcBef>
                <a:spcPct val="0"/>
              </a:spcBef>
            </a:pPr>
            <a:endParaRPr lang="en-US" sz="2600">
              <a:solidFill>
                <a:srgbClr val="000000"/>
              </a:solidFill>
              <a:latin typeface="Quicksand"/>
              <a:ea typeface="Quicksand"/>
              <a:cs typeface="Quicksand"/>
              <a:sym typeface="Quicksand"/>
            </a:endParaRPr>
          </a:p>
        </p:txBody>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grpSp>
        <p:nvGrpSpPr>
          <p:cNvPr id="2" name="Group 2"/>
          <p:cNvGrpSpPr/>
          <p:nvPr/>
        </p:nvGrpSpPr>
        <p:grpSpPr>
          <a:xfrm>
            <a:off x="7370405" y="0"/>
            <a:ext cx="10917595" cy="10287000"/>
            <a:chOff x="0" y="0"/>
            <a:chExt cx="2875416" cy="2709333"/>
          </a:xfrm>
        </p:grpSpPr>
        <p:sp>
          <p:nvSpPr>
            <p:cNvPr id="3" name="Freeform 3"/>
            <p:cNvSpPr/>
            <p:nvPr/>
          </p:nvSpPr>
          <p:spPr>
            <a:xfrm>
              <a:off x="0" y="0"/>
              <a:ext cx="2875416" cy="2709333"/>
            </a:xfrm>
            <a:custGeom>
              <a:avLst/>
              <a:gdLst/>
              <a:ahLst/>
              <a:cxnLst/>
              <a:rect l="l" t="t" r="r" b="b"/>
              <a:pathLst>
                <a:path w="2875416" h="2709333">
                  <a:moveTo>
                    <a:pt x="0" y="0"/>
                  </a:moveTo>
                  <a:lnTo>
                    <a:pt x="2875416" y="0"/>
                  </a:lnTo>
                  <a:lnTo>
                    <a:pt x="2875416" y="2709333"/>
                  </a:lnTo>
                  <a:lnTo>
                    <a:pt x="0" y="2709333"/>
                  </a:lnTo>
                  <a:close/>
                </a:path>
              </a:pathLst>
            </a:custGeom>
            <a:solidFill>
              <a:srgbClr val="FFFFFF"/>
            </a:solidFill>
          </p:spPr>
          <p:txBody>
            <a:bodyPr/>
            <a:lstStyle/>
            <a:p>
              <a:endParaRPr lang="fr-FR"/>
            </a:p>
          </p:txBody>
        </p:sp>
        <p:sp>
          <p:nvSpPr>
            <p:cNvPr id="4" name="TextBox 4"/>
            <p:cNvSpPr txBox="1"/>
            <p:nvPr/>
          </p:nvSpPr>
          <p:spPr>
            <a:xfrm>
              <a:off x="0" y="-38100"/>
              <a:ext cx="2875416" cy="2747433"/>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4027094" y="698732"/>
            <a:ext cx="1293311" cy="1207629"/>
          </a:xfrm>
          <a:custGeom>
            <a:avLst/>
            <a:gdLst/>
            <a:ahLst/>
            <a:cxnLst/>
            <a:rect l="l" t="t" r="r" b="b"/>
            <a:pathLst>
              <a:path w="1293311" h="1207629">
                <a:moveTo>
                  <a:pt x="0" y="0"/>
                </a:moveTo>
                <a:lnTo>
                  <a:pt x="1293311" y="0"/>
                </a:lnTo>
                <a:lnTo>
                  <a:pt x="1293311" y="1207630"/>
                </a:lnTo>
                <a:lnTo>
                  <a:pt x="0" y="12076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FR"/>
          </a:p>
        </p:txBody>
      </p:sp>
      <p:sp>
        <p:nvSpPr>
          <p:cNvPr id="6" name="Freeform 6"/>
          <p:cNvSpPr/>
          <p:nvPr/>
        </p:nvSpPr>
        <p:spPr>
          <a:xfrm>
            <a:off x="8857230" y="714235"/>
            <a:ext cx="941300" cy="1176625"/>
          </a:xfrm>
          <a:custGeom>
            <a:avLst/>
            <a:gdLst/>
            <a:ahLst/>
            <a:cxnLst/>
            <a:rect l="l" t="t" r="r" b="b"/>
            <a:pathLst>
              <a:path w="941300" h="1176625">
                <a:moveTo>
                  <a:pt x="0" y="0"/>
                </a:moveTo>
                <a:lnTo>
                  <a:pt x="941300" y="0"/>
                </a:lnTo>
                <a:lnTo>
                  <a:pt x="941300" y="1176624"/>
                </a:lnTo>
                <a:lnTo>
                  <a:pt x="0" y="11766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fr-FR"/>
          </a:p>
        </p:txBody>
      </p:sp>
      <p:sp>
        <p:nvSpPr>
          <p:cNvPr id="7" name="Freeform 7"/>
          <p:cNvSpPr/>
          <p:nvPr/>
        </p:nvSpPr>
        <p:spPr>
          <a:xfrm>
            <a:off x="10561795" y="772320"/>
            <a:ext cx="1016164" cy="1094120"/>
          </a:xfrm>
          <a:custGeom>
            <a:avLst/>
            <a:gdLst/>
            <a:ahLst/>
            <a:cxnLst/>
            <a:rect l="l" t="t" r="r" b="b"/>
            <a:pathLst>
              <a:path w="1016164" h="1094120">
                <a:moveTo>
                  <a:pt x="0" y="0"/>
                </a:moveTo>
                <a:lnTo>
                  <a:pt x="1016164" y="0"/>
                </a:lnTo>
                <a:lnTo>
                  <a:pt x="1016164" y="1094120"/>
                </a:lnTo>
                <a:lnTo>
                  <a:pt x="0" y="109412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fr-FR"/>
          </a:p>
        </p:txBody>
      </p:sp>
      <p:sp>
        <p:nvSpPr>
          <p:cNvPr id="8" name="Freeform 8"/>
          <p:cNvSpPr/>
          <p:nvPr/>
        </p:nvSpPr>
        <p:spPr>
          <a:xfrm>
            <a:off x="12187451" y="789153"/>
            <a:ext cx="1060454" cy="1060454"/>
          </a:xfrm>
          <a:custGeom>
            <a:avLst/>
            <a:gdLst/>
            <a:ahLst/>
            <a:cxnLst/>
            <a:rect l="l" t="t" r="r" b="b"/>
            <a:pathLst>
              <a:path w="1060454" h="1060454">
                <a:moveTo>
                  <a:pt x="0" y="0"/>
                </a:moveTo>
                <a:lnTo>
                  <a:pt x="1060453" y="0"/>
                </a:lnTo>
                <a:lnTo>
                  <a:pt x="1060453" y="1060454"/>
                </a:lnTo>
                <a:lnTo>
                  <a:pt x="0" y="106045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fr-FR"/>
          </a:p>
        </p:txBody>
      </p:sp>
      <p:sp>
        <p:nvSpPr>
          <p:cNvPr id="9" name="Freeform 9"/>
          <p:cNvSpPr/>
          <p:nvPr/>
        </p:nvSpPr>
        <p:spPr>
          <a:xfrm>
            <a:off x="8857230" y="3014198"/>
            <a:ext cx="2806368" cy="785783"/>
          </a:xfrm>
          <a:custGeom>
            <a:avLst/>
            <a:gdLst/>
            <a:ahLst/>
            <a:cxnLst/>
            <a:rect l="l" t="t" r="r" b="b"/>
            <a:pathLst>
              <a:path w="2806368" h="785783">
                <a:moveTo>
                  <a:pt x="0" y="0"/>
                </a:moveTo>
                <a:lnTo>
                  <a:pt x="2806368" y="0"/>
                </a:lnTo>
                <a:lnTo>
                  <a:pt x="2806368" y="785783"/>
                </a:lnTo>
                <a:lnTo>
                  <a:pt x="0" y="78578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fr-FR"/>
          </a:p>
        </p:txBody>
      </p:sp>
      <p:sp>
        <p:nvSpPr>
          <p:cNvPr id="10" name="Freeform 10"/>
          <p:cNvSpPr/>
          <p:nvPr/>
        </p:nvSpPr>
        <p:spPr>
          <a:xfrm>
            <a:off x="13049250" y="3089319"/>
            <a:ext cx="2415854" cy="782133"/>
          </a:xfrm>
          <a:custGeom>
            <a:avLst/>
            <a:gdLst/>
            <a:ahLst/>
            <a:cxnLst/>
            <a:rect l="l" t="t" r="r" b="b"/>
            <a:pathLst>
              <a:path w="2415854" h="782133">
                <a:moveTo>
                  <a:pt x="0" y="0"/>
                </a:moveTo>
                <a:lnTo>
                  <a:pt x="2415854" y="0"/>
                </a:lnTo>
                <a:lnTo>
                  <a:pt x="2415854" y="782133"/>
                </a:lnTo>
                <a:lnTo>
                  <a:pt x="0" y="782133"/>
                </a:lnTo>
                <a:lnTo>
                  <a:pt x="0" y="0"/>
                </a:lnTo>
                <a:close/>
              </a:path>
            </a:pathLst>
          </a:custGeom>
          <a:blipFill>
            <a:blip r:embed="rId12"/>
            <a:stretch>
              <a:fillRect/>
            </a:stretch>
          </a:blipFill>
        </p:spPr>
        <p:txBody>
          <a:bodyPr/>
          <a:lstStyle/>
          <a:p>
            <a:endParaRPr lang="fr-FR"/>
          </a:p>
        </p:txBody>
      </p:sp>
      <p:sp>
        <p:nvSpPr>
          <p:cNvPr id="11" name="Freeform 11"/>
          <p:cNvSpPr/>
          <p:nvPr/>
        </p:nvSpPr>
        <p:spPr>
          <a:xfrm>
            <a:off x="10988136" y="5072598"/>
            <a:ext cx="2793072" cy="932188"/>
          </a:xfrm>
          <a:custGeom>
            <a:avLst/>
            <a:gdLst/>
            <a:ahLst/>
            <a:cxnLst/>
            <a:rect l="l" t="t" r="r" b="b"/>
            <a:pathLst>
              <a:path w="2793072" h="932188">
                <a:moveTo>
                  <a:pt x="0" y="0"/>
                </a:moveTo>
                <a:lnTo>
                  <a:pt x="2793072" y="0"/>
                </a:lnTo>
                <a:lnTo>
                  <a:pt x="2793072" y="932188"/>
                </a:lnTo>
                <a:lnTo>
                  <a:pt x="0" y="932188"/>
                </a:lnTo>
                <a:lnTo>
                  <a:pt x="0" y="0"/>
                </a:lnTo>
                <a:close/>
              </a:path>
            </a:pathLst>
          </a:custGeom>
          <a:blipFill>
            <a:blip r:embed="rId13"/>
            <a:stretch>
              <a:fillRect/>
            </a:stretch>
          </a:blipFill>
        </p:spPr>
        <p:txBody>
          <a:bodyPr/>
          <a:lstStyle/>
          <a:p>
            <a:endParaRPr lang="fr-FR"/>
          </a:p>
        </p:txBody>
      </p:sp>
      <p:sp>
        <p:nvSpPr>
          <p:cNvPr id="12" name="Freeform 12"/>
          <p:cNvSpPr/>
          <p:nvPr/>
        </p:nvSpPr>
        <p:spPr>
          <a:xfrm>
            <a:off x="8857230" y="6691140"/>
            <a:ext cx="1580877" cy="1580877"/>
          </a:xfrm>
          <a:custGeom>
            <a:avLst/>
            <a:gdLst/>
            <a:ahLst/>
            <a:cxnLst/>
            <a:rect l="l" t="t" r="r" b="b"/>
            <a:pathLst>
              <a:path w="1580877" h="1580877">
                <a:moveTo>
                  <a:pt x="0" y="0"/>
                </a:moveTo>
                <a:lnTo>
                  <a:pt x="1580876" y="0"/>
                </a:lnTo>
                <a:lnTo>
                  <a:pt x="1580876" y="1580876"/>
                </a:lnTo>
                <a:lnTo>
                  <a:pt x="0" y="1580876"/>
                </a:lnTo>
                <a:lnTo>
                  <a:pt x="0" y="0"/>
                </a:lnTo>
                <a:close/>
              </a:path>
            </a:pathLst>
          </a:custGeom>
          <a:blipFill>
            <a:blip r:embed="rId14"/>
            <a:stretch>
              <a:fillRect/>
            </a:stretch>
          </a:blipFill>
        </p:spPr>
        <p:txBody>
          <a:bodyPr/>
          <a:lstStyle/>
          <a:p>
            <a:endParaRPr lang="fr-FR"/>
          </a:p>
        </p:txBody>
      </p:sp>
      <p:sp>
        <p:nvSpPr>
          <p:cNvPr id="13" name="Freeform 13"/>
          <p:cNvSpPr/>
          <p:nvPr/>
        </p:nvSpPr>
        <p:spPr>
          <a:xfrm>
            <a:off x="12259096" y="7048021"/>
            <a:ext cx="867114" cy="867114"/>
          </a:xfrm>
          <a:custGeom>
            <a:avLst/>
            <a:gdLst/>
            <a:ahLst/>
            <a:cxnLst/>
            <a:rect l="l" t="t" r="r" b="b"/>
            <a:pathLst>
              <a:path w="867114" h="867114">
                <a:moveTo>
                  <a:pt x="0" y="0"/>
                </a:moveTo>
                <a:lnTo>
                  <a:pt x="867115" y="0"/>
                </a:lnTo>
                <a:lnTo>
                  <a:pt x="867115" y="867114"/>
                </a:lnTo>
                <a:lnTo>
                  <a:pt x="0" y="867114"/>
                </a:lnTo>
                <a:lnTo>
                  <a:pt x="0" y="0"/>
                </a:lnTo>
                <a:close/>
              </a:path>
            </a:pathLst>
          </a:custGeom>
          <a:blipFill>
            <a:blip r:embed="rId15"/>
            <a:stretch>
              <a:fillRect/>
            </a:stretch>
          </a:blipFill>
        </p:spPr>
        <p:txBody>
          <a:bodyPr/>
          <a:lstStyle/>
          <a:p>
            <a:endParaRPr lang="fr-FR"/>
          </a:p>
        </p:txBody>
      </p:sp>
      <p:sp>
        <p:nvSpPr>
          <p:cNvPr id="14" name="Freeform 14"/>
          <p:cNvSpPr/>
          <p:nvPr/>
        </p:nvSpPr>
        <p:spPr>
          <a:xfrm>
            <a:off x="13965822" y="6778633"/>
            <a:ext cx="3291508" cy="1217858"/>
          </a:xfrm>
          <a:custGeom>
            <a:avLst/>
            <a:gdLst/>
            <a:ahLst/>
            <a:cxnLst/>
            <a:rect l="l" t="t" r="r" b="b"/>
            <a:pathLst>
              <a:path w="3291508" h="1217858">
                <a:moveTo>
                  <a:pt x="0" y="0"/>
                </a:moveTo>
                <a:lnTo>
                  <a:pt x="3291508" y="0"/>
                </a:lnTo>
                <a:lnTo>
                  <a:pt x="3291508" y="1217858"/>
                </a:lnTo>
                <a:lnTo>
                  <a:pt x="0" y="1217858"/>
                </a:lnTo>
                <a:lnTo>
                  <a:pt x="0" y="0"/>
                </a:lnTo>
                <a:close/>
              </a:path>
            </a:pathLst>
          </a:custGeom>
          <a:blipFill>
            <a:blip r:embed="rId16"/>
            <a:stretch>
              <a:fillRect/>
            </a:stretch>
          </a:blipFill>
        </p:spPr>
        <p:txBody>
          <a:bodyPr/>
          <a:lstStyle/>
          <a:p>
            <a:endParaRPr lang="fr-FR"/>
          </a:p>
        </p:txBody>
      </p:sp>
      <p:sp>
        <p:nvSpPr>
          <p:cNvPr id="15" name="Freeform 15"/>
          <p:cNvSpPr/>
          <p:nvPr/>
        </p:nvSpPr>
        <p:spPr>
          <a:xfrm>
            <a:off x="8857230" y="9080606"/>
            <a:ext cx="2184889" cy="643549"/>
          </a:xfrm>
          <a:custGeom>
            <a:avLst/>
            <a:gdLst/>
            <a:ahLst/>
            <a:cxnLst/>
            <a:rect l="l" t="t" r="r" b="b"/>
            <a:pathLst>
              <a:path w="2184889" h="643549">
                <a:moveTo>
                  <a:pt x="0" y="0"/>
                </a:moveTo>
                <a:lnTo>
                  <a:pt x="2184889" y="0"/>
                </a:lnTo>
                <a:lnTo>
                  <a:pt x="2184889" y="643549"/>
                </a:lnTo>
                <a:lnTo>
                  <a:pt x="0" y="643549"/>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fr-FR"/>
          </a:p>
        </p:txBody>
      </p:sp>
      <p:sp>
        <p:nvSpPr>
          <p:cNvPr id="16" name="Freeform 16"/>
          <p:cNvSpPr/>
          <p:nvPr/>
        </p:nvSpPr>
        <p:spPr>
          <a:xfrm>
            <a:off x="12259096" y="8639540"/>
            <a:ext cx="1156519" cy="1237520"/>
          </a:xfrm>
          <a:custGeom>
            <a:avLst/>
            <a:gdLst/>
            <a:ahLst/>
            <a:cxnLst/>
            <a:rect l="l" t="t" r="r" b="b"/>
            <a:pathLst>
              <a:path w="1156519" h="1237520">
                <a:moveTo>
                  <a:pt x="0" y="0"/>
                </a:moveTo>
                <a:lnTo>
                  <a:pt x="1156519" y="0"/>
                </a:lnTo>
                <a:lnTo>
                  <a:pt x="1156519" y="1237520"/>
                </a:lnTo>
                <a:lnTo>
                  <a:pt x="0" y="1237520"/>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txBody>
          <a:bodyPr/>
          <a:lstStyle/>
          <a:p>
            <a:endParaRPr lang="fr-FR"/>
          </a:p>
        </p:txBody>
      </p:sp>
      <p:sp>
        <p:nvSpPr>
          <p:cNvPr id="17" name="Freeform 17"/>
          <p:cNvSpPr/>
          <p:nvPr/>
        </p:nvSpPr>
        <p:spPr>
          <a:xfrm>
            <a:off x="15465104" y="921173"/>
            <a:ext cx="2831692" cy="796413"/>
          </a:xfrm>
          <a:custGeom>
            <a:avLst/>
            <a:gdLst/>
            <a:ahLst/>
            <a:cxnLst/>
            <a:rect l="l" t="t" r="r" b="b"/>
            <a:pathLst>
              <a:path w="2831692" h="796413">
                <a:moveTo>
                  <a:pt x="0" y="0"/>
                </a:moveTo>
                <a:lnTo>
                  <a:pt x="2831692" y="0"/>
                </a:lnTo>
                <a:lnTo>
                  <a:pt x="2831692" y="796414"/>
                </a:lnTo>
                <a:lnTo>
                  <a:pt x="0" y="796414"/>
                </a:lnTo>
                <a:lnTo>
                  <a:pt x="0" y="0"/>
                </a:lnTo>
                <a:close/>
              </a:path>
            </a:pathLst>
          </a:custGeom>
          <a:blipFill>
            <a:blip r:embed="rId21"/>
            <a:stretch>
              <a:fillRect/>
            </a:stretch>
          </a:blipFill>
        </p:spPr>
        <p:txBody>
          <a:bodyPr/>
          <a:lstStyle/>
          <a:p>
            <a:endParaRPr lang="fr-FR"/>
          </a:p>
        </p:txBody>
      </p:sp>
      <p:sp>
        <p:nvSpPr>
          <p:cNvPr id="18" name="Freeform 18"/>
          <p:cNvSpPr/>
          <p:nvPr/>
        </p:nvSpPr>
        <p:spPr>
          <a:xfrm>
            <a:off x="14634815" y="8639540"/>
            <a:ext cx="2112317" cy="1328119"/>
          </a:xfrm>
          <a:custGeom>
            <a:avLst/>
            <a:gdLst/>
            <a:ahLst/>
            <a:cxnLst/>
            <a:rect l="l" t="t" r="r" b="b"/>
            <a:pathLst>
              <a:path w="2112317" h="1328119">
                <a:moveTo>
                  <a:pt x="0" y="0"/>
                </a:moveTo>
                <a:lnTo>
                  <a:pt x="2112317" y="0"/>
                </a:lnTo>
                <a:lnTo>
                  <a:pt x="2112317" y="1328119"/>
                </a:lnTo>
                <a:lnTo>
                  <a:pt x="0" y="1328119"/>
                </a:lnTo>
                <a:lnTo>
                  <a:pt x="0" y="0"/>
                </a:lnTo>
                <a:close/>
              </a:path>
            </a:pathLst>
          </a:custGeom>
          <a:blipFill>
            <a:blip r:embed="rId22"/>
            <a:stretch>
              <a:fillRect/>
            </a:stretch>
          </a:blipFill>
        </p:spPr>
        <p:txBody>
          <a:bodyPr/>
          <a:lstStyle/>
          <a:p>
            <a:endParaRPr lang="fr-FR"/>
          </a:p>
        </p:txBody>
      </p:sp>
      <p:sp>
        <p:nvSpPr>
          <p:cNvPr id="19" name="TextBox 19"/>
          <p:cNvSpPr txBox="1"/>
          <p:nvPr/>
        </p:nvSpPr>
        <p:spPr>
          <a:xfrm>
            <a:off x="-515915" y="98975"/>
            <a:ext cx="6107090" cy="1085215"/>
          </a:xfrm>
          <a:prstGeom prst="rect">
            <a:avLst/>
          </a:prstGeom>
        </p:spPr>
        <p:txBody>
          <a:bodyPr lIns="0" tIns="0" rIns="0" bIns="0" rtlCol="0" anchor="t">
            <a:spAutoFit/>
          </a:bodyPr>
          <a:lstStyle/>
          <a:p>
            <a:pPr algn="r">
              <a:lnSpc>
                <a:spcPts val="8959"/>
              </a:lnSpc>
            </a:pPr>
            <a:r>
              <a:rPr lang="en-US" sz="6399">
                <a:solidFill>
                  <a:srgbClr val="FFFFFF"/>
                </a:solidFill>
                <a:latin typeface="Fredoka"/>
                <a:ea typeface="Fredoka"/>
                <a:cs typeface="Fredoka"/>
                <a:sym typeface="Fredoka"/>
              </a:rPr>
              <a:t>RÉALISATION</a:t>
            </a:r>
          </a:p>
        </p:txBody>
      </p:sp>
      <p:sp>
        <p:nvSpPr>
          <p:cNvPr id="20" name="TextBox 20"/>
          <p:cNvSpPr txBox="1"/>
          <p:nvPr/>
        </p:nvSpPr>
        <p:spPr>
          <a:xfrm>
            <a:off x="7919914" y="8070"/>
            <a:ext cx="9595527" cy="1491615"/>
          </a:xfrm>
          <a:prstGeom prst="rect">
            <a:avLst/>
          </a:prstGeom>
        </p:spPr>
        <p:txBody>
          <a:bodyPr lIns="0" tIns="0" rIns="0" bIns="0" rtlCol="0" anchor="t">
            <a:spAutoFit/>
          </a:bodyPr>
          <a:lstStyle/>
          <a:p>
            <a:pPr algn="l">
              <a:lnSpc>
                <a:spcPts val="3600"/>
              </a:lnSpc>
            </a:pPr>
            <a:r>
              <a:rPr lang="en-US" sz="2400" b="1">
                <a:solidFill>
                  <a:srgbClr val="000000"/>
                </a:solidFill>
                <a:latin typeface="Quicksand Bold"/>
                <a:ea typeface="Quicksand Bold"/>
                <a:cs typeface="Quicksand Bold"/>
                <a:sym typeface="Quicksand Bold"/>
              </a:rPr>
              <a:t>Frontend:</a:t>
            </a:r>
          </a:p>
          <a:p>
            <a:pPr algn="l">
              <a:lnSpc>
                <a:spcPts val="4199"/>
              </a:lnSpc>
            </a:pPr>
            <a:endParaRPr lang="en-US" sz="2400" b="1">
              <a:solidFill>
                <a:srgbClr val="000000"/>
              </a:solidFill>
              <a:latin typeface="Quicksand Bold"/>
              <a:ea typeface="Quicksand Bold"/>
              <a:cs typeface="Quicksand Bold"/>
              <a:sym typeface="Quicksand Bold"/>
            </a:endParaRPr>
          </a:p>
          <a:p>
            <a:pPr marL="0" lvl="0" indent="0" algn="l">
              <a:lnSpc>
                <a:spcPts val="4199"/>
              </a:lnSpc>
              <a:spcBef>
                <a:spcPct val="0"/>
              </a:spcBef>
            </a:pPr>
            <a:endParaRPr lang="en-US" sz="2400" b="1">
              <a:solidFill>
                <a:srgbClr val="000000"/>
              </a:solidFill>
              <a:latin typeface="Quicksand Bold"/>
              <a:ea typeface="Quicksand Bold"/>
              <a:cs typeface="Quicksand Bold"/>
              <a:sym typeface="Quicksand Bold"/>
            </a:endParaRPr>
          </a:p>
        </p:txBody>
      </p:sp>
      <p:sp>
        <p:nvSpPr>
          <p:cNvPr id="21" name="TextBox 21"/>
          <p:cNvSpPr txBox="1"/>
          <p:nvPr/>
        </p:nvSpPr>
        <p:spPr>
          <a:xfrm>
            <a:off x="7919914" y="2377037"/>
            <a:ext cx="9595527" cy="1491615"/>
          </a:xfrm>
          <a:prstGeom prst="rect">
            <a:avLst/>
          </a:prstGeom>
        </p:spPr>
        <p:txBody>
          <a:bodyPr lIns="0" tIns="0" rIns="0" bIns="0" rtlCol="0" anchor="t">
            <a:spAutoFit/>
          </a:bodyPr>
          <a:lstStyle/>
          <a:p>
            <a:pPr algn="l">
              <a:lnSpc>
                <a:spcPts val="3600"/>
              </a:lnSpc>
            </a:pPr>
            <a:r>
              <a:rPr lang="en-US" sz="2400" b="1">
                <a:solidFill>
                  <a:srgbClr val="000000"/>
                </a:solidFill>
                <a:latin typeface="Quicksand Bold"/>
                <a:ea typeface="Quicksand Bold"/>
                <a:cs typeface="Quicksand Bold"/>
                <a:sym typeface="Quicksand Bold"/>
              </a:rPr>
              <a:t>Backend:</a:t>
            </a:r>
          </a:p>
          <a:p>
            <a:pPr algn="l">
              <a:lnSpc>
                <a:spcPts val="4199"/>
              </a:lnSpc>
            </a:pPr>
            <a:endParaRPr lang="en-US" sz="2400" b="1">
              <a:solidFill>
                <a:srgbClr val="000000"/>
              </a:solidFill>
              <a:latin typeface="Quicksand Bold"/>
              <a:ea typeface="Quicksand Bold"/>
              <a:cs typeface="Quicksand Bold"/>
              <a:sym typeface="Quicksand Bold"/>
            </a:endParaRPr>
          </a:p>
          <a:p>
            <a:pPr marL="0" lvl="0" indent="0" algn="l">
              <a:lnSpc>
                <a:spcPts val="4199"/>
              </a:lnSpc>
              <a:spcBef>
                <a:spcPct val="0"/>
              </a:spcBef>
            </a:pPr>
            <a:endParaRPr lang="en-US" sz="2400" b="1">
              <a:solidFill>
                <a:srgbClr val="000000"/>
              </a:solidFill>
              <a:latin typeface="Quicksand Bold"/>
              <a:ea typeface="Quicksand Bold"/>
              <a:cs typeface="Quicksand Bold"/>
              <a:sym typeface="Quicksand Bold"/>
            </a:endParaRPr>
          </a:p>
        </p:txBody>
      </p:sp>
      <p:sp>
        <p:nvSpPr>
          <p:cNvPr id="22" name="TextBox 22"/>
          <p:cNvSpPr txBox="1"/>
          <p:nvPr/>
        </p:nvSpPr>
        <p:spPr>
          <a:xfrm>
            <a:off x="7919914" y="4212598"/>
            <a:ext cx="9595527" cy="1491615"/>
          </a:xfrm>
          <a:prstGeom prst="rect">
            <a:avLst/>
          </a:prstGeom>
        </p:spPr>
        <p:txBody>
          <a:bodyPr lIns="0" tIns="0" rIns="0" bIns="0" rtlCol="0" anchor="t">
            <a:spAutoFit/>
          </a:bodyPr>
          <a:lstStyle/>
          <a:p>
            <a:pPr algn="l">
              <a:lnSpc>
                <a:spcPts val="3600"/>
              </a:lnSpc>
            </a:pPr>
            <a:r>
              <a:rPr lang="en-US" sz="2400" b="1">
                <a:solidFill>
                  <a:srgbClr val="000000"/>
                </a:solidFill>
                <a:latin typeface="Quicksand Bold"/>
                <a:ea typeface="Quicksand Bold"/>
                <a:cs typeface="Quicksand Bold"/>
                <a:sym typeface="Quicksand Bold"/>
              </a:rPr>
              <a:t>Base de Données:</a:t>
            </a:r>
          </a:p>
          <a:p>
            <a:pPr algn="l">
              <a:lnSpc>
                <a:spcPts val="4199"/>
              </a:lnSpc>
            </a:pPr>
            <a:endParaRPr lang="en-US" sz="2400" b="1">
              <a:solidFill>
                <a:srgbClr val="000000"/>
              </a:solidFill>
              <a:latin typeface="Quicksand Bold"/>
              <a:ea typeface="Quicksand Bold"/>
              <a:cs typeface="Quicksand Bold"/>
              <a:sym typeface="Quicksand Bold"/>
            </a:endParaRPr>
          </a:p>
          <a:p>
            <a:pPr marL="0" lvl="0" indent="0" algn="l">
              <a:lnSpc>
                <a:spcPts val="4199"/>
              </a:lnSpc>
              <a:spcBef>
                <a:spcPct val="0"/>
              </a:spcBef>
            </a:pPr>
            <a:endParaRPr lang="en-US" sz="2400" b="1">
              <a:solidFill>
                <a:srgbClr val="000000"/>
              </a:solidFill>
              <a:latin typeface="Quicksand Bold"/>
              <a:ea typeface="Quicksand Bold"/>
              <a:cs typeface="Quicksand Bold"/>
              <a:sym typeface="Quicksand Bold"/>
            </a:endParaRPr>
          </a:p>
        </p:txBody>
      </p:sp>
      <p:sp>
        <p:nvSpPr>
          <p:cNvPr id="23" name="TextBox 23"/>
          <p:cNvSpPr txBox="1"/>
          <p:nvPr/>
        </p:nvSpPr>
        <p:spPr>
          <a:xfrm>
            <a:off x="7919914" y="5989963"/>
            <a:ext cx="9595527" cy="1491615"/>
          </a:xfrm>
          <a:prstGeom prst="rect">
            <a:avLst/>
          </a:prstGeom>
        </p:spPr>
        <p:txBody>
          <a:bodyPr lIns="0" tIns="0" rIns="0" bIns="0" rtlCol="0" anchor="t">
            <a:spAutoFit/>
          </a:bodyPr>
          <a:lstStyle/>
          <a:p>
            <a:pPr algn="l">
              <a:lnSpc>
                <a:spcPts val="3600"/>
              </a:lnSpc>
            </a:pPr>
            <a:r>
              <a:rPr lang="en-US" sz="2400" b="1">
                <a:solidFill>
                  <a:srgbClr val="000000"/>
                </a:solidFill>
                <a:latin typeface="Quicksand Bold"/>
                <a:ea typeface="Quicksand Bold"/>
                <a:cs typeface="Quicksand Bold"/>
                <a:sym typeface="Quicksand Bold"/>
              </a:rPr>
              <a:t>Securité:</a:t>
            </a:r>
          </a:p>
          <a:p>
            <a:pPr algn="l">
              <a:lnSpc>
                <a:spcPts val="4199"/>
              </a:lnSpc>
            </a:pPr>
            <a:endParaRPr lang="en-US" sz="2400" b="1">
              <a:solidFill>
                <a:srgbClr val="000000"/>
              </a:solidFill>
              <a:latin typeface="Quicksand Bold"/>
              <a:ea typeface="Quicksand Bold"/>
              <a:cs typeface="Quicksand Bold"/>
              <a:sym typeface="Quicksand Bold"/>
            </a:endParaRPr>
          </a:p>
          <a:p>
            <a:pPr marL="0" lvl="0" indent="0" algn="l">
              <a:lnSpc>
                <a:spcPts val="4199"/>
              </a:lnSpc>
              <a:spcBef>
                <a:spcPct val="0"/>
              </a:spcBef>
            </a:pPr>
            <a:endParaRPr lang="en-US" sz="2400" b="1">
              <a:solidFill>
                <a:srgbClr val="000000"/>
              </a:solidFill>
              <a:latin typeface="Quicksand Bold"/>
              <a:ea typeface="Quicksand Bold"/>
              <a:cs typeface="Quicksand Bold"/>
              <a:sym typeface="Quicksand Bold"/>
            </a:endParaRPr>
          </a:p>
        </p:txBody>
      </p:sp>
      <p:sp>
        <p:nvSpPr>
          <p:cNvPr id="24" name="TextBox 24"/>
          <p:cNvSpPr txBox="1"/>
          <p:nvPr/>
        </p:nvSpPr>
        <p:spPr>
          <a:xfrm>
            <a:off x="7919914" y="8186291"/>
            <a:ext cx="9595527" cy="1491615"/>
          </a:xfrm>
          <a:prstGeom prst="rect">
            <a:avLst/>
          </a:prstGeom>
        </p:spPr>
        <p:txBody>
          <a:bodyPr lIns="0" tIns="0" rIns="0" bIns="0" rtlCol="0" anchor="t">
            <a:spAutoFit/>
          </a:bodyPr>
          <a:lstStyle/>
          <a:p>
            <a:pPr algn="l">
              <a:lnSpc>
                <a:spcPts val="3600"/>
              </a:lnSpc>
            </a:pPr>
            <a:r>
              <a:rPr lang="en-US" sz="2400" b="1">
                <a:solidFill>
                  <a:srgbClr val="000000"/>
                </a:solidFill>
                <a:latin typeface="Quicksand Bold"/>
                <a:ea typeface="Quicksand Bold"/>
                <a:cs typeface="Quicksand Bold"/>
                <a:sym typeface="Quicksand Bold"/>
              </a:rPr>
              <a:t>AI/ML:</a:t>
            </a:r>
          </a:p>
          <a:p>
            <a:pPr algn="l">
              <a:lnSpc>
                <a:spcPts val="4199"/>
              </a:lnSpc>
            </a:pPr>
            <a:endParaRPr lang="en-US" sz="2400" b="1">
              <a:solidFill>
                <a:srgbClr val="000000"/>
              </a:solidFill>
              <a:latin typeface="Quicksand Bold"/>
              <a:ea typeface="Quicksand Bold"/>
              <a:cs typeface="Quicksand Bold"/>
              <a:sym typeface="Quicksand Bold"/>
            </a:endParaRPr>
          </a:p>
          <a:p>
            <a:pPr marL="0" lvl="0" indent="0" algn="l">
              <a:lnSpc>
                <a:spcPts val="4199"/>
              </a:lnSpc>
              <a:spcBef>
                <a:spcPct val="0"/>
              </a:spcBef>
            </a:pPr>
            <a:endParaRPr lang="en-US" sz="2400" b="1">
              <a:solidFill>
                <a:srgbClr val="000000"/>
              </a:solidFill>
              <a:latin typeface="Quicksand Bold"/>
              <a:ea typeface="Quicksand Bold"/>
              <a:cs typeface="Quicksand Bold"/>
              <a:sym typeface="Quicksand Bold"/>
            </a:endParaRPr>
          </a:p>
        </p:txBody>
      </p:sp>
      <p:sp>
        <p:nvSpPr>
          <p:cNvPr id="25" name="TextBox 25"/>
          <p:cNvSpPr txBox="1"/>
          <p:nvPr/>
        </p:nvSpPr>
        <p:spPr>
          <a:xfrm>
            <a:off x="2457262" y="4231648"/>
            <a:ext cx="6399967" cy="596898"/>
          </a:xfrm>
          <a:prstGeom prst="rect">
            <a:avLst/>
          </a:prstGeom>
        </p:spPr>
        <p:txBody>
          <a:bodyPr lIns="0" tIns="0" rIns="0" bIns="0" rtlCol="0" anchor="t">
            <a:spAutoFit/>
          </a:bodyPr>
          <a:lstStyle/>
          <a:p>
            <a:pPr marL="755665" lvl="1" indent="-377833" algn="just">
              <a:lnSpc>
                <a:spcPts val="4900"/>
              </a:lnSpc>
              <a:buAutoNum type="arabicPeriod"/>
            </a:pPr>
            <a:r>
              <a:rPr lang="en-US" sz="3500" dirty="0">
                <a:solidFill>
                  <a:srgbClr val="FFFFFF"/>
                </a:solidFill>
                <a:latin typeface="Quicksand"/>
                <a:ea typeface="Quicksand"/>
                <a:cs typeface="Quicksand"/>
                <a:sym typeface="Quicksand"/>
              </a:rPr>
              <a:t>technologies :</a:t>
            </a:r>
          </a:p>
        </p:txBody>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grpSp>
        <p:nvGrpSpPr>
          <p:cNvPr id="2" name="Group 2"/>
          <p:cNvGrpSpPr/>
          <p:nvPr/>
        </p:nvGrpSpPr>
        <p:grpSpPr>
          <a:xfrm>
            <a:off x="7518974" y="0"/>
            <a:ext cx="10769026" cy="10287000"/>
            <a:chOff x="0" y="0"/>
            <a:chExt cx="2836287" cy="2709333"/>
          </a:xfrm>
        </p:grpSpPr>
        <p:sp>
          <p:nvSpPr>
            <p:cNvPr id="3" name="Freeform 3"/>
            <p:cNvSpPr/>
            <p:nvPr/>
          </p:nvSpPr>
          <p:spPr>
            <a:xfrm>
              <a:off x="0" y="0"/>
              <a:ext cx="2836287" cy="2709333"/>
            </a:xfrm>
            <a:custGeom>
              <a:avLst/>
              <a:gdLst/>
              <a:ahLst/>
              <a:cxnLst/>
              <a:rect l="l" t="t" r="r" b="b"/>
              <a:pathLst>
                <a:path w="2836287" h="2709333">
                  <a:moveTo>
                    <a:pt x="0" y="0"/>
                  </a:moveTo>
                  <a:lnTo>
                    <a:pt x="2836287" y="0"/>
                  </a:lnTo>
                  <a:lnTo>
                    <a:pt x="2836287" y="2709333"/>
                  </a:lnTo>
                  <a:lnTo>
                    <a:pt x="0" y="2709333"/>
                  </a:lnTo>
                  <a:close/>
                </a:path>
              </a:pathLst>
            </a:custGeom>
            <a:solidFill>
              <a:srgbClr val="FFFFFF"/>
            </a:solidFill>
          </p:spPr>
          <p:txBody>
            <a:bodyPr/>
            <a:lstStyle/>
            <a:p>
              <a:endParaRPr lang="fr-FR"/>
            </a:p>
          </p:txBody>
        </p:sp>
        <p:sp>
          <p:nvSpPr>
            <p:cNvPr id="4" name="TextBox 4"/>
            <p:cNvSpPr txBox="1"/>
            <p:nvPr/>
          </p:nvSpPr>
          <p:spPr>
            <a:xfrm>
              <a:off x="0" y="-38100"/>
              <a:ext cx="2836287" cy="2747433"/>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7518974" y="454206"/>
            <a:ext cx="4927766" cy="8804094"/>
          </a:xfrm>
          <a:custGeom>
            <a:avLst/>
            <a:gdLst/>
            <a:ahLst/>
            <a:cxnLst/>
            <a:rect l="l" t="t" r="r" b="b"/>
            <a:pathLst>
              <a:path w="4927766" h="8804094">
                <a:moveTo>
                  <a:pt x="0" y="0"/>
                </a:moveTo>
                <a:lnTo>
                  <a:pt x="4927766" y="0"/>
                </a:lnTo>
                <a:lnTo>
                  <a:pt x="4927766" y="8804094"/>
                </a:lnTo>
                <a:lnTo>
                  <a:pt x="0" y="8804094"/>
                </a:lnTo>
                <a:lnTo>
                  <a:pt x="0" y="0"/>
                </a:lnTo>
                <a:close/>
              </a:path>
            </a:pathLst>
          </a:custGeom>
          <a:blipFill>
            <a:blip r:embed="rId2"/>
            <a:stretch>
              <a:fillRect t="-1049" r="-2383" b="-5114"/>
            </a:stretch>
          </a:blipFill>
        </p:spPr>
        <p:txBody>
          <a:bodyPr/>
          <a:lstStyle/>
          <a:p>
            <a:endParaRPr lang="fr-FR"/>
          </a:p>
        </p:txBody>
      </p:sp>
      <p:sp>
        <p:nvSpPr>
          <p:cNvPr id="6" name="Freeform 6"/>
          <p:cNvSpPr/>
          <p:nvPr/>
        </p:nvSpPr>
        <p:spPr>
          <a:xfrm>
            <a:off x="12428871" y="2354327"/>
            <a:ext cx="5457056" cy="5578346"/>
          </a:xfrm>
          <a:custGeom>
            <a:avLst/>
            <a:gdLst/>
            <a:ahLst/>
            <a:cxnLst/>
            <a:rect l="l" t="t" r="r" b="b"/>
            <a:pathLst>
              <a:path w="5457056" h="5578346">
                <a:moveTo>
                  <a:pt x="0" y="0"/>
                </a:moveTo>
                <a:lnTo>
                  <a:pt x="5457056" y="0"/>
                </a:lnTo>
                <a:lnTo>
                  <a:pt x="5457056" y="5578346"/>
                </a:lnTo>
                <a:lnTo>
                  <a:pt x="0" y="5578346"/>
                </a:lnTo>
                <a:lnTo>
                  <a:pt x="0" y="0"/>
                </a:lnTo>
                <a:close/>
              </a:path>
            </a:pathLst>
          </a:custGeom>
          <a:blipFill>
            <a:blip r:embed="rId3"/>
            <a:stretch>
              <a:fillRect t="-3049" b="-12692"/>
            </a:stretch>
          </a:blipFill>
        </p:spPr>
        <p:txBody>
          <a:bodyPr/>
          <a:lstStyle/>
          <a:p>
            <a:endParaRPr lang="fr-FR"/>
          </a:p>
        </p:txBody>
      </p:sp>
      <p:sp>
        <p:nvSpPr>
          <p:cNvPr id="7" name="TextBox 7"/>
          <p:cNvSpPr txBox="1"/>
          <p:nvPr/>
        </p:nvSpPr>
        <p:spPr>
          <a:xfrm>
            <a:off x="0" y="3472315"/>
            <a:ext cx="7106385" cy="1383938"/>
          </a:xfrm>
          <a:prstGeom prst="rect">
            <a:avLst/>
          </a:prstGeom>
        </p:spPr>
        <p:txBody>
          <a:bodyPr lIns="0" tIns="0" rIns="0" bIns="0" rtlCol="0" anchor="t">
            <a:spAutoFit/>
          </a:bodyPr>
          <a:lstStyle/>
          <a:p>
            <a:pPr algn="ctr">
              <a:lnSpc>
                <a:spcPts val="5619"/>
              </a:lnSpc>
            </a:pPr>
            <a:r>
              <a:rPr lang="en-US" sz="4014">
                <a:solidFill>
                  <a:srgbClr val="FFFFFF"/>
                </a:solidFill>
                <a:latin typeface="Quicksand"/>
                <a:ea typeface="Quicksand"/>
                <a:cs typeface="Quicksand"/>
                <a:sym typeface="Quicksand"/>
              </a:rPr>
              <a:t>2. Fonctionnalités principales implémentées :</a:t>
            </a:r>
          </a:p>
        </p:txBody>
      </p:sp>
      <p:sp>
        <p:nvSpPr>
          <p:cNvPr id="8" name="TextBox 8"/>
          <p:cNvSpPr txBox="1"/>
          <p:nvPr/>
        </p:nvSpPr>
        <p:spPr>
          <a:xfrm>
            <a:off x="9002631" y="9348676"/>
            <a:ext cx="1575643" cy="266699"/>
          </a:xfrm>
          <a:prstGeom prst="rect">
            <a:avLst/>
          </a:prstGeom>
        </p:spPr>
        <p:txBody>
          <a:bodyPr lIns="0" tIns="0" rIns="0" bIns="0" rtlCol="0" anchor="t">
            <a:spAutoFit/>
          </a:bodyPr>
          <a:lstStyle/>
          <a:p>
            <a:pPr algn="ctr">
              <a:lnSpc>
                <a:spcPts val="2250"/>
              </a:lnSpc>
              <a:spcBef>
                <a:spcPct val="0"/>
              </a:spcBef>
            </a:pPr>
            <a:r>
              <a:rPr lang="en-US" sz="1500">
                <a:solidFill>
                  <a:srgbClr val="000000"/>
                </a:solidFill>
                <a:latin typeface="Quicksand"/>
                <a:ea typeface="Quicksand"/>
                <a:cs typeface="Quicksand"/>
                <a:sym typeface="Quicksand"/>
              </a:rPr>
              <a:t>Page D’inscription</a:t>
            </a:r>
          </a:p>
        </p:txBody>
      </p:sp>
      <p:sp>
        <p:nvSpPr>
          <p:cNvPr id="9" name="TextBox 9"/>
          <p:cNvSpPr txBox="1"/>
          <p:nvPr/>
        </p:nvSpPr>
        <p:spPr>
          <a:xfrm>
            <a:off x="13877775" y="7894573"/>
            <a:ext cx="2559248" cy="266699"/>
          </a:xfrm>
          <a:prstGeom prst="rect">
            <a:avLst/>
          </a:prstGeom>
        </p:spPr>
        <p:txBody>
          <a:bodyPr lIns="0" tIns="0" rIns="0" bIns="0" rtlCol="0" anchor="t">
            <a:spAutoFit/>
          </a:bodyPr>
          <a:lstStyle/>
          <a:p>
            <a:pPr algn="ctr">
              <a:lnSpc>
                <a:spcPts val="2250"/>
              </a:lnSpc>
              <a:spcBef>
                <a:spcPct val="0"/>
              </a:spcBef>
            </a:pPr>
            <a:r>
              <a:rPr lang="en-US" sz="1500">
                <a:solidFill>
                  <a:srgbClr val="000000"/>
                </a:solidFill>
                <a:latin typeface="Quicksand"/>
                <a:ea typeface="Quicksand"/>
                <a:cs typeface="Quicksand"/>
                <a:sym typeface="Quicksand"/>
              </a:rPr>
              <a:t>Page de Connection Sécurisé</a:t>
            </a:r>
          </a:p>
        </p:txBody>
      </p:sp>
      <p:sp>
        <p:nvSpPr>
          <p:cNvPr id="10" name="TextBox 10"/>
          <p:cNvSpPr txBox="1"/>
          <p:nvPr/>
        </p:nvSpPr>
        <p:spPr>
          <a:xfrm>
            <a:off x="1184293" y="5048250"/>
            <a:ext cx="5342930" cy="603886"/>
          </a:xfrm>
          <a:prstGeom prst="rect">
            <a:avLst/>
          </a:prstGeom>
        </p:spPr>
        <p:txBody>
          <a:bodyPr lIns="0" tIns="0" rIns="0" bIns="0" rtlCol="0" anchor="t">
            <a:spAutoFit/>
          </a:bodyPr>
          <a:lstStyle/>
          <a:p>
            <a:pPr algn="ctr">
              <a:lnSpc>
                <a:spcPts val="5099"/>
              </a:lnSpc>
              <a:spcBef>
                <a:spcPct val="0"/>
              </a:spcBef>
            </a:pPr>
            <a:r>
              <a:rPr lang="en-US" sz="3399">
                <a:solidFill>
                  <a:srgbClr val="FFFFFF"/>
                </a:solidFill>
                <a:latin typeface="Quicksand"/>
                <a:ea typeface="Quicksand"/>
                <a:cs typeface="Quicksand"/>
                <a:sym typeface="Quicksand"/>
              </a:rPr>
              <a:t>2.1 Gestion des Utilisateurs </a:t>
            </a:r>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grpSp>
        <p:nvGrpSpPr>
          <p:cNvPr id="2" name="Group 2"/>
          <p:cNvGrpSpPr/>
          <p:nvPr/>
        </p:nvGrpSpPr>
        <p:grpSpPr>
          <a:xfrm>
            <a:off x="7096860" y="0"/>
            <a:ext cx="11181615" cy="10287000"/>
            <a:chOff x="0" y="0"/>
            <a:chExt cx="2944952" cy="2709333"/>
          </a:xfrm>
        </p:grpSpPr>
        <p:sp>
          <p:nvSpPr>
            <p:cNvPr id="3" name="Freeform 3"/>
            <p:cNvSpPr/>
            <p:nvPr/>
          </p:nvSpPr>
          <p:spPr>
            <a:xfrm>
              <a:off x="0" y="0"/>
              <a:ext cx="2944952" cy="2709333"/>
            </a:xfrm>
            <a:custGeom>
              <a:avLst/>
              <a:gdLst/>
              <a:ahLst/>
              <a:cxnLst/>
              <a:rect l="l" t="t" r="r" b="b"/>
              <a:pathLst>
                <a:path w="2944952" h="2709333">
                  <a:moveTo>
                    <a:pt x="0" y="0"/>
                  </a:moveTo>
                  <a:lnTo>
                    <a:pt x="2944952" y="0"/>
                  </a:lnTo>
                  <a:lnTo>
                    <a:pt x="2944952" y="2709333"/>
                  </a:lnTo>
                  <a:lnTo>
                    <a:pt x="0" y="2709333"/>
                  </a:lnTo>
                  <a:close/>
                </a:path>
              </a:pathLst>
            </a:custGeom>
            <a:solidFill>
              <a:srgbClr val="FFFFFF"/>
            </a:solidFill>
          </p:spPr>
          <p:txBody>
            <a:bodyPr/>
            <a:lstStyle/>
            <a:p>
              <a:endParaRPr lang="fr-FR"/>
            </a:p>
          </p:txBody>
        </p:sp>
        <p:sp>
          <p:nvSpPr>
            <p:cNvPr id="4" name="TextBox 4"/>
            <p:cNvSpPr txBox="1"/>
            <p:nvPr/>
          </p:nvSpPr>
          <p:spPr>
            <a:xfrm>
              <a:off x="0" y="-38100"/>
              <a:ext cx="2944952" cy="2747433"/>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7106385" y="-208598"/>
            <a:ext cx="3503274" cy="4744434"/>
          </a:xfrm>
          <a:custGeom>
            <a:avLst/>
            <a:gdLst/>
            <a:ahLst/>
            <a:cxnLst/>
            <a:rect l="l" t="t" r="r" b="b"/>
            <a:pathLst>
              <a:path w="3503274" h="4744434">
                <a:moveTo>
                  <a:pt x="0" y="0"/>
                </a:moveTo>
                <a:lnTo>
                  <a:pt x="3503274" y="0"/>
                </a:lnTo>
                <a:lnTo>
                  <a:pt x="3503274" y="4744435"/>
                </a:lnTo>
                <a:lnTo>
                  <a:pt x="0" y="4744435"/>
                </a:lnTo>
                <a:lnTo>
                  <a:pt x="0" y="0"/>
                </a:lnTo>
                <a:close/>
              </a:path>
            </a:pathLst>
          </a:custGeom>
          <a:blipFill>
            <a:blip r:embed="rId2"/>
            <a:stretch>
              <a:fillRect/>
            </a:stretch>
          </a:blipFill>
        </p:spPr>
        <p:txBody>
          <a:bodyPr/>
          <a:lstStyle/>
          <a:p>
            <a:endParaRPr lang="fr-FR"/>
          </a:p>
        </p:txBody>
      </p:sp>
      <p:sp>
        <p:nvSpPr>
          <p:cNvPr id="6" name="Freeform 6"/>
          <p:cNvSpPr/>
          <p:nvPr/>
        </p:nvSpPr>
        <p:spPr>
          <a:xfrm>
            <a:off x="12525624" y="641232"/>
            <a:ext cx="4980650" cy="3044775"/>
          </a:xfrm>
          <a:custGeom>
            <a:avLst/>
            <a:gdLst/>
            <a:ahLst/>
            <a:cxnLst/>
            <a:rect l="l" t="t" r="r" b="b"/>
            <a:pathLst>
              <a:path w="4980650" h="3044775">
                <a:moveTo>
                  <a:pt x="0" y="0"/>
                </a:moveTo>
                <a:lnTo>
                  <a:pt x="4980650" y="0"/>
                </a:lnTo>
                <a:lnTo>
                  <a:pt x="4980650" y="3044775"/>
                </a:lnTo>
                <a:lnTo>
                  <a:pt x="0" y="3044775"/>
                </a:lnTo>
                <a:lnTo>
                  <a:pt x="0" y="0"/>
                </a:lnTo>
                <a:close/>
              </a:path>
            </a:pathLst>
          </a:custGeom>
          <a:blipFill>
            <a:blip r:embed="rId3"/>
            <a:stretch>
              <a:fillRect/>
            </a:stretch>
          </a:blipFill>
        </p:spPr>
        <p:txBody>
          <a:bodyPr/>
          <a:lstStyle/>
          <a:p>
            <a:endParaRPr lang="fr-FR"/>
          </a:p>
        </p:txBody>
      </p:sp>
      <p:sp>
        <p:nvSpPr>
          <p:cNvPr id="7" name="Freeform 7"/>
          <p:cNvSpPr/>
          <p:nvPr/>
        </p:nvSpPr>
        <p:spPr>
          <a:xfrm>
            <a:off x="10609659" y="2163620"/>
            <a:ext cx="1718102" cy="285634"/>
          </a:xfrm>
          <a:custGeom>
            <a:avLst/>
            <a:gdLst/>
            <a:ahLst/>
            <a:cxnLst/>
            <a:rect l="l" t="t" r="r" b="b"/>
            <a:pathLst>
              <a:path w="1718102" h="285634">
                <a:moveTo>
                  <a:pt x="0" y="0"/>
                </a:moveTo>
                <a:lnTo>
                  <a:pt x="1718102" y="0"/>
                </a:lnTo>
                <a:lnTo>
                  <a:pt x="1718102" y="285634"/>
                </a:lnTo>
                <a:lnTo>
                  <a:pt x="0" y="2856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fr-FR"/>
          </a:p>
        </p:txBody>
      </p:sp>
      <p:sp>
        <p:nvSpPr>
          <p:cNvPr id="8" name="Freeform 8"/>
          <p:cNvSpPr/>
          <p:nvPr/>
        </p:nvSpPr>
        <p:spPr>
          <a:xfrm>
            <a:off x="7394042" y="5616359"/>
            <a:ext cx="3499916" cy="3641941"/>
          </a:xfrm>
          <a:custGeom>
            <a:avLst/>
            <a:gdLst/>
            <a:ahLst/>
            <a:cxnLst/>
            <a:rect l="l" t="t" r="r" b="b"/>
            <a:pathLst>
              <a:path w="3499916" h="3641941">
                <a:moveTo>
                  <a:pt x="0" y="0"/>
                </a:moveTo>
                <a:lnTo>
                  <a:pt x="3499916" y="0"/>
                </a:lnTo>
                <a:lnTo>
                  <a:pt x="3499916" y="3641941"/>
                </a:lnTo>
                <a:lnTo>
                  <a:pt x="0" y="3641941"/>
                </a:lnTo>
                <a:lnTo>
                  <a:pt x="0" y="0"/>
                </a:lnTo>
                <a:close/>
              </a:path>
            </a:pathLst>
          </a:custGeom>
          <a:blipFill>
            <a:blip r:embed="rId6"/>
            <a:stretch>
              <a:fillRect/>
            </a:stretch>
          </a:blipFill>
        </p:spPr>
        <p:txBody>
          <a:bodyPr/>
          <a:lstStyle/>
          <a:p>
            <a:endParaRPr lang="fr-FR"/>
          </a:p>
        </p:txBody>
      </p:sp>
      <p:sp>
        <p:nvSpPr>
          <p:cNvPr id="9" name="Freeform 9"/>
          <p:cNvSpPr/>
          <p:nvPr/>
        </p:nvSpPr>
        <p:spPr>
          <a:xfrm>
            <a:off x="7106385" y="5343299"/>
            <a:ext cx="11181615" cy="55908"/>
          </a:xfrm>
          <a:custGeom>
            <a:avLst/>
            <a:gdLst/>
            <a:ahLst/>
            <a:cxnLst/>
            <a:rect l="l" t="t" r="r" b="b"/>
            <a:pathLst>
              <a:path w="11181615" h="55908">
                <a:moveTo>
                  <a:pt x="0" y="0"/>
                </a:moveTo>
                <a:lnTo>
                  <a:pt x="11181615" y="0"/>
                </a:lnTo>
                <a:lnTo>
                  <a:pt x="11181615" y="55908"/>
                </a:lnTo>
                <a:lnTo>
                  <a:pt x="0" y="5590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fr-FR"/>
          </a:p>
        </p:txBody>
      </p:sp>
      <p:sp>
        <p:nvSpPr>
          <p:cNvPr id="10" name="Freeform 10"/>
          <p:cNvSpPr/>
          <p:nvPr/>
        </p:nvSpPr>
        <p:spPr>
          <a:xfrm>
            <a:off x="10893958" y="7875637"/>
            <a:ext cx="1718102" cy="285634"/>
          </a:xfrm>
          <a:custGeom>
            <a:avLst/>
            <a:gdLst/>
            <a:ahLst/>
            <a:cxnLst/>
            <a:rect l="l" t="t" r="r" b="b"/>
            <a:pathLst>
              <a:path w="1718102" h="285634">
                <a:moveTo>
                  <a:pt x="0" y="0"/>
                </a:moveTo>
                <a:lnTo>
                  <a:pt x="1718102" y="0"/>
                </a:lnTo>
                <a:lnTo>
                  <a:pt x="1718102" y="285635"/>
                </a:lnTo>
                <a:lnTo>
                  <a:pt x="0" y="2856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fr-FR"/>
          </a:p>
        </p:txBody>
      </p:sp>
      <p:sp>
        <p:nvSpPr>
          <p:cNvPr id="11" name="Freeform 11"/>
          <p:cNvSpPr/>
          <p:nvPr/>
        </p:nvSpPr>
        <p:spPr>
          <a:xfrm>
            <a:off x="12697192" y="6831749"/>
            <a:ext cx="4977998" cy="2373411"/>
          </a:xfrm>
          <a:custGeom>
            <a:avLst/>
            <a:gdLst/>
            <a:ahLst/>
            <a:cxnLst/>
            <a:rect l="l" t="t" r="r" b="b"/>
            <a:pathLst>
              <a:path w="4977998" h="2373411">
                <a:moveTo>
                  <a:pt x="0" y="0"/>
                </a:moveTo>
                <a:lnTo>
                  <a:pt x="4977998" y="0"/>
                </a:lnTo>
                <a:lnTo>
                  <a:pt x="4977998" y="2373411"/>
                </a:lnTo>
                <a:lnTo>
                  <a:pt x="0" y="2373411"/>
                </a:lnTo>
                <a:lnTo>
                  <a:pt x="0" y="0"/>
                </a:lnTo>
                <a:close/>
              </a:path>
            </a:pathLst>
          </a:custGeom>
          <a:blipFill>
            <a:blip r:embed="rId9"/>
            <a:stretch>
              <a:fillRect/>
            </a:stretch>
          </a:blipFill>
        </p:spPr>
        <p:txBody>
          <a:bodyPr/>
          <a:lstStyle/>
          <a:p>
            <a:endParaRPr lang="fr-FR"/>
          </a:p>
        </p:txBody>
      </p:sp>
      <p:sp>
        <p:nvSpPr>
          <p:cNvPr id="12" name="TextBox 12"/>
          <p:cNvSpPr txBox="1"/>
          <p:nvPr/>
        </p:nvSpPr>
        <p:spPr>
          <a:xfrm>
            <a:off x="7668960" y="4383437"/>
            <a:ext cx="2378125" cy="266699"/>
          </a:xfrm>
          <a:prstGeom prst="rect">
            <a:avLst/>
          </a:prstGeom>
        </p:spPr>
        <p:txBody>
          <a:bodyPr lIns="0" tIns="0" rIns="0" bIns="0" rtlCol="0" anchor="t">
            <a:spAutoFit/>
          </a:bodyPr>
          <a:lstStyle/>
          <a:p>
            <a:pPr algn="ctr">
              <a:lnSpc>
                <a:spcPts val="2250"/>
              </a:lnSpc>
              <a:spcBef>
                <a:spcPct val="0"/>
              </a:spcBef>
            </a:pPr>
            <a:r>
              <a:rPr lang="en-US" sz="1500">
                <a:solidFill>
                  <a:srgbClr val="000000"/>
                </a:solidFill>
                <a:latin typeface="Quicksand"/>
                <a:ea typeface="Quicksand"/>
                <a:cs typeface="Quicksand"/>
                <a:sym typeface="Quicksand"/>
              </a:rPr>
              <a:t>Cas d’échec de Connection</a:t>
            </a:r>
          </a:p>
        </p:txBody>
      </p:sp>
      <p:sp>
        <p:nvSpPr>
          <p:cNvPr id="13" name="TextBox 13"/>
          <p:cNvSpPr txBox="1"/>
          <p:nvPr/>
        </p:nvSpPr>
        <p:spPr>
          <a:xfrm>
            <a:off x="14234287" y="9439275"/>
            <a:ext cx="1903809" cy="266699"/>
          </a:xfrm>
          <a:prstGeom prst="rect">
            <a:avLst/>
          </a:prstGeom>
        </p:spPr>
        <p:txBody>
          <a:bodyPr lIns="0" tIns="0" rIns="0" bIns="0" rtlCol="0" anchor="t">
            <a:spAutoFit/>
          </a:bodyPr>
          <a:lstStyle/>
          <a:p>
            <a:pPr algn="ctr">
              <a:lnSpc>
                <a:spcPts val="2250"/>
              </a:lnSpc>
              <a:spcBef>
                <a:spcPct val="0"/>
              </a:spcBef>
            </a:pPr>
            <a:r>
              <a:rPr lang="en-US" sz="1500">
                <a:solidFill>
                  <a:srgbClr val="000000"/>
                </a:solidFill>
                <a:latin typeface="Quicksand"/>
                <a:ea typeface="Quicksand"/>
                <a:cs typeface="Quicksand"/>
                <a:sym typeface="Quicksand"/>
              </a:rPr>
              <a:t>Taux de Risque Faible</a:t>
            </a:r>
          </a:p>
        </p:txBody>
      </p:sp>
      <p:sp>
        <p:nvSpPr>
          <p:cNvPr id="14" name="TextBox 14"/>
          <p:cNvSpPr txBox="1"/>
          <p:nvPr/>
        </p:nvSpPr>
        <p:spPr>
          <a:xfrm>
            <a:off x="1598032" y="4108165"/>
            <a:ext cx="3470225" cy="628651"/>
          </a:xfrm>
          <a:prstGeom prst="rect">
            <a:avLst/>
          </a:prstGeom>
        </p:spPr>
        <p:txBody>
          <a:bodyPr lIns="0" tIns="0" rIns="0" bIns="0" rtlCol="0" anchor="t">
            <a:spAutoFit/>
          </a:bodyPr>
          <a:lstStyle/>
          <a:p>
            <a:pPr algn="ctr">
              <a:lnSpc>
                <a:spcPts val="5249"/>
              </a:lnSpc>
              <a:spcBef>
                <a:spcPct val="0"/>
              </a:spcBef>
            </a:pPr>
            <a:r>
              <a:rPr lang="en-US" sz="3499">
                <a:solidFill>
                  <a:srgbClr val="FFFFFF"/>
                </a:solidFill>
                <a:latin typeface="Quicksand"/>
                <a:ea typeface="Quicksand"/>
                <a:cs typeface="Quicksand"/>
                <a:sym typeface="Quicksand"/>
              </a:rPr>
              <a:t>2.2 Système MFA</a:t>
            </a:r>
          </a:p>
        </p:txBody>
      </p:sp>
      <p:sp>
        <p:nvSpPr>
          <p:cNvPr id="15" name="TextBox 15"/>
          <p:cNvSpPr txBox="1"/>
          <p:nvPr/>
        </p:nvSpPr>
        <p:spPr>
          <a:xfrm>
            <a:off x="8490719" y="9439275"/>
            <a:ext cx="1306562" cy="266699"/>
          </a:xfrm>
          <a:prstGeom prst="rect">
            <a:avLst/>
          </a:prstGeom>
        </p:spPr>
        <p:txBody>
          <a:bodyPr lIns="0" tIns="0" rIns="0" bIns="0" rtlCol="0" anchor="t">
            <a:spAutoFit/>
          </a:bodyPr>
          <a:lstStyle/>
          <a:p>
            <a:pPr algn="ctr">
              <a:lnSpc>
                <a:spcPts val="2250"/>
              </a:lnSpc>
              <a:spcBef>
                <a:spcPct val="0"/>
              </a:spcBef>
            </a:pPr>
            <a:r>
              <a:rPr lang="en-US" sz="1500">
                <a:solidFill>
                  <a:srgbClr val="000000"/>
                </a:solidFill>
                <a:latin typeface="Quicksand"/>
                <a:ea typeface="Quicksand"/>
                <a:cs typeface="Quicksand"/>
                <a:sym typeface="Quicksand"/>
              </a:rPr>
              <a:t>cas de réussite</a:t>
            </a:r>
          </a:p>
        </p:txBody>
      </p:sp>
      <p:sp>
        <p:nvSpPr>
          <p:cNvPr id="16" name="TextBox 16"/>
          <p:cNvSpPr txBox="1"/>
          <p:nvPr/>
        </p:nvSpPr>
        <p:spPr>
          <a:xfrm>
            <a:off x="14068807" y="3946241"/>
            <a:ext cx="1894284" cy="266699"/>
          </a:xfrm>
          <a:prstGeom prst="rect">
            <a:avLst/>
          </a:prstGeom>
        </p:spPr>
        <p:txBody>
          <a:bodyPr lIns="0" tIns="0" rIns="0" bIns="0" rtlCol="0" anchor="t">
            <a:spAutoFit/>
          </a:bodyPr>
          <a:lstStyle/>
          <a:p>
            <a:pPr algn="ctr">
              <a:lnSpc>
                <a:spcPts val="2250"/>
              </a:lnSpc>
              <a:spcBef>
                <a:spcPct val="0"/>
              </a:spcBef>
            </a:pPr>
            <a:r>
              <a:rPr lang="en-US" sz="1500">
                <a:solidFill>
                  <a:srgbClr val="000000"/>
                </a:solidFill>
                <a:latin typeface="Quicksand"/>
                <a:ea typeface="Quicksand"/>
                <a:cs typeface="Quicksand"/>
                <a:sym typeface="Quicksand"/>
              </a:rPr>
              <a:t>Taux de Risque élevé </a:t>
            </a:r>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grpSp>
        <p:nvGrpSpPr>
          <p:cNvPr id="2" name="Group 2"/>
          <p:cNvGrpSpPr/>
          <p:nvPr/>
        </p:nvGrpSpPr>
        <p:grpSpPr>
          <a:xfrm>
            <a:off x="7096860" y="0"/>
            <a:ext cx="11181615" cy="10287000"/>
            <a:chOff x="0" y="0"/>
            <a:chExt cx="2944952" cy="2709333"/>
          </a:xfrm>
        </p:grpSpPr>
        <p:sp>
          <p:nvSpPr>
            <p:cNvPr id="3" name="Freeform 3"/>
            <p:cNvSpPr/>
            <p:nvPr/>
          </p:nvSpPr>
          <p:spPr>
            <a:xfrm>
              <a:off x="0" y="0"/>
              <a:ext cx="2944952" cy="2709333"/>
            </a:xfrm>
            <a:custGeom>
              <a:avLst/>
              <a:gdLst/>
              <a:ahLst/>
              <a:cxnLst/>
              <a:rect l="l" t="t" r="r" b="b"/>
              <a:pathLst>
                <a:path w="2944952" h="2709333">
                  <a:moveTo>
                    <a:pt x="0" y="0"/>
                  </a:moveTo>
                  <a:lnTo>
                    <a:pt x="2944952" y="0"/>
                  </a:lnTo>
                  <a:lnTo>
                    <a:pt x="2944952" y="2709333"/>
                  </a:lnTo>
                  <a:lnTo>
                    <a:pt x="0" y="2709333"/>
                  </a:lnTo>
                  <a:close/>
                </a:path>
              </a:pathLst>
            </a:custGeom>
            <a:solidFill>
              <a:srgbClr val="FFFFFF"/>
            </a:solidFill>
          </p:spPr>
          <p:txBody>
            <a:bodyPr/>
            <a:lstStyle/>
            <a:p>
              <a:endParaRPr lang="fr-FR"/>
            </a:p>
          </p:txBody>
        </p:sp>
        <p:sp>
          <p:nvSpPr>
            <p:cNvPr id="4" name="TextBox 4"/>
            <p:cNvSpPr txBox="1"/>
            <p:nvPr/>
          </p:nvSpPr>
          <p:spPr>
            <a:xfrm>
              <a:off x="0" y="-38100"/>
              <a:ext cx="2944952" cy="2747433"/>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7096860" y="2549393"/>
            <a:ext cx="11181615" cy="55908"/>
          </a:xfrm>
          <a:custGeom>
            <a:avLst/>
            <a:gdLst/>
            <a:ahLst/>
            <a:cxnLst/>
            <a:rect l="l" t="t" r="r" b="b"/>
            <a:pathLst>
              <a:path w="11181615" h="55908">
                <a:moveTo>
                  <a:pt x="0" y="0"/>
                </a:moveTo>
                <a:lnTo>
                  <a:pt x="11181615" y="0"/>
                </a:lnTo>
                <a:lnTo>
                  <a:pt x="11181615" y="55908"/>
                </a:lnTo>
                <a:lnTo>
                  <a:pt x="0" y="559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FR"/>
          </a:p>
        </p:txBody>
      </p:sp>
      <p:sp>
        <p:nvSpPr>
          <p:cNvPr id="6" name="Freeform 6"/>
          <p:cNvSpPr/>
          <p:nvPr/>
        </p:nvSpPr>
        <p:spPr>
          <a:xfrm>
            <a:off x="7251579" y="3300626"/>
            <a:ext cx="11026896" cy="5871822"/>
          </a:xfrm>
          <a:custGeom>
            <a:avLst/>
            <a:gdLst/>
            <a:ahLst/>
            <a:cxnLst/>
            <a:rect l="l" t="t" r="r" b="b"/>
            <a:pathLst>
              <a:path w="11026896" h="5871822">
                <a:moveTo>
                  <a:pt x="0" y="0"/>
                </a:moveTo>
                <a:lnTo>
                  <a:pt x="11026896" y="0"/>
                </a:lnTo>
                <a:lnTo>
                  <a:pt x="11026896" y="5871823"/>
                </a:lnTo>
                <a:lnTo>
                  <a:pt x="0" y="5871823"/>
                </a:lnTo>
                <a:lnTo>
                  <a:pt x="0" y="0"/>
                </a:lnTo>
                <a:close/>
              </a:path>
            </a:pathLst>
          </a:custGeom>
          <a:blipFill>
            <a:blip r:embed="rId4"/>
            <a:stretch>
              <a:fillRect/>
            </a:stretch>
          </a:blipFill>
        </p:spPr>
        <p:txBody>
          <a:bodyPr/>
          <a:lstStyle/>
          <a:p>
            <a:endParaRPr lang="fr-FR"/>
          </a:p>
        </p:txBody>
      </p:sp>
      <p:sp>
        <p:nvSpPr>
          <p:cNvPr id="7" name="Freeform 7"/>
          <p:cNvSpPr/>
          <p:nvPr/>
        </p:nvSpPr>
        <p:spPr>
          <a:xfrm>
            <a:off x="8012184" y="-48557"/>
            <a:ext cx="8749296" cy="2154514"/>
          </a:xfrm>
          <a:custGeom>
            <a:avLst/>
            <a:gdLst/>
            <a:ahLst/>
            <a:cxnLst/>
            <a:rect l="l" t="t" r="r" b="b"/>
            <a:pathLst>
              <a:path w="8749296" h="2154514">
                <a:moveTo>
                  <a:pt x="0" y="0"/>
                </a:moveTo>
                <a:lnTo>
                  <a:pt x="8749297" y="0"/>
                </a:lnTo>
                <a:lnTo>
                  <a:pt x="8749297" y="2154514"/>
                </a:lnTo>
                <a:lnTo>
                  <a:pt x="0" y="2154514"/>
                </a:lnTo>
                <a:lnTo>
                  <a:pt x="0" y="0"/>
                </a:lnTo>
                <a:close/>
              </a:path>
            </a:pathLst>
          </a:custGeom>
          <a:blipFill>
            <a:blip r:embed="rId5"/>
            <a:stretch>
              <a:fillRect/>
            </a:stretch>
          </a:blipFill>
        </p:spPr>
        <p:txBody>
          <a:bodyPr/>
          <a:lstStyle/>
          <a:p>
            <a:endParaRPr lang="fr-FR"/>
          </a:p>
        </p:txBody>
      </p:sp>
      <p:sp>
        <p:nvSpPr>
          <p:cNvPr id="8" name="TextBox 8"/>
          <p:cNvSpPr txBox="1"/>
          <p:nvPr/>
        </p:nvSpPr>
        <p:spPr>
          <a:xfrm>
            <a:off x="9144000" y="2058332"/>
            <a:ext cx="5824389" cy="260984"/>
          </a:xfrm>
          <a:prstGeom prst="rect">
            <a:avLst/>
          </a:prstGeom>
        </p:spPr>
        <p:txBody>
          <a:bodyPr lIns="0" tIns="0" rIns="0" bIns="0" rtlCol="0" anchor="t">
            <a:spAutoFit/>
          </a:bodyPr>
          <a:lstStyle/>
          <a:p>
            <a:pPr algn="ctr">
              <a:lnSpc>
                <a:spcPts val="2100"/>
              </a:lnSpc>
              <a:spcBef>
                <a:spcPct val="0"/>
              </a:spcBef>
            </a:pPr>
            <a:r>
              <a:rPr lang="en-US" sz="1400">
                <a:solidFill>
                  <a:srgbClr val="000000"/>
                </a:solidFill>
                <a:latin typeface="Quicksand"/>
                <a:ea typeface="Quicksand"/>
                <a:cs typeface="Quicksand"/>
                <a:sym typeface="Quicksand"/>
              </a:rPr>
              <a:t>Socre Risque - Nombre de Connections Reussies - Derniére Connection</a:t>
            </a:r>
          </a:p>
        </p:txBody>
      </p:sp>
      <p:sp>
        <p:nvSpPr>
          <p:cNvPr id="9" name="TextBox 9"/>
          <p:cNvSpPr txBox="1"/>
          <p:nvPr/>
        </p:nvSpPr>
        <p:spPr>
          <a:xfrm>
            <a:off x="713153" y="4545361"/>
            <a:ext cx="5077370" cy="628651"/>
          </a:xfrm>
          <a:prstGeom prst="rect">
            <a:avLst/>
          </a:prstGeom>
        </p:spPr>
        <p:txBody>
          <a:bodyPr lIns="0" tIns="0" rIns="0" bIns="0" rtlCol="0" anchor="t">
            <a:spAutoFit/>
          </a:bodyPr>
          <a:lstStyle/>
          <a:p>
            <a:pPr algn="ctr">
              <a:lnSpc>
                <a:spcPts val="5249"/>
              </a:lnSpc>
              <a:spcBef>
                <a:spcPct val="0"/>
              </a:spcBef>
            </a:pPr>
            <a:r>
              <a:rPr lang="en-US" sz="3499">
                <a:solidFill>
                  <a:srgbClr val="FFFFFF"/>
                </a:solidFill>
                <a:latin typeface="Quicksand"/>
                <a:ea typeface="Quicksand"/>
                <a:cs typeface="Quicksand"/>
                <a:sym typeface="Quicksand"/>
              </a:rPr>
              <a:t>2.3 Tableau De Board</a:t>
            </a:r>
          </a:p>
        </p:txBody>
      </p:sp>
      <p:sp>
        <p:nvSpPr>
          <p:cNvPr id="10" name="TextBox 10"/>
          <p:cNvSpPr txBox="1"/>
          <p:nvPr/>
        </p:nvSpPr>
        <p:spPr>
          <a:xfrm>
            <a:off x="11448298" y="9458199"/>
            <a:ext cx="2327523" cy="260984"/>
          </a:xfrm>
          <a:prstGeom prst="rect">
            <a:avLst/>
          </a:prstGeom>
        </p:spPr>
        <p:txBody>
          <a:bodyPr lIns="0" tIns="0" rIns="0" bIns="0" rtlCol="0" anchor="t">
            <a:spAutoFit/>
          </a:bodyPr>
          <a:lstStyle/>
          <a:p>
            <a:pPr algn="ctr">
              <a:lnSpc>
                <a:spcPts val="2100"/>
              </a:lnSpc>
              <a:spcBef>
                <a:spcPct val="0"/>
              </a:spcBef>
            </a:pPr>
            <a:r>
              <a:rPr lang="en-US" sz="1400">
                <a:solidFill>
                  <a:srgbClr val="000000"/>
                </a:solidFill>
                <a:latin typeface="Quicksand"/>
                <a:ea typeface="Quicksand"/>
                <a:cs typeface="Quicksand"/>
                <a:sym typeface="Quicksand"/>
              </a:rPr>
              <a:t>Nombre de Frappes en (ms)</a:t>
            </a:r>
          </a:p>
        </p:txBody>
      </p:sp>
    </p:spTree>
  </p:cSld>
  <p:clrMapOvr>
    <a:masterClrMapping/>
  </p:clrMapOvr>
  <p:transition>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527</Words>
  <Application>Microsoft Office PowerPoint</Application>
  <PresentationFormat>Personnalisé</PresentationFormat>
  <Paragraphs>83</Paragraphs>
  <Slides>14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Fredoka</vt:lpstr>
      <vt:lpstr>Arial</vt:lpstr>
      <vt:lpstr>Quicksand Bold</vt:lpstr>
      <vt:lpstr>Quicksand</vt:lpstr>
      <vt:lpstr>Calibri</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Youness</dc:creator>
  <cp:lastModifiedBy>Youness Dardory</cp:lastModifiedBy>
  <cp:revision>2</cp:revision>
  <dcterms:created xsi:type="dcterms:W3CDTF">2006-08-16T00:00:00Z</dcterms:created>
  <dcterms:modified xsi:type="dcterms:W3CDTF">2025-07-01T16:06:20Z</dcterms:modified>
  <dc:identifier>DAGojPYb4y0</dc:identifier>
</cp:coreProperties>
</file>