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71" r:id="rId7"/>
    <p:sldId id="273" r:id="rId8"/>
    <p:sldId id="274" r:id="rId9"/>
    <p:sldId id="279" r:id="rId10"/>
    <p:sldId id="275" r:id="rId11"/>
    <p:sldId id="276" r:id="rId12"/>
    <p:sldId id="261" r:id="rId13"/>
    <p:sldId id="280" r:id="rId14"/>
    <p:sldId id="278" r:id="rId15"/>
    <p:sldId id="281" r:id="rId16"/>
    <p:sldId id="277"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FrankfurtGothic" panose="02020800000000000000" pitchFamily="18" charset="0"/>
      <p:bold r:id="rId23"/>
    </p:embeddedFont>
    <p:embeddedFont>
      <p:font typeface="Garet Bold" panose="020B0604020202020204" charset="0"/>
      <p:regular r:id="rId24"/>
    </p:embeddedFont>
    <p:embeddedFont>
      <p:font typeface="MS UI Gothic" panose="020B0600070205080204" pitchFamily="34" charset="-128"/>
      <p:regular r:id="rId25"/>
    </p:embeddedFont>
    <p:embeddedFont>
      <p:font typeface="Open Sans" panose="020B0606030504020204" pitchFamily="34" charset="0"/>
      <p:regular r:id="rId26"/>
      <p:bold r:id="rId27"/>
      <p:italic r:id="rId28"/>
      <p:boldItalic r:id="rId29"/>
    </p:embeddedFont>
    <p:embeddedFont>
      <p:font typeface="VL Glober SemiBold Free" pitchFamily="50"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p:scale>
          <a:sx n="66" d="100"/>
          <a:sy n="66" d="100"/>
        </p:scale>
        <p:origin x="1014"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86B5E-3F1A-46CE-8625-D2A68F354B57}"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13FD6-B316-4B8D-9C38-5BF8DDAA5346}" type="slidenum">
              <a:rPr lang="en-US" smtClean="0"/>
              <a:t>‹#›</a:t>
            </a:fld>
            <a:endParaRPr lang="en-US"/>
          </a:p>
        </p:txBody>
      </p:sp>
    </p:spTree>
    <p:extLst>
      <p:ext uri="{BB962C8B-B14F-4D97-AF65-F5344CB8AC3E}">
        <p14:creationId xmlns:p14="http://schemas.microsoft.com/office/powerpoint/2010/main" val="80450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C13FD6-B316-4B8D-9C38-5BF8DDAA5346}" type="slidenum">
              <a:rPr lang="en-US" smtClean="0"/>
              <a:t>1</a:t>
            </a:fld>
            <a:endParaRPr lang="en-US"/>
          </a:p>
        </p:txBody>
      </p:sp>
    </p:spTree>
    <p:extLst>
      <p:ext uri="{BB962C8B-B14F-4D97-AF65-F5344CB8AC3E}">
        <p14:creationId xmlns:p14="http://schemas.microsoft.com/office/powerpoint/2010/main" val="99670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C13FD6-B316-4B8D-9C38-5BF8DDAA5346}" type="slidenum">
              <a:rPr lang="en-US" smtClean="0"/>
              <a:t>2</a:t>
            </a:fld>
            <a:endParaRPr lang="en-US"/>
          </a:p>
        </p:txBody>
      </p:sp>
    </p:spTree>
    <p:extLst>
      <p:ext uri="{BB962C8B-B14F-4D97-AF65-F5344CB8AC3E}">
        <p14:creationId xmlns:p14="http://schemas.microsoft.com/office/powerpoint/2010/main" val="370662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C13FD6-B316-4B8D-9C38-5BF8DDAA5346}" type="slidenum">
              <a:rPr lang="en-US" smtClean="0"/>
              <a:t>5</a:t>
            </a:fld>
            <a:endParaRPr lang="en-US"/>
          </a:p>
        </p:txBody>
      </p:sp>
    </p:spTree>
    <p:extLst>
      <p:ext uri="{BB962C8B-B14F-4D97-AF65-F5344CB8AC3E}">
        <p14:creationId xmlns:p14="http://schemas.microsoft.com/office/powerpoint/2010/main" val="41604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C13FD6-B316-4B8D-9C38-5BF8DDAA5346}" type="slidenum">
              <a:rPr lang="en-US" smtClean="0"/>
              <a:t>6</a:t>
            </a:fld>
            <a:endParaRPr lang="en-US"/>
          </a:p>
        </p:txBody>
      </p:sp>
    </p:spTree>
    <p:extLst>
      <p:ext uri="{BB962C8B-B14F-4D97-AF65-F5344CB8AC3E}">
        <p14:creationId xmlns:p14="http://schemas.microsoft.com/office/powerpoint/2010/main" val="155641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C13FD6-B316-4B8D-9C38-5BF8DDAA5346}" type="slidenum">
              <a:rPr lang="en-US" smtClean="0"/>
              <a:t>9</a:t>
            </a:fld>
            <a:endParaRPr lang="en-US"/>
          </a:p>
        </p:txBody>
      </p:sp>
    </p:spTree>
    <p:extLst>
      <p:ext uri="{BB962C8B-B14F-4D97-AF65-F5344CB8AC3E}">
        <p14:creationId xmlns:p14="http://schemas.microsoft.com/office/powerpoint/2010/main" val="379366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42469" y="-164363"/>
            <a:ext cx="5607331" cy="11784863"/>
            <a:chOff x="0" y="0"/>
            <a:chExt cx="2858770" cy="6344920"/>
          </a:xfrm>
        </p:grpSpPr>
        <p:sp>
          <p:nvSpPr>
            <p:cNvPr id="3" name="Freeform 3"/>
            <p:cNvSpPr/>
            <p:nvPr/>
          </p:nvSpPr>
          <p:spPr>
            <a:xfrm>
              <a:off x="0" y="0"/>
              <a:ext cx="2858770" cy="6344920"/>
            </a:xfrm>
            <a:custGeom>
              <a:avLst/>
              <a:gdLst/>
              <a:ahLst/>
              <a:cxnLst/>
              <a:rect l="l" t="t" r="r" b="b"/>
              <a:pathLst>
                <a:path w="2858770" h="634492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US"/>
            </a:p>
          </p:txBody>
        </p:sp>
      </p:grpSp>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7109187"/>
            <a:ext cx="11842469" cy="3177813"/>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sp>
        <p:sp>
          <p:nvSpPr>
            <p:cNvPr id="9" name="TextBox 9"/>
            <p:cNvSpPr txBox="1"/>
            <p:nvPr/>
          </p:nvSpPr>
          <p:spPr>
            <a:xfrm>
              <a:off x="0" y="-38100"/>
              <a:ext cx="9357013"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164363"/>
            <a:ext cx="1694792" cy="10641863"/>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620432" y="5609852"/>
            <a:ext cx="8442141" cy="1668174"/>
          </a:xfrm>
          <a:prstGeom prst="rect">
            <a:avLst/>
          </a:prstGeom>
        </p:spPr>
        <p:txBody>
          <a:bodyPr lIns="50800" tIns="50800" rIns="50800" bIns="50800" rtlCol="0" anchor="ctr"/>
          <a:lstStyle/>
          <a:p>
            <a:pPr>
              <a:lnSpc>
                <a:spcPct val="150000"/>
              </a:lnSpc>
            </a:pPr>
            <a:r>
              <a:rPr lang="en-US" sz="2800">
                <a:solidFill>
                  <a:srgbClr val="002060"/>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Cán bộ hướng dẫn: ThS. Vũ Thị Tuyết Mai</a:t>
            </a:r>
          </a:p>
          <a:p>
            <a:pPr>
              <a:lnSpc>
                <a:spcPct val="150000"/>
              </a:lnSpc>
            </a:pPr>
            <a:r>
              <a:rPr lang="en-US" sz="2800">
                <a:solidFill>
                  <a:srgbClr val="002060"/>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Sinh viên thực hiện: Vũ Hồng Phương - 2020601638</a:t>
            </a:r>
          </a:p>
        </p:txBody>
      </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3327241" y="836602"/>
            <a:ext cx="6493409" cy="410369"/>
          </a:xfrm>
          <a:prstGeom prst="rect">
            <a:avLst/>
          </a:prstGeom>
        </p:spPr>
        <p:txBody>
          <a:bodyPr wrap="square" lIns="0" tIns="0" rIns="0" bIns="0" rtlCol="0" anchor="t">
            <a:spAutoFit/>
          </a:bodyPr>
          <a:lstStyle/>
          <a:p>
            <a:pPr algn="l">
              <a:lnSpc>
                <a:spcPts val="3220"/>
              </a:lnSpc>
            </a:pPr>
            <a:r>
              <a:rPr lang="en-US" sz="3600">
                <a:solidFill>
                  <a:schemeClr val="tx2">
                    <a:lumMod val="75000"/>
                  </a:schemeClr>
                </a:solidFill>
                <a:effectLst>
                  <a:outerShdw blurRad="38100" dist="38100" dir="2700000" algn="tl">
                    <a:srgbClr val="000000">
                      <a:alpha val="43137"/>
                    </a:srgbClr>
                  </a:outerShdw>
                </a:effectLst>
                <a:latin typeface="FrankfurtGothic" panose="02020800000000000000" pitchFamily="18" charset="0"/>
                <a:ea typeface="FrankfurtGothic" panose="02020800000000000000" pitchFamily="18" charset="0"/>
                <a:cs typeface="FrankfurtGothic" panose="02020800000000000000" pitchFamily="18" charset="0"/>
              </a:rPr>
              <a:t>ĐẠI HỌC CÔNG NGHIỆP HÀ NỘI</a:t>
            </a:r>
          </a:p>
        </p:txBody>
      </p:sp>
      <p:sp>
        <p:nvSpPr>
          <p:cNvPr id="26" name="TextBox 26"/>
          <p:cNvSpPr txBox="1"/>
          <p:nvPr/>
        </p:nvSpPr>
        <p:spPr>
          <a:xfrm>
            <a:off x="1620432" y="3597829"/>
            <a:ext cx="9167281" cy="1846659"/>
          </a:xfrm>
          <a:prstGeom prst="rect">
            <a:avLst/>
          </a:prstGeom>
        </p:spPr>
        <p:txBody>
          <a:bodyPr wrap="square" lIns="0" tIns="0" rIns="0" bIns="0" rtlCol="0" anchor="t">
            <a:spAutoFit/>
          </a:bodyPr>
          <a:lstStyle/>
          <a:p>
            <a:r>
              <a:rPr lang="vi-VN" sz="4000">
                <a:solidFill>
                  <a:srgbClr val="002060"/>
                </a:solidFill>
                <a:effectLst>
                  <a:outerShdw blurRad="38100" dist="38100" dir="2700000" algn="tl">
                    <a:srgbClr val="000000">
                      <a:alpha val="43137"/>
                    </a:srgbClr>
                  </a:outerShdw>
                </a:effectLst>
                <a:latin typeface="FrankfurtGothic" panose="02020800000000000000" pitchFamily="18" charset="0"/>
                <a:ea typeface="MS UI Gothic" panose="020B0600070205080204" pitchFamily="34" charset="-128"/>
                <a:cs typeface="FrankfurtGothic" panose="02020800000000000000" pitchFamily="18" charset="0"/>
              </a:rPr>
              <a:t>ĐỀ TÀI: XÂY DỰNG ỨNG DỤNG DI ĐỘNG ANDROID QUẢN LÝ HÓA ĐƠN SỬ DỤNG KOTLIN VỚI ANDROID STUDIO</a:t>
            </a:r>
            <a:endParaRPr lang="en-US" sz="4000">
              <a:solidFill>
                <a:srgbClr val="002060"/>
              </a:solidFill>
              <a:effectLst>
                <a:outerShdw blurRad="38100" dist="38100" dir="2700000" algn="tl">
                  <a:srgbClr val="000000">
                    <a:alpha val="43137"/>
                  </a:srgbClr>
                </a:outerShdw>
              </a:effectLst>
              <a:latin typeface="MS UI Gothic" panose="020B0600070205080204" pitchFamily="34" charset="-128"/>
              <a:ea typeface="MS UI Gothic" panose="020B0600070205080204" pitchFamily="34" charset="-128"/>
              <a:cs typeface="FrankfurtGothic" panose="02020800000000000000" pitchFamily="18" charset="0"/>
            </a:endParaRPr>
          </a:p>
        </p:txBody>
      </p:sp>
      <p:grpSp>
        <p:nvGrpSpPr>
          <p:cNvPr id="29" name="Group 29"/>
          <p:cNvGrpSpPr/>
          <p:nvPr/>
        </p:nvGrpSpPr>
        <p:grpSpPr>
          <a:xfrm>
            <a:off x="8484493" y="9014056"/>
            <a:ext cx="2545888" cy="254588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32" name="Picture 31">
            <a:extLst>
              <a:ext uri="{FF2B5EF4-FFF2-40B4-BE49-F238E27FC236}">
                <a16:creationId xmlns:a16="http://schemas.microsoft.com/office/drawing/2014/main" id="{EAF78DBF-0E21-4ECE-BD3E-7EE9E00B428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42701" y="602935"/>
            <a:ext cx="1106608" cy="1106608"/>
          </a:xfrm>
          <a:prstGeom prst="rect">
            <a:avLst/>
          </a:prstGeom>
          <a:noFill/>
          <a:ln>
            <a:noFill/>
          </a:ln>
          <a:effectLst>
            <a:outerShdw blurRad="50800" dist="38100" dir="2700000" algn="tl" rotWithShape="0">
              <a:prstClr val="black">
                <a:alpha val="40000"/>
              </a:prstClr>
            </a:outerShdw>
          </a:effectLst>
        </p:spPr>
      </p:pic>
      <p:sp>
        <p:nvSpPr>
          <p:cNvPr id="33" name="TextBox 23">
            <a:extLst>
              <a:ext uri="{FF2B5EF4-FFF2-40B4-BE49-F238E27FC236}">
                <a16:creationId xmlns:a16="http://schemas.microsoft.com/office/drawing/2014/main" id="{CE89C39F-F568-4D57-BA3D-2CA675E3F978}"/>
              </a:ext>
            </a:extLst>
          </p:cNvPr>
          <p:cNvSpPr txBox="1"/>
          <p:nvPr/>
        </p:nvSpPr>
        <p:spPr>
          <a:xfrm>
            <a:off x="3327242" y="1244730"/>
            <a:ext cx="6400800" cy="366832"/>
          </a:xfrm>
          <a:prstGeom prst="rect">
            <a:avLst/>
          </a:prstGeom>
        </p:spPr>
        <p:txBody>
          <a:bodyPr wrap="square" lIns="0" tIns="0" rIns="0" bIns="0" rtlCol="0" anchor="t">
            <a:spAutoFit/>
          </a:bodyPr>
          <a:lstStyle/>
          <a:p>
            <a:pPr algn="ctr">
              <a:lnSpc>
                <a:spcPts val="3220"/>
              </a:lnSpc>
            </a:pPr>
            <a:r>
              <a:rPr lang="en-US" sz="2400">
                <a:effectLst>
                  <a:outerShdw blurRad="38100" dist="38100" dir="2700000" algn="tl">
                    <a:srgbClr val="000000">
                      <a:alpha val="43137"/>
                    </a:srgbClr>
                  </a:outerShdw>
                </a:effectLst>
                <a:latin typeface="FrankfurtGothic" panose="02020800000000000000" pitchFamily="18" charset="0"/>
                <a:ea typeface="FrankfurtGothic" panose="02020800000000000000" pitchFamily="18" charset="0"/>
                <a:cs typeface="FrankfurtGothic" panose="02020800000000000000" pitchFamily="18" charset="0"/>
              </a:rPr>
              <a:t>KHOA CÔNG NGHỆ THÔNG TIN</a:t>
            </a:r>
          </a:p>
        </p:txBody>
      </p:sp>
      <p:sp>
        <p:nvSpPr>
          <p:cNvPr id="34" name="TextBox 23">
            <a:extLst>
              <a:ext uri="{FF2B5EF4-FFF2-40B4-BE49-F238E27FC236}">
                <a16:creationId xmlns:a16="http://schemas.microsoft.com/office/drawing/2014/main" id="{CDEDD4B0-F625-4302-846F-004AE82EF85E}"/>
              </a:ext>
            </a:extLst>
          </p:cNvPr>
          <p:cNvSpPr txBox="1"/>
          <p:nvPr/>
        </p:nvSpPr>
        <p:spPr>
          <a:xfrm>
            <a:off x="787400" y="2942164"/>
            <a:ext cx="6493409" cy="416011"/>
          </a:xfrm>
          <a:prstGeom prst="rect">
            <a:avLst/>
          </a:prstGeom>
        </p:spPr>
        <p:txBody>
          <a:bodyPr wrap="square" lIns="0" tIns="0" rIns="0" bIns="0" rtlCol="0" anchor="t">
            <a:spAutoFit/>
          </a:bodyPr>
          <a:lstStyle/>
          <a:p>
            <a:pPr algn="ctr">
              <a:lnSpc>
                <a:spcPts val="3220"/>
              </a:lnSpc>
            </a:pPr>
            <a:r>
              <a:rPr lang="en-US" sz="4400" b="1">
                <a:effectLst>
                  <a:outerShdw blurRad="38100" dist="38100" dir="2700000" algn="tl">
                    <a:srgbClr val="000000">
                      <a:alpha val="43137"/>
                    </a:srgbClr>
                  </a:outerShdw>
                </a:effectLst>
                <a:latin typeface="FrankfurtGothic" panose="02020800000000000000" pitchFamily="18" charset="0"/>
                <a:ea typeface="FrankfurtGothic" panose="02020800000000000000" pitchFamily="18" charset="0"/>
                <a:cs typeface="FrankfurtGothic" panose="02020800000000000000" pitchFamily="18" charset="0"/>
              </a:rPr>
              <a:t>ĐỒ ÁN TỐT NGHIỆP</a:t>
            </a:r>
          </a:p>
        </p:txBody>
      </p:sp>
      <p:grpSp>
        <p:nvGrpSpPr>
          <p:cNvPr id="37" name="Group 16">
            <a:extLst>
              <a:ext uri="{FF2B5EF4-FFF2-40B4-BE49-F238E27FC236}">
                <a16:creationId xmlns:a16="http://schemas.microsoft.com/office/drawing/2014/main" id="{EAA8574C-450F-4838-BC8E-39143D026A2A}"/>
              </a:ext>
            </a:extLst>
          </p:cNvPr>
          <p:cNvGrpSpPr/>
          <p:nvPr/>
        </p:nvGrpSpPr>
        <p:grpSpPr>
          <a:xfrm>
            <a:off x="1620432" y="9115038"/>
            <a:ext cx="3227183" cy="797627"/>
            <a:chOff x="0" y="-28575"/>
            <a:chExt cx="1099919" cy="192819"/>
          </a:xfrm>
        </p:grpSpPr>
        <p:sp>
          <p:nvSpPr>
            <p:cNvPr id="38" name="Freeform 17">
              <a:extLst>
                <a:ext uri="{FF2B5EF4-FFF2-40B4-BE49-F238E27FC236}">
                  <a16:creationId xmlns:a16="http://schemas.microsoft.com/office/drawing/2014/main" id="{0319CA3D-518C-44E3-A5F5-4BC686FA87D5}"/>
                </a:ext>
              </a:extLst>
            </p:cNvPr>
            <p:cNvSpPr/>
            <p:nvPr/>
          </p:nvSpPr>
          <p:spPr>
            <a:xfrm>
              <a:off x="0" y="0"/>
              <a:ext cx="1099919" cy="143750"/>
            </a:xfrm>
            <a:custGeom>
              <a:avLst/>
              <a:gdLst/>
              <a:ahLst/>
              <a:cxnLst/>
              <a:rect l="l" t="t" r="r" b="b"/>
              <a:pathLst>
                <a:path w="1099919" h="143750">
                  <a:moveTo>
                    <a:pt x="71875" y="0"/>
                  </a:moveTo>
                  <a:lnTo>
                    <a:pt x="1028044" y="0"/>
                  </a:lnTo>
                  <a:cubicBezTo>
                    <a:pt x="1067740" y="0"/>
                    <a:pt x="1099919" y="32180"/>
                    <a:pt x="1099919" y="71875"/>
                  </a:cubicBezTo>
                  <a:lnTo>
                    <a:pt x="1099919" y="71875"/>
                  </a:lnTo>
                  <a:cubicBezTo>
                    <a:pt x="1099919" y="90938"/>
                    <a:pt x="1092347" y="109219"/>
                    <a:pt x="1078868" y="122699"/>
                  </a:cubicBezTo>
                  <a:cubicBezTo>
                    <a:pt x="1065389" y="136178"/>
                    <a:pt x="1047107" y="143750"/>
                    <a:pt x="1028044" y="143750"/>
                  </a:cubicBezTo>
                  <a:lnTo>
                    <a:pt x="71875" y="143750"/>
                  </a:lnTo>
                  <a:cubicBezTo>
                    <a:pt x="52813" y="143750"/>
                    <a:pt x="34531" y="136178"/>
                    <a:pt x="21052" y="122699"/>
                  </a:cubicBezTo>
                  <a:cubicBezTo>
                    <a:pt x="7573" y="109219"/>
                    <a:pt x="0" y="90938"/>
                    <a:pt x="0" y="71875"/>
                  </a:cubicBezTo>
                  <a:lnTo>
                    <a:pt x="0" y="71875"/>
                  </a:lnTo>
                  <a:cubicBezTo>
                    <a:pt x="0" y="52813"/>
                    <a:pt x="7573" y="34531"/>
                    <a:pt x="21052" y="21052"/>
                  </a:cubicBezTo>
                  <a:cubicBezTo>
                    <a:pt x="34531" y="7573"/>
                    <a:pt x="52813" y="0"/>
                    <a:pt x="71875" y="0"/>
                  </a:cubicBezTo>
                  <a:close/>
                </a:path>
              </a:pathLst>
            </a:custGeom>
            <a:solidFill>
              <a:srgbClr val="0345E4"/>
            </a:solidFill>
          </p:spPr>
        </p:sp>
        <p:sp>
          <p:nvSpPr>
            <p:cNvPr id="39" name="TextBox 18">
              <a:extLst>
                <a:ext uri="{FF2B5EF4-FFF2-40B4-BE49-F238E27FC236}">
                  <a16:creationId xmlns:a16="http://schemas.microsoft.com/office/drawing/2014/main" id="{C617FD21-7B11-45AE-B712-C079CD0CB1FC}"/>
                </a:ext>
              </a:extLst>
            </p:cNvPr>
            <p:cNvSpPr txBox="1"/>
            <p:nvPr/>
          </p:nvSpPr>
          <p:spPr>
            <a:xfrm>
              <a:off x="0" y="-28575"/>
              <a:ext cx="1099919" cy="192819"/>
            </a:xfrm>
            <a:prstGeom prst="rect">
              <a:avLst/>
            </a:prstGeom>
          </p:spPr>
          <p:txBody>
            <a:bodyPr lIns="50800" tIns="50800" rIns="50800" bIns="50800" rtlCol="0" anchor="ctr"/>
            <a:lstStyle/>
            <a:p>
              <a:pPr algn="ctr">
                <a:lnSpc>
                  <a:spcPts val="2659"/>
                </a:lnSpc>
              </a:pPr>
              <a:r>
                <a:rPr lang="en-US" sz="1899">
                  <a:solidFill>
                    <a:srgbClr val="FFFFFF"/>
                  </a:solidFill>
                  <a:latin typeface="VL Glober SemiBold Free" pitchFamily="50" charset="0"/>
                  <a:ea typeface="FrankfurtGothic" panose="02020800000000000000" pitchFamily="18" charset="0"/>
                  <a:cs typeface="FrankfurtGothic" panose="02020800000000000000" pitchFamily="18" charset="0"/>
                </a:rPr>
                <a:t>Hà Nội - 2024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98572" y="-3621334"/>
            <a:ext cx="6460278" cy="646027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0"/>
            <a:ext cx="6534650" cy="10287000"/>
            <a:chOff x="0" y="0"/>
            <a:chExt cx="1721060" cy="2709333"/>
          </a:xfrm>
        </p:grpSpPr>
        <p:sp>
          <p:nvSpPr>
            <p:cNvPr id="6" name="Freeform 6"/>
            <p:cNvSpPr/>
            <p:nvPr/>
          </p:nvSpPr>
          <p:spPr>
            <a:xfrm>
              <a:off x="0" y="0"/>
              <a:ext cx="1721060" cy="2709333"/>
            </a:xfrm>
            <a:custGeom>
              <a:avLst/>
              <a:gdLst/>
              <a:ahLst/>
              <a:cxnLst/>
              <a:rect l="l" t="t" r="r" b="b"/>
              <a:pathLst>
                <a:path w="1721060" h="2709333">
                  <a:moveTo>
                    <a:pt x="0" y="0"/>
                  </a:moveTo>
                  <a:lnTo>
                    <a:pt x="1721060" y="0"/>
                  </a:lnTo>
                  <a:lnTo>
                    <a:pt x="1721060" y="2709333"/>
                  </a:lnTo>
                  <a:lnTo>
                    <a:pt x="0" y="2709333"/>
                  </a:lnTo>
                  <a:close/>
                </a:path>
              </a:pathLst>
            </a:custGeom>
            <a:solidFill>
              <a:srgbClr val="0345E4"/>
            </a:solidFill>
          </p:spPr>
        </p:sp>
        <p:sp>
          <p:nvSpPr>
            <p:cNvPr id="7" name="TextBox 7"/>
            <p:cNvSpPr txBox="1"/>
            <p:nvPr/>
          </p:nvSpPr>
          <p:spPr>
            <a:xfrm>
              <a:off x="0" y="-38100"/>
              <a:ext cx="1721060" cy="2747433"/>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676728" y="2766145"/>
            <a:ext cx="1310100" cy="0"/>
          </a:xfrm>
          <a:prstGeom prst="line">
            <a:avLst/>
          </a:prstGeom>
          <a:ln w="95250" cap="flat">
            <a:solidFill>
              <a:srgbClr val="FFFFFF"/>
            </a:solidFill>
            <a:prstDash val="solid"/>
            <a:headEnd type="none" w="sm" len="sm"/>
            <a:tailEnd type="none" w="sm" len="sm"/>
          </a:ln>
        </p:spPr>
      </p:sp>
      <p:sp>
        <p:nvSpPr>
          <p:cNvPr id="10" name="TextBox 10"/>
          <p:cNvSpPr txBox="1"/>
          <p:nvPr/>
        </p:nvSpPr>
        <p:spPr>
          <a:xfrm>
            <a:off x="916626" y="367185"/>
            <a:ext cx="4568944" cy="2591672"/>
          </a:xfrm>
          <a:prstGeom prst="rect">
            <a:avLst/>
          </a:prstGeom>
        </p:spPr>
        <p:txBody>
          <a:bodyPr lIns="0" tIns="0" rIns="0" bIns="0" rtlCol="0" anchor="t">
            <a:spAutoFit/>
          </a:bodyPr>
          <a:lstStyle/>
          <a:p>
            <a:pPr algn="r">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4. PHÂN TÍCH THIẾT KẾ</a:t>
            </a:r>
          </a:p>
          <a:p>
            <a:pPr algn="r">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HỆ THỐNG</a:t>
            </a:r>
          </a:p>
        </p:txBody>
      </p:sp>
      <p:sp>
        <p:nvSpPr>
          <p:cNvPr id="11" name="TextBox 11"/>
          <p:cNvSpPr txBox="1"/>
          <p:nvPr/>
        </p:nvSpPr>
        <p:spPr>
          <a:xfrm>
            <a:off x="7515316" y="4533462"/>
            <a:ext cx="4568944" cy="854076"/>
          </a:xfrm>
          <a:prstGeom prst="rect">
            <a:avLst/>
          </a:prstGeom>
        </p:spPr>
        <p:txBody>
          <a:bodyPr lIns="0" tIns="0" rIns="0" bIns="0" rtlCol="0" anchor="t">
            <a:spAutoFit/>
          </a:bodyPr>
          <a:lstStyle/>
          <a:p>
            <a:pPr algn="l">
              <a:lnSpc>
                <a:spcPts val="6999"/>
              </a:lnSpc>
            </a:pPr>
            <a:r>
              <a:rPr lang="en-US" sz="4999" spc="99">
                <a:solidFill>
                  <a:srgbClr val="FFFFFF"/>
                </a:solidFill>
                <a:latin typeface="Garet Bold"/>
              </a:rPr>
              <a:t>STATISTIC</a:t>
            </a:r>
          </a:p>
        </p:txBody>
      </p:sp>
      <p:sp>
        <p:nvSpPr>
          <p:cNvPr id="12" name="TextBox 12"/>
          <p:cNvSpPr txBox="1"/>
          <p:nvPr/>
        </p:nvSpPr>
        <p:spPr>
          <a:xfrm>
            <a:off x="702128" y="3079058"/>
            <a:ext cx="5165272" cy="6895029"/>
          </a:xfrm>
          <a:prstGeom prst="rect">
            <a:avLst/>
          </a:prstGeom>
        </p:spPr>
        <p:txBody>
          <a:bodyPr wrap="square" lIns="0" tIns="0" rIns="0" bIns="0" rtlCol="0" anchor="t">
            <a:spAutoFit/>
          </a:bodyPr>
          <a:lstStyle/>
          <a:p>
            <a:pPr marL="457200" lvl="0" indent="-457200" algn="just">
              <a:lnSpc>
                <a:spcPts val="3000"/>
              </a:lnSpc>
              <a:buFont typeface="+mj-lt"/>
              <a:buAutoNum type="arabicParenR"/>
            </a:pPr>
            <a:r>
              <a:rPr lang="vi-VN" sz="2000" b="1">
                <a:solidFill>
                  <a:srgbClr val="FFFFFF"/>
                </a:solidFill>
                <a:latin typeface="Open Sans"/>
              </a:rPr>
              <a:t>Quản lý hóa đơn</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Xem hóa đơn dưới dạng PDF: </a:t>
            </a:r>
            <a:r>
              <a:rPr lang="en-US" sz="2000">
                <a:solidFill>
                  <a:srgbClr val="FFFFFF"/>
                </a:solidFill>
                <a:latin typeface="Open Sans"/>
              </a:rPr>
              <a:t>X</a:t>
            </a:r>
            <a:r>
              <a:rPr lang="vi-VN" sz="2000">
                <a:solidFill>
                  <a:srgbClr val="FFFFFF"/>
                </a:solidFill>
                <a:latin typeface="Open Sans"/>
              </a:rPr>
              <a:t>em chi tiết toàn bộ thông tin của mỗi hóa đơn dưới dạng PDF.</a:t>
            </a:r>
          </a:p>
          <a:p>
            <a:pPr marL="457200" lvl="0" indent="-457200" algn="just">
              <a:lnSpc>
                <a:spcPts val="3000"/>
              </a:lnSpc>
              <a:buFont typeface="+mj-lt"/>
              <a:buAutoNum type="arabicParenR"/>
            </a:pPr>
            <a:r>
              <a:rPr lang="vi-VN" sz="2000" b="1">
                <a:solidFill>
                  <a:srgbClr val="FFFFFF"/>
                </a:solidFill>
                <a:latin typeface="Open Sans"/>
              </a:rPr>
              <a:t>Chia sẻ hóa đơn dưới dạng PDF: </a:t>
            </a:r>
            <a:r>
              <a:rPr lang="en-US" sz="2000">
                <a:solidFill>
                  <a:srgbClr val="FFFFFF"/>
                </a:solidFill>
                <a:latin typeface="Open Sans"/>
              </a:rPr>
              <a:t>C</a:t>
            </a:r>
            <a:r>
              <a:rPr lang="vi-VN" sz="2000">
                <a:solidFill>
                  <a:srgbClr val="FFFFFF"/>
                </a:solidFill>
                <a:latin typeface="Open Sans"/>
              </a:rPr>
              <a:t>hia sẻ file hóa đơn dưới dạng PDF cho các ứng dụng khác trong điện thoại.</a:t>
            </a:r>
          </a:p>
          <a:p>
            <a:pPr marL="457200" lvl="0" indent="-457200" algn="just">
              <a:lnSpc>
                <a:spcPts val="3000"/>
              </a:lnSpc>
              <a:buFont typeface="+mj-lt"/>
              <a:buAutoNum type="arabicParenR"/>
            </a:pPr>
            <a:r>
              <a:rPr lang="vi-VN" sz="2000" b="1">
                <a:solidFill>
                  <a:srgbClr val="FFFFFF"/>
                </a:solidFill>
                <a:latin typeface="Open Sans"/>
              </a:rPr>
              <a:t>Xem danh sách hóa đơn theo tháng</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Quản lý khách hàng</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Tìm kiếm khách hàng theo tên</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Quản lý mục hàng</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Tìm kiếm mục hàng theo tên</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Sửa thông tin doanh nghiệp</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Quản lý mô tả phương thức thanh toán</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Cài đặt định dạng hiển thị</a:t>
            </a:r>
            <a:endParaRPr lang="en-US" sz="2000" b="1">
              <a:solidFill>
                <a:srgbClr val="FFFFFF"/>
              </a:solidFill>
              <a:latin typeface="Open Sans"/>
            </a:endParaRPr>
          </a:p>
          <a:p>
            <a:pPr marL="457200" lvl="0" indent="-457200" algn="just">
              <a:lnSpc>
                <a:spcPts val="3000"/>
              </a:lnSpc>
              <a:buFont typeface="+mj-lt"/>
              <a:buAutoNum type="arabicParenR"/>
            </a:pPr>
            <a:r>
              <a:rPr lang="vi-VN" sz="2000" b="1">
                <a:solidFill>
                  <a:srgbClr val="FFFFFF"/>
                </a:solidFill>
                <a:latin typeface="Open Sans"/>
              </a:rPr>
              <a:t>Xem quảng cáo</a:t>
            </a:r>
            <a:endParaRPr lang="en-US" sz="2000" b="1">
              <a:solidFill>
                <a:srgbClr val="FFFFFF"/>
              </a:solidFill>
              <a:latin typeface="Open Sans"/>
            </a:endParaRPr>
          </a:p>
          <a:p>
            <a:pPr marL="457200" lvl="0" indent="-457200" algn="just">
              <a:lnSpc>
                <a:spcPts val="3000"/>
              </a:lnSpc>
              <a:buFont typeface="+mj-lt"/>
              <a:buAutoNum type="arabicParenR"/>
            </a:pPr>
            <a:r>
              <a:rPr lang="en-US" sz="2000" b="1">
                <a:solidFill>
                  <a:srgbClr val="FFFFFF"/>
                </a:solidFill>
                <a:latin typeface="Open Sans"/>
              </a:rPr>
              <a:t>Mua bản nâng cấp</a:t>
            </a:r>
          </a:p>
        </p:txBody>
      </p:sp>
      <p:sp>
        <p:nvSpPr>
          <p:cNvPr id="20" name="TextBox 20"/>
          <p:cNvSpPr txBox="1"/>
          <p:nvPr/>
        </p:nvSpPr>
        <p:spPr>
          <a:xfrm>
            <a:off x="7515316" y="521324"/>
            <a:ext cx="9801134" cy="509883"/>
          </a:xfrm>
          <a:prstGeom prst="rect">
            <a:avLst/>
          </a:prstGeom>
        </p:spPr>
        <p:txBody>
          <a:bodyPr lIns="0" tIns="0" rIns="0" bIns="0" rtlCol="0" anchor="t">
            <a:spAutoFit/>
          </a:bodyPr>
          <a:lstStyle/>
          <a:p>
            <a:pPr marL="0" lvl="0" indent="0" algn="ctr">
              <a:lnSpc>
                <a:spcPts val="4200"/>
              </a:lnSpc>
            </a:pPr>
            <a:r>
              <a:rPr lang="en-US" sz="3200" b="1">
                <a:solidFill>
                  <a:srgbClr val="000000"/>
                </a:solidFill>
                <a:latin typeface="Open Sans"/>
              </a:rPr>
              <a:t>Biểu đồ các use case trong hệ thống</a:t>
            </a:r>
          </a:p>
        </p:txBody>
      </p:sp>
      <p:grpSp>
        <p:nvGrpSpPr>
          <p:cNvPr id="21" name="Group 21"/>
          <p:cNvGrpSpPr/>
          <p:nvPr/>
        </p:nvGrpSpPr>
        <p:grpSpPr>
          <a:xfrm>
            <a:off x="16230656" y="-1369287"/>
            <a:ext cx="3277467" cy="327746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28" name="Picture 27">
            <a:extLst>
              <a:ext uri="{FF2B5EF4-FFF2-40B4-BE49-F238E27FC236}">
                <a16:creationId xmlns:a16="http://schemas.microsoft.com/office/drawing/2014/main" id="{F6CDCC02-49B9-46E2-BDD4-5ECB34AC30A0}"/>
              </a:ext>
            </a:extLst>
          </p:cNvPr>
          <p:cNvPicPr/>
          <p:nvPr/>
        </p:nvPicPr>
        <p:blipFill rotWithShape="1">
          <a:blip r:embed="rId2"/>
          <a:srcRect r="1014"/>
          <a:stretch/>
        </p:blipFill>
        <p:spPr bwMode="auto">
          <a:xfrm>
            <a:off x="7291536" y="1289484"/>
            <a:ext cx="10319736" cy="8426016"/>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02931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7" name="TextBox 7"/>
          <p:cNvSpPr txBox="1"/>
          <p:nvPr/>
        </p:nvSpPr>
        <p:spPr>
          <a:xfrm>
            <a:off x="3200400" y="788901"/>
            <a:ext cx="11887200" cy="416011"/>
          </a:xfrm>
          <a:prstGeom prst="rect">
            <a:avLst/>
          </a:prstGeom>
        </p:spPr>
        <p:txBody>
          <a:bodyPr wrap="square" lIns="0" tIns="0" rIns="0" bIns="0" rtlCol="0" anchor="t">
            <a:spAutoFit/>
          </a:bodyPr>
          <a:lstStyle/>
          <a:p>
            <a:pPr algn="ctr">
              <a:lnSpc>
                <a:spcPts val="3220"/>
              </a:lnSpc>
            </a:pPr>
            <a:r>
              <a:rPr lang="en-US" sz="4400">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BIỂU ĐỒ THỰC THỂ LIÊN KẾT</a:t>
            </a:r>
          </a:p>
        </p:txBody>
      </p:sp>
      <p:grpSp>
        <p:nvGrpSpPr>
          <p:cNvPr id="9" name="Group 9"/>
          <p:cNvGrpSpPr/>
          <p:nvPr/>
        </p:nvGrpSpPr>
        <p:grpSpPr>
          <a:xfrm>
            <a:off x="15664971" y="-782737"/>
            <a:ext cx="3744615" cy="374461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55020" y="7356528"/>
            <a:ext cx="2350854" cy="235085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6" name="Picture 15">
            <a:extLst>
              <a:ext uri="{FF2B5EF4-FFF2-40B4-BE49-F238E27FC236}">
                <a16:creationId xmlns:a16="http://schemas.microsoft.com/office/drawing/2014/main" id="{0FC145B6-B6C9-4B20-940B-0167BD0A3DE7}"/>
              </a:ext>
            </a:extLst>
          </p:cNvPr>
          <p:cNvPicPr/>
          <p:nvPr/>
        </p:nvPicPr>
        <p:blipFill>
          <a:blip r:embed="rId3"/>
          <a:stretch>
            <a:fillRect/>
          </a:stretch>
        </p:blipFill>
        <p:spPr>
          <a:xfrm>
            <a:off x="3344493" y="1409791"/>
            <a:ext cx="11599014" cy="807719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495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7" name="TextBox 7"/>
          <p:cNvSpPr txBox="1"/>
          <p:nvPr/>
        </p:nvSpPr>
        <p:spPr>
          <a:xfrm>
            <a:off x="3200400" y="567773"/>
            <a:ext cx="11887200" cy="416011"/>
          </a:xfrm>
          <a:prstGeom prst="rect">
            <a:avLst/>
          </a:prstGeom>
        </p:spPr>
        <p:txBody>
          <a:bodyPr wrap="square" lIns="0" tIns="0" rIns="0" bIns="0" rtlCol="0" anchor="t">
            <a:spAutoFit/>
          </a:bodyPr>
          <a:lstStyle/>
          <a:p>
            <a:pPr algn="ctr">
              <a:lnSpc>
                <a:spcPts val="3220"/>
              </a:lnSpc>
            </a:pPr>
            <a:r>
              <a:rPr lang="en-US" sz="4400">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MÔ TẢ LUỒNG HOẠT ĐỘNG CỦA HỆ THỐNG</a:t>
            </a:r>
          </a:p>
        </p:txBody>
      </p:sp>
      <p:grpSp>
        <p:nvGrpSpPr>
          <p:cNvPr id="9" name="Group 9"/>
          <p:cNvGrpSpPr/>
          <p:nvPr/>
        </p:nvGrpSpPr>
        <p:grpSpPr>
          <a:xfrm>
            <a:off x="15664971" y="-782737"/>
            <a:ext cx="3744615" cy="374461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55020" y="7356528"/>
            <a:ext cx="2350854" cy="235085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5" name="Picture 14">
            <a:extLst>
              <a:ext uri="{FF2B5EF4-FFF2-40B4-BE49-F238E27FC236}">
                <a16:creationId xmlns:a16="http://schemas.microsoft.com/office/drawing/2014/main" id="{82B494DA-07F9-4EA2-82B6-43C2DB4A7DE1}"/>
              </a:ext>
            </a:extLst>
          </p:cNvPr>
          <p:cNvPicPr/>
          <p:nvPr/>
        </p:nvPicPr>
        <p:blipFill>
          <a:blip r:embed="rId3"/>
          <a:stretch>
            <a:fillRect/>
          </a:stretch>
        </p:blipFill>
        <p:spPr>
          <a:xfrm>
            <a:off x="1087798" y="1246882"/>
            <a:ext cx="16112404" cy="8458686"/>
          </a:xfrm>
          <a:prstGeom prst="rect">
            <a:avLst/>
          </a:prstGeo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7" name="TextBox 7"/>
          <p:cNvSpPr txBox="1"/>
          <p:nvPr/>
        </p:nvSpPr>
        <p:spPr>
          <a:xfrm>
            <a:off x="3200400" y="567773"/>
            <a:ext cx="11887200" cy="416011"/>
          </a:xfrm>
          <a:prstGeom prst="rect">
            <a:avLst/>
          </a:prstGeom>
        </p:spPr>
        <p:txBody>
          <a:bodyPr wrap="square" lIns="0" tIns="0" rIns="0" bIns="0" rtlCol="0" anchor="t">
            <a:spAutoFit/>
          </a:bodyPr>
          <a:lstStyle/>
          <a:p>
            <a:pPr algn="ctr">
              <a:lnSpc>
                <a:spcPts val="3220"/>
              </a:lnSpc>
            </a:pPr>
            <a:r>
              <a:rPr lang="en-US" sz="4400">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SỬ DỤNG FIGMA ĐỂ THIẾT KẾ GIAO DIỆN</a:t>
            </a:r>
          </a:p>
        </p:txBody>
      </p:sp>
      <p:grpSp>
        <p:nvGrpSpPr>
          <p:cNvPr id="9" name="Group 9"/>
          <p:cNvGrpSpPr/>
          <p:nvPr/>
        </p:nvGrpSpPr>
        <p:grpSpPr>
          <a:xfrm>
            <a:off x="15664971" y="-782737"/>
            <a:ext cx="3744615" cy="374461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55020" y="7356528"/>
            <a:ext cx="2350854" cy="235085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5" name="Picture 14">
            <a:extLst>
              <a:ext uri="{FF2B5EF4-FFF2-40B4-BE49-F238E27FC236}">
                <a16:creationId xmlns:a16="http://schemas.microsoft.com/office/drawing/2014/main" id="{82B494DA-07F9-4EA2-82B6-43C2DB4A7DE1}"/>
              </a:ext>
            </a:extLst>
          </p:cNvPr>
          <p:cNvPicPr/>
          <p:nvPr/>
        </p:nvPicPr>
        <p:blipFill>
          <a:blip r:embed="rId3">
            <a:extLst>
              <a:ext uri="{28A0092B-C50C-407E-A947-70E740481C1C}">
                <a14:useLocalDpi xmlns:a14="http://schemas.microsoft.com/office/drawing/2010/main" val="0"/>
              </a:ext>
            </a:extLst>
          </a:blip>
          <a:srcRect/>
          <a:stretch/>
        </p:blipFill>
        <p:spPr>
          <a:xfrm>
            <a:off x="1112859" y="1246882"/>
            <a:ext cx="16062281" cy="845868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7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143000" y="3542717"/>
            <a:ext cx="16002000" cy="1911101"/>
          </a:xfrm>
          <a:prstGeom prst="rect">
            <a:avLst/>
          </a:prstGeom>
        </p:spPr>
        <p:txBody>
          <a:bodyPr wrap="square" lIns="0" tIns="0" rIns="0" bIns="0" rtlCol="0" anchor="t">
            <a:spAutoFit/>
          </a:bodyPr>
          <a:lstStyle/>
          <a:p>
            <a:pPr algn="ctr">
              <a:lnSpc>
                <a:spcPts val="16800"/>
              </a:lnSpc>
            </a:pPr>
            <a:r>
              <a:rPr lang="en-US" sz="10000">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5. DEMO CHƯƠNG TRÌNH</a:t>
            </a:r>
          </a:p>
        </p:txBody>
      </p:sp>
      <p:sp>
        <p:nvSpPr>
          <p:cNvPr id="5" name="AutoShape 5"/>
          <p:cNvSpPr/>
          <p:nvPr/>
        </p:nvSpPr>
        <p:spPr>
          <a:xfrm>
            <a:off x="8488950" y="5757422"/>
            <a:ext cx="1310100"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8153400" y="1045232"/>
            <a:ext cx="2743103" cy="415498"/>
          </a:xfrm>
          <a:prstGeom prst="rect">
            <a:avLst/>
          </a:prstGeom>
        </p:spPr>
        <p:txBody>
          <a:bodyPr lIns="0" tIns="0" rIns="0" bIns="0" rtlCol="0" anchor="t">
            <a:spAutoFit/>
          </a:bodyPr>
          <a:lstStyle/>
          <a:p>
            <a:pPr algn="l">
              <a:lnSpc>
                <a:spcPts val="3220"/>
              </a:lnSpc>
            </a:pPr>
            <a:r>
              <a:rPr lang="en-US" sz="2800">
                <a:solidFill>
                  <a:srgbClr val="FFFFFF"/>
                </a:solidFill>
                <a:latin typeface="Garet Bold"/>
              </a:rPr>
              <a:t>Invoice Maker</a:t>
            </a:r>
          </a:p>
        </p:txBody>
      </p:sp>
      <p:grpSp>
        <p:nvGrpSpPr>
          <p:cNvPr id="9" name="Group 9"/>
          <p:cNvGrpSpPr/>
          <p:nvPr/>
        </p:nvGrpSpPr>
        <p:grpSpPr>
          <a:xfrm>
            <a:off x="15664971" y="-782737"/>
            <a:ext cx="3744615" cy="374461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55020" y="7356528"/>
            <a:ext cx="2350854" cy="235085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6968CF81-F6F1-4C77-9E6D-D9575859E317}"/>
              </a:ext>
            </a:extLst>
          </p:cNvPr>
          <p:cNvSpPr txBox="1"/>
          <p:nvPr/>
        </p:nvSpPr>
        <p:spPr>
          <a:xfrm>
            <a:off x="4923972" y="4430877"/>
            <a:ext cx="9847942" cy="369332"/>
          </a:xfrm>
          <a:prstGeom prst="rect">
            <a:avLst/>
          </a:prstGeom>
          <a:noFill/>
        </p:spPr>
        <p:txBody>
          <a:bodyPr wrap="square">
            <a:spAutoFit/>
          </a:bodyPr>
          <a:lstStyle/>
          <a:p>
            <a:endParaRPr lang="en-US"/>
          </a:p>
        </p:txBody>
      </p:sp>
      <p:sp>
        <p:nvSpPr>
          <p:cNvPr id="18" name="TextBox 17">
            <a:extLst>
              <a:ext uri="{FF2B5EF4-FFF2-40B4-BE49-F238E27FC236}">
                <a16:creationId xmlns:a16="http://schemas.microsoft.com/office/drawing/2014/main" id="{422B7A4F-5F2E-45CB-B335-524AFCF6D5F5}"/>
              </a:ext>
            </a:extLst>
          </p:cNvPr>
          <p:cNvSpPr txBox="1"/>
          <p:nvPr/>
        </p:nvSpPr>
        <p:spPr>
          <a:xfrm>
            <a:off x="4923972" y="4430877"/>
            <a:ext cx="9847942" cy="369332"/>
          </a:xfrm>
          <a:prstGeom prst="rect">
            <a:avLst/>
          </a:prstGeom>
          <a:noFill/>
        </p:spPr>
        <p:txBody>
          <a:bodyPr wrap="square">
            <a:spAutoFit/>
          </a:bodyPr>
          <a:lstStyle/>
          <a:p>
            <a:endParaRPr lang="en-US"/>
          </a:p>
        </p:txBody>
      </p:sp>
      <p:pic>
        <p:nvPicPr>
          <p:cNvPr id="20" name="Picture 19">
            <a:extLst>
              <a:ext uri="{FF2B5EF4-FFF2-40B4-BE49-F238E27FC236}">
                <a16:creationId xmlns:a16="http://schemas.microsoft.com/office/drawing/2014/main" id="{779BC9BC-0FD4-44CB-8C8E-3214B906BE53}"/>
              </a:ext>
            </a:extLst>
          </p:cNvPr>
          <p:cNvPicPr>
            <a:picLocks noChangeAspect="1"/>
          </p:cNvPicPr>
          <p:nvPr/>
        </p:nvPicPr>
        <p:blipFill>
          <a:blip r:embed="rId3"/>
          <a:stretch>
            <a:fillRect/>
          </a:stretch>
        </p:blipFill>
        <p:spPr>
          <a:xfrm>
            <a:off x="6711648" y="671930"/>
            <a:ext cx="1266223" cy="12634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0"/>
            <a:ext cx="6251518" cy="10287000"/>
            <a:chOff x="0" y="0"/>
            <a:chExt cx="1646490" cy="2709333"/>
          </a:xfrm>
        </p:grpSpPr>
        <p:sp>
          <p:nvSpPr>
            <p:cNvPr id="9" name="Freeform 9"/>
            <p:cNvSpPr/>
            <p:nvPr/>
          </p:nvSpPr>
          <p:spPr>
            <a:xfrm>
              <a:off x="0" y="0"/>
              <a:ext cx="1646490" cy="2709333"/>
            </a:xfrm>
            <a:custGeom>
              <a:avLst/>
              <a:gdLst/>
              <a:ahLst/>
              <a:cxnLst/>
              <a:rect l="l" t="t" r="r" b="b"/>
              <a:pathLst>
                <a:path w="1646490" h="2709333">
                  <a:moveTo>
                    <a:pt x="0" y="0"/>
                  </a:moveTo>
                  <a:lnTo>
                    <a:pt x="1646490" y="0"/>
                  </a:lnTo>
                  <a:lnTo>
                    <a:pt x="1646490" y="2709333"/>
                  </a:lnTo>
                  <a:lnTo>
                    <a:pt x="0" y="2709333"/>
                  </a:lnTo>
                  <a:close/>
                </a:path>
              </a:pathLst>
            </a:custGeom>
            <a:solidFill>
              <a:srgbClr val="0345E4"/>
            </a:solidFill>
          </p:spPr>
        </p:sp>
        <p:sp>
          <p:nvSpPr>
            <p:cNvPr id="10" name="TextBox 10"/>
            <p:cNvSpPr txBox="1"/>
            <p:nvPr/>
          </p:nvSpPr>
          <p:spPr>
            <a:xfrm>
              <a:off x="0" y="-38100"/>
              <a:ext cx="1646490" cy="2747433"/>
            </a:xfrm>
            <a:prstGeom prst="rect">
              <a:avLst/>
            </a:prstGeom>
          </p:spPr>
          <p:txBody>
            <a:bodyPr lIns="50800" tIns="50800" rIns="50800" bIns="50800" rtlCol="0" anchor="ctr"/>
            <a:lstStyle/>
            <a:p>
              <a:pPr algn="ctr">
                <a:lnSpc>
                  <a:spcPts val="2659"/>
                </a:lnSpc>
              </a:pPr>
              <a:endParaRPr/>
            </a:p>
          </p:txBody>
        </p:sp>
      </p:grpSp>
      <p:sp>
        <p:nvSpPr>
          <p:cNvPr id="11" name="AutoShape 11"/>
          <p:cNvSpPr/>
          <p:nvPr/>
        </p:nvSpPr>
        <p:spPr>
          <a:xfrm>
            <a:off x="916626" y="1899984"/>
            <a:ext cx="1310100" cy="0"/>
          </a:xfrm>
          <a:prstGeom prst="line">
            <a:avLst/>
          </a:prstGeom>
          <a:ln w="95250" cap="flat">
            <a:solidFill>
              <a:srgbClr val="FFFFFF"/>
            </a:solidFill>
            <a:prstDash val="solid"/>
            <a:headEnd type="none" w="sm" len="sm"/>
            <a:tailEnd type="none" w="sm" len="sm"/>
          </a:ln>
        </p:spPr>
      </p:sp>
      <p:sp>
        <p:nvSpPr>
          <p:cNvPr id="13" name="TextBox 13"/>
          <p:cNvSpPr txBox="1"/>
          <p:nvPr/>
        </p:nvSpPr>
        <p:spPr>
          <a:xfrm>
            <a:off x="916626" y="534249"/>
            <a:ext cx="4568944" cy="796308"/>
          </a:xfrm>
          <a:prstGeom prst="rect">
            <a:avLst/>
          </a:prstGeom>
        </p:spPr>
        <p:txBody>
          <a:bodyPr lIns="0" tIns="0" rIns="0" bIns="0" rtlCol="0" anchor="t">
            <a:spAutoFit/>
          </a:bodyPr>
          <a:lstStyle/>
          <a:p>
            <a:pPr algn="l">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6. KẾT LUẬN</a:t>
            </a:r>
          </a:p>
        </p:txBody>
      </p:sp>
      <p:sp>
        <p:nvSpPr>
          <p:cNvPr id="14" name="TextBox 14"/>
          <p:cNvSpPr txBox="1"/>
          <p:nvPr/>
        </p:nvSpPr>
        <p:spPr>
          <a:xfrm>
            <a:off x="916626" y="2225041"/>
            <a:ext cx="4403784" cy="6459461"/>
          </a:xfrm>
          <a:prstGeom prst="rect">
            <a:avLst/>
          </a:prstGeom>
        </p:spPr>
        <p:txBody>
          <a:bodyPr lIns="0" tIns="0" rIns="0" bIns="0" rtlCol="0" anchor="t">
            <a:spAutoFit/>
          </a:bodyPr>
          <a:lstStyle/>
          <a:p>
            <a:pPr marL="342900" lvl="0" indent="-342900" algn="just">
              <a:lnSpc>
                <a:spcPts val="3874"/>
              </a:lnSpc>
              <a:buFont typeface="Arial" panose="020B0604020202020204" pitchFamily="34" charset="0"/>
              <a:buChar char="•"/>
            </a:pPr>
            <a:r>
              <a:rPr lang="vi-VN" sz="2499">
                <a:solidFill>
                  <a:srgbClr val="FFFFFF"/>
                </a:solidFill>
                <a:latin typeface="Open Sans"/>
              </a:rPr>
              <a:t>Ứng dụng Invoice Maker hoàn thiện với nhiều tính năng hữu ích.</a:t>
            </a:r>
          </a:p>
          <a:p>
            <a:pPr marL="342900" lvl="0" indent="-342900" algn="just">
              <a:lnSpc>
                <a:spcPts val="3874"/>
              </a:lnSpc>
              <a:buFont typeface="Arial" panose="020B0604020202020204" pitchFamily="34" charset="0"/>
              <a:buChar char="•"/>
            </a:pPr>
            <a:r>
              <a:rPr lang="vi-VN" sz="2499">
                <a:solidFill>
                  <a:srgbClr val="FFFFFF"/>
                </a:solidFill>
                <a:latin typeface="Open Sans"/>
              </a:rPr>
              <a:t>Giúp doanh nghiệp quản lý hóa đơn hiệu quả, tiết kiệm thời gian, giảm thiểu sai sót.</a:t>
            </a:r>
            <a:endParaRPr lang="en-US" sz="2499">
              <a:solidFill>
                <a:srgbClr val="FFFFFF"/>
              </a:solidFill>
              <a:latin typeface="Open Sans"/>
            </a:endParaRPr>
          </a:p>
          <a:p>
            <a:pPr marL="342900" lvl="0" indent="-342900" algn="just">
              <a:lnSpc>
                <a:spcPts val="3874"/>
              </a:lnSpc>
              <a:buFont typeface="Arial" panose="020B0604020202020204" pitchFamily="34" charset="0"/>
              <a:buChar char="•"/>
            </a:pPr>
            <a:r>
              <a:rPr lang="vi-VN" sz="2499">
                <a:solidFill>
                  <a:srgbClr val="FFFFFF"/>
                </a:solidFill>
                <a:latin typeface="Open Sans"/>
              </a:rPr>
              <a:t>Invoice Maker mang lại nhiều giá trị thiết thực, tiết kiệm thời gian và công sức, nâng cao tính chính xác và minh bạch trong quản lý tài chính.</a:t>
            </a:r>
          </a:p>
        </p:txBody>
      </p:sp>
      <p:sp>
        <p:nvSpPr>
          <p:cNvPr id="23" name="TextBox 7">
            <a:extLst>
              <a:ext uri="{FF2B5EF4-FFF2-40B4-BE49-F238E27FC236}">
                <a16:creationId xmlns:a16="http://schemas.microsoft.com/office/drawing/2014/main" id="{111936B8-EDCC-46F4-BD2E-A7B1763463C3}"/>
              </a:ext>
            </a:extLst>
          </p:cNvPr>
          <p:cNvSpPr txBox="1"/>
          <p:nvPr/>
        </p:nvSpPr>
        <p:spPr>
          <a:xfrm>
            <a:off x="2423668" y="9293862"/>
            <a:ext cx="2743103" cy="415498"/>
          </a:xfrm>
          <a:prstGeom prst="rect">
            <a:avLst/>
          </a:prstGeom>
        </p:spPr>
        <p:txBody>
          <a:bodyPr wrap="square" lIns="0" tIns="0" rIns="0" bIns="0" rtlCol="0" anchor="t">
            <a:spAutoFit/>
          </a:bodyPr>
          <a:lstStyle/>
          <a:p>
            <a:pPr algn="l">
              <a:lnSpc>
                <a:spcPts val="3220"/>
              </a:lnSpc>
            </a:pPr>
            <a:r>
              <a:rPr lang="en-US" sz="2800">
                <a:solidFill>
                  <a:srgbClr val="FFFFFF"/>
                </a:solidFill>
                <a:latin typeface="Garet Bold"/>
              </a:rPr>
              <a:t>Invoice Maker</a:t>
            </a:r>
          </a:p>
        </p:txBody>
      </p:sp>
      <p:pic>
        <p:nvPicPr>
          <p:cNvPr id="24" name="Picture 23">
            <a:extLst>
              <a:ext uri="{FF2B5EF4-FFF2-40B4-BE49-F238E27FC236}">
                <a16:creationId xmlns:a16="http://schemas.microsoft.com/office/drawing/2014/main" id="{B56A5390-054E-4E64-8035-09A7D3444FF3}"/>
              </a:ext>
            </a:extLst>
          </p:cNvPr>
          <p:cNvPicPr>
            <a:picLocks noChangeAspect="1"/>
          </p:cNvPicPr>
          <p:nvPr/>
        </p:nvPicPr>
        <p:blipFill>
          <a:blip r:embed="rId2"/>
          <a:stretch>
            <a:fillRect/>
          </a:stretch>
        </p:blipFill>
        <p:spPr>
          <a:xfrm>
            <a:off x="1338827" y="9009558"/>
            <a:ext cx="921845" cy="91982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5" name="Group 14">
            <a:extLst>
              <a:ext uri="{FF2B5EF4-FFF2-40B4-BE49-F238E27FC236}">
                <a16:creationId xmlns:a16="http://schemas.microsoft.com/office/drawing/2014/main" id="{3B09DBBD-5B5B-4F46-905F-E74DA9C3FB46}"/>
              </a:ext>
            </a:extLst>
          </p:cNvPr>
          <p:cNvGrpSpPr/>
          <p:nvPr/>
        </p:nvGrpSpPr>
        <p:grpSpPr>
          <a:xfrm>
            <a:off x="7213600" y="439405"/>
            <a:ext cx="5473113" cy="714368"/>
            <a:chOff x="0" y="0"/>
            <a:chExt cx="3481912" cy="454470"/>
          </a:xfrm>
        </p:grpSpPr>
        <p:sp>
          <p:nvSpPr>
            <p:cNvPr id="26" name="Freeform 15">
              <a:extLst>
                <a:ext uri="{FF2B5EF4-FFF2-40B4-BE49-F238E27FC236}">
                  <a16:creationId xmlns:a16="http://schemas.microsoft.com/office/drawing/2014/main" id="{1B498D4C-29C6-4F3F-9702-A44DEE784086}"/>
                </a:ext>
              </a:extLst>
            </p:cNvPr>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27" name="TextBox 16">
              <a:extLst>
                <a:ext uri="{FF2B5EF4-FFF2-40B4-BE49-F238E27FC236}">
                  <a16:creationId xmlns:a16="http://schemas.microsoft.com/office/drawing/2014/main" id="{BEDA2E48-DBFD-4E01-B194-8DD5F28B0476}"/>
                </a:ext>
              </a:extLst>
            </p:cNvPr>
            <p:cNvSpPr txBox="1"/>
            <p:nvPr/>
          </p:nvSpPr>
          <p:spPr>
            <a:xfrm>
              <a:off x="0" y="0"/>
              <a:ext cx="3481912" cy="454470"/>
            </a:xfrm>
            <a:prstGeom prst="rect">
              <a:avLst/>
            </a:prstGeom>
          </p:spPr>
          <p:txBody>
            <a:bodyPr lIns="50800" tIns="50800" rIns="50800" bIns="50800" rtlCol="0" anchor="ctr"/>
            <a:lstStyle/>
            <a:p>
              <a:pPr algn="ctr">
                <a:lnSpc>
                  <a:spcPts val="2799"/>
                </a:lnSpc>
              </a:pPr>
              <a:r>
                <a:rPr lang="en-US" sz="2400">
                  <a:solidFill>
                    <a:srgbClr val="FFFFFF"/>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Điểm nổi bật của ứng dụng</a:t>
              </a:r>
            </a:p>
          </p:txBody>
        </p:sp>
      </p:grpSp>
      <p:grpSp>
        <p:nvGrpSpPr>
          <p:cNvPr id="28" name="Group 17">
            <a:extLst>
              <a:ext uri="{FF2B5EF4-FFF2-40B4-BE49-F238E27FC236}">
                <a16:creationId xmlns:a16="http://schemas.microsoft.com/office/drawing/2014/main" id="{7AB83CAB-81E7-4981-B3F1-7EB86AF824D7}"/>
              </a:ext>
            </a:extLst>
          </p:cNvPr>
          <p:cNvGrpSpPr/>
          <p:nvPr/>
        </p:nvGrpSpPr>
        <p:grpSpPr>
          <a:xfrm>
            <a:off x="7213600" y="1217347"/>
            <a:ext cx="9525000" cy="2380830"/>
            <a:chOff x="0" y="0"/>
            <a:chExt cx="1968633" cy="514648"/>
          </a:xfrm>
        </p:grpSpPr>
        <p:sp>
          <p:nvSpPr>
            <p:cNvPr id="29" name="Freeform 18">
              <a:extLst>
                <a:ext uri="{FF2B5EF4-FFF2-40B4-BE49-F238E27FC236}">
                  <a16:creationId xmlns:a16="http://schemas.microsoft.com/office/drawing/2014/main" id="{A603A0B5-C870-4B6E-9BBD-28F9466F9B9D}"/>
                </a:ext>
              </a:extLst>
            </p:cNvPr>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30" name="TextBox 19">
              <a:extLst>
                <a:ext uri="{FF2B5EF4-FFF2-40B4-BE49-F238E27FC236}">
                  <a16:creationId xmlns:a16="http://schemas.microsoft.com/office/drawing/2014/main" id="{8163518B-BB98-41EC-8168-B517CCB85940}"/>
                </a:ext>
              </a:extLst>
            </p:cNvPr>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31" name="TextBox 20">
            <a:extLst>
              <a:ext uri="{FF2B5EF4-FFF2-40B4-BE49-F238E27FC236}">
                <a16:creationId xmlns:a16="http://schemas.microsoft.com/office/drawing/2014/main" id="{FB0CC6FD-77A4-4932-961F-8AD038ED764E}"/>
              </a:ext>
            </a:extLst>
          </p:cNvPr>
          <p:cNvSpPr txBox="1"/>
          <p:nvPr/>
        </p:nvSpPr>
        <p:spPr>
          <a:xfrm>
            <a:off x="7742861" y="1485900"/>
            <a:ext cx="8767139" cy="1938992"/>
          </a:xfrm>
          <a:prstGeom prst="rect">
            <a:avLst/>
          </a:prstGeom>
        </p:spPr>
        <p:txBody>
          <a:bodyPr wrap="square" lIns="0" tIns="0" rIns="0" bIns="0" rtlCol="0" anchor="t">
            <a:spAutoFit/>
          </a:bodyPr>
          <a:lstStyle/>
          <a:p>
            <a:pPr algn="l"/>
            <a:r>
              <a:rPr lang="vi-VN" sz="2100" b="1" i="0">
                <a:effectLst/>
                <a:latin typeface="Open Sans" panose="020B0606030504020204" pitchFamily="34" charset="0"/>
                <a:ea typeface="Open Sans" panose="020B0606030504020204" pitchFamily="34" charset="0"/>
                <a:cs typeface="Open Sans" panose="020B0606030504020204" pitchFamily="34" charset="0"/>
              </a:rPr>
              <a:t>Quản lý hóa đơn:</a:t>
            </a:r>
            <a:r>
              <a:rPr lang="vi-VN" sz="2100" b="0" i="0">
                <a:effectLst/>
                <a:latin typeface="Open Sans" panose="020B0606030504020204" pitchFamily="34" charset="0"/>
                <a:ea typeface="Open Sans" panose="020B0606030504020204" pitchFamily="34" charset="0"/>
                <a:cs typeface="Open Sans" panose="020B0606030504020204" pitchFamily="34" charset="0"/>
              </a:rPr>
              <a:t> Tạo mới, chỉnh sửa, xóa và xem chi tiết hóa đơn.</a:t>
            </a:r>
          </a:p>
          <a:p>
            <a:pPr algn="l"/>
            <a:r>
              <a:rPr lang="vi-VN" sz="2100" b="1" i="0">
                <a:effectLst/>
                <a:latin typeface="Open Sans" panose="020B0606030504020204" pitchFamily="34" charset="0"/>
                <a:ea typeface="Open Sans" panose="020B0606030504020204" pitchFamily="34" charset="0"/>
                <a:cs typeface="Open Sans" panose="020B0606030504020204" pitchFamily="34" charset="0"/>
              </a:rPr>
              <a:t>Quản lý khách hàng và sản phẩm:</a:t>
            </a:r>
            <a:r>
              <a:rPr lang="vi-VN" sz="2100" b="0" i="0">
                <a:effectLst/>
                <a:latin typeface="Open Sans" panose="020B0606030504020204" pitchFamily="34" charset="0"/>
                <a:ea typeface="Open Sans" panose="020B0606030504020204" pitchFamily="34" charset="0"/>
                <a:cs typeface="Open Sans" panose="020B0606030504020204" pitchFamily="34" charset="0"/>
              </a:rPr>
              <a:t> Thêm, chỉnh sửa và xóa thông tin.</a:t>
            </a:r>
          </a:p>
          <a:p>
            <a:pPr algn="l"/>
            <a:r>
              <a:rPr lang="vi-VN" sz="2100" b="1" i="0">
                <a:effectLst/>
                <a:latin typeface="Open Sans" panose="020B0606030504020204" pitchFamily="34" charset="0"/>
                <a:ea typeface="Open Sans" panose="020B0606030504020204" pitchFamily="34" charset="0"/>
                <a:cs typeface="Open Sans" panose="020B0606030504020204" pitchFamily="34" charset="0"/>
              </a:rPr>
              <a:t>Tạo và xem file PDF:</a:t>
            </a:r>
            <a:r>
              <a:rPr lang="vi-VN" sz="2100" b="0" i="0">
                <a:effectLst/>
                <a:latin typeface="Open Sans" panose="020B0606030504020204" pitchFamily="34" charset="0"/>
                <a:ea typeface="Open Sans" panose="020B0606030504020204" pitchFamily="34" charset="0"/>
                <a:cs typeface="Open Sans" panose="020B0606030504020204" pitchFamily="34" charset="0"/>
              </a:rPr>
              <a:t> Tạo và hiển thị hóa đơn</a:t>
            </a:r>
            <a:r>
              <a:rPr lang="en-US" sz="2100" b="0" i="0">
                <a:effectLst/>
                <a:latin typeface="Open Sans" panose="020B0606030504020204" pitchFamily="34" charset="0"/>
                <a:ea typeface="Open Sans" panose="020B0606030504020204" pitchFamily="34" charset="0"/>
                <a:cs typeface="Open Sans" panose="020B0606030504020204" pitchFamily="34" charset="0"/>
              </a:rPr>
              <a:t> dưới dạng PDF</a:t>
            </a:r>
            <a:r>
              <a:rPr lang="vi-VN" sz="2100" b="0" i="0">
                <a:effectLst/>
                <a:latin typeface="Open Sans" panose="020B0606030504020204" pitchFamily="34" charset="0"/>
                <a:ea typeface="Open Sans" panose="020B0606030504020204" pitchFamily="34" charset="0"/>
                <a:cs typeface="Open Sans" panose="020B0606030504020204" pitchFamily="34" charset="0"/>
              </a:rPr>
              <a:t>.</a:t>
            </a:r>
            <a:endParaRPr lang="en-US" sz="2100" b="0" i="0">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100" b="1" i="0">
                <a:effectLst/>
                <a:latin typeface="Open Sans" panose="020B0606030504020204" pitchFamily="34" charset="0"/>
                <a:ea typeface="Open Sans" panose="020B0606030504020204" pitchFamily="34" charset="0"/>
                <a:cs typeface="Open Sans" panose="020B0606030504020204" pitchFamily="34" charset="0"/>
              </a:rPr>
              <a:t>Chi sẻ file PDF: </a:t>
            </a:r>
            <a:r>
              <a:rPr lang="en-US" sz="2100" i="0">
                <a:effectLst/>
                <a:latin typeface="Open Sans" panose="020B0606030504020204" pitchFamily="34" charset="0"/>
                <a:ea typeface="Open Sans" panose="020B0606030504020204" pitchFamily="34" charset="0"/>
                <a:cs typeface="Open Sans" panose="020B0606030504020204" pitchFamily="34" charset="0"/>
              </a:rPr>
              <a:t>Chia s</a:t>
            </a:r>
            <a:r>
              <a:rPr lang="en-US" sz="2100">
                <a:latin typeface="Open Sans" panose="020B0606030504020204" pitchFamily="34" charset="0"/>
                <a:ea typeface="Open Sans" panose="020B0606030504020204" pitchFamily="34" charset="0"/>
                <a:cs typeface="Open Sans" panose="020B0606030504020204" pitchFamily="34" charset="0"/>
              </a:rPr>
              <a:t>ẻ hóa đơn dưới dạng PDF.</a:t>
            </a:r>
            <a:endParaRPr lang="vi-VN" sz="2100" b="1" i="0">
              <a:effectLst/>
              <a:latin typeface="Open Sans" panose="020B0606030504020204" pitchFamily="34" charset="0"/>
              <a:ea typeface="Open Sans" panose="020B0606030504020204" pitchFamily="34" charset="0"/>
              <a:cs typeface="Open Sans" panose="020B0606030504020204" pitchFamily="34" charset="0"/>
            </a:endParaRPr>
          </a:p>
          <a:p>
            <a:pPr algn="l"/>
            <a:r>
              <a:rPr lang="vi-VN" sz="2100" b="1" i="0">
                <a:effectLst/>
                <a:latin typeface="Open Sans" panose="020B0606030504020204" pitchFamily="34" charset="0"/>
                <a:ea typeface="Open Sans" panose="020B0606030504020204" pitchFamily="34" charset="0"/>
                <a:cs typeface="Open Sans" panose="020B0606030504020204" pitchFamily="34" charset="0"/>
              </a:rPr>
              <a:t>Hiển thị quảng cáo và mua bản nâng cấp:</a:t>
            </a:r>
            <a:r>
              <a:rPr lang="vi-VN" sz="2100" b="0" i="0">
                <a:effectLst/>
                <a:latin typeface="Open Sans" panose="020B0606030504020204" pitchFamily="34" charset="0"/>
                <a:ea typeface="Open Sans" panose="020B0606030504020204" pitchFamily="34" charset="0"/>
                <a:cs typeface="Open Sans" panose="020B0606030504020204" pitchFamily="34" charset="0"/>
              </a:rPr>
              <a:t> Tích hợp AdMob và Billing.</a:t>
            </a:r>
          </a:p>
        </p:txBody>
      </p:sp>
      <p:grpSp>
        <p:nvGrpSpPr>
          <p:cNvPr id="32" name="Group 14">
            <a:extLst>
              <a:ext uri="{FF2B5EF4-FFF2-40B4-BE49-F238E27FC236}">
                <a16:creationId xmlns:a16="http://schemas.microsoft.com/office/drawing/2014/main" id="{0CC55B2F-3669-4ED9-88BE-7F784962429B}"/>
              </a:ext>
            </a:extLst>
          </p:cNvPr>
          <p:cNvGrpSpPr/>
          <p:nvPr/>
        </p:nvGrpSpPr>
        <p:grpSpPr>
          <a:xfrm>
            <a:off x="7213600" y="3979275"/>
            <a:ext cx="5473113" cy="714368"/>
            <a:chOff x="0" y="0"/>
            <a:chExt cx="3481912" cy="454470"/>
          </a:xfrm>
        </p:grpSpPr>
        <p:sp>
          <p:nvSpPr>
            <p:cNvPr id="33" name="Freeform 15">
              <a:extLst>
                <a:ext uri="{FF2B5EF4-FFF2-40B4-BE49-F238E27FC236}">
                  <a16:creationId xmlns:a16="http://schemas.microsoft.com/office/drawing/2014/main" id="{86F77E82-658C-4A4B-8B90-7B9460EC97E4}"/>
                </a:ext>
              </a:extLst>
            </p:cNvPr>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34" name="TextBox 16">
              <a:extLst>
                <a:ext uri="{FF2B5EF4-FFF2-40B4-BE49-F238E27FC236}">
                  <a16:creationId xmlns:a16="http://schemas.microsoft.com/office/drawing/2014/main" id="{BCB60B90-2470-4D4D-A76A-DB1C15E17BA7}"/>
                </a:ext>
              </a:extLst>
            </p:cNvPr>
            <p:cNvSpPr txBox="1"/>
            <p:nvPr/>
          </p:nvSpPr>
          <p:spPr>
            <a:xfrm>
              <a:off x="0" y="0"/>
              <a:ext cx="3481912" cy="454470"/>
            </a:xfrm>
            <a:prstGeom prst="rect">
              <a:avLst/>
            </a:prstGeom>
          </p:spPr>
          <p:txBody>
            <a:bodyPr lIns="50800" tIns="50800" rIns="50800" bIns="50800" rtlCol="0" anchor="ctr"/>
            <a:lstStyle/>
            <a:p>
              <a:pPr algn="ctr">
                <a:lnSpc>
                  <a:spcPts val="2799"/>
                </a:lnSpc>
              </a:pPr>
              <a:r>
                <a:rPr lang="en-US" sz="2400">
                  <a:solidFill>
                    <a:srgbClr val="FFFFFF"/>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Kết quả kiểm thử và phản hồi</a:t>
              </a:r>
            </a:p>
          </p:txBody>
        </p:sp>
      </p:grpSp>
      <p:grpSp>
        <p:nvGrpSpPr>
          <p:cNvPr id="35" name="Group 17">
            <a:extLst>
              <a:ext uri="{FF2B5EF4-FFF2-40B4-BE49-F238E27FC236}">
                <a16:creationId xmlns:a16="http://schemas.microsoft.com/office/drawing/2014/main" id="{05402444-7760-4B04-A4FA-3C2A9474590F}"/>
              </a:ext>
            </a:extLst>
          </p:cNvPr>
          <p:cNvGrpSpPr/>
          <p:nvPr/>
        </p:nvGrpSpPr>
        <p:grpSpPr>
          <a:xfrm>
            <a:off x="7213600" y="4732732"/>
            <a:ext cx="9525000" cy="1539266"/>
            <a:chOff x="0" y="0"/>
            <a:chExt cx="1968633" cy="514648"/>
          </a:xfrm>
        </p:grpSpPr>
        <p:sp>
          <p:nvSpPr>
            <p:cNvPr id="36" name="Freeform 18">
              <a:extLst>
                <a:ext uri="{FF2B5EF4-FFF2-40B4-BE49-F238E27FC236}">
                  <a16:creationId xmlns:a16="http://schemas.microsoft.com/office/drawing/2014/main" id="{B0DAB3C3-1E26-453B-BEBB-02B4D0A5341C}"/>
                </a:ext>
              </a:extLst>
            </p:cNvPr>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37" name="TextBox 19">
              <a:extLst>
                <a:ext uri="{FF2B5EF4-FFF2-40B4-BE49-F238E27FC236}">
                  <a16:creationId xmlns:a16="http://schemas.microsoft.com/office/drawing/2014/main" id="{0CC0E6C6-07D8-46A8-BDFA-6EB039827970}"/>
                </a:ext>
              </a:extLst>
            </p:cNvPr>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38" name="TextBox 20">
            <a:extLst>
              <a:ext uri="{FF2B5EF4-FFF2-40B4-BE49-F238E27FC236}">
                <a16:creationId xmlns:a16="http://schemas.microsoft.com/office/drawing/2014/main" id="{47350343-83E2-4432-9F90-B4945A648D5D}"/>
              </a:ext>
            </a:extLst>
          </p:cNvPr>
          <p:cNvSpPr txBox="1"/>
          <p:nvPr/>
        </p:nvSpPr>
        <p:spPr>
          <a:xfrm>
            <a:off x="7742861" y="5011355"/>
            <a:ext cx="8614741" cy="969496"/>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vi-VN" sz="2100" i="0">
                <a:effectLst/>
                <a:latin typeface="Open Sans" panose="020B0606030504020204" pitchFamily="34" charset="0"/>
                <a:ea typeface="Open Sans" panose="020B0606030504020204" pitchFamily="34" charset="0"/>
                <a:cs typeface="Open Sans" panose="020B0606030504020204" pitchFamily="34" charset="0"/>
              </a:rPr>
              <a:t>Ứng dụng hoạt động ổn định, giao diện mượt mà, các chức năng đáp ứng tốt nhu cầu người dùng.</a:t>
            </a:r>
          </a:p>
          <a:p>
            <a:pPr marL="342900" indent="-342900" algn="l">
              <a:buFont typeface="Arial" panose="020B0604020202020204" pitchFamily="34" charset="0"/>
              <a:buChar char="•"/>
            </a:pPr>
            <a:r>
              <a:rPr lang="vi-VN" sz="2100" i="0">
                <a:effectLst/>
                <a:latin typeface="Open Sans" panose="020B0606030504020204" pitchFamily="34" charset="0"/>
                <a:ea typeface="Open Sans" panose="020B0606030504020204" pitchFamily="34" charset="0"/>
                <a:cs typeface="Open Sans" panose="020B0606030504020204" pitchFamily="34" charset="0"/>
              </a:rPr>
              <a:t>Phản hồi tích cực từ người dùng, cải thiện dựa trên góp ý.</a:t>
            </a:r>
          </a:p>
        </p:txBody>
      </p:sp>
      <p:grpSp>
        <p:nvGrpSpPr>
          <p:cNvPr id="39" name="Group 14">
            <a:extLst>
              <a:ext uri="{FF2B5EF4-FFF2-40B4-BE49-F238E27FC236}">
                <a16:creationId xmlns:a16="http://schemas.microsoft.com/office/drawing/2014/main" id="{669A57B2-F747-4F5B-81C4-C4A782ECB219}"/>
              </a:ext>
            </a:extLst>
          </p:cNvPr>
          <p:cNvGrpSpPr/>
          <p:nvPr/>
        </p:nvGrpSpPr>
        <p:grpSpPr>
          <a:xfrm>
            <a:off x="7259470" y="6632179"/>
            <a:ext cx="5473113" cy="714368"/>
            <a:chOff x="0" y="0"/>
            <a:chExt cx="3481912" cy="454470"/>
          </a:xfrm>
        </p:grpSpPr>
        <p:sp>
          <p:nvSpPr>
            <p:cNvPr id="40" name="Freeform 15">
              <a:extLst>
                <a:ext uri="{FF2B5EF4-FFF2-40B4-BE49-F238E27FC236}">
                  <a16:creationId xmlns:a16="http://schemas.microsoft.com/office/drawing/2014/main" id="{5B5CFAF5-D8ED-4FF2-A6D3-6A47EBAC3AF5}"/>
                </a:ext>
              </a:extLst>
            </p:cNvPr>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41" name="TextBox 16">
              <a:extLst>
                <a:ext uri="{FF2B5EF4-FFF2-40B4-BE49-F238E27FC236}">
                  <a16:creationId xmlns:a16="http://schemas.microsoft.com/office/drawing/2014/main" id="{5597A4B4-2DC9-4089-AD31-BA8A1B05EF1B}"/>
                </a:ext>
              </a:extLst>
            </p:cNvPr>
            <p:cNvSpPr txBox="1"/>
            <p:nvPr/>
          </p:nvSpPr>
          <p:spPr>
            <a:xfrm>
              <a:off x="0" y="0"/>
              <a:ext cx="3481912" cy="454470"/>
            </a:xfrm>
            <a:prstGeom prst="rect">
              <a:avLst/>
            </a:prstGeom>
          </p:spPr>
          <p:txBody>
            <a:bodyPr lIns="50800" tIns="50800" rIns="50800" bIns="50800" rtlCol="0" anchor="ctr"/>
            <a:lstStyle/>
            <a:p>
              <a:pPr algn="ctr">
                <a:lnSpc>
                  <a:spcPts val="2799"/>
                </a:lnSpc>
              </a:pPr>
              <a:r>
                <a:rPr lang="en-US" sz="2400">
                  <a:solidFill>
                    <a:srgbClr val="FFFFFF"/>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Hướng phát triển tương lai</a:t>
              </a:r>
            </a:p>
          </p:txBody>
        </p:sp>
      </p:grpSp>
      <p:grpSp>
        <p:nvGrpSpPr>
          <p:cNvPr id="42" name="Group 17">
            <a:extLst>
              <a:ext uri="{FF2B5EF4-FFF2-40B4-BE49-F238E27FC236}">
                <a16:creationId xmlns:a16="http://schemas.microsoft.com/office/drawing/2014/main" id="{A4A6A6B9-3359-4B40-82D7-C63ACAF84561}"/>
              </a:ext>
            </a:extLst>
          </p:cNvPr>
          <p:cNvGrpSpPr/>
          <p:nvPr/>
        </p:nvGrpSpPr>
        <p:grpSpPr>
          <a:xfrm>
            <a:off x="7273984" y="7405938"/>
            <a:ext cx="9525000" cy="2265322"/>
            <a:chOff x="0" y="0"/>
            <a:chExt cx="1968633" cy="514648"/>
          </a:xfrm>
        </p:grpSpPr>
        <p:sp>
          <p:nvSpPr>
            <p:cNvPr id="43" name="Freeform 18">
              <a:extLst>
                <a:ext uri="{FF2B5EF4-FFF2-40B4-BE49-F238E27FC236}">
                  <a16:creationId xmlns:a16="http://schemas.microsoft.com/office/drawing/2014/main" id="{93B3C7E5-80D4-41B1-94C8-EA3204C686A5}"/>
                </a:ext>
              </a:extLst>
            </p:cNvPr>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44" name="TextBox 19">
              <a:extLst>
                <a:ext uri="{FF2B5EF4-FFF2-40B4-BE49-F238E27FC236}">
                  <a16:creationId xmlns:a16="http://schemas.microsoft.com/office/drawing/2014/main" id="{CA396AE1-3AE6-43CF-AFB4-7BF85B106296}"/>
                </a:ext>
              </a:extLst>
            </p:cNvPr>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45" name="TextBox 20">
            <a:extLst>
              <a:ext uri="{FF2B5EF4-FFF2-40B4-BE49-F238E27FC236}">
                <a16:creationId xmlns:a16="http://schemas.microsoft.com/office/drawing/2014/main" id="{E1809E83-4615-432E-B577-51523CDE6465}"/>
              </a:ext>
            </a:extLst>
          </p:cNvPr>
          <p:cNvSpPr txBox="1"/>
          <p:nvPr/>
        </p:nvSpPr>
        <p:spPr>
          <a:xfrm>
            <a:off x="7788731" y="7779734"/>
            <a:ext cx="8614741" cy="1615827"/>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vi-VN" sz="2100" b="1" i="0">
                <a:effectLst/>
                <a:latin typeface="Open Sans" panose="020B0606030504020204" pitchFamily="34" charset="0"/>
                <a:ea typeface="Open Sans" panose="020B0606030504020204" pitchFamily="34" charset="0"/>
                <a:cs typeface="Open Sans" panose="020B0606030504020204" pitchFamily="34" charset="0"/>
              </a:rPr>
              <a:t>Tính năng nâng cao: </a:t>
            </a:r>
            <a:r>
              <a:rPr lang="vi-VN" sz="2100" i="0">
                <a:effectLst/>
                <a:latin typeface="Open Sans" panose="020B0606030504020204" pitchFamily="34" charset="0"/>
                <a:ea typeface="Open Sans" panose="020B0606030504020204" pitchFamily="34" charset="0"/>
                <a:cs typeface="Open Sans" panose="020B0606030504020204" pitchFamily="34" charset="0"/>
              </a:rPr>
              <a:t>Quản lý chi tiết hóa đơn, báo cáo tài chính tự động.</a:t>
            </a:r>
          </a:p>
          <a:p>
            <a:pPr marL="342900" indent="-342900" algn="l">
              <a:buFont typeface="Arial" panose="020B0604020202020204" pitchFamily="34" charset="0"/>
              <a:buChar char="•"/>
            </a:pPr>
            <a:r>
              <a:rPr lang="vi-VN" sz="2100" b="1" i="0">
                <a:effectLst/>
                <a:latin typeface="Open Sans" panose="020B0606030504020204" pitchFamily="34" charset="0"/>
                <a:ea typeface="Open Sans" panose="020B0606030504020204" pitchFamily="34" charset="0"/>
                <a:cs typeface="Open Sans" panose="020B0606030504020204" pitchFamily="34" charset="0"/>
              </a:rPr>
              <a:t>Bảo mật: </a:t>
            </a:r>
            <a:r>
              <a:rPr lang="vi-VN" sz="2100" i="0">
                <a:effectLst/>
                <a:latin typeface="Open Sans" panose="020B0606030504020204" pitchFamily="34" charset="0"/>
                <a:ea typeface="Open Sans" panose="020B0606030504020204" pitchFamily="34" charset="0"/>
                <a:cs typeface="Open Sans" panose="020B0606030504020204" pitchFamily="34" charset="0"/>
              </a:rPr>
              <a:t>Tăng cường bảo mật dữ liệu người dùng.</a:t>
            </a:r>
          </a:p>
          <a:p>
            <a:pPr marL="342900" indent="-342900" algn="l">
              <a:buFont typeface="Arial" panose="020B0604020202020204" pitchFamily="34" charset="0"/>
              <a:buChar char="•"/>
            </a:pPr>
            <a:r>
              <a:rPr lang="vi-VN" sz="2100" b="1" i="0">
                <a:effectLst/>
                <a:latin typeface="Open Sans" panose="020B0606030504020204" pitchFamily="34" charset="0"/>
                <a:ea typeface="Open Sans" panose="020B0606030504020204" pitchFamily="34" charset="0"/>
                <a:cs typeface="Open Sans" panose="020B0606030504020204" pitchFamily="34" charset="0"/>
              </a:rPr>
              <a:t>Trải nghiệm người dùng: </a:t>
            </a:r>
            <a:r>
              <a:rPr lang="vi-VN" sz="2100" i="0">
                <a:effectLst/>
                <a:latin typeface="Open Sans" panose="020B0606030504020204" pitchFamily="34" charset="0"/>
                <a:ea typeface="Open Sans" panose="020B0606030504020204" pitchFamily="34" charset="0"/>
                <a:cs typeface="Open Sans" panose="020B0606030504020204" pitchFamily="34" charset="0"/>
              </a:rPr>
              <a:t>Cải tiến giao diện và chức năng dựa trên phản hồi.</a:t>
            </a:r>
          </a:p>
        </p:txBody>
      </p:sp>
      <p:grpSp>
        <p:nvGrpSpPr>
          <p:cNvPr id="46" name="Group 13">
            <a:extLst>
              <a:ext uri="{FF2B5EF4-FFF2-40B4-BE49-F238E27FC236}">
                <a16:creationId xmlns:a16="http://schemas.microsoft.com/office/drawing/2014/main" id="{707E2FCB-20DC-4D10-B6CC-B198EF78B141}"/>
              </a:ext>
            </a:extLst>
          </p:cNvPr>
          <p:cNvGrpSpPr/>
          <p:nvPr/>
        </p:nvGrpSpPr>
        <p:grpSpPr>
          <a:xfrm>
            <a:off x="17910314" y="-145143"/>
            <a:ext cx="1694792" cy="10580914"/>
            <a:chOff x="0" y="0"/>
            <a:chExt cx="446365" cy="2709333"/>
          </a:xfrm>
        </p:grpSpPr>
        <p:sp>
          <p:nvSpPr>
            <p:cNvPr id="47" name="Freeform 14">
              <a:extLst>
                <a:ext uri="{FF2B5EF4-FFF2-40B4-BE49-F238E27FC236}">
                  <a16:creationId xmlns:a16="http://schemas.microsoft.com/office/drawing/2014/main" id="{40630FAA-C2E2-4A09-9674-50EC9F093001}"/>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48" name="TextBox 15">
              <a:extLst>
                <a:ext uri="{FF2B5EF4-FFF2-40B4-BE49-F238E27FC236}">
                  <a16:creationId xmlns:a16="http://schemas.microsoft.com/office/drawing/2014/main" id="{0E0B9D9D-DBC6-4A7B-9087-CC0B3899C187}"/>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53316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842469" y="0"/>
            <a:ext cx="5416831" cy="12022429"/>
            <a:chOff x="0" y="0"/>
            <a:chExt cx="2858770" cy="6344920"/>
          </a:xfrm>
        </p:grpSpPr>
        <p:sp>
          <p:nvSpPr>
            <p:cNvPr id="3" name="Freeform 3"/>
            <p:cNvSpPr/>
            <p:nvPr/>
          </p:nvSpPr>
          <p:spPr>
            <a:xfrm>
              <a:off x="0" y="0"/>
              <a:ext cx="2858770" cy="6344920"/>
            </a:xfrm>
            <a:custGeom>
              <a:avLst/>
              <a:gdLst/>
              <a:ahLst/>
              <a:cxnLst/>
              <a:rect l="l" t="t" r="r" b="b"/>
              <a:pathLst>
                <a:path w="2858770" h="634492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103496" r="-129630"/>
              </a:stretch>
            </a:blipFill>
          </p:spPr>
        </p:sp>
      </p:grpSp>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7109187"/>
            <a:ext cx="11842469" cy="3177813"/>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sp>
        <p:sp>
          <p:nvSpPr>
            <p:cNvPr id="9" name="TextBox 9"/>
            <p:cNvSpPr txBox="1"/>
            <p:nvPr/>
          </p:nvSpPr>
          <p:spPr>
            <a:xfrm>
              <a:off x="0" y="-38100"/>
              <a:ext cx="9357013"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48220"/>
            <a:ext cx="1694792" cy="1044952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605893" y="3511736"/>
            <a:ext cx="8795646" cy="1538883"/>
          </a:xfrm>
          <a:prstGeom prst="rect">
            <a:avLst/>
          </a:prstGeom>
        </p:spPr>
        <p:txBody>
          <a:bodyPr lIns="0" tIns="0" rIns="0" bIns="0" rtlCol="0" anchor="t">
            <a:spAutoFit/>
          </a:bodyPr>
          <a:lstStyle/>
          <a:p>
            <a:pPr algn="l">
              <a:lnSpc>
                <a:spcPts val="11960"/>
              </a:lnSpc>
            </a:pPr>
            <a:r>
              <a:rPr lang="en-US" sz="10400">
                <a:solidFill>
                  <a:srgbClr val="00B0F0"/>
                </a:solidFill>
                <a:effectLst>
                  <a:outerShdw blurRad="38100" dist="38100" dir="2700000" algn="tl">
                    <a:srgbClr val="000000">
                      <a:alpha val="43137"/>
                    </a:srgbClr>
                  </a:outerShdw>
                </a:effectLst>
                <a:latin typeface="FrankfurtGothic" panose="02020800000000000000" pitchFamily="18" charset="0"/>
                <a:ea typeface="FrankfurtGothic" panose="02020800000000000000" pitchFamily="18" charset="0"/>
                <a:cs typeface="FrankfurtGothic" panose="02020800000000000000" pitchFamily="18" charset="0"/>
              </a:rPr>
              <a:t>XIN CẢM ƠN</a:t>
            </a:r>
          </a:p>
        </p:txBody>
      </p:sp>
      <p:grpSp>
        <p:nvGrpSpPr>
          <p:cNvPr id="30" name="Group 30"/>
          <p:cNvGrpSpPr/>
          <p:nvPr/>
        </p:nvGrpSpPr>
        <p:grpSpPr>
          <a:xfrm>
            <a:off x="8484493" y="9014056"/>
            <a:ext cx="2545888" cy="2545888"/>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7">
            <a:extLst>
              <a:ext uri="{FF2B5EF4-FFF2-40B4-BE49-F238E27FC236}">
                <a16:creationId xmlns:a16="http://schemas.microsoft.com/office/drawing/2014/main" id="{BBD399B1-7F33-479B-9B6D-F2F944C8822D}"/>
              </a:ext>
            </a:extLst>
          </p:cNvPr>
          <p:cNvSpPr txBox="1"/>
          <p:nvPr/>
        </p:nvSpPr>
        <p:spPr>
          <a:xfrm>
            <a:off x="3035640" y="802692"/>
            <a:ext cx="2743103" cy="415498"/>
          </a:xfrm>
          <a:prstGeom prst="rect">
            <a:avLst/>
          </a:prstGeom>
        </p:spPr>
        <p:txBody>
          <a:bodyPr lIns="0" tIns="0" rIns="0" bIns="0" rtlCol="0" anchor="t">
            <a:spAutoFit/>
          </a:bodyPr>
          <a:lstStyle/>
          <a:p>
            <a:pPr algn="l">
              <a:lnSpc>
                <a:spcPts val="3220"/>
              </a:lnSpc>
            </a:pPr>
            <a:r>
              <a:rPr lang="en-US" sz="2400">
                <a:solidFill>
                  <a:srgbClr val="0070C0"/>
                </a:solidFill>
                <a:latin typeface="Garet Bold"/>
              </a:rPr>
              <a:t>Invoice Maker</a:t>
            </a:r>
          </a:p>
        </p:txBody>
      </p:sp>
      <p:pic>
        <p:nvPicPr>
          <p:cNvPr id="37" name="Picture 36">
            <a:extLst>
              <a:ext uri="{FF2B5EF4-FFF2-40B4-BE49-F238E27FC236}">
                <a16:creationId xmlns:a16="http://schemas.microsoft.com/office/drawing/2014/main" id="{755D404A-27B6-4313-9C74-FA3D5553603C}"/>
              </a:ext>
            </a:extLst>
          </p:cNvPr>
          <p:cNvPicPr>
            <a:picLocks noChangeAspect="1"/>
          </p:cNvPicPr>
          <p:nvPr/>
        </p:nvPicPr>
        <p:blipFill>
          <a:blip r:embed="rId3"/>
          <a:stretch>
            <a:fillRect/>
          </a:stretch>
        </p:blipFill>
        <p:spPr>
          <a:xfrm>
            <a:off x="1782573" y="487447"/>
            <a:ext cx="1029569" cy="1027316"/>
          </a:xfrm>
          <a:prstGeom prst="ellipse">
            <a:avLst/>
          </a:prstGeom>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38" name="TextBox 24">
            <a:extLst>
              <a:ext uri="{FF2B5EF4-FFF2-40B4-BE49-F238E27FC236}">
                <a16:creationId xmlns:a16="http://schemas.microsoft.com/office/drawing/2014/main" id="{3A9D7F6A-EF6E-4A72-9D78-0C55D57C49C5}"/>
              </a:ext>
            </a:extLst>
          </p:cNvPr>
          <p:cNvSpPr txBox="1"/>
          <p:nvPr/>
        </p:nvSpPr>
        <p:spPr>
          <a:xfrm>
            <a:off x="1620432" y="5112148"/>
            <a:ext cx="9625629" cy="523220"/>
          </a:xfrm>
          <a:prstGeom prst="rect">
            <a:avLst/>
          </a:prstGeom>
        </p:spPr>
        <p:txBody>
          <a:bodyPr wrap="square" lIns="0" tIns="0" rIns="0" bIns="0" rtlCol="0" anchor="t">
            <a:spAutoFit/>
          </a:bodyPr>
          <a:lstStyle/>
          <a:p>
            <a:pPr algn="l">
              <a:lnSpc>
                <a:spcPts val="4199"/>
              </a:lnSpc>
            </a:pPr>
            <a:r>
              <a:rPr lang="en-US" sz="3100">
                <a:solidFill>
                  <a:srgbClr val="000000"/>
                </a:solidFill>
                <a:latin typeface="VL Glober SemiBold Free" pitchFamily="50" charset="0"/>
              </a:rPr>
              <a:t>QUÝ HỘI ĐỒNG THẦY CÔ ĐÃ LẮNG NGHE VÀ THEO DÕI</a:t>
            </a:r>
          </a:p>
        </p:txBody>
      </p:sp>
      <p:grpSp>
        <p:nvGrpSpPr>
          <p:cNvPr id="39" name="Group 16">
            <a:extLst>
              <a:ext uri="{FF2B5EF4-FFF2-40B4-BE49-F238E27FC236}">
                <a16:creationId xmlns:a16="http://schemas.microsoft.com/office/drawing/2014/main" id="{5B77772E-B552-4F9D-9887-2C1CF02E0D95}"/>
              </a:ext>
            </a:extLst>
          </p:cNvPr>
          <p:cNvGrpSpPr/>
          <p:nvPr/>
        </p:nvGrpSpPr>
        <p:grpSpPr>
          <a:xfrm>
            <a:off x="1620432" y="9115038"/>
            <a:ext cx="3227183" cy="797627"/>
            <a:chOff x="0" y="-28575"/>
            <a:chExt cx="1099919" cy="192819"/>
          </a:xfrm>
        </p:grpSpPr>
        <p:sp>
          <p:nvSpPr>
            <p:cNvPr id="40" name="Freeform 17">
              <a:extLst>
                <a:ext uri="{FF2B5EF4-FFF2-40B4-BE49-F238E27FC236}">
                  <a16:creationId xmlns:a16="http://schemas.microsoft.com/office/drawing/2014/main" id="{8984B6AC-F06D-48AA-9BC8-F4C936C1858C}"/>
                </a:ext>
              </a:extLst>
            </p:cNvPr>
            <p:cNvSpPr/>
            <p:nvPr/>
          </p:nvSpPr>
          <p:spPr>
            <a:xfrm>
              <a:off x="0" y="0"/>
              <a:ext cx="1099919" cy="143750"/>
            </a:xfrm>
            <a:custGeom>
              <a:avLst/>
              <a:gdLst/>
              <a:ahLst/>
              <a:cxnLst/>
              <a:rect l="l" t="t" r="r" b="b"/>
              <a:pathLst>
                <a:path w="1099919" h="143750">
                  <a:moveTo>
                    <a:pt x="71875" y="0"/>
                  </a:moveTo>
                  <a:lnTo>
                    <a:pt x="1028044" y="0"/>
                  </a:lnTo>
                  <a:cubicBezTo>
                    <a:pt x="1067740" y="0"/>
                    <a:pt x="1099919" y="32180"/>
                    <a:pt x="1099919" y="71875"/>
                  </a:cubicBezTo>
                  <a:lnTo>
                    <a:pt x="1099919" y="71875"/>
                  </a:lnTo>
                  <a:cubicBezTo>
                    <a:pt x="1099919" y="90938"/>
                    <a:pt x="1092347" y="109219"/>
                    <a:pt x="1078868" y="122699"/>
                  </a:cubicBezTo>
                  <a:cubicBezTo>
                    <a:pt x="1065389" y="136178"/>
                    <a:pt x="1047107" y="143750"/>
                    <a:pt x="1028044" y="143750"/>
                  </a:cubicBezTo>
                  <a:lnTo>
                    <a:pt x="71875" y="143750"/>
                  </a:lnTo>
                  <a:cubicBezTo>
                    <a:pt x="52813" y="143750"/>
                    <a:pt x="34531" y="136178"/>
                    <a:pt x="21052" y="122699"/>
                  </a:cubicBezTo>
                  <a:cubicBezTo>
                    <a:pt x="7573" y="109219"/>
                    <a:pt x="0" y="90938"/>
                    <a:pt x="0" y="71875"/>
                  </a:cubicBezTo>
                  <a:lnTo>
                    <a:pt x="0" y="71875"/>
                  </a:lnTo>
                  <a:cubicBezTo>
                    <a:pt x="0" y="52813"/>
                    <a:pt x="7573" y="34531"/>
                    <a:pt x="21052" y="21052"/>
                  </a:cubicBezTo>
                  <a:cubicBezTo>
                    <a:pt x="34531" y="7573"/>
                    <a:pt x="52813" y="0"/>
                    <a:pt x="71875" y="0"/>
                  </a:cubicBezTo>
                  <a:close/>
                </a:path>
              </a:pathLst>
            </a:custGeom>
            <a:solidFill>
              <a:srgbClr val="0345E4"/>
            </a:solidFill>
          </p:spPr>
        </p:sp>
        <p:sp>
          <p:nvSpPr>
            <p:cNvPr id="41" name="TextBox 18">
              <a:extLst>
                <a:ext uri="{FF2B5EF4-FFF2-40B4-BE49-F238E27FC236}">
                  <a16:creationId xmlns:a16="http://schemas.microsoft.com/office/drawing/2014/main" id="{825F1B84-A27C-4DF3-AC77-45C690158C9F}"/>
                </a:ext>
              </a:extLst>
            </p:cNvPr>
            <p:cNvSpPr txBox="1"/>
            <p:nvPr/>
          </p:nvSpPr>
          <p:spPr>
            <a:xfrm>
              <a:off x="0" y="-28575"/>
              <a:ext cx="1099919" cy="192819"/>
            </a:xfrm>
            <a:prstGeom prst="rect">
              <a:avLst/>
            </a:prstGeom>
          </p:spPr>
          <p:txBody>
            <a:bodyPr lIns="50800" tIns="50800" rIns="50800" bIns="50800" rtlCol="0" anchor="ctr"/>
            <a:lstStyle/>
            <a:p>
              <a:pPr algn="ctr">
                <a:lnSpc>
                  <a:spcPts val="2659"/>
                </a:lnSpc>
              </a:pPr>
              <a:r>
                <a:rPr lang="en-US" sz="1899">
                  <a:solidFill>
                    <a:srgbClr val="FFFFFF"/>
                  </a:solidFill>
                  <a:latin typeface="VL Glober SemiBold Free" pitchFamily="50" charset="0"/>
                  <a:ea typeface="FrankfurtGothic" panose="02020800000000000000" pitchFamily="18" charset="0"/>
                  <a:cs typeface="FrankfurtGothic" panose="02020800000000000000" pitchFamily="18" charset="0"/>
                </a:rPr>
                <a:t>Hà Nội - 2024</a:t>
              </a:r>
            </a:p>
          </p:txBody>
        </p:sp>
      </p:grpSp>
    </p:spTree>
    <p:extLst>
      <p:ext uri="{BB962C8B-B14F-4D97-AF65-F5344CB8AC3E}">
        <p14:creationId xmlns:p14="http://schemas.microsoft.com/office/powerpoint/2010/main" val="859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57766" y="7109187"/>
            <a:ext cx="11830234" cy="3177813"/>
            <a:chOff x="0" y="0"/>
            <a:chExt cx="9347345" cy="2510865"/>
          </a:xfrm>
        </p:grpSpPr>
        <p:sp>
          <p:nvSpPr>
            <p:cNvPr id="3" name="Freeform 3"/>
            <p:cNvSpPr/>
            <p:nvPr/>
          </p:nvSpPr>
          <p:spPr>
            <a:xfrm>
              <a:off x="0" y="0"/>
              <a:ext cx="9347345" cy="2510865"/>
            </a:xfrm>
            <a:custGeom>
              <a:avLst/>
              <a:gdLst/>
              <a:ahLst/>
              <a:cxnLst/>
              <a:rect l="l" t="t" r="r" b="b"/>
              <a:pathLst>
                <a:path w="9347345" h="2510865">
                  <a:moveTo>
                    <a:pt x="0" y="0"/>
                  </a:moveTo>
                  <a:lnTo>
                    <a:pt x="9347345" y="0"/>
                  </a:lnTo>
                  <a:lnTo>
                    <a:pt x="9347345" y="2510865"/>
                  </a:lnTo>
                  <a:lnTo>
                    <a:pt x="0" y="2510865"/>
                  </a:lnTo>
                  <a:close/>
                </a:path>
              </a:pathLst>
            </a:custGeom>
            <a:solidFill>
              <a:srgbClr val="F6F6F6"/>
            </a:solidFill>
          </p:spPr>
        </p:sp>
        <p:sp>
          <p:nvSpPr>
            <p:cNvPr id="4" name="TextBox 4"/>
            <p:cNvSpPr txBox="1"/>
            <p:nvPr/>
          </p:nvSpPr>
          <p:spPr>
            <a:xfrm>
              <a:off x="0" y="-38100"/>
              <a:ext cx="9347345" cy="254896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59711" y="1365894"/>
            <a:ext cx="4682849" cy="8305337"/>
            <a:chOff x="0" y="0"/>
            <a:chExt cx="7238755" cy="13716000"/>
          </a:xfrm>
        </p:grpSpPr>
        <p:pic>
          <p:nvPicPr>
            <p:cNvPr id="6" name="Picture 6"/>
            <p:cNvPicPr>
              <a:picLocks noChangeAspect="1"/>
            </p:cNvPicPr>
            <p:nvPr/>
          </p:nvPicPr>
          <p:blipFill>
            <a:blip r:embed="rId3">
              <a:extLst>
                <a:ext uri="{28A0092B-C50C-407E-A947-70E740481C1C}">
                  <a14:useLocalDpi xmlns:a14="http://schemas.microsoft.com/office/drawing/2010/main" val="0"/>
                </a:ext>
              </a:extLst>
            </a:blip>
            <a:srcRect l="864" r="864"/>
            <a:stretch/>
          </p:blipFill>
          <p:spPr>
            <a:xfrm>
              <a:off x="0" y="0"/>
              <a:ext cx="7238755" cy="13716000"/>
            </a:xfrm>
            <a:prstGeom prst="rect">
              <a:avLst/>
            </a:prstGeom>
          </p:spPr>
        </p:pic>
      </p:grpSp>
      <p:grpSp>
        <p:nvGrpSpPr>
          <p:cNvPr id="7" name="Group 7"/>
          <p:cNvGrpSpPr/>
          <p:nvPr/>
        </p:nvGrpSpPr>
        <p:grpSpPr>
          <a:xfrm>
            <a:off x="17259300" y="-76200"/>
            <a:ext cx="1694792" cy="10420350"/>
            <a:chOff x="0" y="0"/>
            <a:chExt cx="446365" cy="2709333"/>
          </a:xfrm>
        </p:grpSpPr>
        <p:sp>
          <p:nvSpPr>
            <p:cNvPr id="8" name="Freeform 8"/>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9" name="TextBox 9"/>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7297118" y="692526"/>
            <a:ext cx="7942882" cy="1080424"/>
          </a:xfrm>
          <a:prstGeom prst="rect">
            <a:avLst/>
          </a:prstGeom>
        </p:spPr>
        <p:txBody>
          <a:bodyPr wrap="square" lIns="0" tIns="0" rIns="0" bIns="0" rtlCol="0" anchor="t">
            <a:spAutoFit/>
          </a:bodyPr>
          <a:lstStyle/>
          <a:p>
            <a:pPr algn="l">
              <a:lnSpc>
                <a:spcPts val="9487"/>
              </a:lnSpc>
            </a:pPr>
            <a:r>
              <a:rPr lang="en-US" sz="6776">
                <a:solidFill>
                  <a:srgbClr val="000000"/>
                </a:solidFill>
                <a:latin typeface="FrankfurtGothic" panose="02020800000000000000" pitchFamily="18" charset="0"/>
                <a:ea typeface="FrankfurtGothic" panose="02020800000000000000" pitchFamily="18" charset="0"/>
                <a:cs typeface="FrankfurtGothic" panose="02020800000000000000" pitchFamily="18" charset="0"/>
              </a:rPr>
              <a:t>NỘI DUNG CHÍNH</a:t>
            </a:r>
          </a:p>
        </p:txBody>
      </p:sp>
      <p:grpSp>
        <p:nvGrpSpPr>
          <p:cNvPr id="17" name="Group 17"/>
          <p:cNvGrpSpPr/>
          <p:nvPr/>
        </p:nvGrpSpPr>
        <p:grpSpPr>
          <a:xfrm>
            <a:off x="7297118" y="2384162"/>
            <a:ext cx="969409" cy="969409"/>
            <a:chOff x="0" y="0"/>
            <a:chExt cx="812800" cy="812800"/>
          </a:xfrm>
        </p:grpSpPr>
        <p:sp>
          <p:nvSpPr>
            <p:cNvPr id="18" name="Freeform 18"/>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19" name="TextBox 19"/>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01</a:t>
              </a:r>
            </a:p>
          </p:txBody>
        </p:sp>
      </p:grpSp>
      <p:grpSp>
        <p:nvGrpSpPr>
          <p:cNvPr id="20" name="Group 20"/>
          <p:cNvGrpSpPr/>
          <p:nvPr/>
        </p:nvGrpSpPr>
        <p:grpSpPr>
          <a:xfrm>
            <a:off x="7297118" y="3565108"/>
            <a:ext cx="969409" cy="969409"/>
            <a:chOff x="0" y="0"/>
            <a:chExt cx="812800" cy="812800"/>
          </a:xfrm>
        </p:grpSpPr>
        <p:sp>
          <p:nvSpPr>
            <p:cNvPr id="21" name="Freeform 21"/>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2" name="TextBox 22"/>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02</a:t>
              </a:r>
            </a:p>
          </p:txBody>
        </p:sp>
      </p:grpSp>
      <p:grpSp>
        <p:nvGrpSpPr>
          <p:cNvPr id="23" name="Group 23"/>
          <p:cNvGrpSpPr/>
          <p:nvPr/>
        </p:nvGrpSpPr>
        <p:grpSpPr>
          <a:xfrm>
            <a:off x="7297118" y="4746054"/>
            <a:ext cx="969409" cy="969409"/>
            <a:chOff x="0" y="0"/>
            <a:chExt cx="812800" cy="812800"/>
          </a:xfrm>
        </p:grpSpPr>
        <p:sp>
          <p:nvSpPr>
            <p:cNvPr id="24" name="Freeform 24"/>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5" name="TextBox 25"/>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03</a:t>
              </a:r>
            </a:p>
          </p:txBody>
        </p:sp>
      </p:grpSp>
      <p:grpSp>
        <p:nvGrpSpPr>
          <p:cNvPr id="26" name="Group 26"/>
          <p:cNvGrpSpPr/>
          <p:nvPr/>
        </p:nvGrpSpPr>
        <p:grpSpPr>
          <a:xfrm>
            <a:off x="7297118" y="5927000"/>
            <a:ext cx="969409" cy="969409"/>
            <a:chOff x="0" y="0"/>
            <a:chExt cx="812800" cy="812800"/>
          </a:xfrm>
        </p:grpSpPr>
        <p:sp>
          <p:nvSpPr>
            <p:cNvPr id="27" name="Freeform 27"/>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8" name="TextBox 28"/>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04</a:t>
              </a:r>
            </a:p>
          </p:txBody>
        </p:sp>
      </p:grpSp>
      <p:grpSp>
        <p:nvGrpSpPr>
          <p:cNvPr id="29" name="Group 29"/>
          <p:cNvGrpSpPr/>
          <p:nvPr/>
        </p:nvGrpSpPr>
        <p:grpSpPr>
          <a:xfrm>
            <a:off x="7297118" y="7107945"/>
            <a:ext cx="969409" cy="969409"/>
            <a:chOff x="0" y="0"/>
            <a:chExt cx="812800" cy="812800"/>
          </a:xfrm>
        </p:grpSpPr>
        <p:sp>
          <p:nvSpPr>
            <p:cNvPr id="30" name="Freeform 30"/>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31" name="TextBox 31"/>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05</a:t>
              </a:r>
            </a:p>
          </p:txBody>
        </p:sp>
      </p:grpSp>
      <p:grpSp>
        <p:nvGrpSpPr>
          <p:cNvPr id="32" name="Group 32"/>
          <p:cNvGrpSpPr/>
          <p:nvPr/>
        </p:nvGrpSpPr>
        <p:grpSpPr>
          <a:xfrm>
            <a:off x="7297118" y="8288891"/>
            <a:ext cx="969409" cy="969409"/>
            <a:chOff x="0" y="0"/>
            <a:chExt cx="812800" cy="812800"/>
          </a:xfrm>
        </p:grpSpPr>
        <p:sp>
          <p:nvSpPr>
            <p:cNvPr id="33" name="Freeform 33"/>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34" name="TextBox 34"/>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a:solidFill>
                    <a:srgbClr val="FFFFFF"/>
                  </a:solidFill>
                  <a:latin typeface="Garet Bold"/>
                </a:rPr>
                <a:t>06</a:t>
              </a:r>
            </a:p>
          </p:txBody>
        </p:sp>
      </p:grpSp>
      <p:grpSp>
        <p:nvGrpSpPr>
          <p:cNvPr id="35" name="Group 35"/>
          <p:cNvGrpSpPr/>
          <p:nvPr/>
        </p:nvGrpSpPr>
        <p:grpSpPr>
          <a:xfrm>
            <a:off x="15011231" y="1028700"/>
            <a:ext cx="1652841" cy="1652841"/>
            <a:chOff x="0" y="0"/>
            <a:chExt cx="812800" cy="812800"/>
          </a:xfrm>
        </p:grpSpPr>
        <p:sp>
          <p:nvSpPr>
            <p:cNvPr id="36" name="Freeform 36"/>
            <p:cNvSpPr/>
            <p:nvPr/>
          </p:nvSpPr>
          <p:spPr>
            <a:xfrm>
              <a:off x="0" y="0"/>
              <a:ext cx="812800" cy="812800"/>
            </a:xfrm>
            <a:custGeom>
              <a:avLst/>
              <a:gdLst/>
              <a:ahLst/>
              <a:cxnLst/>
              <a:rect l="l" t="t" r="r" b="b"/>
              <a:pathLst>
                <a:path w="812800" h="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4"/>
              </a:srgbClr>
            </a:solidFill>
          </p:spPr>
        </p:sp>
        <p:sp>
          <p:nvSpPr>
            <p:cNvPr id="37" name="TextBox 3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814124" y="816351"/>
            <a:ext cx="771724" cy="771724"/>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2919457" y="8414693"/>
            <a:ext cx="3744615" cy="3744615"/>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4" name="TextBox 44"/>
          <p:cNvSpPr txBox="1"/>
          <p:nvPr/>
        </p:nvSpPr>
        <p:spPr>
          <a:xfrm>
            <a:off x="8477066" y="2681541"/>
            <a:ext cx="7351823" cy="475130"/>
          </a:xfrm>
          <a:prstGeom prst="rect">
            <a:avLst/>
          </a:prstGeom>
        </p:spPr>
        <p:txBody>
          <a:bodyPr lIns="0" tIns="0" rIns="0" bIns="0" rtlCol="0" anchor="t">
            <a:spAutoFit/>
          </a:bodyPr>
          <a:lstStyle/>
          <a:p>
            <a:pPr algn="l">
              <a:lnSpc>
                <a:spcPts val="3499"/>
              </a:lnSpc>
            </a:pPr>
            <a:r>
              <a:rPr lang="en-US" sz="3600" err="1">
                <a:solidFill>
                  <a:srgbClr val="000000"/>
                </a:solidFill>
                <a:latin typeface="VL Glober SemiBold Free" pitchFamily="50" charset="0"/>
                <a:ea typeface="MS UI Gothic" panose="020B0600070205080204" pitchFamily="34" charset="-128"/>
              </a:rPr>
              <a:t>Tổng</a:t>
            </a:r>
            <a:r>
              <a:rPr lang="en-US" sz="3600">
                <a:solidFill>
                  <a:srgbClr val="000000"/>
                </a:solidFill>
                <a:latin typeface="VL Glober SemiBold Free" pitchFamily="50" charset="0"/>
                <a:ea typeface="MS UI Gothic" panose="020B0600070205080204" pitchFamily="34" charset="-128"/>
              </a:rPr>
              <a:t> </a:t>
            </a:r>
            <a:r>
              <a:rPr lang="en-US" sz="3600" err="1">
                <a:solidFill>
                  <a:srgbClr val="000000"/>
                </a:solidFill>
                <a:latin typeface="VL Glober SemiBold Free" pitchFamily="50" charset="0"/>
                <a:ea typeface="MS UI Gothic" panose="020B0600070205080204" pitchFamily="34" charset="-128"/>
              </a:rPr>
              <a:t>quan</a:t>
            </a:r>
            <a:r>
              <a:rPr lang="en-US" sz="3600">
                <a:solidFill>
                  <a:srgbClr val="000000"/>
                </a:solidFill>
                <a:latin typeface="VL Glober SemiBold Free" pitchFamily="50" charset="0"/>
                <a:ea typeface="MS UI Gothic" panose="020B0600070205080204" pitchFamily="34" charset="-128"/>
              </a:rPr>
              <a:t> </a:t>
            </a:r>
            <a:r>
              <a:rPr lang="en-US" sz="3600" err="1">
                <a:solidFill>
                  <a:srgbClr val="000000"/>
                </a:solidFill>
                <a:latin typeface="VL Glober SemiBold Free" pitchFamily="50" charset="0"/>
                <a:ea typeface="MS UI Gothic" panose="020B0600070205080204" pitchFamily="34" charset="-128"/>
              </a:rPr>
              <a:t>về</a:t>
            </a:r>
            <a:r>
              <a:rPr lang="en-US" sz="3600">
                <a:solidFill>
                  <a:srgbClr val="000000"/>
                </a:solidFill>
                <a:latin typeface="VL Glober SemiBold Free" pitchFamily="50" charset="0"/>
                <a:ea typeface="MS UI Gothic" panose="020B0600070205080204" pitchFamily="34" charset="-128"/>
              </a:rPr>
              <a:t> </a:t>
            </a:r>
            <a:r>
              <a:rPr lang="en-US" sz="3600" err="1">
                <a:solidFill>
                  <a:srgbClr val="000000"/>
                </a:solidFill>
                <a:latin typeface="VL Glober SemiBold Free" pitchFamily="50" charset="0"/>
                <a:ea typeface="MS UI Gothic" panose="020B0600070205080204" pitchFamily="34" charset="-128"/>
              </a:rPr>
              <a:t>đề</a:t>
            </a:r>
            <a:r>
              <a:rPr lang="en-US" sz="3600">
                <a:solidFill>
                  <a:srgbClr val="000000"/>
                </a:solidFill>
                <a:latin typeface="VL Glober SemiBold Free" pitchFamily="50" charset="0"/>
                <a:ea typeface="MS UI Gothic" panose="020B0600070205080204" pitchFamily="34" charset="-128"/>
              </a:rPr>
              <a:t> </a:t>
            </a:r>
            <a:r>
              <a:rPr lang="en-US" sz="3600" err="1">
                <a:solidFill>
                  <a:srgbClr val="000000"/>
                </a:solidFill>
                <a:latin typeface="VL Glober SemiBold Free" pitchFamily="50" charset="0"/>
                <a:ea typeface="MS UI Gothic" panose="020B0600070205080204" pitchFamily="34" charset="-128"/>
              </a:rPr>
              <a:t>tài</a:t>
            </a:r>
            <a:endParaRPr lang="en-US" sz="3600">
              <a:solidFill>
                <a:srgbClr val="000000"/>
              </a:solidFill>
              <a:latin typeface="VL Glober SemiBold Free" pitchFamily="50" charset="0"/>
              <a:ea typeface="MS UI Gothic" panose="020B0600070205080204" pitchFamily="34" charset="-128"/>
            </a:endParaRPr>
          </a:p>
        </p:txBody>
      </p:sp>
      <p:sp>
        <p:nvSpPr>
          <p:cNvPr id="45" name="TextBox 45"/>
          <p:cNvSpPr txBox="1"/>
          <p:nvPr/>
        </p:nvSpPr>
        <p:spPr>
          <a:xfrm>
            <a:off x="8477066" y="3862487"/>
            <a:ext cx="7351823" cy="475130"/>
          </a:xfrm>
          <a:prstGeom prst="rect">
            <a:avLst/>
          </a:prstGeom>
        </p:spPr>
        <p:txBody>
          <a:bodyPr lIns="0" tIns="0" rIns="0" bIns="0" rtlCol="0" anchor="t">
            <a:spAutoFit/>
          </a:bodyPr>
          <a:lstStyle/>
          <a:p>
            <a:pPr algn="l">
              <a:lnSpc>
                <a:spcPts val="3499"/>
              </a:lnSpc>
            </a:pPr>
            <a:r>
              <a:rPr lang="en-US" sz="3600">
                <a:solidFill>
                  <a:srgbClr val="000000"/>
                </a:solidFill>
                <a:latin typeface="VL Glober SemiBold Free" pitchFamily="50" charset="0"/>
                <a:ea typeface="MS UI Gothic" panose="020B0600070205080204" pitchFamily="34" charset="-128"/>
              </a:rPr>
              <a:t>Các công cụ và thư viện sử dụng</a:t>
            </a:r>
          </a:p>
        </p:txBody>
      </p:sp>
      <p:sp>
        <p:nvSpPr>
          <p:cNvPr id="46" name="TextBox 46"/>
          <p:cNvSpPr txBox="1"/>
          <p:nvPr/>
        </p:nvSpPr>
        <p:spPr>
          <a:xfrm>
            <a:off x="8477066" y="5043433"/>
            <a:ext cx="7351823" cy="475130"/>
          </a:xfrm>
          <a:prstGeom prst="rect">
            <a:avLst/>
          </a:prstGeom>
        </p:spPr>
        <p:txBody>
          <a:bodyPr lIns="0" tIns="0" rIns="0" bIns="0" rtlCol="0" anchor="t">
            <a:spAutoFit/>
          </a:bodyPr>
          <a:lstStyle/>
          <a:p>
            <a:pPr algn="l">
              <a:lnSpc>
                <a:spcPts val="3499"/>
              </a:lnSpc>
            </a:pPr>
            <a:r>
              <a:rPr lang="en-US" sz="3600">
                <a:solidFill>
                  <a:srgbClr val="000000"/>
                </a:solidFill>
                <a:latin typeface="VL Glober SemiBold Free" pitchFamily="50" charset="0"/>
                <a:ea typeface="MS UI Gothic" panose="020B0600070205080204" pitchFamily="34" charset="-128"/>
              </a:rPr>
              <a:t>Khảo sát và mô tả bài toán</a:t>
            </a:r>
          </a:p>
        </p:txBody>
      </p:sp>
      <p:sp>
        <p:nvSpPr>
          <p:cNvPr id="47" name="TextBox 47"/>
          <p:cNvSpPr txBox="1"/>
          <p:nvPr/>
        </p:nvSpPr>
        <p:spPr>
          <a:xfrm>
            <a:off x="8477066" y="6224379"/>
            <a:ext cx="7351823" cy="475130"/>
          </a:xfrm>
          <a:prstGeom prst="rect">
            <a:avLst/>
          </a:prstGeom>
        </p:spPr>
        <p:txBody>
          <a:bodyPr lIns="0" tIns="0" rIns="0" bIns="0" rtlCol="0" anchor="t">
            <a:spAutoFit/>
          </a:bodyPr>
          <a:lstStyle/>
          <a:p>
            <a:pPr algn="l">
              <a:lnSpc>
                <a:spcPts val="3499"/>
              </a:lnSpc>
            </a:pPr>
            <a:r>
              <a:rPr lang="en-US" sz="3600">
                <a:solidFill>
                  <a:srgbClr val="000000"/>
                </a:solidFill>
                <a:latin typeface="VL Glober SemiBold Free" pitchFamily="50" charset="0"/>
                <a:ea typeface="MS UI Gothic" panose="020B0600070205080204" pitchFamily="34" charset="-128"/>
              </a:rPr>
              <a:t>Phân tích thiết kế hệ thống</a:t>
            </a:r>
          </a:p>
        </p:txBody>
      </p:sp>
      <p:sp>
        <p:nvSpPr>
          <p:cNvPr id="48" name="TextBox 48"/>
          <p:cNvSpPr txBox="1"/>
          <p:nvPr/>
        </p:nvSpPr>
        <p:spPr>
          <a:xfrm>
            <a:off x="8477066" y="7405325"/>
            <a:ext cx="7351823" cy="475130"/>
          </a:xfrm>
          <a:prstGeom prst="rect">
            <a:avLst/>
          </a:prstGeom>
        </p:spPr>
        <p:txBody>
          <a:bodyPr lIns="0" tIns="0" rIns="0" bIns="0" rtlCol="0" anchor="t">
            <a:spAutoFit/>
          </a:bodyPr>
          <a:lstStyle/>
          <a:p>
            <a:pPr algn="l">
              <a:lnSpc>
                <a:spcPts val="3499"/>
              </a:lnSpc>
            </a:pPr>
            <a:r>
              <a:rPr lang="en-US" sz="3600">
                <a:solidFill>
                  <a:srgbClr val="000000"/>
                </a:solidFill>
                <a:latin typeface="VL Glober SemiBold Free" pitchFamily="50" charset="0"/>
                <a:ea typeface="MS UI Gothic" panose="020B0600070205080204" pitchFamily="34" charset="-128"/>
              </a:rPr>
              <a:t>Demo sản phẩm</a:t>
            </a:r>
          </a:p>
        </p:txBody>
      </p:sp>
      <p:sp>
        <p:nvSpPr>
          <p:cNvPr id="49" name="TextBox 49"/>
          <p:cNvSpPr txBox="1"/>
          <p:nvPr/>
        </p:nvSpPr>
        <p:spPr>
          <a:xfrm>
            <a:off x="8477066" y="8586271"/>
            <a:ext cx="7351823" cy="475130"/>
          </a:xfrm>
          <a:prstGeom prst="rect">
            <a:avLst/>
          </a:prstGeom>
        </p:spPr>
        <p:txBody>
          <a:bodyPr lIns="0" tIns="0" rIns="0" bIns="0" rtlCol="0" anchor="t">
            <a:spAutoFit/>
          </a:bodyPr>
          <a:lstStyle/>
          <a:p>
            <a:pPr algn="l">
              <a:lnSpc>
                <a:spcPts val="3499"/>
              </a:lnSpc>
            </a:pPr>
            <a:r>
              <a:rPr lang="en-US" sz="3600">
                <a:solidFill>
                  <a:srgbClr val="000000"/>
                </a:solidFill>
                <a:latin typeface="VL Glober SemiBold Free" pitchFamily="50" charset="0"/>
                <a:ea typeface="MS UI Gothic" panose="020B0600070205080204" pitchFamily="34" charset="-128"/>
              </a:rPr>
              <a:t>Kết luận</a:t>
            </a:r>
          </a:p>
        </p:txBody>
      </p:sp>
      <p:grpSp>
        <p:nvGrpSpPr>
          <p:cNvPr id="56" name="Group 7">
            <a:extLst>
              <a:ext uri="{FF2B5EF4-FFF2-40B4-BE49-F238E27FC236}">
                <a16:creationId xmlns:a16="http://schemas.microsoft.com/office/drawing/2014/main" id="{1A17937E-A5E0-4985-9204-3711939A69CB}"/>
              </a:ext>
            </a:extLst>
          </p:cNvPr>
          <p:cNvGrpSpPr/>
          <p:nvPr/>
        </p:nvGrpSpPr>
        <p:grpSpPr>
          <a:xfrm rot="16200000">
            <a:off x="723905" y="-5158556"/>
            <a:ext cx="1694792" cy="10420350"/>
            <a:chOff x="0" y="0"/>
            <a:chExt cx="446365" cy="2709333"/>
          </a:xfrm>
        </p:grpSpPr>
        <p:sp>
          <p:nvSpPr>
            <p:cNvPr id="57" name="Freeform 8">
              <a:extLst>
                <a:ext uri="{FF2B5EF4-FFF2-40B4-BE49-F238E27FC236}">
                  <a16:creationId xmlns:a16="http://schemas.microsoft.com/office/drawing/2014/main" id="{38E3CB9E-CFC3-4019-BFB1-C6130B3F2F33}"/>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58" name="TextBox 9">
              <a:extLst>
                <a:ext uri="{FF2B5EF4-FFF2-40B4-BE49-F238E27FC236}">
                  <a16:creationId xmlns:a16="http://schemas.microsoft.com/office/drawing/2014/main" id="{80E554D8-8DF9-4123-9634-97746CE9FD97}"/>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5740861" y="6749958"/>
            <a:ext cx="4596322" cy="459632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 name="Group 2"/>
          <p:cNvGrpSpPr/>
          <p:nvPr/>
        </p:nvGrpSpPr>
        <p:grpSpPr>
          <a:xfrm>
            <a:off x="0" y="0"/>
            <a:ext cx="6770594" cy="10287000"/>
            <a:chOff x="0" y="0"/>
            <a:chExt cx="1783202" cy="2709333"/>
          </a:xfrm>
        </p:grpSpPr>
        <p:sp>
          <p:nvSpPr>
            <p:cNvPr id="3" name="Freeform 3"/>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839945" y="744695"/>
            <a:ext cx="4568944" cy="796308"/>
          </a:xfrm>
          <a:prstGeom prst="rect">
            <a:avLst/>
          </a:prstGeom>
        </p:spPr>
        <p:txBody>
          <a:bodyPr lIns="0" tIns="0" rIns="0" bIns="0" rtlCol="0" anchor="t">
            <a:spAutoFit/>
          </a:bodyPr>
          <a:lstStyle/>
          <a:p>
            <a:pPr algn="l">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1. TỔNG QUAN</a:t>
            </a:r>
          </a:p>
        </p:txBody>
      </p:sp>
      <p:sp>
        <p:nvSpPr>
          <p:cNvPr id="8" name="TextBox 8"/>
          <p:cNvSpPr txBox="1"/>
          <p:nvPr/>
        </p:nvSpPr>
        <p:spPr>
          <a:xfrm>
            <a:off x="916626" y="2285698"/>
            <a:ext cx="5004077" cy="6959598"/>
          </a:xfrm>
          <a:prstGeom prst="rect">
            <a:avLst/>
          </a:prstGeom>
        </p:spPr>
        <p:txBody>
          <a:bodyPr wrap="square" lIns="0" tIns="0" rIns="0" bIns="0" rtlCol="0" anchor="t">
            <a:spAutoFit/>
          </a:bodyPr>
          <a:lstStyle/>
          <a:p>
            <a:pPr marL="342900" lvl="0" indent="-342900" algn="just">
              <a:lnSpc>
                <a:spcPts val="3874"/>
              </a:lnSpc>
              <a:buFont typeface="Arial" panose="020B0604020202020204" pitchFamily="34" charset="0"/>
              <a:buChar char="•"/>
            </a:pPr>
            <a:r>
              <a:rPr lang="vi-VN" sz="2499">
                <a:solidFill>
                  <a:srgbClr val="FFFFFF"/>
                </a:solidFill>
                <a:latin typeface="Open Sans"/>
              </a:rPr>
              <a:t>Trong thời đại công nghệ 4.0, việc quản lý hóa đơn là một phần không thể thiếu đối với các doanh nghiệp.</a:t>
            </a:r>
          </a:p>
          <a:p>
            <a:pPr marL="342900" lvl="0" indent="-342900" algn="just">
              <a:lnSpc>
                <a:spcPts val="3874"/>
              </a:lnSpc>
              <a:buFont typeface="Arial" panose="020B0604020202020204" pitchFamily="34" charset="0"/>
              <a:buChar char="•"/>
            </a:pPr>
            <a:r>
              <a:rPr lang="vi-VN" sz="2499">
                <a:solidFill>
                  <a:srgbClr val="FFFFFF"/>
                </a:solidFill>
                <a:latin typeface="Open Sans"/>
              </a:rPr>
              <a:t>Việc quản lý hóa đơn hiệu quả giúp tiết kiệm thời gian và giảm thiểu sai sót.</a:t>
            </a:r>
          </a:p>
          <a:p>
            <a:pPr marL="342900" lvl="0" indent="-342900" algn="just">
              <a:lnSpc>
                <a:spcPts val="3874"/>
              </a:lnSpc>
              <a:buFont typeface="Arial" panose="020B0604020202020204" pitchFamily="34" charset="0"/>
              <a:buChar char="•"/>
            </a:pPr>
            <a:r>
              <a:rPr lang="vi-VN" sz="2499">
                <a:solidFill>
                  <a:srgbClr val="FFFFFF"/>
                </a:solidFill>
                <a:latin typeface="Open Sans"/>
              </a:rPr>
              <a:t>Ứng dụng di động Android cho phép người dùng quản lý hóa đơn linh hoạt và tiện lợi.</a:t>
            </a:r>
          </a:p>
          <a:p>
            <a:pPr marL="342900" lvl="0" indent="-342900" algn="just">
              <a:lnSpc>
                <a:spcPts val="3874"/>
              </a:lnSpc>
              <a:buFont typeface="Arial" panose="020B0604020202020204" pitchFamily="34" charset="0"/>
              <a:buChar char="•"/>
            </a:pPr>
            <a:r>
              <a:rPr lang="vi-VN" sz="2499">
                <a:solidFill>
                  <a:srgbClr val="FFFFFF"/>
                </a:solidFill>
                <a:latin typeface="Open Sans"/>
              </a:rPr>
              <a:t>Kotlin là ngôn ngữ lập trình hiện đại, mạnh mẽ và phù hợp cho phát triển ứng dụng Android.</a:t>
            </a:r>
            <a:endParaRPr lang="en-US" sz="2499">
              <a:solidFill>
                <a:srgbClr val="FFFFFF"/>
              </a:solidFill>
              <a:latin typeface="Open Sans"/>
            </a:endParaRPr>
          </a:p>
        </p:txBody>
      </p:sp>
      <p:grpSp>
        <p:nvGrpSpPr>
          <p:cNvPr id="10" name="Group 10"/>
          <p:cNvGrpSpPr/>
          <p:nvPr/>
        </p:nvGrpSpPr>
        <p:grpSpPr>
          <a:xfrm>
            <a:off x="7357338" y="2374195"/>
            <a:ext cx="732337" cy="73233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a:solidFill>
                    <a:srgbClr val="FFFFFF"/>
                  </a:solidFill>
                  <a:latin typeface="Garet Bold"/>
                </a:rPr>
                <a:t>01</a:t>
              </a:r>
            </a:p>
          </p:txBody>
        </p:sp>
      </p:grpSp>
      <p:sp>
        <p:nvSpPr>
          <p:cNvPr id="13" name="TextBox 13"/>
          <p:cNvSpPr txBox="1"/>
          <p:nvPr/>
        </p:nvSpPr>
        <p:spPr>
          <a:xfrm>
            <a:off x="8278430" y="3030332"/>
            <a:ext cx="9328172" cy="1602939"/>
          </a:xfrm>
          <a:prstGeom prst="rect">
            <a:avLst/>
          </a:prstGeom>
        </p:spPr>
        <p:txBody>
          <a:bodyPr lIns="0" tIns="0" rIns="0" bIns="0" rtlCol="0" anchor="t">
            <a:spAutoFit/>
          </a:bodyPr>
          <a:lstStyle/>
          <a:p>
            <a:pPr marL="0" lvl="0" indent="0" algn="just">
              <a:lnSpc>
                <a:spcPct val="150000"/>
              </a:lnSpc>
            </a:pPr>
            <a:r>
              <a:rPr lang="vi-VN" sz="2400">
                <a:solidFill>
                  <a:srgbClr val="000000"/>
                </a:solidFill>
                <a:latin typeface="Open Sans"/>
              </a:rPr>
              <a:t>Xây dựng một ứng dụng di động giúp người dùng quản lý hóa đơn dễ dàng và tiện lợi.</a:t>
            </a:r>
          </a:p>
          <a:p>
            <a:pPr marL="0" lvl="0" indent="0" algn="just">
              <a:lnSpc>
                <a:spcPct val="150000"/>
              </a:lnSpc>
            </a:pPr>
            <a:r>
              <a:rPr lang="vi-VN" sz="2400">
                <a:solidFill>
                  <a:srgbClr val="000000"/>
                </a:solidFill>
                <a:latin typeface="Open Sans"/>
              </a:rPr>
              <a:t>Cung cấp các tính năng như tạo, chỉnh sửa, xóa và xem hóa đơn.</a:t>
            </a:r>
            <a:endParaRPr lang="en-US" sz="2400">
              <a:solidFill>
                <a:srgbClr val="000000"/>
              </a:solidFill>
              <a:latin typeface="Open Sans"/>
            </a:endParaRPr>
          </a:p>
        </p:txBody>
      </p:sp>
      <p:sp>
        <p:nvSpPr>
          <p:cNvPr id="14" name="TextBox 14"/>
          <p:cNvSpPr txBox="1"/>
          <p:nvPr/>
        </p:nvSpPr>
        <p:spPr>
          <a:xfrm>
            <a:off x="8278430" y="2505414"/>
            <a:ext cx="5503645" cy="459741"/>
          </a:xfrm>
          <a:prstGeom prst="rect">
            <a:avLst/>
          </a:prstGeom>
        </p:spPr>
        <p:txBody>
          <a:bodyPr lIns="0" tIns="0" rIns="0" bIns="0" rtlCol="0" anchor="t">
            <a:spAutoFit/>
          </a:bodyPr>
          <a:lstStyle/>
          <a:p>
            <a:pPr algn="l">
              <a:lnSpc>
                <a:spcPts val="3499"/>
              </a:lnSpc>
            </a:pPr>
            <a:r>
              <a:rPr lang="en-US" sz="3200">
                <a:solidFill>
                  <a:srgbClr val="000000"/>
                </a:solidFill>
                <a:effectLst>
                  <a:outerShdw blurRad="38100" dist="38100" dir="2700000" algn="tl">
                    <a:srgbClr val="000000">
                      <a:alpha val="43137"/>
                    </a:srgbClr>
                  </a:outerShdw>
                </a:effectLst>
                <a:latin typeface="VL Glober SemiBold Free" pitchFamily="50" charset="0"/>
                <a:ea typeface="FrankfurtGothic" panose="02020800000000000000" pitchFamily="18" charset="0"/>
                <a:cs typeface="FrankfurtGothic" panose="02020800000000000000" pitchFamily="18" charset="0"/>
              </a:rPr>
              <a:t>Mục đích:</a:t>
            </a:r>
          </a:p>
        </p:txBody>
      </p:sp>
      <p:grpSp>
        <p:nvGrpSpPr>
          <p:cNvPr id="15" name="Group 15"/>
          <p:cNvGrpSpPr/>
          <p:nvPr/>
        </p:nvGrpSpPr>
        <p:grpSpPr>
          <a:xfrm>
            <a:off x="7357337" y="4917500"/>
            <a:ext cx="732337" cy="73233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a:solidFill>
                    <a:srgbClr val="FFFFFF"/>
                  </a:solidFill>
                  <a:latin typeface="Garet Bold"/>
                </a:rPr>
                <a:t>02</a:t>
              </a:r>
            </a:p>
          </p:txBody>
        </p:sp>
      </p:grpSp>
      <p:sp>
        <p:nvSpPr>
          <p:cNvPr id="18" name="TextBox 18"/>
          <p:cNvSpPr txBox="1"/>
          <p:nvPr/>
        </p:nvSpPr>
        <p:spPr>
          <a:xfrm>
            <a:off x="8278429" y="5573637"/>
            <a:ext cx="9328172" cy="3264933"/>
          </a:xfrm>
          <a:prstGeom prst="rect">
            <a:avLst/>
          </a:prstGeom>
        </p:spPr>
        <p:txBody>
          <a:bodyPr lIns="0" tIns="0" rIns="0" bIns="0" rtlCol="0" anchor="t">
            <a:spAutoFit/>
          </a:bodyPr>
          <a:lstStyle/>
          <a:p>
            <a:pPr marL="342900" lvl="0" indent="-342900" algn="just">
              <a:lnSpc>
                <a:spcPct val="150000"/>
              </a:lnSpc>
              <a:buFont typeface="Arial" panose="020B0604020202020204" pitchFamily="34" charset="0"/>
              <a:buChar char="•"/>
            </a:pPr>
            <a:r>
              <a:rPr lang="vi-VN" sz="2400">
                <a:solidFill>
                  <a:srgbClr val="000000"/>
                </a:solidFill>
                <a:latin typeface="Open Sans"/>
              </a:rPr>
              <a:t>Nghiên cứu và áp dụng Kotlin và Android Studio.</a:t>
            </a:r>
          </a:p>
          <a:p>
            <a:pPr marL="342900" lvl="0" indent="-342900" algn="just">
              <a:lnSpc>
                <a:spcPct val="150000"/>
              </a:lnSpc>
              <a:buFont typeface="Arial" panose="020B0604020202020204" pitchFamily="34" charset="0"/>
              <a:buChar char="•"/>
            </a:pPr>
            <a:r>
              <a:rPr lang="vi-VN" sz="2400">
                <a:solidFill>
                  <a:srgbClr val="000000"/>
                </a:solidFill>
                <a:latin typeface="Open Sans"/>
              </a:rPr>
              <a:t>Xây dựng hệ thống quản lý hóa đơn với các chức năng cơ bản.</a:t>
            </a:r>
          </a:p>
          <a:p>
            <a:pPr marL="342900" lvl="0" indent="-342900" algn="just">
              <a:lnSpc>
                <a:spcPct val="150000"/>
              </a:lnSpc>
              <a:buFont typeface="Arial" panose="020B0604020202020204" pitchFamily="34" charset="0"/>
              <a:buChar char="•"/>
            </a:pPr>
            <a:r>
              <a:rPr lang="vi-VN" sz="2400">
                <a:solidFill>
                  <a:srgbClr val="000000"/>
                </a:solidFill>
                <a:latin typeface="Open Sans"/>
              </a:rPr>
              <a:t>Đảm bảo ứng dụng thân thiện, dễ sử dụng và hoạt động ổn định.</a:t>
            </a:r>
          </a:p>
          <a:p>
            <a:pPr marL="342900" lvl="0" indent="-342900" algn="just">
              <a:lnSpc>
                <a:spcPct val="150000"/>
              </a:lnSpc>
              <a:buFont typeface="Arial" panose="020B0604020202020204" pitchFamily="34" charset="0"/>
              <a:buChar char="•"/>
            </a:pPr>
            <a:r>
              <a:rPr lang="vi-VN" sz="2400">
                <a:solidFill>
                  <a:srgbClr val="000000"/>
                </a:solidFill>
                <a:latin typeface="Open Sans"/>
              </a:rPr>
              <a:t>Đánh giá hiệu quả thông qua kiểm thử và phản hồi từ người dùng.</a:t>
            </a:r>
            <a:endParaRPr lang="en-US" sz="2400">
              <a:solidFill>
                <a:srgbClr val="000000"/>
              </a:solidFill>
              <a:latin typeface="Open Sans"/>
            </a:endParaRPr>
          </a:p>
        </p:txBody>
      </p:sp>
      <p:sp>
        <p:nvSpPr>
          <p:cNvPr id="19" name="TextBox 19"/>
          <p:cNvSpPr txBox="1"/>
          <p:nvPr/>
        </p:nvSpPr>
        <p:spPr>
          <a:xfrm>
            <a:off x="8278429" y="5048719"/>
            <a:ext cx="5503645" cy="459741"/>
          </a:xfrm>
          <a:prstGeom prst="rect">
            <a:avLst/>
          </a:prstGeom>
        </p:spPr>
        <p:txBody>
          <a:bodyPr lIns="0" tIns="0" rIns="0" bIns="0" rtlCol="0" anchor="t">
            <a:spAutoFit/>
          </a:bodyPr>
          <a:lstStyle/>
          <a:p>
            <a:pPr algn="l">
              <a:lnSpc>
                <a:spcPts val="3499"/>
              </a:lnSpc>
            </a:pPr>
            <a:r>
              <a:rPr lang="en-US" sz="3200">
                <a:solidFill>
                  <a:srgbClr val="000000"/>
                </a:solidFill>
                <a:effectLst>
                  <a:outerShdw blurRad="38100" dist="38100" dir="2700000" algn="tl">
                    <a:srgbClr val="000000">
                      <a:alpha val="43137"/>
                    </a:srgbClr>
                  </a:outerShdw>
                </a:effectLst>
                <a:latin typeface="VL Glober SemiBold Free" pitchFamily="50" charset="0"/>
              </a:rPr>
              <a:t>Mục tiêu:</a:t>
            </a:r>
          </a:p>
        </p:txBody>
      </p:sp>
      <p:grpSp>
        <p:nvGrpSpPr>
          <p:cNvPr id="28" name="Group 28"/>
          <p:cNvGrpSpPr/>
          <p:nvPr/>
        </p:nvGrpSpPr>
        <p:grpSpPr>
          <a:xfrm rot="5400000">
            <a:off x="8278430" y="340111"/>
            <a:ext cx="1479329" cy="1479329"/>
            <a:chOff x="0" y="0"/>
            <a:chExt cx="812800" cy="812800"/>
          </a:xfrm>
        </p:grpSpPr>
        <p:sp>
          <p:nvSpPr>
            <p:cNvPr id="29" name="Freeform 29"/>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rot="5400000">
            <a:off x="9293368" y="1219358"/>
            <a:ext cx="771724" cy="77172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rot="5400000">
            <a:off x="5474873" y="9245296"/>
            <a:ext cx="596043" cy="59604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950" y="6954065"/>
            <a:ext cx="8009050" cy="2799389"/>
            <a:chOff x="0" y="0"/>
            <a:chExt cx="1427828" cy="737288"/>
          </a:xfrm>
        </p:grpSpPr>
        <p:sp>
          <p:nvSpPr>
            <p:cNvPr id="3" name="Freeform 3"/>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9853" y="3187935"/>
            <a:ext cx="7690747" cy="6417970"/>
            <a:chOff x="0" y="0"/>
            <a:chExt cx="1340440" cy="1690329"/>
          </a:xfrm>
        </p:grpSpPr>
        <p:sp>
          <p:nvSpPr>
            <p:cNvPr id="6" name="Freeform 6"/>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7" name="TextBox 7"/>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3659479" y="2080262"/>
            <a:ext cx="2211493" cy="22114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9525000" y="6954065"/>
            <a:ext cx="8009050" cy="2799389"/>
            <a:chOff x="0" y="0"/>
            <a:chExt cx="1427828" cy="737288"/>
          </a:xfrm>
        </p:grpSpPr>
        <p:sp>
          <p:nvSpPr>
            <p:cNvPr id="21" name="Freeform 21"/>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9677398" y="3187935"/>
            <a:ext cx="7690747" cy="6417970"/>
            <a:chOff x="0" y="0"/>
            <a:chExt cx="1340440" cy="1690329"/>
          </a:xfrm>
        </p:grpSpPr>
        <p:sp>
          <p:nvSpPr>
            <p:cNvPr id="24" name="Freeform 24"/>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2417030" y="2080262"/>
            <a:ext cx="2211493" cy="221149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0" y="0"/>
            <a:ext cx="17368147" cy="1543194"/>
            <a:chOff x="0" y="0"/>
            <a:chExt cx="4574327" cy="406438"/>
          </a:xfrm>
        </p:grpSpPr>
        <p:sp>
          <p:nvSpPr>
            <p:cNvPr id="30" name="Freeform 30"/>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31" name="TextBox 31"/>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5" name="TextBox 35"/>
          <p:cNvSpPr txBox="1"/>
          <p:nvPr/>
        </p:nvSpPr>
        <p:spPr>
          <a:xfrm>
            <a:off x="919853" y="296934"/>
            <a:ext cx="10769833" cy="796308"/>
          </a:xfrm>
          <a:prstGeom prst="rect">
            <a:avLst/>
          </a:prstGeom>
        </p:spPr>
        <p:txBody>
          <a:bodyPr lIns="0" tIns="0" rIns="0" bIns="0" rtlCol="0" anchor="t">
            <a:spAutoFit/>
          </a:bodyPr>
          <a:lstStyle/>
          <a:p>
            <a:pPr algn="l">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2. CÁC CÔNG CỤ SỬ DỤNG</a:t>
            </a:r>
          </a:p>
        </p:txBody>
      </p:sp>
      <p:sp>
        <p:nvSpPr>
          <p:cNvPr id="36" name="TextBox 36"/>
          <p:cNvSpPr txBox="1"/>
          <p:nvPr/>
        </p:nvSpPr>
        <p:spPr>
          <a:xfrm>
            <a:off x="1408378" y="4463302"/>
            <a:ext cx="6668822" cy="432811"/>
          </a:xfrm>
          <a:prstGeom prst="rect">
            <a:avLst/>
          </a:prstGeom>
        </p:spPr>
        <p:txBody>
          <a:bodyPr wrap="square" lIns="0" tIns="0" rIns="0" bIns="0" rtlCol="0" anchor="t">
            <a:spAutoFit/>
          </a:bodyPr>
          <a:lstStyle/>
          <a:p>
            <a:pPr algn="ctr">
              <a:lnSpc>
                <a:spcPts val="3499"/>
              </a:lnSpc>
            </a:pPr>
            <a:r>
              <a:rPr lang="en-US" sz="2499">
                <a:solidFill>
                  <a:srgbClr val="000000"/>
                </a:solidFill>
                <a:latin typeface="Garet Bold"/>
              </a:rPr>
              <a:t>Kotlin</a:t>
            </a:r>
          </a:p>
        </p:txBody>
      </p:sp>
      <p:sp>
        <p:nvSpPr>
          <p:cNvPr id="38" name="TextBox 38"/>
          <p:cNvSpPr txBox="1"/>
          <p:nvPr/>
        </p:nvSpPr>
        <p:spPr>
          <a:xfrm>
            <a:off x="10210801" y="4463302"/>
            <a:ext cx="6668822" cy="432811"/>
          </a:xfrm>
          <a:prstGeom prst="rect">
            <a:avLst/>
          </a:prstGeom>
        </p:spPr>
        <p:txBody>
          <a:bodyPr wrap="square" lIns="0" tIns="0" rIns="0" bIns="0" rtlCol="0" anchor="t">
            <a:spAutoFit/>
          </a:bodyPr>
          <a:lstStyle/>
          <a:p>
            <a:pPr algn="ctr">
              <a:lnSpc>
                <a:spcPts val="3499"/>
              </a:lnSpc>
            </a:pPr>
            <a:r>
              <a:rPr lang="en-US" sz="2499">
                <a:solidFill>
                  <a:srgbClr val="000000"/>
                </a:solidFill>
                <a:latin typeface="Garet Bold"/>
              </a:rPr>
              <a:t>Android Studio</a:t>
            </a:r>
          </a:p>
        </p:txBody>
      </p:sp>
      <p:sp>
        <p:nvSpPr>
          <p:cNvPr id="39" name="TextBox 39"/>
          <p:cNvSpPr txBox="1"/>
          <p:nvPr/>
        </p:nvSpPr>
        <p:spPr>
          <a:xfrm>
            <a:off x="1408378" y="5143500"/>
            <a:ext cx="6668822" cy="3887987"/>
          </a:xfrm>
          <a:prstGeom prst="rect">
            <a:avLst/>
          </a:prstGeom>
        </p:spPr>
        <p:txBody>
          <a:bodyPr wrap="square" lIns="0" tIns="0" rIns="0" bIns="0" rtlCol="0" anchor="t">
            <a:spAutoFit/>
          </a:bodyPr>
          <a:lstStyle/>
          <a:p>
            <a:pPr marL="0" lvl="0" indent="0" algn="just">
              <a:lnSpc>
                <a:spcPts val="3410"/>
              </a:lnSpc>
            </a:pPr>
            <a:r>
              <a:rPr lang="vi-VN" sz="2200">
                <a:solidFill>
                  <a:srgbClr val="000000"/>
                </a:solidFill>
                <a:latin typeface="Open Sans"/>
              </a:rPr>
              <a:t>Kotlin là một ngôn ngữ lập trình hiện đại, được phát triển bởi JetBrains và hỗ trợ chính thức bởi Google cho phát triển ứng dụng Android.</a:t>
            </a:r>
            <a:endParaRPr lang="en-US" sz="2200">
              <a:solidFill>
                <a:srgbClr val="000000"/>
              </a:solidFill>
              <a:latin typeface="Open Sans"/>
            </a:endParaRPr>
          </a:p>
          <a:p>
            <a:pPr marL="0" lvl="0" indent="0" algn="just">
              <a:lnSpc>
                <a:spcPts val="3410"/>
              </a:lnSpc>
            </a:pPr>
            <a:endParaRPr lang="en-US" sz="2200">
              <a:solidFill>
                <a:srgbClr val="000000"/>
              </a:solidFill>
              <a:latin typeface="Open Sans"/>
            </a:endParaRPr>
          </a:p>
          <a:p>
            <a:pPr marL="342900" lvl="0" indent="-342900" algn="just">
              <a:lnSpc>
                <a:spcPts val="3410"/>
              </a:lnSpc>
              <a:buFont typeface="Arial" panose="020B0604020202020204" pitchFamily="34" charset="0"/>
              <a:buChar char="•"/>
            </a:pPr>
            <a:r>
              <a:rPr lang="vi-VN" sz="2200">
                <a:solidFill>
                  <a:srgbClr val="000000"/>
                </a:solidFill>
                <a:latin typeface="Open Sans"/>
              </a:rPr>
              <a:t>Cú pháp ngắn gọn, dễ hiểu và dễ học.</a:t>
            </a:r>
          </a:p>
          <a:p>
            <a:pPr marL="342900" lvl="0" indent="-342900" algn="just">
              <a:lnSpc>
                <a:spcPts val="3410"/>
              </a:lnSpc>
              <a:buFont typeface="Arial" panose="020B0604020202020204" pitchFamily="34" charset="0"/>
              <a:buChar char="•"/>
            </a:pPr>
            <a:r>
              <a:rPr lang="vi-VN" sz="2200">
                <a:solidFill>
                  <a:srgbClr val="000000"/>
                </a:solidFill>
                <a:latin typeface="Open Sans"/>
              </a:rPr>
              <a:t>Tương thích hoàn toàn với Java, cho phép sử dụng mã nguồn Java hiện có.</a:t>
            </a:r>
          </a:p>
          <a:p>
            <a:pPr marL="342900" lvl="0" indent="-342900" algn="just">
              <a:lnSpc>
                <a:spcPts val="3410"/>
              </a:lnSpc>
              <a:buFont typeface="Arial" panose="020B0604020202020204" pitchFamily="34" charset="0"/>
              <a:buChar char="•"/>
            </a:pPr>
            <a:r>
              <a:rPr lang="vi-VN" sz="2200">
                <a:solidFill>
                  <a:srgbClr val="000000"/>
                </a:solidFill>
                <a:latin typeface="Open Sans"/>
              </a:rPr>
              <a:t>Hỗ trợ lập trình hướng đối tượng và lập trình hàm.</a:t>
            </a:r>
            <a:endParaRPr lang="en-US" sz="2200">
              <a:solidFill>
                <a:srgbClr val="000000"/>
              </a:solidFill>
              <a:latin typeface="Open Sans"/>
            </a:endParaRPr>
          </a:p>
        </p:txBody>
      </p:sp>
      <p:sp>
        <p:nvSpPr>
          <p:cNvPr id="41" name="TextBox 41"/>
          <p:cNvSpPr txBox="1"/>
          <p:nvPr/>
        </p:nvSpPr>
        <p:spPr>
          <a:xfrm>
            <a:off x="10210801" y="5017348"/>
            <a:ext cx="6668821" cy="4324004"/>
          </a:xfrm>
          <a:prstGeom prst="rect">
            <a:avLst/>
          </a:prstGeom>
        </p:spPr>
        <p:txBody>
          <a:bodyPr wrap="square" lIns="0" tIns="0" rIns="0" bIns="0" rtlCol="0" anchor="t">
            <a:spAutoFit/>
          </a:bodyPr>
          <a:lstStyle/>
          <a:p>
            <a:pPr marL="0" lvl="0" indent="0" algn="just">
              <a:lnSpc>
                <a:spcPts val="3410"/>
              </a:lnSpc>
            </a:pPr>
            <a:r>
              <a:rPr lang="vi-VN" sz="2200">
                <a:solidFill>
                  <a:srgbClr val="000000"/>
                </a:solidFill>
                <a:latin typeface="Open Sans"/>
              </a:rPr>
              <a:t>Android Studio là môi trường phát triển tích hợp (IDE) chính thức của Google dành cho phát triển ứng dụng Android.</a:t>
            </a:r>
            <a:endParaRPr lang="en-US" sz="2200">
              <a:solidFill>
                <a:srgbClr val="000000"/>
              </a:solidFill>
              <a:latin typeface="Open Sans"/>
            </a:endParaRPr>
          </a:p>
          <a:p>
            <a:pPr marL="342900" lvl="0" indent="-342900" algn="just">
              <a:lnSpc>
                <a:spcPts val="3410"/>
              </a:lnSpc>
              <a:buFont typeface="Arial" panose="020B0604020202020204" pitchFamily="34" charset="0"/>
              <a:buChar char="•"/>
            </a:pPr>
            <a:r>
              <a:rPr lang="vi-VN" sz="2200">
                <a:solidFill>
                  <a:srgbClr val="000000"/>
                </a:solidFill>
                <a:latin typeface="Open Sans"/>
              </a:rPr>
              <a:t>Hỗ trợ hoàn chỉnh cho việc phát triển, kiểm thử, gỡ lỗi và triển khai ứng dụng Android.</a:t>
            </a:r>
          </a:p>
          <a:p>
            <a:pPr marL="342900" lvl="0" indent="-342900" algn="just">
              <a:lnSpc>
                <a:spcPts val="3410"/>
              </a:lnSpc>
              <a:buFont typeface="Arial" panose="020B0604020202020204" pitchFamily="34" charset="0"/>
              <a:buChar char="•"/>
            </a:pPr>
            <a:r>
              <a:rPr lang="vi-VN" sz="2200">
                <a:solidFill>
                  <a:srgbClr val="000000"/>
                </a:solidFill>
                <a:latin typeface="Open Sans"/>
              </a:rPr>
              <a:t>Cung cấp trình mô phỏng (emulator) để kiểm thử ứng dụng trên nhiều thiết bị và cấu hình khác nhau.</a:t>
            </a:r>
          </a:p>
          <a:p>
            <a:pPr marL="342900" lvl="0" indent="-342900" algn="just">
              <a:lnSpc>
                <a:spcPts val="3410"/>
              </a:lnSpc>
              <a:buFont typeface="Arial" panose="020B0604020202020204" pitchFamily="34" charset="0"/>
              <a:buChar char="•"/>
            </a:pPr>
            <a:r>
              <a:rPr lang="vi-VN" sz="2200">
                <a:solidFill>
                  <a:srgbClr val="000000"/>
                </a:solidFill>
                <a:latin typeface="Open Sans"/>
              </a:rPr>
              <a:t>Tích hợp các công cụ phân tích mã nguồn và tối ưu hiệu suất ứng dụng.</a:t>
            </a:r>
            <a:endParaRPr lang="en-US" sz="2200">
              <a:solidFill>
                <a:srgbClr val="000000"/>
              </a:solidFill>
              <a:latin typeface="Open Sans"/>
            </a:endParaRPr>
          </a:p>
        </p:txBody>
      </p:sp>
      <p:pic>
        <p:nvPicPr>
          <p:cNvPr id="1026" name="Picture 2" descr="Download Kotlin Logo in SVG Vector or PNG File Format - Logo.wine">
            <a:extLst>
              <a:ext uri="{FF2B5EF4-FFF2-40B4-BE49-F238E27FC236}">
                <a16:creationId xmlns:a16="http://schemas.microsoft.com/office/drawing/2014/main" id="{9F0537EB-E5CD-49CB-9C36-5A9A1E9660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2050" y="2185725"/>
            <a:ext cx="2966350" cy="1977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8831601-3C11-4961-96EF-DE7A27F80A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0082" y="2192903"/>
            <a:ext cx="1978886" cy="1978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416679" cy="10287000"/>
            <a:chOff x="0" y="0"/>
            <a:chExt cx="1689989" cy="2709333"/>
          </a:xfrm>
        </p:grpSpPr>
        <p:sp>
          <p:nvSpPr>
            <p:cNvPr id="3" name="Freeform 3"/>
            <p:cNvSpPr/>
            <p:nvPr/>
          </p:nvSpPr>
          <p:spPr>
            <a:xfrm>
              <a:off x="0" y="0"/>
              <a:ext cx="1689989" cy="2709333"/>
            </a:xfrm>
            <a:custGeom>
              <a:avLst/>
              <a:gdLst/>
              <a:ahLst/>
              <a:cxnLst/>
              <a:rect l="l" t="t" r="r" b="b"/>
              <a:pathLst>
                <a:path w="1689989" h="2709333">
                  <a:moveTo>
                    <a:pt x="0" y="0"/>
                  </a:moveTo>
                  <a:lnTo>
                    <a:pt x="1689989" y="0"/>
                  </a:lnTo>
                  <a:lnTo>
                    <a:pt x="1689989" y="2709333"/>
                  </a:lnTo>
                  <a:lnTo>
                    <a:pt x="0" y="2709333"/>
                  </a:lnTo>
                  <a:close/>
                </a:path>
              </a:pathLst>
            </a:custGeom>
            <a:solidFill>
              <a:srgbClr val="0345E4"/>
            </a:solidFill>
          </p:spPr>
        </p:sp>
        <p:sp>
          <p:nvSpPr>
            <p:cNvPr id="4" name="TextBox 4"/>
            <p:cNvSpPr txBox="1"/>
            <p:nvPr/>
          </p:nvSpPr>
          <p:spPr>
            <a:xfrm>
              <a:off x="0" y="-38100"/>
              <a:ext cx="1689989" cy="2747433"/>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916626" y="2671279"/>
            <a:ext cx="1310100"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923867" y="650831"/>
            <a:ext cx="4568944" cy="1538626"/>
          </a:xfrm>
          <a:prstGeom prst="rect">
            <a:avLst/>
          </a:prstGeom>
        </p:spPr>
        <p:txBody>
          <a:bodyPr lIns="0" tIns="0" rIns="0" bIns="0" rtlCol="0" anchor="t">
            <a:spAutoFit/>
          </a:bodyPr>
          <a:lstStyle/>
          <a:p>
            <a:pPr algn="l"/>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2. CÁC THƯ VIỆN SỬ DỤNG</a:t>
            </a:r>
          </a:p>
        </p:txBody>
      </p:sp>
      <p:sp>
        <p:nvSpPr>
          <p:cNvPr id="8" name="TextBox 8"/>
          <p:cNvSpPr txBox="1"/>
          <p:nvPr/>
        </p:nvSpPr>
        <p:spPr>
          <a:xfrm>
            <a:off x="916626" y="2968930"/>
            <a:ext cx="4492263" cy="1458091"/>
          </a:xfrm>
          <a:prstGeom prst="rect">
            <a:avLst/>
          </a:prstGeom>
        </p:spPr>
        <p:txBody>
          <a:bodyPr lIns="0" tIns="0" rIns="0" bIns="0" rtlCol="0" anchor="t">
            <a:spAutoFit/>
          </a:bodyPr>
          <a:lstStyle/>
          <a:p>
            <a:pPr marL="0" lvl="0" indent="0" algn="just">
              <a:lnSpc>
                <a:spcPts val="3874"/>
              </a:lnSpc>
            </a:pPr>
            <a:r>
              <a:rPr lang="en-US" sz="2499">
                <a:solidFill>
                  <a:srgbClr val="FFFFFF"/>
                </a:solidFill>
                <a:latin typeface="Open Sans"/>
              </a:rPr>
              <a:t>C</a:t>
            </a:r>
            <a:r>
              <a:rPr lang="vi-VN" sz="2499">
                <a:solidFill>
                  <a:srgbClr val="FFFFFF"/>
                </a:solidFill>
                <a:latin typeface="Open Sans"/>
              </a:rPr>
              <a:t>ác thư viện chính đã sử dụng trong quá trình phát triển ứng dụng </a:t>
            </a:r>
            <a:r>
              <a:rPr lang="vi-VN" sz="2499" b="1">
                <a:solidFill>
                  <a:srgbClr val="FFFFFF"/>
                </a:solidFill>
                <a:latin typeface="Open Sans"/>
              </a:rPr>
              <a:t>Invoice Maker</a:t>
            </a:r>
            <a:r>
              <a:rPr lang="en-US" sz="2499">
                <a:solidFill>
                  <a:srgbClr val="FFFFFF"/>
                </a:solidFill>
                <a:latin typeface="Open Sans"/>
              </a:rPr>
              <a:t>.</a:t>
            </a:r>
          </a:p>
        </p:txBody>
      </p:sp>
      <p:grpSp>
        <p:nvGrpSpPr>
          <p:cNvPr id="10" name="Group 10"/>
          <p:cNvGrpSpPr>
            <a:grpSpLocks noChangeAspect="1"/>
          </p:cNvGrpSpPr>
          <p:nvPr/>
        </p:nvGrpSpPr>
        <p:grpSpPr>
          <a:xfrm>
            <a:off x="7016534" y="460210"/>
            <a:ext cx="2913504" cy="2780829"/>
            <a:chOff x="-366471" y="-11891"/>
            <a:chExt cx="15572971" cy="14863810"/>
          </a:xfrm>
        </p:grpSpPr>
        <p:sp>
          <p:nvSpPr>
            <p:cNvPr id="11" name="Freeform 11"/>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345E4"/>
            </a:solidFill>
          </p:spPr>
        </p:sp>
        <p:sp>
          <p:nvSpPr>
            <p:cNvPr id="12" name="Freeform 12"/>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0345E4"/>
            </a:solidFill>
          </p:spPr>
        </p:sp>
        <p:sp>
          <p:nvSpPr>
            <p:cNvPr id="13" name="Freeform 13"/>
            <p:cNvSpPr/>
            <p:nvPr/>
          </p:nvSpPr>
          <p:spPr>
            <a:xfrm>
              <a:off x="223302" y="551029"/>
              <a:ext cx="14393425" cy="13737982"/>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extLst>
                  <a:ext uri="{28A0092B-C50C-407E-A947-70E740481C1C}">
                    <a14:useLocalDpi xmlns:a14="http://schemas.microsoft.com/office/drawing/2010/main" val="0"/>
                  </a:ext>
                </a:extLst>
              </a:blip>
              <a:stretch>
                <a:fillRect/>
              </a:stretch>
            </a:blipFill>
          </p:spPr>
        </p:sp>
      </p:grpSp>
      <p:grpSp>
        <p:nvGrpSpPr>
          <p:cNvPr id="14" name="Group 14"/>
          <p:cNvGrpSpPr/>
          <p:nvPr/>
        </p:nvGrpSpPr>
        <p:grpSpPr>
          <a:xfrm>
            <a:off x="10026637" y="462435"/>
            <a:ext cx="5473113" cy="669452"/>
            <a:chOff x="0" y="0"/>
            <a:chExt cx="3481912" cy="425895"/>
          </a:xfrm>
        </p:grpSpPr>
        <p:sp>
          <p:nvSpPr>
            <p:cNvPr id="15" name="Freeform 15"/>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16" name="TextBox 16"/>
            <p:cNvSpPr txBox="1"/>
            <p:nvPr/>
          </p:nvSpPr>
          <p:spPr>
            <a:xfrm>
              <a:off x="0" y="-28575"/>
              <a:ext cx="3481912" cy="454470"/>
            </a:xfrm>
            <a:prstGeom prst="rect">
              <a:avLst/>
            </a:prstGeom>
          </p:spPr>
          <p:txBody>
            <a:bodyPr lIns="50800" tIns="50800" rIns="50800" bIns="50800" rtlCol="0" anchor="ctr"/>
            <a:lstStyle/>
            <a:p>
              <a:pPr algn="ctr">
                <a:lnSpc>
                  <a:spcPts val="2799"/>
                </a:lnSpc>
              </a:pPr>
              <a:r>
                <a:rPr lang="en-US" sz="1999">
                  <a:solidFill>
                    <a:srgbClr val="FFFFFF"/>
                  </a:solidFill>
                  <a:latin typeface="Garet Bold"/>
                </a:rPr>
                <a:t>Gson</a:t>
              </a:r>
            </a:p>
          </p:txBody>
        </p:sp>
      </p:grpSp>
      <p:grpSp>
        <p:nvGrpSpPr>
          <p:cNvPr id="17" name="Group 17"/>
          <p:cNvGrpSpPr/>
          <p:nvPr/>
        </p:nvGrpSpPr>
        <p:grpSpPr>
          <a:xfrm>
            <a:off x="10026637" y="1284760"/>
            <a:ext cx="7474654" cy="1954055"/>
            <a:chOff x="0" y="0"/>
            <a:chExt cx="1968633" cy="514648"/>
          </a:xfrm>
        </p:grpSpPr>
        <p:sp>
          <p:nvSpPr>
            <p:cNvPr id="18" name="Freeform 18"/>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19" name="TextBox 19"/>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485373" y="1626076"/>
            <a:ext cx="6490794" cy="1271887"/>
          </a:xfrm>
          <a:prstGeom prst="rect">
            <a:avLst/>
          </a:prstGeom>
        </p:spPr>
        <p:txBody>
          <a:bodyPr lIns="0" tIns="0" rIns="0" bIns="0" rtlCol="0" anchor="t">
            <a:spAutoFit/>
          </a:bodyPr>
          <a:lstStyle/>
          <a:p>
            <a:pPr marL="0" lvl="0" indent="0" algn="just">
              <a:lnSpc>
                <a:spcPts val="3410"/>
              </a:lnSpc>
            </a:pPr>
            <a:r>
              <a:rPr lang="vi-VN" sz="2200">
                <a:solidFill>
                  <a:srgbClr val="000000"/>
                </a:solidFill>
                <a:latin typeface="Open Sans"/>
              </a:rPr>
              <a:t>Gson là một thư viện của Google giúp chuyển đổi dữ liệu giữa các đối tượng Java và JSON một cách dễ dàng và hiệu quả.</a:t>
            </a:r>
            <a:endParaRPr lang="en-US" sz="2200">
              <a:solidFill>
                <a:srgbClr val="000000"/>
              </a:solidFill>
              <a:latin typeface="Open Sans"/>
            </a:endParaRPr>
          </a:p>
        </p:txBody>
      </p:sp>
      <p:grpSp>
        <p:nvGrpSpPr>
          <p:cNvPr id="21" name="Group 21"/>
          <p:cNvGrpSpPr>
            <a:grpSpLocks noChangeAspect="1"/>
          </p:cNvGrpSpPr>
          <p:nvPr/>
        </p:nvGrpSpPr>
        <p:grpSpPr>
          <a:xfrm>
            <a:off x="7016534" y="3590876"/>
            <a:ext cx="2913504" cy="2780829"/>
            <a:chOff x="-366471" y="-11891"/>
            <a:chExt cx="15572971" cy="14863810"/>
          </a:xfrm>
        </p:grpSpPr>
        <p:sp>
          <p:nvSpPr>
            <p:cNvPr id="22" name="Freeform 22"/>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345E4"/>
            </a:solidFill>
          </p:spPr>
        </p:sp>
        <p:sp>
          <p:nvSpPr>
            <p:cNvPr id="23" name="Freeform 23"/>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0345E4"/>
            </a:solidFill>
          </p:spPr>
        </p:sp>
        <p:sp>
          <p:nvSpPr>
            <p:cNvPr id="24" name="Freeform 24"/>
            <p:cNvSpPr/>
            <p:nvPr/>
          </p:nvSpPr>
          <p:spPr>
            <a:xfrm>
              <a:off x="223302" y="551028"/>
              <a:ext cx="14393425" cy="13737982"/>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extLst>
                  <a:ext uri="{28A0092B-C50C-407E-A947-70E740481C1C}">
                    <a14:useLocalDpi xmlns:a14="http://schemas.microsoft.com/office/drawing/2010/main" val="0"/>
                  </a:ext>
                </a:extLst>
              </a:blip>
              <a:stretch>
                <a:fillRect/>
              </a:stretch>
            </a:blipFill>
          </p:spPr>
        </p:sp>
      </p:grpSp>
      <p:grpSp>
        <p:nvGrpSpPr>
          <p:cNvPr id="25" name="Group 25"/>
          <p:cNvGrpSpPr/>
          <p:nvPr/>
        </p:nvGrpSpPr>
        <p:grpSpPr>
          <a:xfrm>
            <a:off x="10026637" y="3593101"/>
            <a:ext cx="5473113" cy="669452"/>
            <a:chOff x="0" y="0"/>
            <a:chExt cx="3481912" cy="425895"/>
          </a:xfrm>
        </p:grpSpPr>
        <p:sp>
          <p:nvSpPr>
            <p:cNvPr id="26" name="Freeform 26"/>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27" name="TextBox 27"/>
            <p:cNvSpPr txBox="1"/>
            <p:nvPr/>
          </p:nvSpPr>
          <p:spPr>
            <a:xfrm>
              <a:off x="0" y="-28575"/>
              <a:ext cx="3481912" cy="454470"/>
            </a:xfrm>
            <a:prstGeom prst="rect">
              <a:avLst/>
            </a:prstGeom>
          </p:spPr>
          <p:txBody>
            <a:bodyPr lIns="50800" tIns="50800" rIns="50800" bIns="50800" rtlCol="0" anchor="ctr"/>
            <a:lstStyle/>
            <a:p>
              <a:pPr algn="ctr">
                <a:lnSpc>
                  <a:spcPts val="2799"/>
                </a:lnSpc>
              </a:pPr>
              <a:r>
                <a:rPr lang="en-US" sz="1999">
                  <a:solidFill>
                    <a:srgbClr val="FFFFFF"/>
                  </a:solidFill>
                  <a:latin typeface="Garet Bold"/>
                </a:rPr>
                <a:t>Itext &amp; PDFium</a:t>
              </a:r>
            </a:p>
          </p:txBody>
        </p:sp>
      </p:grpSp>
      <p:grpSp>
        <p:nvGrpSpPr>
          <p:cNvPr id="28" name="Group 28"/>
          <p:cNvGrpSpPr/>
          <p:nvPr/>
        </p:nvGrpSpPr>
        <p:grpSpPr>
          <a:xfrm>
            <a:off x="10026637" y="4415426"/>
            <a:ext cx="7474654" cy="1954055"/>
            <a:chOff x="0" y="0"/>
            <a:chExt cx="1968633" cy="514648"/>
          </a:xfrm>
        </p:grpSpPr>
        <p:sp>
          <p:nvSpPr>
            <p:cNvPr id="29" name="Freeform 29"/>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30" name="TextBox 30"/>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10485373" y="4759531"/>
            <a:ext cx="6490794" cy="1271887"/>
          </a:xfrm>
          <a:prstGeom prst="rect">
            <a:avLst/>
          </a:prstGeom>
        </p:spPr>
        <p:txBody>
          <a:bodyPr lIns="0" tIns="0" rIns="0" bIns="0" rtlCol="0" anchor="t">
            <a:spAutoFit/>
          </a:bodyPr>
          <a:lstStyle/>
          <a:p>
            <a:pPr marL="0" lvl="0" indent="0" algn="just">
              <a:lnSpc>
                <a:spcPts val="3410"/>
              </a:lnSpc>
            </a:pPr>
            <a:r>
              <a:rPr lang="vi-VN" sz="2200">
                <a:solidFill>
                  <a:srgbClr val="000000"/>
                </a:solidFill>
                <a:latin typeface="Open Sans"/>
              </a:rPr>
              <a:t>iText và PDFium là hai thư viện cung cấp các công cụ để tạo và hiển thị file PDF trong ứng dụng Android.</a:t>
            </a:r>
            <a:endParaRPr lang="en-US" sz="2200">
              <a:solidFill>
                <a:srgbClr val="000000"/>
              </a:solidFill>
              <a:latin typeface="Open Sans"/>
            </a:endParaRPr>
          </a:p>
        </p:txBody>
      </p:sp>
      <p:grpSp>
        <p:nvGrpSpPr>
          <p:cNvPr id="32" name="Group 32"/>
          <p:cNvGrpSpPr>
            <a:grpSpLocks noChangeAspect="1"/>
          </p:cNvGrpSpPr>
          <p:nvPr/>
        </p:nvGrpSpPr>
        <p:grpSpPr>
          <a:xfrm>
            <a:off x="7085096" y="6723766"/>
            <a:ext cx="2776380" cy="2776380"/>
            <a:chOff x="0" y="0"/>
            <a:chExt cx="14840029" cy="14840029"/>
          </a:xfrm>
        </p:grpSpPr>
        <p:sp>
          <p:nvSpPr>
            <p:cNvPr id="33" name="Freeform 33"/>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345E4"/>
            </a:solidFill>
          </p:spPr>
        </p:sp>
        <p:sp>
          <p:nvSpPr>
            <p:cNvPr id="34" name="Freeform 34"/>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0345E4"/>
            </a:solidFill>
          </p:spPr>
        </p:sp>
        <p:sp>
          <p:nvSpPr>
            <p:cNvPr id="35" name="Freeform 35"/>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cstate="print">
                <a:extLst>
                  <a:ext uri="{28A0092B-C50C-407E-A947-70E740481C1C}">
                    <a14:useLocalDpi xmlns:a14="http://schemas.microsoft.com/office/drawing/2010/main" val="0"/>
                  </a:ext>
                </a:extLst>
              </a:blip>
              <a:stretch>
                <a:fillRect/>
              </a:stretch>
            </a:blipFill>
          </p:spPr>
        </p:sp>
      </p:grpSp>
      <p:grpSp>
        <p:nvGrpSpPr>
          <p:cNvPr id="36" name="Group 36"/>
          <p:cNvGrpSpPr/>
          <p:nvPr/>
        </p:nvGrpSpPr>
        <p:grpSpPr>
          <a:xfrm>
            <a:off x="9997982" y="6762687"/>
            <a:ext cx="5473113" cy="669452"/>
            <a:chOff x="0" y="0"/>
            <a:chExt cx="3481912" cy="425895"/>
          </a:xfrm>
        </p:grpSpPr>
        <p:sp>
          <p:nvSpPr>
            <p:cNvPr id="37" name="Freeform 37"/>
            <p:cNvSpPr/>
            <p:nvPr/>
          </p:nvSpPr>
          <p:spPr>
            <a:xfrm>
              <a:off x="0" y="0"/>
              <a:ext cx="3481911" cy="425895"/>
            </a:xfrm>
            <a:custGeom>
              <a:avLst/>
              <a:gdLst/>
              <a:ahLst/>
              <a:cxnLst/>
              <a:rect l="l" t="t" r="r" b="b"/>
              <a:pathLst>
                <a:path w="3481911" h="425895">
                  <a:moveTo>
                    <a:pt x="3278711" y="0"/>
                  </a:moveTo>
                  <a:cubicBezTo>
                    <a:pt x="3390936" y="0"/>
                    <a:pt x="3481911" y="95340"/>
                    <a:pt x="3481911" y="212948"/>
                  </a:cubicBezTo>
                  <a:cubicBezTo>
                    <a:pt x="3481911" y="330556"/>
                    <a:pt x="3390936" y="425895"/>
                    <a:pt x="3278711"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38" name="TextBox 38"/>
            <p:cNvSpPr txBox="1"/>
            <p:nvPr/>
          </p:nvSpPr>
          <p:spPr>
            <a:xfrm>
              <a:off x="0" y="-28575"/>
              <a:ext cx="3481912" cy="454470"/>
            </a:xfrm>
            <a:prstGeom prst="rect">
              <a:avLst/>
            </a:prstGeom>
          </p:spPr>
          <p:txBody>
            <a:bodyPr lIns="50800" tIns="50800" rIns="50800" bIns="50800" rtlCol="0" anchor="ctr"/>
            <a:lstStyle/>
            <a:p>
              <a:pPr algn="ctr">
                <a:lnSpc>
                  <a:spcPts val="2799"/>
                </a:lnSpc>
              </a:pPr>
              <a:r>
                <a:rPr lang="en-US" sz="1999">
                  <a:solidFill>
                    <a:srgbClr val="FFFFFF"/>
                  </a:solidFill>
                  <a:latin typeface="Garet Bold"/>
                </a:rPr>
                <a:t>AdMob &amp; Billing</a:t>
              </a:r>
            </a:p>
          </p:txBody>
        </p:sp>
      </p:grpSp>
      <p:grpSp>
        <p:nvGrpSpPr>
          <p:cNvPr id="39" name="Group 39"/>
          <p:cNvGrpSpPr/>
          <p:nvPr/>
        </p:nvGrpSpPr>
        <p:grpSpPr>
          <a:xfrm>
            <a:off x="10026637" y="7546091"/>
            <a:ext cx="7474654" cy="1954055"/>
            <a:chOff x="0" y="0"/>
            <a:chExt cx="1968633" cy="514648"/>
          </a:xfrm>
        </p:grpSpPr>
        <p:sp>
          <p:nvSpPr>
            <p:cNvPr id="40" name="Freeform 40"/>
            <p:cNvSpPr/>
            <p:nvPr/>
          </p:nvSpPr>
          <p:spPr>
            <a:xfrm>
              <a:off x="0" y="0"/>
              <a:ext cx="1968633" cy="514648"/>
            </a:xfrm>
            <a:custGeom>
              <a:avLst/>
              <a:gdLst/>
              <a:ahLst/>
              <a:cxnLst/>
              <a:rect l="l" t="t" r="r" b="b"/>
              <a:pathLst>
                <a:path w="1968633" h="514648">
                  <a:moveTo>
                    <a:pt x="52824" y="0"/>
                  </a:moveTo>
                  <a:lnTo>
                    <a:pt x="1915809" y="0"/>
                  </a:lnTo>
                  <a:cubicBezTo>
                    <a:pt x="1929819" y="0"/>
                    <a:pt x="1943255" y="5565"/>
                    <a:pt x="1953161" y="15472"/>
                  </a:cubicBezTo>
                  <a:cubicBezTo>
                    <a:pt x="1963068" y="25378"/>
                    <a:pt x="1968633" y="38814"/>
                    <a:pt x="1968633" y="52824"/>
                  </a:cubicBezTo>
                  <a:lnTo>
                    <a:pt x="1968633" y="461825"/>
                  </a:lnTo>
                  <a:cubicBezTo>
                    <a:pt x="1968633" y="490998"/>
                    <a:pt x="1944983" y="514648"/>
                    <a:pt x="1915809" y="514648"/>
                  </a:cubicBezTo>
                  <a:lnTo>
                    <a:pt x="52824" y="514648"/>
                  </a:lnTo>
                  <a:cubicBezTo>
                    <a:pt x="38814" y="514648"/>
                    <a:pt x="25378" y="509083"/>
                    <a:pt x="15472" y="499176"/>
                  </a:cubicBezTo>
                  <a:cubicBezTo>
                    <a:pt x="5565" y="489270"/>
                    <a:pt x="0" y="475834"/>
                    <a:pt x="0" y="461825"/>
                  </a:cubicBezTo>
                  <a:lnTo>
                    <a:pt x="0" y="52824"/>
                  </a:lnTo>
                  <a:cubicBezTo>
                    <a:pt x="0" y="38814"/>
                    <a:pt x="5565" y="25378"/>
                    <a:pt x="15472" y="15472"/>
                  </a:cubicBezTo>
                  <a:cubicBezTo>
                    <a:pt x="25378" y="5565"/>
                    <a:pt x="38814" y="0"/>
                    <a:pt x="52824" y="0"/>
                  </a:cubicBezTo>
                  <a:close/>
                </a:path>
              </a:pathLst>
            </a:custGeom>
            <a:solidFill>
              <a:srgbClr val="E8ECEC"/>
            </a:solidFill>
          </p:spPr>
        </p:sp>
        <p:sp>
          <p:nvSpPr>
            <p:cNvPr id="41" name="TextBox 41"/>
            <p:cNvSpPr txBox="1"/>
            <p:nvPr/>
          </p:nvSpPr>
          <p:spPr>
            <a:xfrm>
              <a:off x="0" y="-38100"/>
              <a:ext cx="1968633" cy="552748"/>
            </a:xfrm>
            <a:prstGeom prst="rect">
              <a:avLst/>
            </a:prstGeom>
          </p:spPr>
          <p:txBody>
            <a:bodyPr lIns="50800" tIns="50800" rIns="50800" bIns="50800" rtlCol="0" anchor="ctr"/>
            <a:lstStyle/>
            <a:p>
              <a:pPr algn="ctr">
                <a:lnSpc>
                  <a:spcPts val="2659"/>
                </a:lnSpc>
              </a:pPr>
              <a:endParaRPr/>
            </a:p>
          </p:txBody>
        </p:sp>
      </p:grpSp>
      <p:sp>
        <p:nvSpPr>
          <p:cNvPr id="42" name="TextBox 42"/>
          <p:cNvSpPr txBox="1"/>
          <p:nvPr/>
        </p:nvSpPr>
        <p:spPr>
          <a:xfrm>
            <a:off x="10485373" y="7669166"/>
            <a:ext cx="6490794" cy="1707903"/>
          </a:xfrm>
          <a:prstGeom prst="rect">
            <a:avLst/>
          </a:prstGeom>
        </p:spPr>
        <p:txBody>
          <a:bodyPr lIns="0" tIns="0" rIns="0" bIns="0" rtlCol="0" anchor="t">
            <a:spAutoFit/>
          </a:bodyPr>
          <a:lstStyle/>
          <a:p>
            <a:pPr marL="0" lvl="0" indent="0" algn="just">
              <a:lnSpc>
                <a:spcPts val="3410"/>
              </a:lnSpc>
            </a:pPr>
            <a:r>
              <a:rPr lang="vi-VN" sz="2200">
                <a:solidFill>
                  <a:srgbClr val="000000"/>
                </a:solidFill>
                <a:latin typeface="Open Sans"/>
              </a:rPr>
              <a:t>AdMob là một dịch vụ của Google cung cấp các công cụ để hiển thị quảng cáo trong ứng dụng. Billing là một thư viện hỗ trợ các tính năng mua hàng trong ứng dụng.</a:t>
            </a:r>
            <a:endParaRPr lang="en-US" sz="2200">
              <a:solidFill>
                <a:srgbClr val="000000"/>
              </a:solidFill>
              <a:latin typeface="Open Sans"/>
            </a:endParaRPr>
          </a:p>
        </p:txBody>
      </p:sp>
      <p:pic>
        <p:nvPicPr>
          <p:cNvPr id="43" name="Picture 42" descr="Google AdMob In Flutter. AdMob is a mobile advertising platform… | by  Lakshydeep Vikram | Oct, 2023 | Medium | Medium">
            <a:extLst>
              <a:ext uri="{FF2B5EF4-FFF2-40B4-BE49-F238E27FC236}">
                <a16:creationId xmlns:a16="http://schemas.microsoft.com/office/drawing/2014/main" id="{FA1E4000-A4B7-4F89-8221-BF5F50EFC6F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63259" y="7432139"/>
            <a:ext cx="5090160" cy="2359099"/>
          </a:xfrm>
          <a:prstGeom prst="rect">
            <a:avLst/>
          </a:prstGeom>
          <a:noFill/>
          <a:ln w="12700">
            <a:solidFill>
              <a:schemeClr val="tx1"/>
            </a:solidFill>
          </a:ln>
          <a:effectLst>
            <a:outerShdw blurRad="50800" dist="38100" dir="2700000" algn="tl" rotWithShape="0">
              <a:prstClr val="black">
                <a:alpha val="40000"/>
              </a:prstClr>
            </a:outerShdw>
          </a:effectLst>
        </p:spPr>
      </p:pic>
      <p:pic>
        <p:nvPicPr>
          <p:cNvPr id="44" name="Picture 43" descr="GitHub - google/gson: A Java serialization/deserialization library to  convert Java Objects into JSON and back">
            <a:extLst>
              <a:ext uri="{FF2B5EF4-FFF2-40B4-BE49-F238E27FC236}">
                <a16:creationId xmlns:a16="http://schemas.microsoft.com/office/drawing/2014/main" id="{47B26BA3-8140-42BE-B24D-458193736D58}"/>
              </a:ext>
            </a:extLst>
          </p:cNvPr>
          <p:cNvPicPr/>
          <p:nvPr/>
        </p:nvPicPr>
        <p:blipFill rotWithShape="1">
          <a:blip r:embed="rId7">
            <a:extLst>
              <a:ext uri="{28A0092B-C50C-407E-A947-70E740481C1C}">
                <a14:useLocalDpi xmlns:a14="http://schemas.microsoft.com/office/drawing/2010/main" val="0"/>
              </a:ext>
            </a:extLst>
          </a:blip>
          <a:srcRect b="5475"/>
          <a:stretch/>
        </p:blipFill>
        <p:spPr bwMode="auto">
          <a:xfrm>
            <a:off x="663259" y="4724671"/>
            <a:ext cx="5090160" cy="2339596"/>
          </a:xfrm>
          <a:prstGeom prst="rect">
            <a:avLst/>
          </a:prstGeom>
          <a:noFill/>
          <a:ln w="1270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flipH="1">
            <a:off x="9144000" y="2400860"/>
            <a:ext cx="0" cy="7222650"/>
          </a:xfrm>
          <a:prstGeom prst="line">
            <a:avLst/>
          </a:prstGeom>
          <a:ln w="47625" cap="flat">
            <a:solidFill>
              <a:srgbClr val="000000">
                <a:alpha val="29804"/>
              </a:srgbClr>
            </a:solidFill>
            <a:prstDash val="solid"/>
            <a:headEnd type="none" w="sm" len="sm"/>
            <a:tailEnd type="none" w="sm" len="sm"/>
          </a:ln>
        </p:spPr>
      </p:sp>
      <p:sp>
        <p:nvSpPr>
          <p:cNvPr id="7" name="AutoShape 7"/>
          <p:cNvSpPr/>
          <p:nvPr/>
        </p:nvSpPr>
        <p:spPr>
          <a:xfrm>
            <a:off x="551064" y="1522485"/>
            <a:ext cx="1310100" cy="0"/>
          </a:xfrm>
          <a:prstGeom prst="line">
            <a:avLst/>
          </a:prstGeom>
          <a:ln w="95250" cap="flat">
            <a:solidFill>
              <a:srgbClr val="0345E4"/>
            </a:solidFill>
            <a:prstDash val="solid"/>
            <a:headEnd type="none" w="sm" len="sm"/>
            <a:tailEnd type="none" w="sm" len="sm"/>
          </a:ln>
        </p:spPr>
      </p:sp>
      <p:grpSp>
        <p:nvGrpSpPr>
          <p:cNvPr id="9" name="Group 9"/>
          <p:cNvGrpSpPr/>
          <p:nvPr/>
        </p:nvGrpSpPr>
        <p:grpSpPr>
          <a:xfrm>
            <a:off x="1432799" y="2346515"/>
            <a:ext cx="4316989" cy="744310"/>
            <a:chOff x="0" y="-34574"/>
            <a:chExt cx="2746403" cy="473519"/>
          </a:xfrm>
        </p:grpSpPr>
        <p:sp>
          <p:nvSpPr>
            <p:cNvPr id="10" name="Freeform 10"/>
            <p:cNvSpPr/>
            <p:nvPr/>
          </p:nvSpPr>
          <p:spPr>
            <a:xfrm>
              <a:off x="0" y="0"/>
              <a:ext cx="2746403" cy="425895"/>
            </a:xfrm>
            <a:custGeom>
              <a:avLst/>
              <a:gdLst/>
              <a:ahLst/>
              <a:cxnLst/>
              <a:rect l="l" t="t" r="r" b="b"/>
              <a:pathLst>
                <a:path w="2746403" h="425895">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11" name="TextBox 11"/>
            <p:cNvSpPr txBox="1"/>
            <p:nvPr/>
          </p:nvSpPr>
          <p:spPr>
            <a:xfrm>
              <a:off x="0" y="-34574"/>
              <a:ext cx="2746403" cy="473519"/>
            </a:xfrm>
            <a:prstGeom prst="rect">
              <a:avLst/>
            </a:prstGeom>
          </p:spPr>
          <p:txBody>
            <a:bodyPr lIns="50800" tIns="50800" rIns="50800" bIns="50800" rtlCol="0" anchor="ctr"/>
            <a:lstStyle/>
            <a:p>
              <a:pPr algn="ctr">
                <a:lnSpc>
                  <a:spcPts val="3499"/>
                </a:lnSpc>
              </a:pPr>
              <a:r>
                <a:rPr lang="en-US" sz="2499">
                  <a:solidFill>
                    <a:srgbClr val="FFFFFF"/>
                  </a:solidFill>
                  <a:latin typeface="VL Glober SemiBold Free" pitchFamily="50" charset="0"/>
                </a:rPr>
                <a:t>Khảo sát hiện trạng</a:t>
              </a:r>
            </a:p>
          </p:txBody>
        </p:sp>
      </p:grpSp>
      <p:grpSp>
        <p:nvGrpSpPr>
          <p:cNvPr id="15" name="Group 15"/>
          <p:cNvGrpSpPr/>
          <p:nvPr/>
        </p:nvGrpSpPr>
        <p:grpSpPr>
          <a:xfrm>
            <a:off x="10563822" y="2356228"/>
            <a:ext cx="4316989" cy="744312"/>
            <a:chOff x="0" y="-28394"/>
            <a:chExt cx="2746403" cy="473520"/>
          </a:xfrm>
        </p:grpSpPr>
        <p:sp>
          <p:nvSpPr>
            <p:cNvPr id="16" name="Freeform 16"/>
            <p:cNvSpPr/>
            <p:nvPr/>
          </p:nvSpPr>
          <p:spPr>
            <a:xfrm>
              <a:off x="0" y="0"/>
              <a:ext cx="2746403" cy="425895"/>
            </a:xfrm>
            <a:custGeom>
              <a:avLst/>
              <a:gdLst/>
              <a:ahLst/>
              <a:cxnLst/>
              <a:rect l="l" t="t" r="r" b="b"/>
              <a:pathLst>
                <a:path w="2746403" h="425895">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00000"/>
            </a:solidFill>
          </p:spPr>
        </p:sp>
        <p:sp>
          <p:nvSpPr>
            <p:cNvPr id="17" name="TextBox 17"/>
            <p:cNvSpPr txBox="1"/>
            <p:nvPr/>
          </p:nvSpPr>
          <p:spPr>
            <a:xfrm>
              <a:off x="0" y="-28394"/>
              <a:ext cx="2746403" cy="473520"/>
            </a:xfrm>
            <a:prstGeom prst="rect">
              <a:avLst/>
            </a:prstGeom>
          </p:spPr>
          <p:txBody>
            <a:bodyPr lIns="50800" tIns="50800" rIns="50800" bIns="50800" rtlCol="0" anchor="ctr"/>
            <a:lstStyle/>
            <a:p>
              <a:pPr algn="ctr">
                <a:lnSpc>
                  <a:spcPts val="3499"/>
                </a:lnSpc>
              </a:pPr>
              <a:r>
                <a:rPr lang="en-US" sz="2499">
                  <a:solidFill>
                    <a:srgbClr val="FFFFFF"/>
                  </a:solidFill>
                  <a:latin typeface="VL Glober SemiBold Free" pitchFamily="50" charset="0"/>
                </a:rPr>
                <a:t>Mô tả bài toán</a:t>
              </a:r>
            </a:p>
          </p:txBody>
        </p:sp>
      </p:grpSp>
      <p:sp>
        <p:nvSpPr>
          <p:cNvPr id="21" name="TextBox 21"/>
          <p:cNvSpPr txBox="1"/>
          <p:nvPr/>
        </p:nvSpPr>
        <p:spPr>
          <a:xfrm>
            <a:off x="512964" y="373134"/>
            <a:ext cx="10769833" cy="796308"/>
          </a:xfrm>
          <a:prstGeom prst="rect">
            <a:avLst/>
          </a:prstGeom>
        </p:spPr>
        <p:txBody>
          <a:bodyPr lIns="0" tIns="0" rIns="0" bIns="0" rtlCol="0" anchor="t">
            <a:spAutoFit/>
          </a:bodyPr>
          <a:lstStyle/>
          <a:p>
            <a:pPr algn="l">
              <a:lnSpc>
                <a:spcPts val="6999"/>
              </a:lnSpc>
            </a:pPr>
            <a:r>
              <a:rPr lang="en-US" sz="4999" spc="99">
                <a:solidFill>
                  <a:srgbClr val="000000"/>
                </a:solidFill>
                <a:latin typeface="FrankfurtGothic" panose="02020800000000000000" pitchFamily="18" charset="0"/>
                <a:ea typeface="FrankfurtGothic" panose="02020800000000000000" pitchFamily="18" charset="0"/>
                <a:cs typeface="FrankfurtGothic" panose="02020800000000000000" pitchFamily="18" charset="0"/>
              </a:rPr>
              <a:t>3. KHẢO SÁT VÀ MÔ TẢ BÀI TOÁN</a:t>
            </a:r>
          </a:p>
        </p:txBody>
      </p:sp>
      <p:sp>
        <p:nvSpPr>
          <p:cNvPr id="23" name="TextBox 23"/>
          <p:cNvSpPr txBox="1"/>
          <p:nvPr/>
        </p:nvSpPr>
        <p:spPr>
          <a:xfrm>
            <a:off x="763347" y="3285411"/>
            <a:ext cx="7629377" cy="5783506"/>
          </a:xfrm>
          <a:prstGeom prst="rect">
            <a:avLst/>
          </a:prstGeom>
        </p:spPr>
        <p:txBody>
          <a:bodyPr lIns="0" tIns="0" rIns="0" bIns="0" rtlCol="0" anchor="t">
            <a:spAutoFit/>
          </a:bodyPr>
          <a:lstStyle/>
          <a:p>
            <a:pPr marL="342900" lvl="0" indent="-342900" algn="just">
              <a:lnSpc>
                <a:spcPct val="150000"/>
              </a:lnSpc>
              <a:buFont typeface="Arial" panose="020B0604020202020204" pitchFamily="34" charset="0"/>
              <a:buChar char="•"/>
            </a:pPr>
            <a:r>
              <a:rPr lang="vi-VN" sz="2300">
                <a:solidFill>
                  <a:srgbClr val="000000"/>
                </a:solidFill>
                <a:latin typeface="Open Sans"/>
              </a:rPr>
              <a:t>Quản lý hóa đơn là phần quan trọng trong hoạt động kinh doanh.</a:t>
            </a:r>
          </a:p>
          <a:p>
            <a:pPr marL="342900" lvl="0" indent="-342900" algn="just">
              <a:lnSpc>
                <a:spcPct val="150000"/>
              </a:lnSpc>
              <a:buFont typeface="Arial" panose="020B0604020202020204" pitchFamily="34" charset="0"/>
              <a:buChar char="•"/>
            </a:pPr>
            <a:r>
              <a:rPr lang="vi-VN" sz="2300">
                <a:solidFill>
                  <a:srgbClr val="000000"/>
                </a:solidFill>
                <a:latin typeface="Open Sans"/>
              </a:rPr>
              <a:t>Phương pháp thủ công (giấy tờ, Excel) gây ra nhiều khó khăn và rủi ro:</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Mất mát dữ liệu.</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Sai sót trong quá trình nhập liệu.</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Khó khăn trong tìm kiếm và truy xuất thông tin.</a:t>
            </a:r>
          </a:p>
          <a:p>
            <a:pPr marL="342900" lvl="0" indent="-342900" algn="just">
              <a:lnSpc>
                <a:spcPct val="150000"/>
              </a:lnSpc>
              <a:buFont typeface="Arial" panose="020B0604020202020204" pitchFamily="34" charset="0"/>
              <a:buChar char="•"/>
            </a:pPr>
            <a:r>
              <a:rPr lang="vi-VN" sz="2300">
                <a:solidFill>
                  <a:srgbClr val="000000"/>
                </a:solidFill>
                <a:latin typeface="Open Sans"/>
              </a:rPr>
              <a:t>Nhu cầu hệ thống quản lý hóa đơn điện tử:</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Tiết kiệm thời gian.</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Nâng cao hiệu quả.</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Đảm bảo tính chính xác.</a:t>
            </a:r>
            <a:endParaRPr lang="en-US" sz="2300">
              <a:solidFill>
                <a:srgbClr val="000000"/>
              </a:solidFill>
              <a:latin typeface="Open Sans"/>
            </a:endParaRPr>
          </a:p>
        </p:txBody>
      </p:sp>
      <p:grpSp>
        <p:nvGrpSpPr>
          <p:cNvPr id="24" name="Group 24"/>
          <p:cNvGrpSpPr/>
          <p:nvPr/>
        </p:nvGrpSpPr>
        <p:grpSpPr>
          <a:xfrm>
            <a:off x="763347" y="2400860"/>
            <a:ext cx="669452" cy="6694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9894370" y="2400860"/>
            <a:ext cx="669452" cy="66945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9894370" y="3285411"/>
            <a:ext cx="7629377" cy="5252592"/>
          </a:xfrm>
          <a:prstGeom prst="rect">
            <a:avLst/>
          </a:prstGeom>
        </p:spPr>
        <p:txBody>
          <a:bodyPr lIns="0" tIns="0" rIns="0" bIns="0" rtlCol="0" anchor="t">
            <a:spAutoFit/>
          </a:bodyPr>
          <a:lstStyle/>
          <a:p>
            <a:pPr marL="342900" lvl="0" indent="-342900" algn="just">
              <a:lnSpc>
                <a:spcPct val="150000"/>
              </a:lnSpc>
              <a:buFont typeface="Arial" panose="020B0604020202020204" pitchFamily="34" charset="0"/>
              <a:buChar char="•"/>
            </a:pPr>
            <a:r>
              <a:rPr lang="vi-VN" sz="2300">
                <a:solidFill>
                  <a:srgbClr val="000000"/>
                </a:solidFill>
                <a:latin typeface="Open Sans"/>
              </a:rPr>
              <a:t>Đề xuất ứng dụng "Invoice Maker" để giải quyết vấn đề.</a:t>
            </a:r>
          </a:p>
          <a:p>
            <a:pPr marL="342900" lvl="0" indent="-342900" algn="just">
              <a:lnSpc>
                <a:spcPct val="150000"/>
              </a:lnSpc>
              <a:buFont typeface="Arial" panose="020B0604020202020204" pitchFamily="34" charset="0"/>
              <a:buChar char="•"/>
            </a:pPr>
            <a:r>
              <a:rPr lang="vi-VN" sz="2300">
                <a:solidFill>
                  <a:srgbClr val="000000"/>
                </a:solidFill>
                <a:latin typeface="Open Sans"/>
              </a:rPr>
              <a:t>Chức năng chính:</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Tạo, chỉnh sửa, xóa, xem và chia sẻ hóa đơn dưới dạng PDF.</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Quản lý danh sách khách hàng và mặt hàng/dịch vụ.</a:t>
            </a:r>
          </a:p>
          <a:p>
            <a:pPr marL="800100" lvl="1" indent="-342900" algn="just">
              <a:lnSpc>
                <a:spcPct val="150000"/>
              </a:lnSpc>
              <a:buFont typeface="Courier New" panose="02070309020205020404" pitchFamily="49" charset="0"/>
              <a:buChar char="o"/>
            </a:pPr>
            <a:r>
              <a:rPr lang="vi-VN" sz="2300">
                <a:solidFill>
                  <a:srgbClr val="000000"/>
                </a:solidFill>
                <a:latin typeface="Open Sans"/>
              </a:rPr>
              <a:t>Xem trạng thái đơn hàng, tổng doanh thu hoặc doanh thu theo tháng.</a:t>
            </a:r>
          </a:p>
          <a:p>
            <a:pPr marL="342900" lvl="0" indent="-342900" algn="just">
              <a:lnSpc>
                <a:spcPct val="150000"/>
              </a:lnSpc>
              <a:buFont typeface="Arial" panose="020B0604020202020204" pitchFamily="34" charset="0"/>
              <a:buChar char="•"/>
            </a:pPr>
            <a:r>
              <a:rPr lang="vi-VN" sz="2300">
                <a:solidFill>
                  <a:srgbClr val="000000"/>
                </a:solidFill>
                <a:latin typeface="Open Sans"/>
              </a:rPr>
              <a:t>Giúp người dùng dễ dàng quản lý hóa đơn hiệu quả.</a:t>
            </a:r>
            <a:endParaRPr lang="en-US" sz="2300">
              <a:solidFill>
                <a:srgbClr val="000000"/>
              </a:solidFill>
              <a:latin typeface="Open Sans"/>
            </a:endParaRPr>
          </a:p>
        </p:txBody>
      </p:sp>
      <p:grpSp>
        <p:nvGrpSpPr>
          <p:cNvPr id="39" name="Group 39"/>
          <p:cNvGrpSpPr/>
          <p:nvPr/>
        </p:nvGrpSpPr>
        <p:grpSpPr>
          <a:xfrm>
            <a:off x="13182600" y="-2222130"/>
            <a:ext cx="3744615" cy="3744615"/>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80686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951" y="6954065"/>
            <a:ext cx="5421286" cy="2799389"/>
            <a:chOff x="0" y="0"/>
            <a:chExt cx="1427828" cy="737288"/>
          </a:xfrm>
        </p:grpSpPr>
        <p:sp>
          <p:nvSpPr>
            <p:cNvPr id="3" name="Freeform 3"/>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9853" y="3187935"/>
            <a:ext cx="5089482" cy="6417970"/>
            <a:chOff x="0" y="0"/>
            <a:chExt cx="1340440" cy="1690329"/>
          </a:xfrm>
        </p:grpSpPr>
        <p:sp>
          <p:nvSpPr>
            <p:cNvPr id="6" name="Freeform 6"/>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7" name="TextBox 7"/>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58848" y="2082188"/>
            <a:ext cx="2211493" cy="22114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434302" y="6954065"/>
            <a:ext cx="5421286" cy="2799389"/>
            <a:chOff x="0" y="0"/>
            <a:chExt cx="1427828" cy="737288"/>
          </a:xfrm>
        </p:grpSpPr>
        <p:sp>
          <p:nvSpPr>
            <p:cNvPr id="12" name="Freeform 12"/>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13" name="TextBox 13"/>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0203" y="3187935"/>
            <a:ext cx="5089482" cy="6417970"/>
            <a:chOff x="0" y="0"/>
            <a:chExt cx="1340440" cy="1690329"/>
          </a:xfrm>
        </p:grpSpPr>
        <p:sp>
          <p:nvSpPr>
            <p:cNvPr id="15" name="Freeform 15"/>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16" name="TextBox 16"/>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039198" y="2082188"/>
            <a:ext cx="2211493" cy="221149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2112763" y="6954065"/>
            <a:ext cx="5421286" cy="2799389"/>
            <a:chOff x="0" y="0"/>
            <a:chExt cx="1427828" cy="737288"/>
          </a:xfrm>
        </p:grpSpPr>
        <p:sp>
          <p:nvSpPr>
            <p:cNvPr id="21" name="Freeform 21"/>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2278664" y="3187935"/>
            <a:ext cx="5089482" cy="6417970"/>
            <a:chOff x="0" y="0"/>
            <a:chExt cx="1340440" cy="1690329"/>
          </a:xfrm>
        </p:grpSpPr>
        <p:sp>
          <p:nvSpPr>
            <p:cNvPr id="24" name="Freeform 24"/>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717659" y="2082188"/>
            <a:ext cx="2211493" cy="221149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0" y="0"/>
            <a:ext cx="17368147" cy="1543194"/>
            <a:chOff x="0" y="0"/>
            <a:chExt cx="4574327" cy="406438"/>
          </a:xfrm>
        </p:grpSpPr>
        <p:sp>
          <p:nvSpPr>
            <p:cNvPr id="30" name="Freeform 30"/>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31" name="TextBox 31"/>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408378" y="4463302"/>
            <a:ext cx="4112433" cy="432811"/>
          </a:xfrm>
          <a:prstGeom prst="rect">
            <a:avLst/>
          </a:prstGeom>
        </p:spPr>
        <p:txBody>
          <a:bodyPr lIns="0" tIns="0" rIns="0" bIns="0" rtlCol="0" anchor="t">
            <a:spAutoFit/>
          </a:bodyPr>
          <a:lstStyle/>
          <a:p>
            <a:pPr algn="ctr">
              <a:lnSpc>
                <a:spcPts val="3499"/>
              </a:lnSpc>
            </a:pPr>
            <a:r>
              <a:rPr lang="en-US" sz="2499">
                <a:solidFill>
                  <a:srgbClr val="000000"/>
                </a:solidFill>
                <a:latin typeface="VL Glober SemiBold Free" pitchFamily="50" charset="0"/>
              </a:rPr>
              <a:t>Quản lý hóa đơn</a:t>
            </a:r>
          </a:p>
        </p:txBody>
      </p:sp>
      <p:sp>
        <p:nvSpPr>
          <p:cNvPr id="37" name="TextBox 37"/>
          <p:cNvSpPr txBox="1"/>
          <p:nvPr/>
        </p:nvSpPr>
        <p:spPr>
          <a:xfrm>
            <a:off x="7087784" y="4463302"/>
            <a:ext cx="4112433" cy="432811"/>
          </a:xfrm>
          <a:prstGeom prst="rect">
            <a:avLst/>
          </a:prstGeom>
        </p:spPr>
        <p:txBody>
          <a:bodyPr lIns="0" tIns="0" rIns="0" bIns="0" rtlCol="0" anchor="t">
            <a:spAutoFit/>
          </a:bodyPr>
          <a:lstStyle/>
          <a:p>
            <a:pPr algn="ctr">
              <a:lnSpc>
                <a:spcPts val="3499"/>
              </a:lnSpc>
            </a:pPr>
            <a:r>
              <a:rPr lang="en-US" sz="2499">
                <a:solidFill>
                  <a:srgbClr val="000000"/>
                </a:solidFill>
                <a:latin typeface="VL Glober SemiBold Free" pitchFamily="50" charset="0"/>
              </a:rPr>
              <a:t>Quản lý khách hàng</a:t>
            </a:r>
          </a:p>
        </p:txBody>
      </p:sp>
      <p:sp>
        <p:nvSpPr>
          <p:cNvPr id="38" name="TextBox 38"/>
          <p:cNvSpPr txBox="1"/>
          <p:nvPr/>
        </p:nvSpPr>
        <p:spPr>
          <a:xfrm>
            <a:off x="12767189" y="4463302"/>
            <a:ext cx="4112433" cy="432811"/>
          </a:xfrm>
          <a:prstGeom prst="rect">
            <a:avLst/>
          </a:prstGeom>
        </p:spPr>
        <p:txBody>
          <a:bodyPr lIns="0" tIns="0" rIns="0" bIns="0" rtlCol="0" anchor="t">
            <a:spAutoFit/>
          </a:bodyPr>
          <a:lstStyle/>
          <a:p>
            <a:pPr algn="ctr">
              <a:lnSpc>
                <a:spcPts val="3499"/>
              </a:lnSpc>
            </a:pPr>
            <a:r>
              <a:rPr lang="en-US" sz="2499">
                <a:solidFill>
                  <a:srgbClr val="000000"/>
                </a:solidFill>
                <a:latin typeface="VL Glober SemiBold Free" pitchFamily="50" charset="0"/>
              </a:rPr>
              <a:t>Quản lý mục hàng</a:t>
            </a:r>
          </a:p>
        </p:txBody>
      </p:sp>
      <p:sp>
        <p:nvSpPr>
          <p:cNvPr id="39" name="TextBox 39"/>
          <p:cNvSpPr txBox="1"/>
          <p:nvPr/>
        </p:nvSpPr>
        <p:spPr>
          <a:xfrm>
            <a:off x="1408378" y="4961868"/>
            <a:ext cx="4112433" cy="4324004"/>
          </a:xfrm>
          <a:prstGeom prst="rect">
            <a:avLst/>
          </a:prstGeom>
        </p:spPr>
        <p:txBody>
          <a:bodyPr lIns="0" tIns="0" rIns="0" bIns="0" rtlCol="0" anchor="t">
            <a:spAutoFit/>
          </a:bodyPr>
          <a:lstStyle/>
          <a:p>
            <a:pPr marL="342900" lvl="0" indent="-342900" algn="just">
              <a:lnSpc>
                <a:spcPts val="3410"/>
              </a:lnSpc>
              <a:buFont typeface="Arial" panose="020B0604020202020204" pitchFamily="34" charset="0"/>
              <a:buChar char="•"/>
            </a:pPr>
            <a:r>
              <a:rPr lang="vi-VN" sz="2000" b="1">
                <a:solidFill>
                  <a:srgbClr val="000000"/>
                </a:solidFill>
                <a:latin typeface="Open Sans"/>
              </a:rPr>
              <a:t>Tạo hóa đơn mới: </a:t>
            </a:r>
            <a:r>
              <a:rPr lang="vi-VN" sz="2000">
                <a:solidFill>
                  <a:srgbClr val="000000"/>
                </a:solidFill>
                <a:latin typeface="Open Sans"/>
              </a:rPr>
              <a:t>Nhập thông tin khách hàng, ID hóa đơn, ngày tạo, ngày đến hạn, các mục hàng, </a:t>
            </a:r>
            <a:r>
              <a:rPr lang="en-US" sz="2000">
                <a:solidFill>
                  <a:srgbClr val="000000"/>
                </a:solidFill>
                <a:latin typeface="Open Sans"/>
              </a:rPr>
              <a:t>phí,…</a:t>
            </a:r>
            <a:endParaRPr lang="vi-VN" sz="2000">
              <a:solidFill>
                <a:srgbClr val="000000"/>
              </a:solidFill>
              <a:latin typeface="Open Sans"/>
            </a:endParaRPr>
          </a:p>
          <a:p>
            <a:pPr marL="342900" lvl="0" indent="-342900" algn="just">
              <a:lnSpc>
                <a:spcPts val="3410"/>
              </a:lnSpc>
              <a:buFont typeface="Arial" panose="020B0604020202020204" pitchFamily="34" charset="0"/>
              <a:buChar char="•"/>
            </a:pPr>
            <a:r>
              <a:rPr lang="vi-VN" sz="2000" b="1">
                <a:solidFill>
                  <a:srgbClr val="000000"/>
                </a:solidFill>
                <a:latin typeface="Open Sans"/>
              </a:rPr>
              <a:t>Chỉnh sửa hóa đơn</a:t>
            </a:r>
            <a:endParaRPr lang="en-US" sz="2000" b="1">
              <a:solidFill>
                <a:srgbClr val="000000"/>
              </a:solidFill>
              <a:latin typeface="Open Sans"/>
            </a:endParaRPr>
          </a:p>
          <a:p>
            <a:pPr marL="342900" lvl="0" indent="-342900" algn="just">
              <a:lnSpc>
                <a:spcPts val="3410"/>
              </a:lnSpc>
              <a:buFont typeface="Arial" panose="020B0604020202020204" pitchFamily="34" charset="0"/>
              <a:buChar char="•"/>
            </a:pPr>
            <a:r>
              <a:rPr lang="vi-VN" sz="2000" b="1">
                <a:solidFill>
                  <a:srgbClr val="000000"/>
                </a:solidFill>
                <a:latin typeface="Open Sans"/>
              </a:rPr>
              <a:t>Xóa hóa đơn</a:t>
            </a:r>
            <a:endParaRPr lang="en-US" sz="2000" b="1">
              <a:solidFill>
                <a:srgbClr val="000000"/>
              </a:solidFill>
              <a:latin typeface="Open Sans"/>
            </a:endParaRPr>
          </a:p>
          <a:p>
            <a:pPr marL="342900" lvl="0" indent="-342900" algn="just">
              <a:lnSpc>
                <a:spcPts val="3410"/>
              </a:lnSpc>
              <a:buFont typeface="Arial" panose="020B0604020202020204" pitchFamily="34" charset="0"/>
              <a:buChar char="•"/>
            </a:pPr>
            <a:r>
              <a:rPr lang="vi-VN" sz="2000" b="1">
                <a:solidFill>
                  <a:srgbClr val="000000"/>
                </a:solidFill>
                <a:latin typeface="Open Sans"/>
              </a:rPr>
              <a:t>Xem danh sách hóa đơn</a:t>
            </a:r>
            <a:endParaRPr lang="en-US" sz="2000" b="1">
              <a:solidFill>
                <a:srgbClr val="000000"/>
              </a:solidFill>
              <a:latin typeface="Open Sans"/>
            </a:endParaRPr>
          </a:p>
          <a:p>
            <a:pPr marL="342900" lvl="0" indent="-342900" algn="just">
              <a:lnSpc>
                <a:spcPts val="3410"/>
              </a:lnSpc>
              <a:buFont typeface="Arial" panose="020B0604020202020204" pitchFamily="34" charset="0"/>
              <a:buChar char="•"/>
            </a:pPr>
            <a:r>
              <a:rPr lang="vi-VN" sz="2000" b="1">
                <a:solidFill>
                  <a:srgbClr val="000000"/>
                </a:solidFill>
                <a:latin typeface="Open Sans"/>
              </a:rPr>
              <a:t>Xem chi tiết hóa đơn</a:t>
            </a:r>
            <a:r>
              <a:rPr lang="en-US" sz="2000" b="1">
                <a:solidFill>
                  <a:srgbClr val="000000"/>
                </a:solidFill>
                <a:latin typeface="Open Sans"/>
              </a:rPr>
              <a:t> dưới dạng PDF</a:t>
            </a:r>
          </a:p>
          <a:p>
            <a:pPr marL="342900" lvl="0" indent="-342900" algn="just">
              <a:lnSpc>
                <a:spcPts val="3410"/>
              </a:lnSpc>
              <a:buFont typeface="Arial" panose="020B0604020202020204" pitchFamily="34" charset="0"/>
              <a:buChar char="•"/>
            </a:pPr>
            <a:r>
              <a:rPr lang="vi-VN" sz="2000" b="1">
                <a:solidFill>
                  <a:srgbClr val="000000"/>
                </a:solidFill>
                <a:latin typeface="Open Sans"/>
              </a:rPr>
              <a:t>Chia sẻ hóa đơn</a:t>
            </a:r>
            <a:endParaRPr lang="en-US" sz="2200" b="1">
              <a:solidFill>
                <a:srgbClr val="000000"/>
              </a:solidFill>
              <a:latin typeface="Open Sans"/>
            </a:endParaRPr>
          </a:p>
        </p:txBody>
      </p:sp>
      <p:sp>
        <p:nvSpPr>
          <p:cNvPr id="40" name="TextBox 40"/>
          <p:cNvSpPr txBox="1"/>
          <p:nvPr/>
        </p:nvSpPr>
        <p:spPr>
          <a:xfrm>
            <a:off x="7087784" y="4961867"/>
            <a:ext cx="4112433" cy="4317400"/>
          </a:xfrm>
          <a:prstGeom prst="rect">
            <a:avLst/>
          </a:prstGeom>
        </p:spPr>
        <p:txBody>
          <a:bodyPr lIns="0" tIns="0" rIns="0" bIns="0" rtlCol="0" anchor="t">
            <a:spAutoFit/>
          </a:bodyPr>
          <a:lstStyle/>
          <a:p>
            <a:pPr marL="342900" lvl="0" indent="-342900" algn="just">
              <a:lnSpc>
                <a:spcPts val="3410"/>
              </a:lnSpc>
              <a:buFont typeface="Arial" panose="020B0604020202020204" pitchFamily="34" charset="0"/>
              <a:buChar char="•"/>
            </a:pPr>
            <a:r>
              <a:rPr lang="en-US" sz="2000" b="1">
                <a:solidFill>
                  <a:srgbClr val="000000"/>
                </a:solidFill>
                <a:latin typeface="Open Sans"/>
              </a:rPr>
              <a:t>Thêm khách hàng mới: </a:t>
            </a:r>
            <a:r>
              <a:rPr lang="en-US" sz="2000">
                <a:solidFill>
                  <a:srgbClr val="000000"/>
                </a:solidFill>
                <a:latin typeface="Open Sans"/>
              </a:rPr>
              <a:t>Thêm thông tin khách hàng mới với tên và số điện thoại bắt buộc, email và địa chỉ không bắt buộc, nhập nhanh từ danh bạ điện thoại.</a:t>
            </a:r>
          </a:p>
          <a:p>
            <a:pPr marL="342900" lvl="0" indent="-342900" algn="just">
              <a:lnSpc>
                <a:spcPts val="3410"/>
              </a:lnSpc>
              <a:buFont typeface="Arial" panose="020B0604020202020204" pitchFamily="34" charset="0"/>
              <a:buChar char="•"/>
            </a:pPr>
            <a:r>
              <a:rPr lang="en-US" sz="2000" b="1">
                <a:solidFill>
                  <a:srgbClr val="000000"/>
                </a:solidFill>
                <a:latin typeface="Open Sans"/>
              </a:rPr>
              <a:t>Chỉnh sửa khách hang</a:t>
            </a:r>
          </a:p>
          <a:p>
            <a:pPr marL="342900" lvl="0" indent="-342900" algn="just">
              <a:lnSpc>
                <a:spcPts val="3410"/>
              </a:lnSpc>
              <a:buFont typeface="Arial" panose="020B0604020202020204" pitchFamily="34" charset="0"/>
              <a:buChar char="•"/>
            </a:pPr>
            <a:r>
              <a:rPr lang="en-US" sz="2000" b="1">
                <a:solidFill>
                  <a:srgbClr val="000000"/>
                </a:solidFill>
                <a:latin typeface="Open Sans"/>
              </a:rPr>
              <a:t>Xóa khách hang</a:t>
            </a:r>
          </a:p>
          <a:p>
            <a:pPr marL="342900" lvl="0" indent="-342900" algn="just">
              <a:lnSpc>
                <a:spcPts val="3410"/>
              </a:lnSpc>
              <a:buFont typeface="Arial" panose="020B0604020202020204" pitchFamily="34" charset="0"/>
              <a:buChar char="•"/>
            </a:pPr>
            <a:r>
              <a:rPr lang="en-US" sz="2000" b="1">
                <a:solidFill>
                  <a:srgbClr val="000000"/>
                </a:solidFill>
                <a:latin typeface="Open Sans"/>
              </a:rPr>
              <a:t>Tìm kiếm khách hàng theo tên</a:t>
            </a:r>
          </a:p>
        </p:txBody>
      </p:sp>
      <p:sp>
        <p:nvSpPr>
          <p:cNvPr id="41" name="TextBox 41"/>
          <p:cNvSpPr txBox="1"/>
          <p:nvPr/>
        </p:nvSpPr>
        <p:spPr>
          <a:xfrm>
            <a:off x="12767189" y="4943776"/>
            <a:ext cx="4112433" cy="3009350"/>
          </a:xfrm>
          <a:prstGeom prst="rect">
            <a:avLst/>
          </a:prstGeom>
        </p:spPr>
        <p:txBody>
          <a:bodyPr lIns="0" tIns="0" rIns="0" bIns="0" rtlCol="0" anchor="t">
            <a:spAutoFit/>
          </a:bodyPr>
          <a:lstStyle/>
          <a:p>
            <a:pPr marL="342900" lvl="0" indent="-342900" algn="just">
              <a:lnSpc>
                <a:spcPts val="3410"/>
              </a:lnSpc>
              <a:buFont typeface="Arial" panose="020B0604020202020204" pitchFamily="34" charset="0"/>
              <a:buChar char="•"/>
            </a:pPr>
            <a:r>
              <a:rPr lang="en-US" sz="2000" b="1">
                <a:solidFill>
                  <a:srgbClr val="000000"/>
                </a:solidFill>
                <a:latin typeface="Open Sans"/>
              </a:rPr>
              <a:t>Thêm mục hàng mới: </a:t>
            </a:r>
            <a:r>
              <a:rPr lang="en-US" sz="2000">
                <a:solidFill>
                  <a:srgbClr val="000000"/>
                </a:solidFill>
                <a:latin typeface="Open Sans"/>
              </a:rPr>
              <a:t>Thêm mục hàng mới với tên và giá bắt buộc, mô tả, số hàng còn lại và ảnh minh họa không bắt buộc.</a:t>
            </a:r>
          </a:p>
          <a:p>
            <a:pPr marL="342900" lvl="0" indent="-342900" algn="just">
              <a:lnSpc>
                <a:spcPts val="3410"/>
              </a:lnSpc>
              <a:buFont typeface="Arial" panose="020B0604020202020204" pitchFamily="34" charset="0"/>
              <a:buChar char="•"/>
            </a:pPr>
            <a:r>
              <a:rPr lang="en-US" sz="2000" b="1">
                <a:solidFill>
                  <a:srgbClr val="000000"/>
                </a:solidFill>
                <a:latin typeface="Open Sans"/>
              </a:rPr>
              <a:t>Chỉnh sửa mục hàng</a:t>
            </a:r>
          </a:p>
          <a:p>
            <a:pPr marL="342900" lvl="0" indent="-342900" algn="just">
              <a:lnSpc>
                <a:spcPts val="3410"/>
              </a:lnSpc>
              <a:buFont typeface="Arial" panose="020B0604020202020204" pitchFamily="34" charset="0"/>
              <a:buChar char="•"/>
            </a:pPr>
            <a:r>
              <a:rPr lang="en-US" sz="2000" b="1">
                <a:solidFill>
                  <a:srgbClr val="000000"/>
                </a:solidFill>
                <a:latin typeface="Open Sans"/>
              </a:rPr>
              <a:t>Xóa mục hàng</a:t>
            </a:r>
          </a:p>
          <a:p>
            <a:pPr marL="342900" lvl="0" indent="-342900" algn="just">
              <a:lnSpc>
                <a:spcPts val="3410"/>
              </a:lnSpc>
              <a:buFont typeface="Arial" panose="020B0604020202020204" pitchFamily="34" charset="0"/>
              <a:buChar char="•"/>
            </a:pPr>
            <a:r>
              <a:rPr lang="en-US" sz="2000" b="1">
                <a:solidFill>
                  <a:srgbClr val="000000"/>
                </a:solidFill>
                <a:latin typeface="Open Sans"/>
              </a:rPr>
              <a:t>Tìm kiếm mục hàng theo tên</a:t>
            </a:r>
          </a:p>
        </p:txBody>
      </p:sp>
      <p:sp>
        <p:nvSpPr>
          <p:cNvPr id="44" name="TextBox 35">
            <a:extLst>
              <a:ext uri="{FF2B5EF4-FFF2-40B4-BE49-F238E27FC236}">
                <a16:creationId xmlns:a16="http://schemas.microsoft.com/office/drawing/2014/main" id="{462FFD64-86BA-4BCD-B539-18669A2ECE2A}"/>
              </a:ext>
            </a:extLst>
          </p:cNvPr>
          <p:cNvSpPr txBox="1"/>
          <p:nvPr/>
        </p:nvSpPr>
        <p:spPr>
          <a:xfrm>
            <a:off x="919853" y="296934"/>
            <a:ext cx="10769833" cy="796308"/>
          </a:xfrm>
          <a:prstGeom prst="rect">
            <a:avLst/>
          </a:prstGeom>
        </p:spPr>
        <p:txBody>
          <a:bodyPr lIns="0" tIns="0" rIns="0" bIns="0" rtlCol="0" anchor="t">
            <a:spAutoFit/>
          </a:bodyPr>
          <a:lstStyle/>
          <a:p>
            <a:pPr algn="l">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3. CÁC YÊU CẦU CỤ THỂ</a:t>
            </a:r>
          </a:p>
        </p:txBody>
      </p:sp>
      <p:pic>
        <p:nvPicPr>
          <p:cNvPr id="2050" name="Picture 2" descr="Invoice - Free business icons">
            <a:extLst>
              <a:ext uri="{FF2B5EF4-FFF2-40B4-BE49-F238E27FC236}">
                <a16:creationId xmlns:a16="http://schemas.microsoft.com/office/drawing/2014/main" id="{C5653468-2F43-40EA-95E7-5EFF40B291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514" y="2301552"/>
            <a:ext cx="1738862" cy="17388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79,898 Customer Icons, Logos, Symbols - Free in SVG, PNG, GIF | IconScout">
            <a:extLst>
              <a:ext uri="{FF2B5EF4-FFF2-40B4-BE49-F238E27FC236}">
                <a16:creationId xmlns:a16="http://schemas.microsoft.com/office/drawing/2014/main" id="{E8DFF6A1-76E9-4C84-B756-F3840ED9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1915" y="2459041"/>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tem icons for free download | Freepik">
            <a:extLst>
              <a:ext uri="{FF2B5EF4-FFF2-40B4-BE49-F238E27FC236}">
                <a16:creationId xmlns:a16="http://schemas.microsoft.com/office/drawing/2014/main" id="{48745162-7276-40D1-805A-C4BE9E0A6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3154" y="2270663"/>
            <a:ext cx="1900502" cy="1900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951" y="6954065"/>
            <a:ext cx="5421286" cy="2799389"/>
            <a:chOff x="0" y="0"/>
            <a:chExt cx="1427828" cy="737288"/>
          </a:xfrm>
        </p:grpSpPr>
        <p:sp>
          <p:nvSpPr>
            <p:cNvPr id="3" name="Freeform 3"/>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9853" y="3187935"/>
            <a:ext cx="5089482" cy="6417970"/>
            <a:chOff x="0" y="0"/>
            <a:chExt cx="1340440" cy="1690329"/>
          </a:xfrm>
        </p:grpSpPr>
        <p:sp>
          <p:nvSpPr>
            <p:cNvPr id="6" name="Freeform 6"/>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7" name="TextBox 7"/>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58848" y="2082188"/>
            <a:ext cx="2211493" cy="22114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434302" y="6954065"/>
            <a:ext cx="5421286" cy="2799389"/>
            <a:chOff x="0" y="0"/>
            <a:chExt cx="1427828" cy="737288"/>
          </a:xfrm>
        </p:grpSpPr>
        <p:sp>
          <p:nvSpPr>
            <p:cNvPr id="12" name="Freeform 12"/>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13" name="TextBox 13"/>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0203" y="3187935"/>
            <a:ext cx="5089482" cy="6417970"/>
            <a:chOff x="0" y="0"/>
            <a:chExt cx="1340440" cy="1690329"/>
          </a:xfrm>
        </p:grpSpPr>
        <p:sp>
          <p:nvSpPr>
            <p:cNvPr id="15" name="Freeform 15"/>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16" name="TextBox 16"/>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039198" y="2082188"/>
            <a:ext cx="2211493" cy="221149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2112763" y="6954065"/>
            <a:ext cx="5421286" cy="2799389"/>
            <a:chOff x="0" y="0"/>
            <a:chExt cx="1427828" cy="737288"/>
          </a:xfrm>
        </p:grpSpPr>
        <p:sp>
          <p:nvSpPr>
            <p:cNvPr id="21" name="Freeform 21"/>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2278664" y="3187935"/>
            <a:ext cx="5089482" cy="6417970"/>
            <a:chOff x="0" y="0"/>
            <a:chExt cx="1340440" cy="1690329"/>
          </a:xfrm>
        </p:grpSpPr>
        <p:sp>
          <p:nvSpPr>
            <p:cNvPr id="24" name="Freeform 24"/>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717659" y="2082188"/>
            <a:ext cx="2211493" cy="221149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0" y="0"/>
            <a:ext cx="17368147" cy="1543194"/>
            <a:chOff x="0" y="0"/>
            <a:chExt cx="4574327" cy="406438"/>
          </a:xfrm>
        </p:grpSpPr>
        <p:sp>
          <p:nvSpPr>
            <p:cNvPr id="30" name="Freeform 30"/>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31" name="TextBox 31"/>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214189" y="4463302"/>
            <a:ext cx="4500812" cy="432811"/>
          </a:xfrm>
          <a:prstGeom prst="rect">
            <a:avLst/>
          </a:prstGeom>
        </p:spPr>
        <p:txBody>
          <a:bodyPr wrap="square" lIns="0" tIns="0" rIns="0" bIns="0" rtlCol="0" anchor="t">
            <a:spAutoFit/>
          </a:bodyPr>
          <a:lstStyle/>
          <a:p>
            <a:pPr algn="ctr">
              <a:lnSpc>
                <a:spcPts val="3499"/>
              </a:lnSpc>
            </a:pPr>
            <a:r>
              <a:rPr lang="en-US" sz="2499">
                <a:solidFill>
                  <a:srgbClr val="000000"/>
                </a:solidFill>
                <a:latin typeface="VL Glober SemiBold Free" pitchFamily="50" charset="0"/>
              </a:rPr>
              <a:t>Tính năng lưu trữ, xử lý dữ liệu</a:t>
            </a:r>
          </a:p>
        </p:txBody>
      </p:sp>
      <p:sp>
        <p:nvSpPr>
          <p:cNvPr id="37" name="TextBox 37"/>
          <p:cNvSpPr txBox="1"/>
          <p:nvPr/>
        </p:nvSpPr>
        <p:spPr>
          <a:xfrm>
            <a:off x="7087784" y="4463302"/>
            <a:ext cx="4112433" cy="881652"/>
          </a:xfrm>
          <a:prstGeom prst="rect">
            <a:avLst/>
          </a:prstGeom>
        </p:spPr>
        <p:txBody>
          <a:bodyPr lIns="0" tIns="0" rIns="0" bIns="0" rtlCol="0" anchor="t">
            <a:spAutoFit/>
          </a:bodyPr>
          <a:lstStyle/>
          <a:p>
            <a:pPr algn="ctr">
              <a:lnSpc>
                <a:spcPts val="3499"/>
              </a:lnSpc>
            </a:pPr>
            <a:r>
              <a:rPr lang="en-US" sz="2499">
                <a:solidFill>
                  <a:srgbClr val="000000"/>
                </a:solidFill>
                <a:latin typeface="VL Glober SemiBold Free" pitchFamily="50" charset="0"/>
              </a:rPr>
              <a:t>Tính năng quảng cáo, mua bản nâng cấp</a:t>
            </a:r>
          </a:p>
        </p:txBody>
      </p:sp>
      <p:sp>
        <p:nvSpPr>
          <p:cNvPr id="38" name="TextBox 38"/>
          <p:cNvSpPr txBox="1"/>
          <p:nvPr/>
        </p:nvSpPr>
        <p:spPr>
          <a:xfrm>
            <a:off x="12767189" y="4463302"/>
            <a:ext cx="4112433" cy="432811"/>
          </a:xfrm>
          <a:prstGeom prst="rect">
            <a:avLst/>
          </a:prstGeom>
        </p:spPr>
        <p:txBody>
          <a:bodyPr lIns="0" tIns="0" rIns="0" bIns="0" rtlCol="0" anchor="t">
            <a:spAutoFit/>
          </a:bodyPr>
          <a:lstStyle/>
          <a:p>
            <a:pPr algn="ctr">
              <a:lnSpc>
                <a:spcPts val="3499"/>
              </a:lnSpc>
            </a:pPr>
            <a:r>
              <a:rPr lang="en-US" sz="2499">
                <a:solidFill>
                  <a:srgbClr val="000000"/>
                </a:solidFill>
                <a:latin typeface="VL Glober SemiBold Free" pitchFamily="50" charset="0"/>
              </a:rPr>
              <a:t>Tính năng cài đặt ứng dụng</a:t>
            </a:r>
          </a:p>
        </p:txBody>
      </p:sp>
      <p:sp>
        <p:nvSpPr>
          <p:cNvPr id="39" name="TextBox 39"/>
          <p:cNvSpPr txBox="1"/>
          <p:nvPr/>
        </p:nvSpPr>
        <p:spPr>
          <a:xfrm>
            <a:off x="1408378" y="5035164"/>
            <a:ext cx="4112433" cy="4317400"/>
          </a:xfrm>
          <a:prstGeom prst="rect">
            <a:avLst/>
          </a:prstGeom>
        </p:spPr>
        <p:txBody>
          <a:bodyPr lIns="0" tIns="0" rIns="0" bIns="0" rtlCol="0" anchor="t">
            <a:spAutoFit/>
          </a:bodyPr>
          <a:lstStyle/>
          <a:p>
            <a:pPr lvl="0" algn="just">
              <a:lnSpc>
                <a:spcPts val="3410"/>
              </a:lnSpc>
            </a:pPr>
            <a:r>
              <a:rPr lang="vi-VN" sz="2000" b="1">
                <a:solidFill>
                  <a:srgbClr val="000000"/>
                </a:solidFill>
                <a:latin typeface="Open Sans"/>
              </a:rPr>
              <a:t>Lưu trữ dữ liệu hóa đơn: </a:t>
            </a:r>
            <a:r>
              <a:rPr lang="vi-VN" sz="2000">
                <a:solidFill>
                  <a:srgbClr val="000000"/>
                </a:solidFill>
                <a:latin typeface="Open Sans"/>
              </a:rPr>
              <a:t>Sử dụng thư viện Gson để lưu trữ dữ liệu hóa đơn dưới dạng JSON, giúp dễ dàng quản lý và truy xuất thông tin.</a:t>
            </a:r>
          </a:p>
          <a:p>
            <a:pPr lvl="0" algn="just">
              <a:lnSpc>
                <a:spcPts val="3410"/>
              </a:lnSpc>
            </a:pPr>
            <a:r>
              <a:rPr lang="vi-VN" sz="2000" b="1">
                <a:solidFill>
                  <a:srgbClr val="000000"/>
                </a:solidFill>
                <a:latin typeface="Open Sans"/>
              </a:rPr>
              <a:t>Tạo và xem file PDF: </a:t>
            </a:r>
            <a:r>
              <a:rPr lang="vi-VN" sz="2000">
                <a:solidFill>
                  <a:srgbClr val="000000"/>
                </a:solidFill>
                <a:latin typeface="Open Sans"/>
              </a:rPr>
              <a:t>Sử dụng thư viện iText để tạo file PDF từ dữ liệu hóa đơn và thư viện PDFium để hiển thị các file PDF trong ứng dụng.</a:t>
            </a:r>
            <a:endParaRPr lang="en-US" sz="2000">
              <a:solidFill>
                <a:srgbClr val="000000"/>
              </a:solidFill>
              <a:latin typeface="Open Sans"/>
            </a:endParaRPr>
          </a:p>
        </p:txBody>
      </p:sp>
      <p:sp>
        <p:nvSpPr>
          <p:cNvPr id="40" name="TextBox 40"/>
          <p:cNvSpPr txBox="1"/>
          <p:nvPr/>
        </p:nvSpPr>
        <p:spPr>
          <a:xfrm>
            <a:off x="7087784" y="5398493"/>
            <a:ext cx="4112433" cy="3445367"/>
          </a:xfrm>
          <a:prstGeom prst="rect">
            <a:avLst/>
          </a:prstGeom>
        </p:spPr>
        <p:txBody>
          <a:bodyPr lIns="0" tIns="0" rIns="0" bIns="0" rtlCol="0" anchor="t">
            <a:spAutoFit/>
          </a:bodyPr>
          <a:lstStyle/>
          <a:p>
            <a:pPr lvl="0" algn="just">
              <a:lnSpc>
                <a:spcPts val="3410"/>
              </a:lnSpc>
            </a:pPr>
            <a:r>
              <a:rPr lang="vi-VN" sz="2000" b="1">
                <a:solidFill>
                  <a:srgbClr val="000000"/>
                </a:solidFill>
                <a:latin typeface="Open Sans"/>
              </a:rPr>
              <a:t>Quảng cáo: </a:t>
            </a:r>
            <a:r>
              <a:rPr lang="vi-VN" sz="2000">
                <a:solidFill>
                  <a:srgbClr val="000000"/>
                </a:solidFill>
                <a:latin typeface="Open Sans"/>
              </a:rPr>
              <a:t>Sử dụng AdMob để hiển thị quảng cáo trong ứng dụng, giúp tạo nguồn thu nhập cho nhà phát triển.</a:t>
            </a:r>
          </a:p>
          <a:p>
            <a:pPr lvl="0" algn="just">
              <a:lnSpc>
                <a:spcPts val="3410"/>
              </a:lnSpc>
            </a:pPr>
            <a:r>
              <a:rPr lang="vi-VN" sz="2000" b="1">
                <a:solidFill>
                  <a:srgbClr val="000000"/>
                </a:solidFill>
                <a:latin typeface="Open Sans"/>
              </a:rPr>
              <a:t>Mua bản nâng cấp: </a:t>
            </a:r>
            <a:r>
              <a:rPr lang="vi-VN" sz="2000">
                <a:solidFill>
                  <a:srgbClr val="000000"/>
                </a:solidFill>
                <a:latin typeface="Open Sans"/>
              </a:rPr>
              <a:t>Sử dụng thư viện Billing để hỗ trợ người dùng mua các gói nâng cấp hoặc các tính năng cao cấp trong ứng dụng.</a:t>
            </a:r>
            <a:endParaRPr lang="en-US" sz="2000">
              <a:solidFill>
                <a:srgbClr val="000000"/>
              </a:solidFill>
              <a:latin typeface="Open Sans"/>
            </a:endParaRPr>
          </a:p>
        </p:txBody>
      </p:sp>
      <p:sp>
        <p:nvSpPr>
          <p:cNvPr id="41" name="TextBox 41"/>
          <p:cNvSpPr txBox="1"/>
          <p:nvPr/>
        </p:nvSpPr>
        <p:spPr>
          <a:xfrm>
            <a:off x="12767189" y="5059937"/>
            <a:ext cx="4112433" cy="4317400"/>
          </a:xfrm>
          <a:prstGeom prst="rect">
            <a:avLst/>
          </a:prstGeom>
        </p:spPr>
        <p:txBody>
          <a:bodyPr lIns="0" tIns="0" rIns="0" bIns="0" rtlCol="0" anchor="t">
            <a:spAutoFit/>
          </a:bodyPr>
          <a:lstStyle/>
          <a:p>
            <a:pPr lvl="0" algn="just">
              <a:lnSpc>
                <a:spcPts val="3410"/>
              </a:lnSpc>
            </a:pPr>
            <a:r>
              <a:rPr lang="vi-VN" sz="2000" b="1">
                <a:solidFill>
                  <a:srgbClr val="000000"/>
                </a:solidFill>
                <a:latin typeface="Open Sans"/>
              </a:rPr>
              <a:t>Chỉnh sửa thông tin doanh nghiệp</a:t>
            </a:r>
            <a:endParaRPr lang="en-US" sz="2000" b="1">
              <a:solidFill>
                <a:srgbClr val="000000"/>
              </a:solidFill>
              <a:latin typeface="Open Sans"/>
            </a:endParaRPr>
          </a:p>
          <a:p>
            <a:pPr algn="just">
              <a:lnSpc>
                <a:spcPts val="3410"/>
              </a:lnSpc>
            </a:pPr>
            <a:r>
              <a:rPr lang="vi-VN" sz="2000" b="1">
                <a:solidFill>
                  <a:srgbClr val="000000"/>
                </a:solidFill>
                <a:latin typeface="Open Sans"/>
              </a:rPr>
              <a:t>Chỉnh sửa các phương thức thanh toán</a:t>
            </a:r>
            <a:endParaRPr lang="en-US" sz="2000" b="1">
              <a:solidFill>
                <a:srgbClr val="000000"/>
              </a:solidFill>
              <a:latin typeface="Open Sans"/>
            </a:endParaRPr>
          </a:p>
          <a:p>
            <a:pPr algn="just">
              <a:lnSpc>
                <a:spcPts val="3410"/>
              </a:lnSpc>
            </a:pPr>
            <a:r>
              <a:rPr lang="vi-VN" sz="2000" b="1">
                <a:solidFill>
                  <a:srgbClr val="000000"/>
                </a:solidFill>
                <a:latin typeface="Open Sans"/>
              </a:rPr>
              <a:t>Chọn và chỉnh sửa hiển thị của mệnh giá</a:t>
            </a:r>
            <a:r>
              <a:rPr lang="en-US" sz="2000" b="1">
                <a:solidFill>
                  <a:srgbClr val="000000"/>
                </a:solidFill>
                <a:latin typeface="Open Sans"/>
              </a:rPr>
              <a:t>: </a:t>
            </a:r>
            <a:r>
              <a:rPr lang="en-US" sz="2000">
                <a:solidFill>
                  <a:srgbClr val="000000"/>
                </a:solidFill>
                <a:latin typeface="Open Sans"/>
              </a:rPr>
              <a:t>Chọn </a:t>
            </a:r>
            <a:r>
              <a:rPr lang="vi-VN" sz="2000">
                <a:solidFill>
                  <a:srgbClr val="000000"/>
                </a:solidFill>
                <a:latin typeface="Open Sans"/>
              </a:rPr>
              <a:t>định dạng và biểu tượng mệnh giá của các quốc gia trên thế giới</a:t>
            </a:r>
            <a:r>
              <a:rPr lang="en-US" sz="2000">
                <a:solidFill>
                  <a:srgbClr val="000000"/>
                </a:solidFill>
                <a:latin typeface="Open Sans"/>
              </a:rPr>
              <a:t>.</a:t>
            </a:r>
            <a:endParaRPr lang="vi-VN" sz="2000" b="1">
              <a:solidFill>
                <a:srgbClr val="000000"/>
              </a:solidFill>
              <a:latin typeface="Open Sans"/>
            </a:endParaRPr>
          </a:p>
          <a:p>
            <a:pPr lvl="0" algn="just">
              <a:lnSpc>
                <a:spcPts val="3410"/>
              </a:lnSpc>
            </a:pPr>
            <a:r>
              <a:rPr lang="vi-VN" sz="2000" b="1">
                <a:solidFill>
                  <a:srgbClr val="000000"/>
                </a:solidFill>
                <a:latin typeface="Open Sans"/>
              </a:rPr>
              <a:t>Chọn định dạng của ngày tháng</a:t>
            </a:r>
            <a:r>
              <a:rPr lang="en-US" sz="2000" b="1">
                <a:solidFill>
                  <a:srgbClr val="000000"/>
                </a:solidFill>
                <a:latin typeface="Open Sans"/>
              </a:rPr>
              <a:t>: </a:t>
            </a:r>
            <a:r>
              <a:rPr lang="en-US" sz="2000">
                <a:solidFill>
                  <a:srgbClr val="000000"/>
                </a:solidFill>
                <a:latin typeface="Open Sans"/>
              </a:rPr>
              <a:t>MM/dd/yyyy hoặc dd/MM/yyyy</a:t>
            </a:r>
          </a:p>
        </p:txBody>
      </p:sp>
      <p:sp>
        <p:nvSpPr>
          <p:cNvPr id="44" name="TextBox 35">
            <a:extLst>
              <a:ext uri="{FF2B5EF4-FFF2-40B4-BE49-F238E27FC236}">
                <a16:creationId xmlns:a16="http://schemas.microsoft.com/office/drawing/2014/main" id="{462FFD64-86BA-4BCD-B539-18669A2ECE2A}"/>
              </a:ext>
            </a:extLst>
          </p:cNvPr>
          <p:cNvSpPr txBox="1"/>
          <p:nvPr/>
        </p:nvSpPr>
        <p:spPr>
          <a:xfrm>
            <a:off x="919853" y="296934"/>
            <a:ext cx="10769833" cy="796308"/>
          </a:xfrm>
          <a:prstGeom prst="rect">
            <a:avLst/>
          </a:prstGeom>
        </p:spPr>
        <p:txBody>
          <a:bodyPr lIns="0" tIns="0" rIns="0" bIns="0" rtlCol="0" anchor="t">
            <a:spAutoFit/>
          </a:bodyPr>
          <a:lstStyle/>
          <a:p>
            <a:pPr algn="l">
              <a:lnSpc>
                <a:spcPts val="6999"/>
              </a:lnSpc>
            </a:pPr>
            <a:r>
              <a:rPr lang="en-US" sz="4999" spc="99">
                <a:solidFill>
                  <a:srgbClr val="FFFFFF"/>
                </a:solidFill>
                <a:latin typeface="FrankfurtGothic" panose="02020800000000000000" pitchFamily="18" charset="0"/>
                <a:ea typeface="FrankfurtGothic" panose="02020800000000000000" pitchFamily="18" charset="0"/>
                <a:cs typeface="FrankfurtGothic" panose="02020800000000000000" pitchFamily="18" charset="0"/>
              </a:rPr>
              <a:t>3. CÁC YÊU CẦU CỤ THỂ</a:t>
            </a:r>
          </a:p>
        </p:txBody>
      </p:sp>
      <p:pic>
        <p:nvPicPr>
          <p:cNvPr id="4100" name="Picture 4" descr="Data - Free computer icons">
            <a:extLst>
              <a:ext uri="{FF2B5EF4-FFF2-40B4-BE49-F238E27FC236}">
                <a16:creationId xmlns:a16="http://schemas.microsoft.com/office/drawing/2014/main" id="{E8D43D68-3029-454F-AB67-B96BCE2AF8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7506" y="2470846"/>
            <a:ext cx="1434176" cy="14341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ds Detailed Flat Circular Flat icon">
            <a:extLst>
              <a:ext uri="{FF2B5EF4-FFF2-40B4-BE49-F238E27FC236}">
                <a16:creationId xmlns:a16="http://schemas.microsoft.com/office/drawing/2014/main" id="{EE6E4CE7-CD4A-46FA-BCD0-E188ECC4E2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537" y="2413546"/>
            <a:ext cx="1540925" cy="15409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ree Settings SVG, PNG Icon, Symbol. Download Image.">
            <a:extLst>
              <a:ext uri="{FF2B5EF4-FFF2-40B4-BE49-F238E27FC236}">
                <a16:creationId xmlns:a16="http://schemas.microsoft.com/office/drawing/2014/main" id="{2722058C-9F20-4EE5-91E1-4B977F6A66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52942" y="2442016"/>
            <a:ext cx="1540925" cy="154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52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flipH="1">
            <a:off x="9144000" y="2400860"/>
            <a:ext cx="0" cy="7222650"/>
          </a:xfrm>
          <a:prstGeom prst="line">
            <a:avLst/>
          </a:prstGeom>
          <a:ln w="47625" cap="flat">
            <a:solidFill>
              <a:srgbClr val="000000">
                <a:alpha val="29804"/>
              </a:srgbClr>
            </a:solidFill>
            <a:prstDash val="solid"/>
            <a:headEnd type="none" w="sm" len="sm"/>
            <a:tailEnd type="none" w="sm" len="sm"/>
          </a:ln>
        </p:spPr>
      </p:sp>
      <p:sp>
        <p:nvSpPr>
          <p:cNvPr id="7" name="AutoShape 7"/>
          <p:cNvSpPr/>
          <p:nvPr/>
        </p:nvSpPr>
        <p:spPr>
          <a:xfrm>
            <a:off x="551064" y="1522485"/>
            <a:ext cx="1310100" cy="0"/>
          </a:xfrm>
          <a:prstGeom prst="line">
            <a:avLst/>
          </a:prstGeom>
          <a:ln w="95250" cap="flat">
            <a:solidFill>
              <a:srgbClr val="0345E4"/>
            </a:solidFill>
            <a:prstDash val="solid"/>
            <a:headEnd type="none" w="sm" len="sm"/>
            <a:tailEnd type="none" w="sm" len="sm"/>
          </a:ln>
        </p:spPr>
      </p:sp>
      <p:grpSp>
        <p:nvGrpSpPr>
          <p:cNvPr id="9" name="Group 9"/>
          <p:cNvGrpSpPr/>
          <p:nvPr/>
        </p:nvGrpSpPr>
        <p:grpSpPr>
          <a:xfrm>
            <a:off x="1414656" y="2018991"/>
            <a:ext cx="4316989" cy="744310"/>
            <a:chOff x="0" y="-34574"/>
            <a:chExt cx="2746403" cy="473519"/>
          </a:xfrm>
        </p:grpSpPr>
        <p:sp>
          <p:nvSpPr>
            <p:cNvPr id="10" name="Freeform 10"/>
            <p:cNvSpPr/>
            <p:nvPr/>
          </p:nvSpPr>
          <p:spPr>
            <a:xfrm>
              <a:off x="0" y="0"/>
              <a:ext cx="2746403" cy="425895"/>
            </a:xfrm>
            <a:custGeom>
              <a:avLst/>
              <a:gdLst/>
              <a:ahLst/>
              <a:cxnLst/>
              <a:rect l="l" t="t" r="r" b="b"/>
              <a:pathLst>
                <a:path w="2746403" h="425895">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345E4"/>
            </a:solidFill>
          </p:spPr>
        </p:sp>
        <p:sp>
          <p:nvSpPr>
            <p:cNvPr id="11" name="TextBox 11"/>
            <p:cNvSpPr txBox="1"/>
            <p:nvPr/>
          </p:nvSpPr>
          <p:spPr>
            <a:xfrm>
              <a:off x="0" y="-34574"/>
              <a:ext cx="2746403" cy="473519"/>
            </a:xfrm>
            <a:prstGeom prst="rect">
              <a:avLst/>
            </a:prstGeom>
          </p:spPr>
          <p:txBody>
            <a:bodyPr lIns="50800" tIns="50800" rIns="50800" bIns="50800" rtlCol="0" anchor="ctr"/>
            <a:lstStyle/>
            <a:p>
              <a:pPr algn="ctr">
                <a:lnSpc>
                  <a:spcPts val="3499"/>
                </a:lnSpc>
              </a:pPr>
              <a:r>
                <a:rPr lang="en-US" sz="2499">
                  <a:solidFill>
                    <a:srgbClr val="FFFFFF"/>
                  </a:solidFill>
                  <a:latin typeface="VL Glober SemiBold Free" pitchFamily="50" charset="0"/>
                </a:rPr>
                <a:t>Kịch bản quảng cáo</a:t>
              </a:r>
            </a:p>
          </p:txBody>
        </p:sp>
      </p:grpSp>
      <p:grpSp>
        <p:nvGrpSpPr>
          <p:cNvPr id="15" name="Group 15"/>
          <p:cNvGrpSpPr/>
          <p:nvPr/>
        </p:nvGrpSpPr>
        <p:grpSpPr>
          <a:xfrm>
            <a:off x="10545679" y="2028704"/>
            <a:ext cx="4316989" cy="744312"/>
            <a:chOff x="0" y="-28394"/>
            <a:chExt cx="2746403" cy="473520"/>
          </a:xfrm>
        </p:grpSpPr>
        <p:sp>
          <p:nvSpPr>
            <p:cNvPr id="16" name="Freeform 16"/>
            <p:cNvSpPr/>
            <p:nvPr/>
          </p:nvSpPr>
          <p:spPr>
            <a:xfrm>
              <a:off x="0" y="0"/>
              <a:ext cx="2746403" cy="425895"/>
            </a:xfrm>
            <a:custGeom>
              <a:avLst/>
              <a:gdLst/>
              <a:ahLst/>
              <a:cxnLst/>
              <a:rect l="l" t="t" r="r" b="b"/>
              <a:pathLst>
                <a:path w="2746403" h="425895">
                  <a:moveTo>
                    <a:pt x="2543203" y="0"/>
                  </a:moveTo>
                  <a:cubicBezTo>
                    <a:pt x="2655427" y="0"/>
                    <a:pt x="2746403" y="95340"/>
                    <a:pt x="2746403" y="212948"/>
                  </a:cubicBezTo>
                  <a:cubicBezTo>
                    <a:pt x="2746403" y="330556"/>
                    <a:pt x="2655427" y="425895"/>
                    <a:pt x="2543203" y="425895"/>
                  </a:cubicBezTo>
                  <a:lnTo>
                    <a:pt x="203200" y="425895"/>
                  </a:lnTo>
                  <a:cubicBezTo>
                    <a:pt x="90976" y="425895"/>
                    <a:pt x="0" y="330556"/>
                    <a:pt x="0" y="212948"/>
                  </a:cubicBezTo>
                  <a:cubicBezTo>
                    <a:pt x="0" y="95340"/>
                    <a:pt x="90976" y="0"/>
                    <a:pt x="203200" y="0"/>
                  </a:cubicBezTo>
                  <a:close/>
                </a:path>
              </a:pathLst>
            </a:custGeom>
            <a:solidFill>
              <a:srgbClr val="000000"/>
            </a:solidFill>
          </p:spPr>
        </p:sp>
        <p:sp>
          <p:nvSpPr>
            <p:cNvPr id="17" name="TextBox 17"/>
            <p:cNvSpPr txBox="1"/>
            <p:nvPr/>
          </p:nvSpPr>
          <p:spPr>
            <a:xfrm>
              <a:off x="0" y="-28394"/>
              <a:ext cx="2746403" cy="473520"/>
            </a:xfrm>
            <a:prstGeom prst="rect">
              <a:avLst/>
            </a:prstGeom>
          </p:spPr>
          <p:txBody>
            <a:bodyPr lIns="50800" tIns="50800" rIns="50800" bIns="50800" rtlCol="0" anchor="ctr"/>
            <a:lstStyle/>
            <a:p>
              <a:pPr algn="ctr">
                <a:lnSpc>
                  <a:spcPts val="3499"/>
                </a:lnSpc>
              </a:pPr>
              <a:r>
                <a:rPr lang="en-US" sz="2499">
                  <a:solidFill>
                    <a:srgbClr val="FFFFFF"/>
                  </a:solidFill>
                  <a:latin typeface="VL Glober SemiBold Free" pitchFamily="50" charset="0"/>
                </a:rPr>
                <a:t>Các gói nâng cấp</a:t>
              </a:r>
            </a:p>
          </p:txBody>
        </p:sp>
      </p:grpSp>
      <p:sp>
        <p:nvSpPr>
          <p:cNvPr id="21" name="TextBox 21"/>
          <p:cNvSpPr txBox="1"/>
          <p:nvPr/>
        </p:nvSpPr>
        <p:spPr>
          <a:xfrm>
            <a:off x="512964" y="373134"/>
            <a:ext cx="11907634" cy="796308"/>
          </a:xfrm>
          <a:prstGeom prst="rect">
            <a:avLst/>
          </a:prstGeom>
        </p:spPr>
        <p:txBody>
          <a:bodyPr wrap="square" lIns="0" tIns="0" rIns="0" bIns="0" rtlCol="0" anchor="t">
            <a:spAutoFit/>
          </a:bodyPr>
          <a:lstStyle/>
          <a:p>
            <a:pPr algn="l">
              <a:lnSpc>
                <a:spcPts val="6999"/>
              </a:lnSpc>
            </a:pPr>
            <a:r>
              <a:rPr lang="en-US" sz="4999" spc="99">
                <a:solidFill>
                  <a:srgbClr val="000000"/>
                </a:solidFill>
                <a:latin typeface="FrankfurtGothic" panose="02020800000000000000" pitchFamily="18" charset="0"/>
                <a:ea typeface="FrankfurtGothic" panose="02020800000000000000" pitchFamily="18" charset="0"/>
                <a:cs typeface="FrankfurtGothic" panose="02020800000000000000" pitchFamily="18" charset="0"/>
              </a:rPr>
              <a:t>3. KỊCH BẢN QUẢNG CÁO &amp; NÂNG CẤP</a:t>
            </a:r>
          </a:p>
        </p:txBody>
      </p:sp>
      <p:sp>
        <p:nvSpPr>
          <p:cNvPr id="23" name="TextBox 23"/>
          <p:cNvSpPr txBox="1"/>
          <p:nvPr/>
        </p:nvSpPr>
        <p:spPr>
          <a:xfrm>
            <a:off x="807965" y="2852272"/>
            <a:ext cx="7629377" cy="7434728"/>
          </a:xfrm>
          <a:prstGeom prst="rect">
            <a:avLst/>
          </a:prstGeom>
        </p:spPr>
        <p:txBody>
          <a:bodyPr lIns="0" tIns="0" rIns="0" bIns="0" rtlCol="0" anchor="t">
            <a:spAutoFit/>
          </a:bodyPr>
          <a:lstStyle/>
          <a:p>
            <a:pPr lvl="0" algn="just">
              <a:lnSpc>
                <a:spcPct val="150000"/>
              </a:lnSpc>
            </a:pPr>
            <a:r>
              <a:rPr lang="vi-VN" sz="2000" b="1">
                <a:solidFill>
                  <a:srgbClr val="000000"/>
                </a:solidFill>
                <a:latin typeface="Open Sans"/>
              </a:rPr>
              <a:t>Open Ads: </a:t>
            </a:r>
            <a:r>
              <a:rPr lang="vi-VN" sz="2000">
                <a:solidFill>
                  <a:srgbClr val="000000"/>
                </a:solidFill>
                <a:latin typeface="Open Sans"/>
              </a:rPr>
              <a:t>Hiển thị khi người dùng thoát ra vào lại ứng dụng.</a:t>
            </a:r>
          </a:p>
          <a:p>
            <a:pPr lvl="0" algn="just">
              <a:lnSpc>
                <a:spcPct val="150000"/>
              </a:lnSpc>
            </a:pPr>
            <a:r>
              <a:rPr lang="vi-VN" sz="2000" b="1">
                <a:solidFill>
                  <a:srgbClr val="000000"/>
                </a:solidFill>
                <a:latin typeface="Open Sans"/>
              </a:rPr>
              <a:t>Inline Adaptive Banner Ads:</a:t>
            </a:r>
          </a:p>
          <a:p>
            <a:pPr marL="742950" lvl="1" indent="-285750" algn="just">
              <a:lnSpc>
                <a:spcPct val="150000"/>
              </a:lnSpc>
              <a:buFont typeface="Arial" panose="020B0604020202020204" pitchFamily="34" charset="0"/>
              <a:buChar char="•"/>
            </a:pPr>
            <a:r>
              <a:rPr lang="vi-VN">
                <a:solidFill>
                  <a:srgbClr val="000000"/>
                </a:solidFill>
                <a:latin typeface="Open Sans"/>
              </a:rPr>
              <a:t>Kích thước: 358x76 dp (đơn vị màn hình Android)</a:t>
            </a:r>
          </a:p>
          <a:p>
            <a:pPr marL="742950" lvl="1" indent="-285750" algn="just">
              <a:lnSpc>
                <a:spcPct val="150000"/>
              </a:lnSpc>
              <a:buFont typeface="Arial" panose="020B0604020202020204" pitchFamily="34" charset="0"/>
              <a:buChar char="•"/>
            </a:pPr>
            <a:r>
              <a:rPr lang="vi-VN">
                <a:solidFill>
                  <a:srgbClr val="000000"/>
                </a:solidFill>
                <a:latin typeface="Open Sans"/>
              </a:rPr>
              <a:t>Đặt trên footer màn Home, ClientList và ItemList</a:t>
            </a:r>
          </a:p>
          <a:p>
            <a:pPr lvl="0" algn="just">
              <a:lnSpc>
                <a:spcPct val="150000"/>
              </a:lnSpc>
            </a:pPr>
            <a:r>
              <a:rPr lang="vi-VN" sz="2000" b="1">
                <a:solidFill>
                  <a:srgbClr val="000000"/>
                </a:solidFill>
                <a:latin typeface="Open Sans"/>
              </a:rPr>
              <a:t>Full Screen Ads:</a:t>
            </a:r>
          </a:p>
          <a:p>
            <a:pPr marL="800100" lvl="1" indent="-342900" algn="just">
              <a:lnSpc>
                <a:spcPct val="150000"/>
              </a:lnSpc>
              <a:buFont typeface="Arial" panose="020B0604020202020204" pitchFamily="34" charset="0"/>
              <a:buChar char="•"/>
            </a:pPr>
            <a:r>
              <a:rPr lang="vi-VN">
                <a:solidFill>
                  <a:srgbClr val="000000"/>
                </a:solidFill>
                <a:latin typeface="Open Sans"/>
              </a:rPr>
              <a:t>Home: Hiển thị khi tạo hóa đơn xong, cách nhau 2 lần hiển thị lại 1 lần</a:t>
            </a:r>
          </a:p>
          <a:p>
            <a:pPr marL="800100" lvl="1" indent="-342900" algn="just">
              <a:lnSpc>
                <a:spcPct val="150000"/>
              </a:lnSpc>
              <a:buFont typeface="Arial" panose="020B0604020202020204" pitchFamily="34" charset="0"/>
              <a:buChar char="•"/>
            </a:pPr>
            <a:r>
              <a:rPr lang="vi-VN">
                <a:solidFill>
                  <a:srgbClr val="000000"/>
                </a:solidFill>
                <a:latin typeface="Open Sans"/>
              </a:rPr>
              <a:t>Preview PDF: Lần 1 hiển thị Popup Ratting, lần 2 hiển thị Ads, cách nhau 2 lần hiển thị lại 1 lần.</a:t>
            </a:r>
          </a:p>
          <a:p>
            <a:pPr marL="800100" lvl="1" indent="-342900" algn="just">
              <a:lnSpc>
                <a:spcPct val="150000"/>
              </a:lnSpc>
              <a:buFont typeface="Arial" panose="020B0604020202020204" pitchFamily="34" charset="0"/>
              <a:buChar char="•"/>
            </a:pPr>
            <a:r>
              <a:rPr lang="vi-VN">
                <a:solidFill>
                  <a:srgbClr val="000000"/>
                </a:solidFill>
                <a:latin typeface="Open Sans"/>
              </a:rPr>
              <a:t>Footer: Hiển thị khi tương tác với footer 5 lần.</a:t>
            </a:r>
          </a:p>
          <a:p>
            <a:pPr lvl="0" algn="just">
              <a:lnSpc>
                <a:spcPct val="150000"/>
              </a:lnSpc>
            </a:pPr>
            <a:r>
              <a:rPr lang="vi-VN" sz="2000" b="1">
                <a:solidFill>
                  <a:srgbClr val="000000"/>
                </a:solidFill>
                <a:latin typeface="Open Sans"/>
              </a:rPr>
              <a:t>Reward Ads:</a:t>
            </a:r>
          </a:p>
          <a:p>
            <a:pPr marL="742950" lvl="1" indent="-285750" algn="just">
              <a:lnSpc>
                <a:spcPct val="150000"/>
              </a:lnSpc>
              <a:buFont typeface="Arial" panose="020B0604020202020204" pitchFamily="34" charset="0"/>
              <a:buChar char="•"/>
            </a:pPr>
            <a:r>
              <a:rPr lang="vi-VN">
                <a:solidFill>
                  <a:srgbClr val="000000"/>
                </a:solidFill>
                <a:latin typeface="Open Sans"/>
              </a:rPr>
              <a:t>Tạo khách hàng mới: Miễn phí 5 lượt tạo đầu, lần tiếp theo khóa và hiện Popup xem quảng cáo hoặc mua bản nâng cấp. Xem quảng cáo xong được cộng thêm 3 lượt tạo.</a:t>
            </a:r>
          </a:p>
          <a:p>
            <a:pPr marL="742950" lvl="1" indent="-285750" algn="just">
              <a:lnSpc>
                <a:spcPct val="150000"/>
              </a:lnSpc>
              <a:buFont typeface="Arial" panose="020B0604020202020204" pitchFamily="34" charset="0"/>
              <a:buChar char="•"/>
            </a:pPr>
            <a:r>
              <a:rPr lang="vi-VN">
                <a:solidFill>
                  <a:srgbClr val="000000"/>
                </a:solidFill>
                <a:latin typeface="Open Sans"/>
              </a:rPr>
              <a:t>Tạo mục hàng mới: Miễn phí 5 lượt tạo đầu, lần tiếp theo khóa và hiện Popup xem quảng cáo hoặc mua bản nâng cấp. Xem quảng cáo xong được cộng thêm 3 lượt tạo.</a:t>
            </a:r>
          </a:p>
        </p:txBody>
      </p:sp>
      <p:grpSp>
        <p:nvGrpSpPr>
          <p:cNvPr id="24" name="Group 24"/>
          <p:cNvGrpSpPr/>
          <p:nvPr/>
        </p:nvGrpSpPr>
        <p:grpSpPr>
          <a:xfrm>
            <a:off x="745204" y="2073336"/>
            <a:ext cx="669452" cy="6694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9876227" y="2073336"/>
            <a:ext cx="669452" cy="66945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9894370" y="3285411"/>
            <a:ext cx="7629377" cy="4105804"/>
          </a:xfrm>
          <a:prstGeom prst="rect">
            <a:avLst/>
          </a:prstGeom>
        </p:spPr>
        <p:txBody>
          <a:bodyPr lIns="0" tIns="0" rIns="0" bIns="0" rtlCol="0" anchor="t">
            <a:spAutoFit/>
          </a:bodyPr>
          <a:lstStyle/>
          <a:p>
            <a:pPr marL="342900" lvl="0" indent="-342900" algn="just">
              <a:lnSpc>
                <a:spcPct val="150000"/>
              </a:lnSpc>
              <a:buFont typeface="Arial" panose="020B0604020202020204" pitchFamily="34" charset="0"/>
              <a:buChar char="•"/>
            </a:pPr>
            <a:r>
              <a:rPr lang="vi-VN" sz="2000">
                <a:solidFill>
                  <a:srgbClr val="000000"/>
                </a:solidFill>
                <a:latin typeface="Open Sans"/>
              </a:rPr>
              <a:t>Miễn phí 50 lượt chia sẻ dưới dạng PDF, từ lần 51 khóa và hiển thị màn hình nâng cấp.</a:t>
            </a:r>
            <a:endParaRPr lang="en-US" sz="2000">
              <a:solidFill>
                <a:srgbClr val="000000"/>
              </a:solidFill>
              <a:latin typeface="Open Sans"/>
            </a:endParaRPr>
          </a:p>
          <a:p>
            <a:pPr marL="342900" indent="-342900" algn="just">
              <a:lnSpc>
                <a:spcPct val="150000"/>
              </a:lnSpc>
              <a:buFont typeface="Arial" panose="020B0604020202020204" pitchFamily="34" charset="0"/>
              <a:buChar char="•"/>
            </a:pPr>
            <a:r>
              <a:rPr lang="vi-VN" sz="2000">
                <a:solidFill>
                  <a:srgbClr val="000000"/>
                </a:solidFill>
                <a:latin typeface="Open Sans"/>
              </a:rPr>
              <a:t>Miễn phí 50 lượt xem hóa đơn dưới dạng PDF, từ lần 51 khóa và hiển thị màn hình nâng cấp.</a:t>
            </a:r>
          </a:p>
          <a:p>
            <a:pPr marL="342900" lvl="0" indent="-342900" algn="just">
              <a:lnSpc>
                <a:spcPct val="150000"/>
              </a:lnSpc>
              <a:buFont typeface="Arial" panose="020B0604020202020204" pitchFamily="34" charset="0"/>
              <a:buChar char="•"/>
            </a:pPr>
            <a:r>
              <a:rPr lang="en-US" sz="2000">
                <a:solidFill>
                  <a:srgbClr val="000000"/>
                </a:solidFill>
                <a:latin typeface="Open Sans"/>
              </a:rPr>
              <a:t>Mua gói n</a:t>
            </a:r>
            <a:r>
              <a:rPr lang="vi-VN" sz="2000">
                <a:solidFill>
                  <a:srgbClr val="000000"/>
                </a:solidFill>
                <a:latin typeface="Open Sans"/>
              </a:rPr>
              <a:t>âng cấp sẽ xóa hết quảng cáo.</a:t>
            </a:r>
          </a:p>
          <a:p>
            <a:pPr marL="342900" lvl="0" indent="-342900" algn="just">
              <a:lnSpc>
                <a:spcPct val="150000"/>
              </a:lnSpc>
              <a:buFont typeface="Arial" panose="020B0604020202020204" pitchFamily="34" charset="0"/>
              <a:buChar char="•"/>
            </a:pPr>
            <a:r>
              <a:rPr lang="vi-VN" sz="2000">
                <a:solidFill>
                  <a:srgbClr val="000000"/>
                </a:solidFill>
                <a:latin typeface="Open Sans"/>
              </a:rPr>
              <a:t>3 gói phiên bản nâng cấp:</a:t>
            </a:r>
          </a:p>
          <a:p>
            <a:pPr marL="800100" lvl="1" indent="-342900" algn="just">
              <a:lnSpc>
                <a:spcPct val="150000"/>
              </a:lnSpc>
              <a:buFont typeface="Wingdings" panose="05000000000000000000" pitchFamily="2" charset="2"/>
              <a:buChar char="q"/>
            </a:pPr>
            <a:r>
              <a:rPr lang="vi-VN" sz="2000">
                <a:solidFill>
                  <a:srgbClr val="000000"/>
                </a:solidFill>
                <a:latin typeface="Open Sans"/>
              </a:rPr>
              <a:t>Gói theo tuần (Weekly): $5,99/week</a:t>
            </a:r>
          </a:p>
          <a:p>
            <a:pPr marL="800100" lvl="1" indent="-342900" algn="just">
              <a:lnSpc>
                <a:spcPct val="150000"/>
              </a:lnSpc>
              <a:buFont typeface="Wingdings" panose="05000000000000000000" pitchFamily="2" charset="2"/>
              <a:buChar char="q"/>
            </a:pPr>
            <a:r>
              <a:rPr lang="vi-VN" sz="2000">
                <a:solidFill>
                  <a:srgbClr val="000000"/>
                </a:solidFill>
                <a:latin typeface="Open Sans"/>
              </a:rPr>
              <a:t>Gói theo năm (Yearly): 3 ngày dùng thử, $49,99/year</a:t>
            </a:r>
          </a:p>
          <a:p>
            <a:pPr marL="800100" lvl="1" indent="-342900" algn="just">
              <a:lnSpc>
                <a:spcPct val="150000"/>
              </a:lnSpc>
              <a:buFont typeface="Wingdings" panose="05000000000000000000" pitchFamily="2" charset="2"/>
              <a:buChar char="q"/>
            </a:pPr>
            <a:r>
              <a:rPr lang="vi-VN" sz="2000">
                <a:solidFill>
                  <a:srgbClr val="000000"/>
                </a:solidFill>
                <a:latin typeface="Open Sans"/>
              </a:rPr>
              <a:t>Gói trọn đời (Onetime): $69,99</a:t>
            </a:r>
          </a:p>
        </p:txBody>
      </p:sp>
      <p:grpSp>
        <p:nvGrpSpPr>
          <p:cNvPr id="39" name="Group 39"/>
          <p:cNvGrpSpPr/>
          <p:nvPr/>
        </p:nvGrpSpPr>
        <p:grpSpPr>
          <a:xfrm>
            <a:off x="13182600" y="-2222130"/>
            <a:ext cx="3744615" cy="3744615"/>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0919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1851</Words>
  <Application>Microsoft Office PowerPoint</Application>
  <PresentationFormat>Custom</PresentationFormat>
  <Paragraphs>173</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VL Glober SemiBold Free</vt:lpstr>
      <vt:lpstr>FrankfurtGothic</vt:lpstr>
      <vt:lpstr>MS UI Gothic</vt:lpstr>
      <vt:lpstr>Open Sans</vt:lpstr>
      <vt:lpstr>Garet Bold</vt:lpstr>
      <vt:lpstr>Arial</vt:lpstr>
      <vt:lpstr>Courier New</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Business Proposal Pitch Deck Presentation Design</dc:title>
  <cp:lastModifiedBy>Phuong Vu</cp:lastModifiedBy>
  <cp:revision>29</cp:revision>
  <dcterms:created xsi:type="dcterms:W3CDTF">2006-08-16T00:00:00Z</dcterms:created>
  <dcterms:modified xsi:type="dcterms:W3CDTF">2024-05-26T09:19:39Z</dcterms:modified>
  <dc:identifier>DAGGP79QaYI</dc:identifier>
</cp:coreProperties>
</file>