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307" r:id="rId3"/>
    <p:sldId id="308" r:id="rId4"/>
    <p:sldId id="282" r:id="rId5"/>
    <p:sldId id="310" r:id="rId6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8"/>
    </p:embeddedFont>
    <p:embeddedFont>
      <p:font typeface="DM Sans" pitchFamily="2" charset="77"/>
      <p:regular r:id="rId9"/>
      <p:bold r:id="rId10"/>
      <p:italic r:id="rId11"/>
      <p:boldItalic r:id="rId12"/>
    </p:embeddedFont>
    <p:embeddedFont>
      <p:font typeface="Fira Sans Extra Condensed Medium" panose="020B0603050000020004" pitchFamily="34" charset="0"/>
      <p:regular r:id="rId13"/>
      <p:bold r:id="rId13"/>
      <p:italic r:id="rId14"/>
      <p:boldItalic r:id="rId15"/>
    </p:embeddedFont>
    <p:embeddedFont>
      <p:font typeface="Montserrat Black" panose="020F0502020204030204" pitchFamily="34" charset="0"/>
      <p:bold r:id="rId16"/>
      <p:italic r:id="rId17"/>
      <p:boldItalic r:id="rId18"/>
    </p:embeddedFont>
    <p:embeddedFont>
      <p:font typeface="Montserrat ExtraBold" panose="020F0502020204030204" pitchFamily="34" charset="0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A01"/>
    <a:srgbClr val="C22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B47D51-5441-4B84-B4CA-56950E571F23}">
  <a:tblStyle styleId="{BFB47D51-5441-4B84-B4CA-56950E571F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97"/>
    <p:restoredTop sz="95833"/>
  </p:normalViewPr>
  <p:slideViewPr>
    <p:cSldViewPr snapToGrid="0">
      <p:cViewPr varScale="1">
        <p:scale>
          <a:sx n="144" d="100"/>
          <a:sy n="144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8bf856a03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8bf856a03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/>
              <a:t>My name is Yonnie Chan</a:t>
            </a:r>
          </a:p>
          <a:p>
            <a:r>
              <a:rPr lang="en-ID" dirty="0"/>
              <a:t>The topic of my project 2 is EDA for the retailer on black </a:t>
            </a:r>
            <a:r>
              <a:rPr lang="en-ID" dirty="0" err="1"/>
              <a:t>friday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8bf856a03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8bf856a03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effectLst/>
                <a:latin typeface="TimesNewRomanPSMT"/>
              </a:rPr>
              <a:t>For retailers, it would be prodigal business practices if they make a wrong promotion for wrong customers or products. Conducting Black Friday sales analytics helps us to get a better understanding of the customer, especially during the season, to obtain further insights for retailers to develop better data-driven strategies for the future.</a:t>
            </a:r>
          </a:p>
          <a:p>
            <a:endParaRPr lang="en-US" sz="1800" dirty="0">
              <a:effectLst/>
              <a:latin typeface="TimesNewRomanPSMT"/>
            </a:endParaRPr>
          </a:p>
          <a:p>
            <a:r>
              <a:rPr lang="en-US" sz="1800" dirty="0">
                <a:effectLst/>
                <a:latin typeface="TimesNewRomanPSMT"/>
              </a:rPr>
              <a:t>My main research questions for this project are:</a:t>
            </a:r>
          </a:p>
          <a:p>
            <a:r>
              <a:rPr lang="en-US" sz="1800" dirty="0">
                <a:effectLst/>
                <a:latin typeface="TimesNewRomanPSMT"/>
              </a:rPr>
              <a:t>Who are our core customers</a:t>
            </a:r>
          </a:p>
          <a:p>
            <a:r>
              <a:rPr lang="en-US" sz="1800" dirty="0">
                <a:effectLst/>
                <a:latin typeface="TimesNewRomanPSMT"/>
              </a:rPr>
              <a:t>What are our best-selling products</a:t>
            </a:r>
          </a:p>
          <a:p>
            <a:r>
              <a:rPr lang="en-US" sz="1800" dirty="0">
                <a:effectLst/>
                <a:latin typeface="TimesNewRomanPSMT"/>
              </a:rPr>
              <a:t>How could we cluster our customer segments </a:t>
            </a:r>
            <a:endParaRPr lang="en-US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99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8e560af4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8e560af4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this project, I had access to the dataset available on Kaggle from a retail company, called ABC Private Limited.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NewRomanPS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NewRomanPSMT"/>
              </a:rPr>
              <a:t>The dataset contains information includes different aspects of customer, product details, and total purchase amount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2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TimesNewRomanPSMT"/>
              </a:rPr>
              <a:t> </a:t>
            </a:r>
            <a:endParaRPr lang="en-US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78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fe9403e0b4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fe9403e0b4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number of transactions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it is salient that the stores got more male customers (75.3% male and 24.7% Female). Up to 40% of purchase records are from 26-35 age group Also, Unmarried customers count more than married customers.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8bf856a03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8bf856a03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figure out the exact customer segment we have, I conducted a K-means clustering.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After clustering, I generated six bar charts for each demographic characteristic for four clusters. Then we could get a segment profile for each cluster.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could observe cluster 0, which is exactly our core customers should be our main target for future campaign.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6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1400" y="1940200"/>
            <a:ext cx="7705500" cy="18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6900" y="3710425"/>
            <a:ext cx="77055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865275" y="1481300"/>
            <a:ext cx="39162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✱"/>
              <a:defRPr sz="15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11400" y="368825"/>
            <a:ext cx="77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 hasCustomPrompt="1"/>
          </p:nvPr>
        </p:nvSpPr>
        <p:spPr>
          <a:xfrm>
            <a:off x="1006963" y="3596318"/>
            <a:ext cx="3554700" cy="2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2" hasCustomPrompt="1"/>
          </p:nvPr>
        </p:nvSpPr>
        <p:spPr>
          <a:xfrm>
            <a:off x="4582411" y="3596336"/>
            <a:ext cx="3554700" cy="2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 hasCustomPrompt="1"/>
          </p:nvPr>
        </p:nvSpPr>
        <p:spPr>
          <a:xfrm>
            <a:off x="1006963" y="2382297"/>
            <a:ext cx="3554700" cy="2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4582411" y="2382306"/>
            <a:ext cx="3554700" cy="2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 hasCustomPrompt="1"/>
          </p:nvPr>
        </p:nvSpPr>
        <p:spPr>
          <a:xfrm>
            <a:off x="1006963" y="1168275"/>
            <a:ext cx="3554700" cy="2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 hasCustomPrompt="1"/>
          </p:nvPr>
        </p:nvSpPr>
        <p:spPr>
          <a:xfrm>
            <a:off x="4582411" y="1168275"/>
            <a:ext cx="3554700" cy="2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ctrTitle" idx="7"/>
          </p:nvPr>
        </p:nvSpPr>
        <p:spPr>
          <a:xfrm>
            <a:off x="1006886" y="3788745"/>
            <a:ext cx="35547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1007114" y="4118825"/>
            <a:ext cx="3554700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ctrTitle" idx="8"/>
          </p:nvPr>
        </p:nvSpPr>
        <p:spPr>
          <a:xfrm>
            <a:off x="4582414" y="3788763"/>
            <a:ext cx="35547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9"/>
          </p:nvPr>
        </p:nvSpPr>
        <p:spPr>
          <a:xfrm>
            <a:off x="4582414" y="4118847"/>
            <a:ext cx="3554700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ctrTitle" idx="13"/>
          </p:nvPr>
        </p:nvSpPr>
        <p:spPr>
          <a:xfrm>
            <a:off x="1006886" y="2574709"/>
            <a:ext cx="35547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1007114" y="2904737"/>
            <a:ext cx="3554700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15"/>
          </p:nvPr>
        </p:nvSpPr>
        <p:spPr>
          <a:xfrm>
            <a:off x="4582414" y="2574720"/>
            <a:ext cx="35547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6"/>
          </p:nvPr>
        </p:nvSpPr>
        <p:spPr>
          <a:xfrm>
            <a:off x="4582412" y="2904750"/>
            <a:ext cx="3554700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 idx="17"/>
          </p:nvPr>
        </p:nvSpPr>
        <p:spPr>
          <a:xfrm>
            <a:off x="1006886" y="1360674"/>
            <a:ext cx="35547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8"/>
          </p:nvPr>
        </p:nvSpPr>
        <p:spPr>
          <a:xfrm>
            <a:off x="1007114" y="1690650"/>
            <a:ext cx="3554700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19"/>
          </p:nvPr>
        </p:nvSpPr>
        <p:spPr>
          <a:xfrm>
            <a:off x="4582414" y="1360676"/>
            <a:ext cx="35547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0"/>
          </p:nvPr>
        </p:nvSpPr>
        <p:spPr>
          <a:xfrm>
            <a:off x="4582414" y="1690654"/>
            <a:ext cx="3554700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1"/>
          </p:nvPr>
        </p:nvSpPr>
        <p:spPr>
          <a:xfrm>
            <a:off x="711400" y="368825"/>
            <a:ext cx="77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 hasCustomPrompt="1"/>
          </p:nvPr>
        </p:nvSpPr>
        <p:spPr>
          <a:xfrm>
            <a:off x="937673" y="1942025"/>
            <a:ext cx="217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937663" y="3630350"/>
            <a:ext cx="21753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2" hasCustomPrompt="1"/>
          </p:nvPr>
        </p:nvSpPr>
        <p:spPr>
          <a:xfrm>
            <a:off x="3483450" y="1942025"/>
            <a:ext cx="2176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3"/>
          </p:nvPr>
        </p:nvSpPr>
        <p:spPr>
          <a:xfrm>
            <a:off x="3484350" y="3630350"/>
            <a:ext cx="21753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4" hasCustomPrompt="1"/>
          </p:nvPr>
        </p:nvSpPr>
        <p:spPr>
          <a:xfrm>
            <a:off x="6030137" y="1942025"/>
            <a:ext cx="2176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5"/>
          </p:nvPr>
        </p:nvSpPr>
        <p:spPr>
          <a:xfrm>
            <a:off x="6031037" y="3630350"/>
            <a:ext cx="21753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6"/>
          </p:nvPr>
        </p:nvSpPr>
        <p:spPr>
          <a:xfrm>
            <a:off x="937663" y="30998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7"/>
          </p:nvPr>
        </p:nvSpPr>
        <p:spPr>
          <a:xfrm>
            <a:off x="3484350" y="30998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8"/>
          </p:nvPr>
        </p:nvSpPr>
        <p:spPr>
          <a:xfrm>
            <a:off x="6031037" y="30998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9"/>
          </p:nvPr>
        </p:nvSpPr>
        <p:spPr>
          <a:xfrm>
            <a:off x="711400" y="368825"/>
            <a:ext cx="77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5"/>
          <p:cNvGrpSpPr/>
          <p:nvPr/>
        </p:nvGrpSpPr>
        <p:grpSpPr>
          <a:xfrm rot="2560931" flipH="1">
            <a:off x="4876289" y="-1119552"/>
            <a:ext cx="8210933" cy="4926800"/>
            <a:chOff x="2846901" y="2229172"/>
            <a:chExt cx="8210100" cy="4926300"/>
          </a:xfrm>
        </p:grpSpPr>
        <p:sp>
          <p:nvSpPr>
            <p:cNvPr id="129" name="Google Shape;129;p25"/>
            <p:cNvSpPr/>
            <p:nvPr/>
          </p:nvSpPr>
          <p:spPr>
            <a:xfrm rot="-1764857" flipH="1">
              <a:off x="2379756" y="4442689"/>
              <a:ext cx="9144390" cy="499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5"/>
            <p:cNvSpPr txBox="1"/>
            <p:nvPr/>
          </p:nvSpPr>
          <p:spPr>
            <a:xfrm rot="-1764955">
              <a:off x="2524785" y="4480527"/>
              <a:ext cx="8917922" cy="399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SALE SALE SALE SALE SALE SALE SALE SALE SALE SALE SALE SALE SALE SALE</a:t>
              </a:r>
              <a:endParaRPr sz="1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131" name="Google Shape;131;p25"/>
          <p:cNvGrpSpPr/>
          <p:nvPr/>
        </p:nvGrpSpPr>
        <p:grpSpPr>
          <a:xfrm>
            <a:off x="-834082" y="4183246"/>
            <a:ext cx="9856200" cy="1654500"/>
            <a:chOff x="-311300" y="-167354"/>
            <a:chExt cx="9856200" cy="1654500"/>
          </a:xfrm>
        </p:grpSpPr>
        <p:sp>
          <p:nvSpPr>
            <p:cNvPr id="132" name="Google Shape;132;p25"/>
            <p:cNvSpPr/>
            <p:nvPr/>
          </p:nvSpPr>
          <p:spPr>
            <a:xfrm rot="412539" flipH="1">
              <a:off x="-190025" y="410119"/>
              <a:ext cx="9678001" cy="4995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5"/>
            <p:cNvSpPr txBox="1"/>
            <p:nvPr/>
          </p:nvSpPr>
          <p:spPr>
            <a:xfrm rot="412507">
              <a:off x="-322819" y="461280"/>
              <a:ext cx="9879237" cy="400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30% OFF 40% OFF 60% OFF 70% OFF 30% OFF 40% OFF 60% 30% OFF 40% OFF 60% OFF </a:t>
              </a:r>
              <a:endParaRPr sz="1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134" name="Google Shape;134;p25"/>
          <p:cNvGrpSpPr/>
          <p:nvPr/>
        </p:nvGrpSpPr>
        <p:grpSpPr>
          <a:xfrm rot="-233258">
            <a:off x="-2216750" y="-1264487"/>
            <a:ext cx="8918109" cy="3043203"/>
            <a:chOff x="-840567" y="-1057272"/>
            <a:chExt cx="8918100" cy="3043200"/>
          </a:xfrm>
        </p:grpSpPr>
        <p:sp>
          <p:nvSpPr>
            <p:cNvPr id="135" name="Google Shape;135;p25"/>
            <p:cNvSpPr/>
            <p:nvPr/>
          </p:nvSpPr>
          <p:spPr>
            <a:xfrm rot="-976925">
              <a:off x="-953746" y="214559"/>
              <a:ext cx="9144457" cy="499536"/>
            </a:xfrm>
            <a:prstGeom prst="rect">
              <a:avLst/>
            </a:pr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5"/>
            <p:cNvSpPr txBox="1"/>
            <p:nvPr/>
          </p:nvSpPr>
          <p:spPr>
            <a:xfrm rot="-980639">
              <a:off x="-844125" y="267104"/>
              <a:ext cx="8921002" cy="400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BLACK FRIDAY BLACK FRIDAY BLACK FRIDAY BLACK FRIDAY BLACK </a:t>
              </a:r>
              <a:endPara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6"/>
          <p:cNvGrpSpPr/>
          <p:nvPr/>
        </p:nvGrpSpPr>
        <p:grpSpPr>
          <a:xfrm rot="-1345875" flipH="1">
            <a:off x="852215" y="-1881553"/>
            <a:ext cx="8210650" cy="4926630"/>
            <a:chOff x="2846901" y="2229172"/>
            <a:chExt cx="8210100" cy="4926300"/>
          </a:xfrm>
        </p:grpSpPr>
        <p:sp>
          <p:nvSpPr>
            <p:cNvPr id="139" name="Google Shape;139;p26"/>
            <p:cNvSpPr/>
            <p:nvPr/>
          </p:nvSpPr>
          <p:spPr>
            <a:xfrm rot="-1764857" flipH="1">
              <a:off x="2379756" y="4442689"/>
              <a:ext cx="9144390" cy="499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 txBox="1"/>
            <p:nvPr/>
          </p:nvSpPr>
          <p:spPr>
            <a:xfrm rot="-1764955">
              <a:off x="2524785" y="4480527"/>
              <a:ext cx="8917922" cy="399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SALE SALE SALE SALE SALE SALE SALE SALE SALE SALE SALE SALE SALE SALE</a:t>
              </a:r>
              <a:endParaRPr sz="1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141" name="Google Shape;141;p26"/>
          <p:cNvGrpSpPr/>
          <p:nvPr/>
        </p:nvGrpSpPr>
        <p:grpSpPr>
          <a:xfrm rot="4340978">
            <a:off x="-4107301" y="1225699"/>
            <a:ext cx="9855947" cy="1654458"/>
            <a:chOff x="-311300" y="-167354"/>
            <a:chExt cx="9856200" cy="1654500"/>
          </a:xfrm>
        </p:grpSpPr>
        <p:sp>
          <p:nvSpPr>
            <p:cNvPr id="142" name="Google Shape;142;p26"/>
            <p:cNvSpPr/>
            <p:nvPr/>
          </p:nvSpPr>
          <p:spPr>
            <a:xfrm rot="412539" flipH="1">
              <a:off x="-190025" y="410119"/>
              <a:ext cx="9678001" cy="4995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 txBox="1"/>
            <p:nvPr/>
          </p:nvSpPr>
          <p:spPr>
            <a:xfrm rot="412507">
              <a:off x="-322819" y="461280"/>
              <a:ext cx="9879237" cy="400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30% OFF 40% OFF 60% OFF 70% OFF 30% OFF 40% OFF 60% 30% OFF 40% OFF 60% OFF </a:t>
              </a:r>
              <a:endParaRPr sz="1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144" name="Google Shape;144;p26"/>
          <p:cNvGrpSpPr/>
          <p:nvPr/>
        </p:nvGrpSpPr>
        <p:grpSpPr>
          <a:xfrm rot="-397268">
            <a:off x="-2294203" y="-1192724"/>
            <a:ext cx="8917828" cy="3043107"/>
            <a:chOff x="-840567" y="-1057272"/>
            <a:chExt cx="8918100" cy="3043200"/>
          </a:xfrm>
        </p:grpSpPr>
        <p:sp>
          <p:nvSpPr>
            <p:cNvPr id="145" name="Google Shape;145;p26"/>
            <p:cNvSpPr/>
            <p:nvPr/>
          </p:nvSpPr>
          <p:spPr>
            <a:xfrm rot="-976925">
              <a:off x="-953746" y="214559"/>
              <a:ext cx="9144457" cy="499536"/>
            </a:xfrm>
            <a:prstGeom prst="rect">
              <a:avLst/>
            </a:pr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 txBox="1"/>
            <p:nvPr/>
          </p:nvSpPr>
          <p:spPr>
            <a:xfrm rot="-980639">
              <a:off x="-844125" y="267104"/>
              <a:ext cx="8921002" cy="400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BLACK FRIDAY BLACK FRIDAY BLACK FRIDAY BLACK FRIDAY BLACK </a:t>
              </a:r>
              <a:endPara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7"/>
          <p:cNvGrpSpPr/>
          <p:nvPr/>
        </p:nvGrpSpPr>
        <p:grpSpPr>
          <a:xfrm rot="-1345875" flipH="1">
            <a:off x="147365" y="2328497"/>
            <a:ext cx="8210650" cy="4926630"/>
            <a:chOff x="2846901" y="2229172"/>
            <a:chExt cx="8210100" cy="4926300"/>
          </a:xfrm>
        </p:grpSpPr>
        <p:sp>
          <p:nvSpPr>
            <p:cNvPr id="149" name="Google Shape;149;p27"/>
            <p:cNvSpPr/>
            <p:nvPr/>
          </p:nvSpPr>
          <p:spPr>
            <a:xfrm rot="-1764857" flipH="1">
              <a:off x="2379756" y="4442689"/>
              <a:ext cx="9144390" cy="499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 txBox="1"/>
            <p:nvPr/>
          </p:nvSpPr>
          <p:spPr>
            <a:xfrm rot="-1764955">
              <a:off x="2524785" y="4480527"/>
              <a:ext cx="8917922" cy="399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SALE SALE SALE SALE SALE SALE SALE SALE SALE SALE SALE SALE SALE SALE</a:t>
              </a:r>
              <a:endParaRPr sz="1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151" name="Google Shape;151;p27"/>
          <p:cNvGrpSpPr/>
          <p:nvPr/>
        </p:nvGrpSpPr>
        <p:grpSpPr>
          <a:xfrm rot="4340978">
            <a:off x="-4640701" y="177949"/>
            <a:ext cx="9855947" cy="1654458"/>
            <a:chOff x="-311300" y="-167354"/>
            <a:chExt cx="9856200" cy="1654500"/>
          </a:xfrm>
        </p:grpSpPr>
        <p:sp>
          <p:nvSpPr>
            <p:cNvPr id="152" name="Google Shape;152;p27"/>
            <p:cNvSpPr/>
            <p:nvPr/>
          </p:nvSpPr>
          <p:spPr>
            <a:xfrm rot="412539" flipH="1">
              <a:off x="-190025" y="410119"/>
              <a:ext cx="9678001" cy="4995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7"/>
            <p:cNvSpPr txBox="1"/>
            <p:nvPr/>
          </p:nvSpPr>
          <p:spPr>
            <a:xfrm rot="412507">
              <a:off x="-322819" y="461280"/>
              <a:ext cx="9879237" cy="400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30% OFF 40% OFF 60% OFF 70% OFF 30% OFF 40% OFF 60% 30% OFF 40% OFF 60% OFF </a:t>
              </a:r>
              <a:endParaRPr sz="1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154" name="Google Shape;154;p27"/>
          <p:cNvGrpSpPr/>
          <p:nvPr/>
        </p:nvGrpSpPr>
        <p:grpSpPr>
          <a:xfrm rot="-397268">
            <a:off x="2715947" y="3086413"/>
            <a:ext cx="8917828" cy="3043107"/>
            <a:chOff x="-840567" y="-1057272"/>
            <a:chExt cx="8918100" cy="3043200"/>
          </a:xfrm>
        </p:grpSpPr>
        <p:sp>
          <p:nvSpPr>
            <p:cNvPr id="155" name="Google Shape;155;p27"/>
            <p:cNvSpPr/>
            <p:nvPr/>
          </p:nvSpPr>
          <p:spPr>
            <a:xfrm rot="-976925">
              <a:off x="-953746" y="214559"/>
              <a:ext cx="9144457" cy="499536"/>
            </a:xfrm>
            <a:prstGeom prst="rect">
              <a:avLst/>
            </a:pr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 txBox="1"/>
            <p:nvPr/>
          </p:nvSpPr>
          <p:spPr>
            <a:xfrm rot="-980639">
              <a:off x="-844125" y="267104"/>
              <a:ext cx="8921002" cy="400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BLACK FRIDAY BLACK FRIDAY BLACK FRIDAY BLACK FRIDAY BLACK </a:t>
              </a:r>
              <a:endPara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ExtraBold"/>
              <a:buNone/>
              <a:defRPr sz="3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71" r:id="rId6"/>
    <p:sldLayoutId id="2147483672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ctrTitle"/>
          </p:nvPr>
        </p:nvSpPr>
        <p:spPr>
          <a:xfrm>
            <a:off x="711400" y="1571900"/>
            <a:ext cx="7705500" cy="18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Gurmukhi MN" panose="02020600050405020304" pitchFamily="18" charset="0"/>
                <a:cs typeface="Gurmukhi MN" panose="02020600050405020304" pitchFamily="18" charset="0"/>
              </a:rPr>
              <a:t>EDA For The Retailer On BLACK </a:t>
            </a:r>
            <a:r>
              <a:rPr lang="en" sz="4800" b="1" dirty="0">
                <a:solidFill>
                  <a:schemeClr val="lt2"/>
                </a:solidFill>
                <a:latin typeface="Gurmukhi MN" panose="02020600050405020304" pitchFamily="18" charset="0"/>
                <a:cs typeface="Gurmukhi MN" panose="02020600050405020304" pitchFamily="18" charset="0"/>
              </a:rPr>
              <a:t>FRIDAY</a:t>
            </a:r>
            <a:endParaRPr sz="4800" b="1" dirty="0">
              <a:latin typeface="Gurmukhi MN" panose="02020600050405020304" pitchFamily="18" charset="0"/>
              <a:cs typeface="Gurmukhi MN" panose="02020600050405020304" pitchFamily="18" charset="0"/>
            </a:endParaRPr>
          </a:p>
        </p:txBody>
      </p:sp>
      <p:sp>
        <p:nvSpPr>
          <p:cNvPr id="171" name="Google Shape;171;p31"/>
          <p:cNvSpPr txBox="1">
            <a:spLocks noGrp="1"/>
          </p:cNvSpPr>
          <p:nvPr>
            <p:ph type="subTitle" idx="1"/>
          </p:nvPr>
        </p:nvSpPr>
        <p:spPr>
          <a:xfrm>
            <a:off x="726900" y="3342124"/>
            <a:ext cx="7705500" cy="1016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Gurmukhi MN" panose="02020600050405020304" pitchFamily="18" charset="0"/>
                <a:ea typeface="Songti TC" panose="02010600040101010101" pitchFamily="2" charset="-120"/>
                <a:cs typeface="Gurmukhi MN" panose="02020600050405020304" pitchFamily="18" charset="0"/>
                <a:sym typeface="Arial"/>
              </a:rPr>
              <a:t>Data Science</a:t>
            </a:r>
          </a:p>
          <a:p>
            <a:pPr marL="0" lvl="0" indent="0">
              <a:buClr>
                <a:srgbClr val="000000"/>
              </a:buClr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Gurmukhi MN" panose="02020600050405020304" pitchFamily="18" charset="0"/>
                <a:ea typeface="Songti TC" panose="02010600040101010101" pitchFamily="2" charset="-120"/>
                <a:cs typeface="Gurmukhi MN" panose="02020600050405020304" pitchFamily="18" charset="0"/>
                <a:sym typeface="Arial"/>
              </a:rPr>
              <a:t>Yonnie Chan / </a:t>
            </a:r>
            <a:r>
              <a:rPr lang="en" dirty="0" err="1">
                <a:solidFill>
                  <a:schemeClr val="tx1"/>
                </a:solidFill>
                <a:latin typeface="Gurmukhi MN" panose="02020600050405020304" pitchFamily="18" charset="0"/>
                <a:ea typeface="Songti TC" panose="02010600040101010101" pitchFamily="2" charset="-120"/>
                <a:cs typeface="Gurmukhi MN" panose="02020600050405020304" pitchFamily="18" charset="0"/>
                <a:sym typeface="Arial"/>
              </a:rPr>
              <a:t>yonniech</a:t>
            </a:r>
            <a:endParaRPr lang="en" dirty="0">
              <a:solidFill>
                <a:schemeClr val="tx1"/>
              </a:solidFill>
              <a:latin typeface="Gurmukhi MN" panose="02020600050405020304" pitchFamily="18" charset="0"/>
              <a:ea typeface="Songti TC" panose="02010600040101010101" pitchFamily="2" charset="-120"/>
              <a:cs typeface="Gurmukhi MN" panose="02020600050405020304" pitchFamily="18" charset="0"/>
              <a:sym typeface="Arial"/>
            </a:endParaRPr>
          </a:p>
          <a:p>
            <a:pPr marL="0" lvl="0" indent="0">
              <a:buClr>
                <a:srgbClr val="000000"/>
              </a:buClr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Gurmukhi MN" panose="02020600050405020304" pitchFamily="18" charset="0"/>
                <a:ea typeface="Songti TC" panose="02010600040101010101" pitchFamily="2" charset="-120"/>
                <a:cs typeface="Gurmukhi MN" panose="02020600050405020304" pitchFamily="18" charset="0"/>
                <a:sym typeface="Arial"/>
              </a:rPr>
              <a:t>Dec. 8, 2022</a:t>
            </a:r>
            <a:endParaRPr sz="2400" dirty="0">
              <a:solidFill>
                <a:schemeClr val="tx1"/>
              </a:solidFill>
              <a:latin typeface="Gurmukhi MN" panose="02020600050405020304" pitchFamily="18" charset="0"/>
              <a:ea typeface="Songti TC" panose="02010600040101010101" pitchFamily="2" charset="-120"/>
              <a:cs typeface="Gurmukhi MN" panose="02020600050405020304" pitchFamily="18" charset="0"/>
              <a:sym typeface="Arial"/>
            </a:endParaRPr>
          </a:p>
        </p:txBody>
      </p:sp>
      <p:grpSp>
        <p:nvGrpSpPr>
          <p:cNvPr id="175" name="Google Shape;175;p31"/>
          <p:cNvGrpSpPr/>
          <p:nvPr/>
        </p:nvGrpSpPr>
        <p:grpSpPr>
          <a:xfrm rot="630190">
            <a:off x="2847009" y="1969047"/>
            <a:ext cx="8210560" cy="4926576"/>
            <a:chOff x="2846901" y="2229172"/>
            <a:chExt cx="8210100" cy="4926300"/>
          </a:xfrm>
        </p:grpSpPr>
        <p:sp>
          <p:nvSpPr>
            <p:cNvPr id="176" name="Google Shape;176;p31"/>
            <p:cNvSpPr/>
            <p:nvPr/>
          </p:nvSpPr>
          <p:spPr>
            <a:xfrm rot="-1764857" flipH="1">
              <a:off x="2379756" y="4442689"/>
              <a:ext cx="9144390" cy="499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 txBox="1"/>
            <p:nvPr/>
          </p:nvSpPr>
          <p:spPr>
            <a:xfrm rot="-1764955">
              <a:off x="2524785" y="4480527"/>
              <a:ext cx="8917922" cy="399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SALE SALE SALE SALE SALE SALE SALE SALE SALE SALE SALE SALE SALE SALE</a:t>
              </a:r>
              <a:endParaRPr sz="16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2" name="Google Shape;272;p35">
            <a:extLst>
              <a:ext uri="{FF2B5EF4-FFF2-40B4-BE49-F238E27FC236}">
                <a16:creationId xmlns:a16="http://schemas.microsoft.com/office/drawing/2014/main" id="{16F16939-9255-8597-2E1B-061951266EF7}"/>
              </a:ext>
            </a:extLst>
          </p:cNvPr>
          <p:cNvGrpSpPr/>
          <p:nvPr/>
        </p:nvGrpSpPr>
        <p:grpSpPr>
          <a:xfrm rot="682295">
            <a:off x="7280871" y="-49422"/>
            <a:ext cx="1706748" cy="1756171"/>
            <a:chOff x="5359593" y="1443061"/>
            <a:chExt cx="2308568" cy="2375417"/>
          </a:xfrm>
        </p:grpSpPr>
        <p:grpSp>
          <p:nvGrpSpPr>
            <p:cNvPr id="3" name="Google Shape;273;p35">
              <a:extLst>
                <a:ext uri="{FF2B5EF4-FFF2-40B4-BE49-F238E27FC236}">
                  <a16:creationId xmlns:a16="http://schemas.microsoft.com/office/drawing/2014/main" id="{53537E27-6FAE-4911-205C-6A0A10143E3C}"/>
                </a:ext>
              </a:extLst>
            </p:cNvPr>
            <p:cNvGrpSpPr/>
            <p:nvPr/>
          </p:nvGrpSpPr>
          <p:grpSpPr>
            <a:xfrm rot="306985">
              <a:off x="5453241" y="1533276"/>
              <a:ext cx="2121272" cy="2194989"/>
              <a:chOff x="5381972" y="1682873"/>
              <a:chExt cx="2018939" cy="2089100"/>
            </a:xfrm>
          </p:grpSpPr>
          <p:grpSp>
            <p:nvGrpSpPr>
              <p:cNvPr id="6" name="Google Shape;274;p35">
                <a:extLst>
                  <a:ext uri="{FF2B5EF4-FFF2-40B4-BE49-F238E27FC236}">
                    <a16:creationId xmlns:a16="http://schemas.microsoft.com/office/drawing/2014/main" id="{3C841FDB-7894-0BF8-8805-5858EE9CCE2C}"/>
                  </a:ext>
                </a:extLst>
              </p:cNvPr>
              <p:cNvGrpSpPr/>
              <p:nvPr/>
            </p:nvGrpSpPr>
            <p:grpSpPr>
              <a:xfrm>
                <a:off x="5404096" y="1692990"/>
                <a:ext cx="1996814" cy="2078982"/>
                <a:chOff x="-1759612" y="1557813"/>
                <a:chExt cx="1336288" cy="1391275"/>
              </a:xfrm>
            </p:grpSpPr>
            <p:sp>
              <p:nvSpPr>
                <p:cNvPr id="8" name="Google Shape;275;p35">
                  <a:extLst>
                    <a:ext uri="{FF2B5EF4-FFF2-40B4-BE49-F238E27FC236}">
                      <a16:creationId xmlns:a16="http://schemas.microsoft.com/office/drawing/2014/main" id="{975FF760-358C-5145-E97C-C32C5760F8C5}"/>
                    </a:ext>
                  </a:extLst>
                </p:cNvPr>
                <p:cNvSpPr/>
                <p:nvPr/>
              </p:nvSpPr>
              <p:spPr>
                <a:xfrm>
                  <a:off x="-1759600" y="1558688"/>
                  <a:ext cx="1336275" cy="139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51" h="55616" extrusionOk="0">
                      <a:moveTo>
                        <a:pt x="34198" y="1"/>
                      </a:moveTo>
                      <a:lnTo>
                        <a:pt x="26549" y="4096"/>
                      </a:lnTo>
                      <a:cubicBezTo>
                        <a:pt x="19276" y="4308"/>
                        <a:pt x="12545" y="7909"/>
                        <a:pt x="8332" y="13840"/>
                      </a:cubicBezTo>
                      <a:lnTo>
                        <a:pt x="1" y="18288"/>
                      </a:lnTo>
                      <a:lnTo>
                        <a:pt x="306" y="27608"/>
                      </a:lnTo>
                      <a:lnTo>
                        <a:pt x="4402" y="31586"/>
                      </a:lnTo>
                      <a:lnTo>
                        <a:pt x="4402" y="39541"/>
                      </a:lnTo>
                      <a:lnTo>
                        <a:pt x="1954" y="42483"/>
                      </a:lnTo>
                      <a:lnTo>
                        <a:pt x="4402" y="45496"/>
                      </a:lnTo>
                      <a:lnTo>
                        <a:pt x="4402" y="55616"/>
                      </a:lnTo>
                      <a:lnTo>
                        <a:pt x="50367" y="55616"/>
                      </a:lnTo>
                      <a:lnTo>
                        <a:pt x="50367" y="46202"/>
                      </a:lnTo>
                      <a:lnTo>
                        <a:pt x="53451" y="40977"/>
                      </a:lnTo>
                      <a:lnTo>
                        <a:pt x="50367" y="37752"/>
                      </a:lnTo>
                      <a:lnTo>
                        <a:pt x="50367" y="26243"/>
                      </a:lnTo>
                      <a:cubicBezTo>
                        <a:pt x="50344" y="24502"/>
                        <a:pt x="50132" y="22760"/>
                        <a:pt x="49732" y="21089"/>
                      </a:cubicBezTo>
                      <a:cubicBezTo>
                        <a:pt x="50979" y="19818"/>
                        <a:pt x="51756" y="18170"/>
                        <a:pt x="51944" y="16405"/>
                      </a:cubicBezTo>
                      <a:cubicBezTo>
                        <a:pt x="52392" y="12098"/>
                        <a:pt x="49120" y="8238"/>
                        <a:pt x="44648" y="7815"/>
                      </a:cubicBezTo>
                      <a:cubicBezTo>
                        <a:pt x="44375" y="7795"/>
                        <a:pt x="44102" y="7784"/>
                        <a:pt x="43829" y="7784"/>
                      </a:cubicBezTo>
                      <a:cubicBezTo>
                        <a:pt x="43443" y="7784"/>
                        <a:pt x="43057" y="7807"/>
                        <a:pt x="42671" y="7862"/>
                      </a:cubicBezTo>
                      <a:lnTo>
                        <a:pt x="42177" y="4755"/>
                      </a:lnTo>
                      <a:lnTo>
                        <a:pt x="341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152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" name="Google Shape;276;p35">
                  <a:extLst>
                    <a:ext uri="{FF2B5EF4-FFF2-40B4-BE49-F238E27FC236}">
                      <a16:creationId xmlns:a16="http://schemas.microsoft.com/office/drawing/2014/main" id="{0B074BF8-3001-C187-45C0-B3AB9558DDCC}"/>
                    </a:ext>
                  </a:extLst>
                </p:cNvPr>
                <p:cNvGrpSpPr/>
                <p:nvPr/>
              </p:nvGrpSpPr>
              <p:grpSpPr>
                <a:xfrm>
                  <a:off x="-1759612" y="1557813"/>
                  <a:ext cx="1336275" cy="1389825"/>
                  <a:chOff x="2213950" y="2847475"/>
                  <a:chExt cx="1336275" cy="1389825"/>
                </a:xfrm>
              </p:grpSpPr>
              <p:sp>
                <p:nvSpPr>
                  <p:cNvPr id="10" name="Google Shape;277;p35">
                    <a:extLst>
                      <a:ext uri="{FF2B5EF4-FFF2-40B4-BE49-F238E27FC236}">
                        <a16:creationId xmlns:a16="http://schemas.microsoft.com/office/drawing/2014/main" id="{9816A5A3-3474-0DC5-98EB-798530A0CA3B}"/>
                      </a:ext>
                    </a:extLst>
                  </p:cNvPr>
                  <p:cNvSpPr/>
                  <p:nvPr/>
                </p:nvSpPr>
                <p:spPr>
                  <a:xfrm>
                    <a:off x="2221025" y="3477650"/>
                    <a:ext cx="106525" cy="15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1" h="6379" extrusionOk="0">
                        <a:moveTo>
                          <a:pt x="4260" y="1"/>
                        </a:moveTo>
                        <a:lnTo>
                          <a:pt x="0" y="2401"/>
                        </a:lnTo>
                        <a:lnTo>
                          <a:pt x="4095" y="6379"/>
                        </a:lnTo>
                        <a:lnTo>
                          <a:pt x="426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" name="Google Shape;278;p35">
                    <a:extLst>
                      <a:ext uri="{FF2B5EF4-FFF2-40B4-BE49-F238E27FC236}">
                        <a16:creationId xmlns:a16="http://schemas.microsoft.com/office/drawing/2014/main" id="{F11AFE85-0F60-6E0A-BA90-78586E41E667}"/>
                      </a:ext>
                    </a:extLst>
                  </p:cNvPr>
                  <p:cNvSpPr/>
                  <p:nvPr/>
                </p:nvSpPr>
                <p:spPr>
                  <a:xfrm>
                    <a:off x="2262800" y="3836000"/>
                    <a:ext cx="60625" cy="8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5" h="3413" extrusionOk="0">
                        <a:moveTo>
                          <a:pt x="2424" y="0"/>
                        </a:moveTo>
                        <a:lnTo>
                          <a:pt x="0" y="2942"/>
                        </a:lnTo>
                        <a:lnTo>
                          <a:pt x="2424" y="3413"/>
                        </a:lnTo>
                        <a:lnTo>
                          <a:pt x="242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" name="Google Shape;279;p35">
                    <a:extLst>
                      <a:ext uri="{FF2B5EF4-FFF2-40B4-BE49-F238E27FC236}">
                        <a16:creationId xmlns:a16="http://schemas.microsoft.com/office/drawing/2014/main" id="{28D1844F-757C-005E-30EE-7C2F4BCE5E0E}"/>
                      </a:ext>
                    </a:extLst>
                  </p:cNvPr>
                  <p:cNvSpPr/>
                  <p:nvPr/>
                </p:nvSpPr>
                <p:spPr>
                  <a:xfrm>
                    <a:off x="3464300" y="3791275"/>
                    <a:ext cx="85925" cy="9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7" h="3814" extrusionOk="0">
                        <a:moveTo>
                          <a:pt x="354" y="0"/>
                        </a:moveTo>
                        <a:lnTo>
                          <a:pt x="1" y="3813"/>
                        </a:lnTo>
                        <a:lnTo>
                          <a:pt x="3437" y="3248"/>
                        </a:lnTo>
                        <a:lnTo>
                          <a:pt x="35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" name="Google Shape;280;p35">
                    <a:extLst>
                      <a:ext uri="{FF2B5EF4-FFF2-40B4-BE49-F238E27FC236}">
                        <a16:creationId xmlns:a16="http://schemas.microsoft.com/office/drawing/2014/main" id="{A3E4F5AF-1293-B8E3-5966-957E2248DB95}"/>
                      </a:ext>
                    </a:extLst>
                  </p:cNvPr>
                  <p:cNvSpPr/>
                  <p:nvPr/>
                </p:nvSpPr>
                <p:spPr>
                  <a:xfrm>
                    <a:off x="3163625" y="2966925"/>
                    <a:ext cx="131825" cy="170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3" h="6803" extrusionOk="0">
                        <a:moveTo>
                          <a:pt x="4190" y="1"/>
                        </a:moveTo>
                        <a:lnTo>
                          <a:pt x="1" y="2284"/>
                        </a:lnTo>
                        <a:lnTo>
                          <a:pt x="5273" y="6803"/>
                        </a:lnTo>
                        <a:lnTo>
                          <a:pt x="419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81;p35">
                    <a:extLst>
                      <a:ext uri="{FF2B5EF4-FFF2-40B4-BE49-F238E27FC236}">
                        <a16:creationId xmlns:a16="http://schemas.microsoft.com/office/drawing/2014/main" id="{709BEBCF-C64C-44CC-B2A6-C9AD224CC2C3}"/>
                      </a:ext>
                    </a:extLst>
                  </p:cNvPr>
                  <p:cNvSpPr/>
                  <p:nvPr/>
                </p:nvSpPr>
                <p:spPr>
                  <a:xfrm>
                    <a:off x="2323400" y="2949275"/>
                    <a:ext cx="1149750" cy="128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90" h="51521" extrusionOk="0">
                        <a:moveTo>
                          <a:pt x="22995" y="1"/>
                        </a:moveTo>
                        <a:cubicBezTo>
                          <a:pt x="10309" y="1"/>
                          <a:pt x="0" y="9956"/>
                          <a:pt x="0" y="22195"/>
                        </a:cubicBezTo>
                        <a:lnTo>
                          <a:pt x="0" y="51520"/>
                        </a:lnTo>
                        <a:lnTo>
                          <a:pt x="45990" y="51520"/>
                        </a:lnTo>
                        <a:lnTo>
                          <a:pt x="45990" y="22195"/>
                        </a:lnTo>
                        <a:cubicBezTo>
                          <a:pt x="45990" y="9956"/>
                          <a:pt x="35657" y="1"/>
                          <a:pt x="22995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" name="Google Shape;282;p35">
                    <a:extLst>
                      <a:ext uri="{FF2B5EF4-FFF2-40B4-BE49-F238E27FC236}">
                        <a16:creationId xmlns:a16="http://schemas.microsoft.com/office/drawing/2014/main" id="{EF27722A-5A04-8456-700F-9700DC56AE3C}"/>
                      </a:ext>
                    </a:extLst>
                  </p:cNvPr>
                  <p:cNvSpPr/>
                  <p:nvPr/>
                </p:nvSpPr>
                <p:spPr>
                  <a:xfrm>
                    <a:off x="2378700" y="3002825"/>
                    <a:ext cx="1039150" cy="118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66" h="47261" extrusionOk="0">
                        <a:moveTo>
                          <a:pt x="20740" y="0"/>
                        </a:moveTo>
                        <a:cubicBezTo>
                          <a:pt x="9274" y="0"/>
                          <a:pt x="1" y="9288"/>
                          <a:pt x="1" y="20759"/>
                        </a:cubicBezTo>
                        <a:lnTo>
                          <a:pt x="1" y="47260"/>
                        </a:lnTo>
                        <a:lnTo>
                          <a:pt x="41565" y="47260"/>
                        </a:lnTo>
                        <a:lnTo>
                          <a:pt x="41565" y="20759"/>
                        </a:lnTo>
                        <a:cubicBezTo>
                          <a:pt x="41565" y="9311"/>
                          <a:pt x="32269" y="0"/>
                          <a:pt x="20826" y="0"/>
                        </a:cubicBezTo>
                        <a:cubicBezTo>
                          <a:pt x="20812" y="0"/>
                          <a:pt x="20797" y="0"/>
                          <a:pt x="20783" y="0"/>
                        </a:cubicBezTo>
                        <a:cubicBezTo>
                          <a:pt x="20769" y="0"/>
                          <a:pt x="20754" y="0"/>
                          <a:pt x="2074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283;p35">
                    <a:extLst>
                      <a:ext uri="{FF2B5EF4-FFF2-40B4-BE49-F238E27FC236}">
                        <a16:creationId xmlns:a16="http://schemas.microsoft.com/office/drawing/2014/main" id="{F80C9166-A623-D46C-06D7-66E77C02319C}"/>
                      </a:ext>
                    </a:extLst>
                  </p:cNvPr>
                  <p:cNvSpPr/>
                  <p:nvPr/>
                </p:nvSpPr>
                <p:spPr>
                  <a:xfrm>
                    <a:off x="2213950" y="2847475"/>
                    <a:ext cx="1054450" cy="69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78" h="27609" extrusionOk="0">
                        <a:moveTo>
                          <a:pt x="34175" y="1"/>
                        </a:moveTo>
                        <a:lnTo>
                          <a:pt x="1" y="18288"/>
                        </a:lnTo>
                        <a:lnTo>
                          <a:pt x="283" y="27608"/>
                        </a:lnTo>
                        <a:lnTo>
                          <a:pt x="42177" y="4779"/>
                        </a:lnTo>
                        <a:lnTo>
                          <a:pt x="34175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284;p35">
                    <a:extLst>
                      <a:ext uri="{FF2B5EF4-FFF2-40B4-BE49-F238E27FC236}">
                        <a16:creationId xmlns:a16="http://schemas.microsoft.com/office/drawing/2014/main" id="{E9FE335D-3E9F-DC20-3E5E-4BE5320B115B}"/>
                      </a:ext>
                    </a:extLst>
                  </p:cNvPr>
                  <p:cNvSpPr/>
                  <p:nvPr/>
                </p:nvSpPr>
                <p:spPr>
                  <a:xfrm>
                    <a:off x="3107150" y="3042250"/>
                    <a:ext cx="406600" cy="39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64" h="15699" extrusionOk="0">
                        <a:moveTo>
                          <a:pt x="8120" y="0"/>
                        </a:moveTo>
                        <a:cubicBezTo>
                          <a:pt x="3625" y="0"/>
                          <a:pt x="0" y="3531"/>
                          <a:pt x="0" y="7861"/>
                        </a:cubicBezTo>
                        <a:cubicBezTo>
                          <a:pt x="0" y="12192"/>
                          <a:pt x="3625" y="15699"/>
                          <a:pt x="8120" y="15699"/>
                        </a:cubicBezTo>
                        <a:cubicBezTo>
                          <a:pt x="12616" y="15699"/>
                          <a:pt x="16264" y="12192"/>
                          <a:pt x="16264" y="7861"/>
                        </a:cubicBezTo>
                        <a:cubicBezTo>
                          <a:pt x="16264" y="3531"/>
                          <a:pt x="12616" y="0"/>
                          <a:pt x="812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285;p35">
                    <a:extLst>
                      <a:ext uri="{FF2B5EF4-FFF2-40B4-BE49-F238E27FC236}">
                        <a16:creationId xmlns:a16="http://schemas.microsoft.com/office/drawing/2014/main" id="{A393DC12-1029-001C-2BF4-4B9E6F44E601}"/>
                      </a:ext>
                    </a:extLst>
                  </p:cNvPr>
                  <p:cNvSpPr/>
                  <p:nvPr/>
                </p:nvSpPr>
                <p:spPr>
                  <a:xfrm>
                    <a:off x="3184225" y="3135200"/>
                    <a:ext cx="250675" cy="20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7" h="8380" extrusionOk="0">
                        <a:moveTo>
                          <a:pt x="2354" y="1342"/>
                        </a:moveTo>
                        <a:cubicBezTo>
                          <a:pt x="2472" y="1342"/>
                          <a:pt x="2566" y="1390"/>
                          <a:pt x="2637" y="1484"/>
                        </a:cubicBezTo>
                        <a:cubicBezTo>
                          <a:pt x="2754" y="1648"/>
                          <a:pt x="2801" y="1837"/>
                          <a:pt x="2801" y="2049"/>
                        </a:cubicBezTo>
                        <a:cubicBezTo>
                          <a:pt x="2801" y="2237"/>
                          <a:pt x="2778" y="2425"/>
                          <a:pt x="2754" y="2637"/>
                        </a:cubicBezTo>
                        <a:cubicBezTo>
                          <a:pt x="2731" y="2802"/>
                          <a:pt x="2684" y="2990"/>
                          <a:pt x="2589" y="3155"/>
                        </a:cubicBezTo>
                        <a:cubicBezTo>
                          <a:pt x="2495" y="3296"/>
                          <a:pt x="2354" y="3367"/>
                          <a:pt x="2189" y="3367"/>
                        </a:cubicBezTo>
                        <a:cubicBezTo>
                          <a:pt x="2072" y="3367"/>
                          <a:pt x="1978" y="3319"/>
                          <a:pt x="1907" y="3225"/>
                        </a:cubicBezTo>
                        <a:cubicBezTo>
                          <a:pt x="1789" y="3061"/>
                          <a:pt x="1742" y="2849"/>
                          <a:pt x="1742" y="2660"/>
                        </a:cubicBezTo>
                        <a:cubicBezTo>
                          <a:pt x="1742" y="2472"/>
                          <a:pt x="1742" y="2260"/>
                          <a:pt x="1789" y="2072"/>
                        </a:cubicBezTo>
                        <a:cubicBezTo>
                          <a:pt x="1813" y="1884"/>
                          <a:pt x="1860" y="1719"/>
                          <a:pt x="1954" y="1554"/>
                        </a:cubicBezTo>
                        <a:cubicBezTo>
                          <a:pt x="2048" y="1413"/>
                          <a:pt x="2189" y="1342"/>
                          <a:pt x="2354" y="1342"/>
                        </a:cubicBezTo>
                        <a:close/>
                        <a:moveTo>
                          <a:pt x="2624" y="87"/>
                        </a:moveTo>
                        <a:cubicBezTo>
                          <a:pt x="2565" y="87"/>
                          <a:pt x="2507" y="90"/>
                          <a:pt x="2448" y="95"/>
                        </a:cubicBezTo>
                        <a:cubicBezTo>
                          <a:pt x="1978" y="95"/>
                          <a:pt x="1507" y="213"/>
                          <a:pt x="1107" y="472"/>
                        </a:cubicBezTo>
                        <a:cubicBezTo>
                          <a:pt x="754" y="707"/>
                          <a:pt x="448" y="1036"/>
                          <a:pt x="283" y="1437"/>
                        </a:cubicBezTo>
                        <a:cubicBezTo>
                          <a:pt x="71" y="1860"/>
                          <a:pt x="1" y="2331"/>
                          <a:pt x="24" y="2778"/>
                        </a:cubicBezTo>
                        <a:cubicBezTo>
                          <a:pt x="1" y="3319"/>
                          <a:pt x="212" y="3837"/>
                          <a:pt x="612" y="4190"/>
                        </a:cubicBezTo>
                        <a:cubicBezTo>
                          <a:pt x="1009" y="4477"/>
                          <a:pt x="1489" y="4640"/>
                          <a:pt x="1974" y="4640"/>
                        </a:cubicBezTo>
                        <a:cubicBezTo>
                          <a:pt x="2006" y="4640"/>
                          <a:pt x="2039" y="4639"/>
                          <a:pt x="2072" y="4637"/>
                        </a:cubicBezTo>
                        <a:cubicBezTo>
                          <a:pt x="2542" y="4614"/>
                          <a:pt x="3013" y="4496"/>
                          <a:pt x="3413" y="4237"/>
                        </a:cubicBezTo>
                        <a:cubicBezTo>
                          <a:pt x="3766" y="4002"/>
                          <a:pt x="4049" y="3672"/>
                          <a:pt x="4237" y="3296"/>
                        </a:cubicBezTo>
                        <a:cubicBezTo>
                          <a:pt x="4425" y="2849"/>
                          <a:pt x="4519" y="2402"/>
                          <a:pt x="4496" y="1931"/>
                        </a:cubicBezTo>
                        <a:cubicBezTo>
                          <a:pt x="4519" y="1413"/>
                          <a:pt x="4308" y="895"/>
                          <a:pt x="3907" y="542"/>
                        </a:cubicBezTo>
                        <a:cubicBezTo>
                          <a:pt x="3552" y="250"/>
                          <a:pt x="3086" y="87"/>
                          <a:pt x="2624" y="87"/>
                        </a:cubicBezTo>
                        <a:close/>
                        <a:moveTo>
                          <a:pt x="7838" y="4991"/>
                        </a:moveTo>
                        <a:cubicBezTo>
                          <a:pt x="7956" y="4991"/>
                          <a:pt x="8073" y="5061"/>
                          <a:pt x="8144" y="5132"/>
                        </a:cubicBezTo>
                        <a:cubicBezTo>
                          <a:pt x="8238" y="5296"/>
                          <a:pt x="8309" y="5508"/>
                          <a:pt x="8285" y="5697"/>
                        </a:cubicBezTo>
                        <a:cubicBezTo>
                          <a:pt x="8285" y="5885"/>
                          <a:pt x="8285" y="6097"/>
                          <a:pt x="8262" y="6285"/>
                        </a:cubicBezTo>
                        <a:cubicBezTo>
                          <a:pt x="8238" y="6473"/>
                          <a:pt x="8167" y="6662"/>
                          <a:pt x="8073" y="6803"/>
                        </a:cubicBezTo>
                        <a:cubicBezTo>
                          <a:pt x="8003" y="6944"/>
                          <a:pt x="7838" y="7038"/>
                          <a:pt x="7673" y="7038"/>
                        </a:cubicBezTo>
                        <a:cubicBezTo>
                          <a:pt x="7556" y="7015"/>
                          <a:pt x="7461" y="6968"/>
                          <a:pt x="7391" y="6873"/>
                        </a:cubicBezTo>
                        <a:cubicBezTo>
                          <a:pt x="7273" y="6709"/>
                          <a:pt x="7226" y="6520"/>
                          <a:pt x="7250" y="6309"/>
                        </a:cubicBezTo>
                        <a:cubicBezTo>
                          <a:pt x="7226" y="6120"/>
                          <a:pt x="7250" y="5932"/>
                          <a:pt x="7273" y="5720"/>
                        </a:cubicBezTo>
                        <a:cubicBezTo>
                          <a:pt x="7297" y="5555"/>
                          <a:pt x="7344" y="5367"/>
                          <a:pt x="7438" y="5226"/>
                        </a:cubicBezTo>
                        <a:cubicBezTo>
                          <a:pt x="7532" y="5085"/>
                          <a:pt x="7673" y="4991"/>
                          <a:pt x="7838" y="4991"/>
                        </a:cubicBezTo>
                        <a:close/>
                        <a:moveTo>
                          <a:pt x="8054" y="3741"/>
                        </a:moveTo>
                        <a:cubicBezTo>
                          <a:pt x="8021" y="3741"/>
                          <a:pt x="7988" y="3742"/>
                          <a:pt x="7956" y="3743"/>
                        </a:cubicBezTo>
                        <a:cubicBezTo>
                          <a:pt x="7461" y="3743"/>
                          <a:pt x="7014" y="3884"/>
                          <a:pt x="6591" y="4143"/>
                        </a:cubicBezTo>
                        <a:cubicBezTo>
                          <a:pt x="6238" y="4379"/>
                          <a:pt x="5955" y="4708"/>
                          <a:pt x="5767" y="5085"/>
                        </a:cubicBezTo>
                        <a:cubicBezTo>
                          <a:pt x="5579" y="5508"/>
                          <a:pt x="5484" y="5979"/>
                          <a:pt x="5508" y="6450"/>
                        </a:cubicBezTo>
                        <a:cubicBezTo>
                          <a:pt x="5484" y="6968"/>
                          <a:pt x="5720" y="7485"/>
                          <a:pt x="6120" y="7838"/>
                        </a:cubicBezTo>
                        <a:cubicBezTo>
                          <a:pt x="6475" y="8131"/>
                          <a:pt x="6923" y="8293"/>
                          <a:pt x="7381" y="8293"/>
                        </a:cubicBezTo>
                        <a:cubicBezTo>
                          <a:pt x="7439" y="8293"/>
                          <a:pt x="7497" y="8291"/>
                          <a:pt x="7556" y="8286"/>
                        </a:cubicBezTo>
                        <a:cubicBezTo>
                          <a:pt x="8026" y="8286"/>
                          <a:pt x="8497" y="8144"/>
                          <a:pt x="8897" y="7909"/>
                        </a:cubicBezTo>
                        <a:cubicBezTo>
                          <a:pt x="9274" y="7674"/>
                          <a:pt x="9556" y="7344"/>
                          <a:pt x="9744" y="6944"/>
                        </a:cubicBezTo>
                        <a:cubicBezTo>
                          <a:pt x="9933" y="6520"/>
                          <a:pt x="10027" y="6050"/>
                          <a:pt x="9980" y="5602"/>
                        </a:cubicBezTo>
                        <a:cubicBezTo>
                          <a:pt x="10003" y="5061"/>
                          <a:pt x="9791" y="4543"/>
                          <a:pt x="9391" y="4190"/>
                        </a:cubicBezTo>
                        <a:cubicBezTo>
                          <a:pt x="9016" y="3904"/>
                          <a:pt x="8538" y="3741"/>
                          <a:pt x="8054" y="3741"/>
                        </a:cubicBezTo>
                        <a:close/>
                        <a:moveTo>
                          <a:pt x="9603" y="1"/>
                        </a:moveTo>
                        <a:lnTo>
                          <a:pt x="7461" y="48"/>
                        </a:lnTo>
                        <a:lnTo>
                          <a:pt x="424" y="8380"/>
                        </a:lnTo>
                        <a:lnTo>
                          <a:pt x="2566" y="8333"/>
                        </a:lnTo>
                        <a:lnTo>
                          <a:pt x="960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286;p35">
                    <a:extLst>
                      <a:ext uri="{FF2B5EF4-FFF2-40B4-BE49-F238E27FC236}">
                        <a16:creationId xmlns:a16="http://schemas.microsoft.com/office/drawing/2014/main" id="{CC5987E4-8A80-D05C-42E7-1F05BA2B4CDD}"/>
                      </a:ext>
                    </a:extLst>
                  </p:cNvPr>
                  <p:cNvSpPr/>
                  <p:nvPr/>
                </p:nvSpPr>
                <p:spPr>
                  <a:xfrm>
                    <a:off x="2262800" y="3872475"/>
                    <a:ext cx="1287425" cy="2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97" h="9180" extrusionOk="0">
                        <a:moveTo>
                          <a:pt x="51497" y="0"/>
                        </a:moveTo>
                        <a:lnTo>
                          <a:pt x="0" y="1483"/>
                        </a:lnTo>
                        <a:lnTo>
                          <a:pt x="6214" y="9179"/>
                        </a:lnTo>
                        <a:lnTo>
                          <a:pt x="46390" y="8638"/>
                        </a:lnTo>
                        <a:lnTo>
                          <a:pt x="5149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7" name="Google Shape;287;p35">
                <a:extLst>
                  <a:ext uri="{FF2B5EF4-FFF2-40B4-BE49-F238E27FC236}">
                    <a16:creationId xmlns:a16="http://schemas.microsoft.com/office/drawing/2014/main" id="{E91D5B1E-951A-4289-07EF-43B552480584}"/>
                  </a:ext>
                </a:extLst>
              </p:cNvPr>
              <p:cNvSpPr txBox="1"/>
              <p:nvPr/>
            </p:nvSpPr>
            <p:spPr>
              <a:xfrm rot="-1689440">
                <a:off x="5362418" y="2019790"/>
                <a:ext cx="1501608" cy="293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 b="1" dirty="0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L I M I T E D  T I M E   O N L Y</a:t>
                </a:r>
                <a:endParaRPr sz="10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sp>
          <p:nvSpPr>
            <p:cNvPr id="4" name="Google Shape;288;p35">
              <a:extLst>
                <a:ext uri="{FF2B5EF4-FFF2-40B4-BE49-F238E27FC236}">
                  <a16:creationId xmlns:a16="http://schemas.microsoft.com/office/drawing/2014/main" id="{C32A1A25-6AF1-A94F-FE53-B86DDE805100}"/>
                </a:ext>
              </a:extLst>
            </p:cNvPr>
            <p:cNvSpPr txBox="1"/>
            <p:nvPr/>
          </p:nvSpPr>
          <p:spPr>
            <a:xfrm rot="221021">
              <a:off x="5651855" y="2399173"/>
              <a:ext cx="1797714" cy="639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i="1" dirty="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BLACK </a:t>
              </a:r>
              <a:r>
                <a:rPr lang="en" sz="1800" i="1" dirty="0">
                  <a:solidFill>
                    <a:schemeClr val="lt2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FRIDAY</a:t>
              </a:r>
              <a:endParaRPr sz="1800" i="1" dirty="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" name="Google Shape;289;p35">
              <a:extLst>
                <a:ext uri="{FF2B5EF4-FFF2-40B4-BE49-F238E27FC236}">
                  <a16:creationId xmlns:a16="http://schemas.microsoft.com/office/drawing/2014/main" id="{04D66650-AD18-77BE-B0D5-EACD528D4719}"/>
                </a:ext>
              </a:extLst>
            </p:cNvPr>
            <p:cNvSpPr txBox="1"/>
            <p:nvPr/>
          </p:nvSpPr>
          <p:spPr>
            <a:xfrm rot="233571">
              <a:off x="5745049" y="3211241"/>
              <a:ext cx="1581950" cy="29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50%</a:t>
              </a:r>
              <a:r>
                <a:rPr lang="en" sz="8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" sz="105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OFF</a:t>
              </a:r>
              <a:endParaRPr sz="10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AF618B8-9AFC-3BC6-9727-C85A1F238454}"/>
              </a:ext>
            </a:extLst>
          </p:cNvPr>
          <p:cNvSpPr txBox="1"/>
          <p:nvPr/>
        </p:nvSpPr>
        <p:spPr>
          <a:xfrm>
            <a:off x="726900" y="1198009"/>
            <a:ext cx="245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urmukhi MN" panose="02020600050405020304" pitchFamily="18" charset="0"/>
                <a:cs typeface="Gurmukhi MN" panose="02020600050405020304" pitchFamily="18" charset="0"/>
                <a:sym typeface="Montserrat ExtraBold"/>
              </a:rPr>
              <a:t>SI 618: </a:t>
            </a:r>
            <a:r>
              <a:rPr lang="en-US" sz="2400" dirty="0">
                <a:solidFill>
                  <a:schemeClr val="dk1"/>
                </a:solidFill>
                <a:latin typeface="Gurmukhi MN" panose="02020600050405020304" pitchFamily="18" charset="0"/>
                <a:cs typeface="Gurmukhi MN" panose="02020600050405020304" pitchFamily="18" charset="0"/>
                <a:sym typeface="Montserrat ExtraBold"/>
              </a:rPr>
              <a:t>Project 2</a:t>
            </a:r>
            <a:endParaRPr lang="en-US" sz="700" dirty="0">
              <a:solidFill>
                <a:schemeClr val="tx1"/>
              </a:solidFill>
              <a:latin typeface="Gurmukhi MN" panose="02020600050405020304" pitchFamily="18" charset="0"/>
              <a:cs typeface="Gurmukhi MN" panose="02020600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 idx="5"/>
          </p:nvPr>
        </p:nvSpPr>
        <p:spPr>
          <a:xfrm>
            <a:off x="2609213" y="1614137"/>
            <a:ext cx="35547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 idx="17"/>
          </p:nvPr>
        </p:nvSpPr>
        <p:spPr>
          <a:xfrm>
            <a:off x="3499746" y="1606977"/>
            <a:ext cx="5618853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dirty="0">
                <a:effectLst/>
                <a:latin typeface="Gurmukhi MN" panose="02020600050405020304" pitchFamily="18" charset="0"/>
                <a:cs typeface="Gurmukhi MN" panose="02020600050405020304" pitchFamily="18" charset="0"/>
              </a:rPr>
              <a:t>Who are our core </a:t>
            </a:r>
            <a:r>
              <a:rPr lang="en-US" b="1" dirty="0">
                <a:solidFill>
                  <a:srgbClr val="FBCA01"/>
                </a:solidFill>
                <a:effectLst/>
                <a:latin typeface="Gurmukhi MN" panose="02020600050405020304" pitchFamily="18" charset="0"/>
                <a:cs typeface="Gurmukhi MN" panose="02020600050405020304" pitchFamily="18" charset="0"/>
              </a:rPr>
              <a:t>customers</a:t>
            </a:r>
            <a:r>
              <a:rPr lang="en-US" b="1" dirty="0">
                <a:effectLst/>
                <a:latin typeface="Gurmukhi MN" panose="02020600050405020304" pitchFamily="18" charset="0"/>
                <a:cs typeface="Gurmukhi MN" panose="02020600050405020304" pitchFamily="18" charset="0"/>
              </a:rPr>
              <a:t>? </a:t>
            </a:r>
            <a:endParaRPr lang="en-US" sz="3200" dirty="0">
              <a:effectLst/>
              <a:latin typeface="Gurmukhi MN" panose="02020600050405020304" pitchFamily="18" charset="0"/>
              <a:cs typeface="Gurmukhi MN" panose="02020600050405020304" pitchFamily="18" charset="0"/>
            </a:endParaRPr>
          </a:p>
        </p:txBody>
      </p:sp>
      <p:sp>
        <p:nvSpPr>
          <p:cNvPr id="238" name="Google Shape;238;p33"/>
          <p:cNvSpPr txBox="1">
            <a:spLocks noGrp="1"/>
          </p:cNvSpPr>
          <p:nvPr>
            <p:ph type="title" idx="21"/>
          </p:nvPr>
        </p:nvSpPr>
        <p:spPr>
          <a:xfrm>
            <a:off x="711400" y="368825"/>
            <a:ext cx="77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Gurmukhi MN" panose="02020600050405020304" pitchFamily="18" charset="0"/>
                <a:cs typeface="Gurmukhi MN" panose="02020600050405020304" pitchFamily="18" charset="0"/>
              </a:rPr>
              <a:t>RESEARCH QUESTIONS</a:t>
            </a:r>
            <a:endParaRPr sz="3600" b="1" dirty="0">
              <a:latin typeface="Gurmukhi MN" panose="02020600050405020304" pitchFamily="18" charset="0"/>
              <a:cs typeface="Gurmukhi MN" panose="02020600050405020304" pitchFamily="18" charset="0"/>
            </a:endParaRPr>
          </a:p>
        </p:txBody>
      </p:sp>
      <p:sp>
        <p:nvSpPr>
          <p:cNvPr id="239" name="Google Shape;239;p33"/>
          <p:cNvSpPr/>
          <p:nvPr/>
        </p:nvSpPr>
        <p:spPr>
          <a:xfrm rot="-976925">
            <a:off x="-4535146" y="746934"/>
            <a:ext cx="9144457" cy="499536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 txBox="1"/>
          <p:nvPr/>
        </p:nvSpPr>
        <p:spPr>
          <a:xfrm rot="-980639">
            <a:off x="-4425525" y="799479"/>
            <a:ext cx="8921002" cy="40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BLACK FRIDAY BLACK FRIDAY BLACK FRIDAY BLACK FRIDAY BLACK </a:t>
            </a:r>
            <a:endParaRPr sz="18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903978-A22B-1DEA-7D7C-9D3B54CAA205}"/>
              </a:ext>
            </a:extLst>
          </p:cNvPr>
          <p:cNvGrpSpPr/>
          <p:nvPr/>
        </p:nvGrpSpPr>
        <p:grpSpPr>
          <a:xfrm>
            <a:off x="1278035" y="1282700"/>
            <a:ext cx="929937" cy="929937"/>
            <a:chOff x="341985" y="3218840"/>
            <a:chExt cx="909300" cy="909300"/>
          </a:xfrm>
        </p:grpSpPr>
        <p:sp>
          <p:nvSpPr>
            <p:cNvPr id="10" name="Google Shape;912;p54">
              <a:extLst>
                <a:ext uri="{FF2B5EF4-FFF2-40B4-BE49-F238E27FC236}">
                  <a16:creationId xmlns:a16="http://schemas.microsoft.com/office/drawing/2014/main" id="{E45DC30F-32DD-8B13-39E5-9E4F6AEC4E20}"/>
                </a:ext>
              </a:extLst>
            </p:cNvPr>
            <p:cNvSpPr/>
            <p:nvPr/>
          </p:nvSpPr>
          <p:spPr>
            <a:xfrm>
              <a:off x="341985" y="3218840"/>
              <a:ext cx="909300" cy="909300"/>
            </a:xfrm>
            <a:prstGeom prst="star12">
              <a:avLst>
                <a:gd name="adj" fmla="val 43970"/>
              </a:avLst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13" name="Google Shape;6167;p76">
              <a:extLst>
                <a:ext uri="{FF2B5EF4-FFF2-40B4-BE49-F238E27FC236}">
                  <a16:creationId xmlns:a16="http://schemas.microsoft.com/office/drawing/2014/main" id="{8E5E1710-34A7-108D-F00D-CA11EE04BBB8}"/>
                </a:ext>
              </a:extLst>
            </p:cNvPr>
            <p:cNvGrpSpPr/>
            <p:nvPr/>
          </p:nvGrpSpPr>
          <p:grpSpPr>
            <a:xfrm>
              <a:off x="612542" y="3494816"/>
              <a:ext cx="368186" cy="366364"/>
              <a:chOff x="-63679950" y="3360375"/>
              <a:chExt cx="318225" cy="316650"/>
            </a:xfrm>
            <a:solidFill>
              <a:srgbClr val="C22736"/>
            </a:solidFill>
          </p:grpSpPr>
          <p:sp>
            <p:nvSpPr>
              <p:cNvPr id="14" name="Google Shape;6168;p76">
                <a:extLst>
                  <a:ext uri="{FF2B5EF4-FFF2-40B4-BE49-F238E27FC236}">
                    <a16:creationId xmlns:a16="http://schemas.microsoft.com/office/drawing/2014/main" id="{8A60F3E0-37B8-4CCA-3486-D775F40FC953}"/>
                  </a:ext>
                </a:extLst>
              </p:cNvPr>
              <p:cNvSpPr/>
              <p:nvPr/>
            </p:nvSpPr>
            <p:spPr>
              <a:xfrm>
                <a:off x="-63497200" y="3423400"/>
                <a:ext cx="409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39" extrusionOk="0">
                    <a:moveTo>
                      <a:pt x="819" y="0"/>
                    </a:moveTo>
                    <a:cubicBezTo>
                      <a:pt x="378" y="0"/>
                      <a:pt x="0" y="378"/>
                      <a:pt x="0" y="819"/>
                    </a:cubicBezTo>
                    <a:cubicBezTo>
                      <a:pt x="0" y="1260"/>
                      <a:pt x="378" y="1638"/>
                      <a:pt x="819" y="1638"/>
                    </a:cubicBezTo>
                    <a:cubicBezTo>
                      <a:pt x="1260" y="1638"/>
                      <a:pt x="1638" y="1260"/>
                      <a:pt x="1638" y="819"/>
                    </a:cubicBezTo>
                    <a:cubicBezTo>
                      <a:pt x="1638" y="378"/>
                      <a:pt x="1260" y="0"/>
                      <a:pt x="8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169;p76">
                <a:extLst>
                  <a:ext uri="{FF2B5EF4-FFF2-40B4-BE49-F238E27FC236}">
                    <a16:creationId xmlns:a16="http://schemas.microsoft.com/office/drawing/2014/main" id="{B18FFB98-C5E4-AD25-2B3C-14D8AE0A9F37}"/>
                  </a:ext>
                </a:extLst>
              </p:cNvPr>
              <p:cNvSpPr/>
              <p:nvPr/>
            </p:nvSpPr>
            <p:spPr>
              <a:xfrm>
                <a:off x="-63516900" y="3485625"/>
                <a:ext cx="7957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1198" extrusionOk="0">
                    <a:moveTo>
                      <a:pt x="1607" y="0"/>
                    </a:moveTo>
                    <a:cubicBezTo>
                      <a:pt x="820" y="0"/>
                      <a:pt x="190" y="504"/>
                      <a:pt x="1" y="1197"/>
                    </a:cubicBezTo>
                    <a:lnTo>
                      <a:pt x="3183" y="1197"/>
                    </a:lnTo>
                    <a:cubicBezTo>
                      <a:pt x="3025" y="504"/>
                      <a:pt x="2395" y="0"/>
                      <a:pt x="16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170;p76">
                <a:extLst>
                  <a:ext uri="{FF2B5EF4-FFF2-40B4-BE49-F238E27FC236}">
                    <a16:creationId xmlns:a16="http://schemas.microsoft.com/office/drawing/2014/main" id="{94A8BC9D-9742-FBE5-B5BE-BD09104D821A}"/>
                  </a:ext>
                </a:extLst>
              </p:cNvPr>
              <p:cNvSpPr/>
              <p:nvPr/>
            </p:nvSpPr>
            <p:spPr>
              <a:xfrm>
                <a:off x="-63618500" y="3360375"/>
                <a:ext cx="256775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10271" h="10264" extrusionOk="0">
                    <a:moveTo>
                      <a:pt x="5703" y="1639"/>
                    </a:moveTo>
                    <a:cubicBezTo>
                      <a:pt x="6616" y="1639"/>
                      <a:pt x="7373" y="2395"/>
                      <a:pt x="7373" y="3309"/>
                    </a:cubicBezTo>
                    <a:cubicBezTo>
                      <a:pt x="7373" y="3750"/>
                      <a:pt x="7215" y="4128"/>
                      <a:pt x="6900" y="4443"/>
                    </a:cubicBezTo>
                    <a:cubicBezTo>
                      <a:pt x="7625" y="4884"/>
                      <a:pt x="8192" y="5672"/>
                      <a:pt x="8192" y="6617"/>
                    </a:cubicBezTo>
                    <a:cubicBezTo>
                      <a:pt x="8160" y="6900"/>
                      <a:pt x="8003" y="7058"/>
                      <a:pt x="7751" y="7058"/>
                    </a:cubicBezTo>
                    <a:lnTo>
                      <a:pt x="3623" y="7058"/>
                    </a:lnTo>
                    <a:cubicBezTo>
                      <a:pt x="3371" y="7058"/>
                      <a:pt x="3214" y="6837"/>
                      <a:pt x="3214" y="6617"/>
                    </a:cubicBezTo>
                    <a:cubicBezTo>
                      <a:pt x="3214" y="5672"/>
                      <a:pt x="3749" y="4884"/>
                      <a:pt x="4537" y="4443"/>
                    </a:cubicBezTo>
                    <a:cubicBezTo>
                      <a:pt x="4254" y="4128"/>
                      <a:pt x="4065" y="3718"/>
                      <a:pt x="4065" y="3309"/>
                    </a:cubicBezTo>
                    <a:cubicBezTo>
                      <a:pt x="4065" y="2395"/>
                      <a:pt x="4789" y="1639"/>
                      <a:pt x="5703" y="1639"/>
                    </a:cubicBezTo>
                    <a:close/>
                    <a:moveTo>
                      <a:pt x="5703" y="1"/>
                    </a:moveTo>
                    <a:cubicBezTo>
                      <a:pt x="3182" y="1"/>
                      <a:pt x="1135" y="2049"/>
                      <a:pt x="1135" y="4569"/>
                    </a:cubicBezTo>
                    <a:cubicBezTo>
                      <a:pt x="1135" y="5609"/>
                      <a:pt x="1481" y="6648"/>
                      <a:pt x="2206" y="7467"/>
                    </a:cubicBezTo>
                    <a:lnTo>
                      <a:pt x="1607" y="8066"/>
                    </a:lnTo>
                    <a:lnTo>
                      <a:pt x="756" y="7184"/>
                    </a:lnTo>
                    <a:cubicBezTo>
                      <a:pt x="678" y="7121"/>
                      <a:pt x="567" y="7089"/>
                      <a:pt x="457" y="7089"/>
                    </a:cubicBezTo>
                    <a:cubicBezTo>
                      <a:pt x="347" y="7089"/>
                      <a:pt x="237" y="7121"/>
                      <a:pt x="158" y="7184"/>
                    </a:cubicBezTo>
                    <a:cubicBezTo>
                      <a:pt x="0" y="7341"/>
                      <a:pt x="0" y="7625"/>
                      <a:pt x="158" y="7783"/>
                    </a:cubicBezTo>
                    <a:lnTo>
                      <a:pt x="1324" y="8980"/>
                    </a:lnTo>
                    <a:lnTo>
                      <a:pt x="2521" y="10145"/>
                    </a:lnTo>
                    <a:cubicBezTo>
                      <a:pt x="2600" y="10224"/>
                      <a:pt x="2710" y="10264"/>
                      <a:pt x="2820" y="10264"/>
                    </a:cubicBezTo>
                    <a:cubicBezTo>
                      <a:pt x="2930" y="10264"/>
                      <a:pt x="3041" y="10224"/>
                      <a:pt x="3119" y="10145"/>
                    </a:cubicBezTo>
                    <a:cubicBezTo>
                      <a:pt x="3277" y="9988"/>
                      <a:pt x="3277" y="9704"/>
                      <a:pt x="3119" y="9547"/>
                    </a:cubicBezTo>
                    <a:lnTo>
                      <a:pt x="2237" y="8696"/>
                    </a:lnTo>
                    <a:lnTo>
                      <a:pt x="2836" y="8098"/>
                    </a:lnTo>
                    <a:cubicBezTo>
                      <a:pt x="3655" y="8759"/>
                      <a:pt x="4695" y="9169"/>
                      <a:pt x="5734" y="9169"/>
                    </a:cubicBezTo>
                    <a:cubicBezTo>
                      <a:pt x="8255" y="9169"/>
                      <a:pt x="10271" y="7121"/>
                      <a:pt x="10271" y="4632"/>
                    </a:cubicBezTo>
                    <a:cubicBezTo>
                      <a:pt x="10239" y="2049"/>
                      <a:pt x="8223" y="1"/>
                      <a:pt x="57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6171;p76">
                <a:extLst>
                  <a:ext uri="{FF2B5EF4-FFF2-40B4-BE49-F238E27FC236}">
                    <a16:creationId xmlns:a16="http://schemas.microsoft.com/office/drawing/2014/main" id="{DA12EC30-11A0-3E3A-6F97-30C5583C16DD}"/>
                  </a:ext>
                </a:extLst>
              </p:cNvPr>
              <p:cNvSpPr/>
              <p:nvPr/>
            </p:nvSpPr>
            <p:spPr>
              <a:xfrm>
                <a:off x="-63679950" y="3576200"/>
                <a:ext cx="102425" cy="10082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4033" extrusionOk="0">
                    <a:moveTo>
                      <a:pt x="2332" y="0"/>
                    </a:moveTo>
                    <a:lnTo>
                      <a:pt x="159" y="2142"/>
                    </a:lnTo>
                    <a:cubicBezTo>
                      <a:pt x="1" y="2300"/>
                      <a:pt x="1" y="2584"/>
                      <a:pt x="159" y="2741"/>
                    </a:cubicBezTo>
                    <a:lnTo>
                      <a:pt x="1356" y="3938"/>
                    </a:lnTo>
                    <a:cubicBezTo>
                      <a:pt x="1434" y="4001"/>
                      <a:pt x="1545" y="4033"/>
                      <a:pt x="1655" y="4033"/>
                    </a:cubicBezTo>
                    <a:cubicBezTo>
                      <a:pt x="1765" y="4033"/>
                      <a:pt x="1876" y="4001"/>
                      <a:pt x="1954" y="3938"/>
                    </a:cubicBezTo>
                    <a:lnTo>
                      <a:pt x="4097" y="1764"/>
                    </a:lnTo>
                    <a:lnTo>
                      <a:pt x="23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" name="Google Shape;224;p33">
            <a:extLst>
              <a:ext uri="{FF2B5EF4-FFF2-40B4-BE49-F238E27FC236}">
                <a16:creationId xmlns:a16="http://schemas.microsoft.com/office/drawing/2014/main" id="{717EC337-FC0B-B5B3-C1BD-0B5684A123FD}"/>
              </a:ext>
            </a:extLst>
          </p:cNvPr>
          <p:cNvSpPr txBox="1">
            <a:spLocks/>
          </p:cNvSpPr>
          <p:nvPr/>
        </p:nvSpPr>
        <p:spPr>
          <a:xfrm>
            <a:off x="2609213" y="2906085"/>
            <a:ext cx="35547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Montserrat ExtraBold"/>
              <a:buNone/>
              <a:defRPr sz="34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4800" dirty="0"/>
              <a:t>02</a:t>
            </a:r>
          </a:p>
        </p:txBody>
      </p:sp>
      <p:sp>
        <p:nvSpPr>
          <p:cNvPr id="57" name="Google Shape;234;p33">
            <a:extLst>
              <a:ext uri="{FF2B5EF4-FFF2-40B4-BE49-F238E27FC236}">
                <a16:creationId xmlns:a16="http://schemas.microsoft.com/office/drawing/2014/main" id="{246EFB84-FF36-13CF-4ED3-85A35FAF03F4}"/>
              </a:ext>
            </a:extLst>
          </p:cNvPr>
          <p:cNvSpPr txBox="1">
            <a:spLocks/>
          </p:cNvSpPr>
          <p:nvPr/>
        </p:nvSpPr>
        <p:spPr>
          <a:xfrm>
            <a:off x="3499746" y="2898925"/>
            <a:ext cx="5618853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dirty="0">
                <a:latin typeface="Gurmukhi MN" panose="02020600050405020304" pitchFamily="18" charset="0"/>
                <a:cs typeface="Gurmukhi MN" panose="02020600050405020304" pitchFamily="18" charset="0"/>
              </a:rPr>
              <a:t>What are our </a:t>
            </a:r>
            <a:r>
              <a:rPr lang="en-US" b="1" dirty="0">
                <a:solidFill>
                  <a:srgbClr val="FBCA01"/>
                </a:solidFill>
                <a:latin typeface="Gurmukhi MN" panose="02020600050405020304" pitchFamily="18" charset="0"/>
                <a:cs typeface="Gurmukhi MN" panose="02020600050405020304" pitchFamily="18" charset="0"/>
              </a:rPr>
              <a:t>best-sellers</a:t>
            </a:r>
            <a:r>
              <a:rPr lang="en-US" b="1" dirty="0">
                <a:latin typeface="Gurmukhi MN" panose="02020600050405020304" pitchFamily="18" charset="0"/>
                <a:cs typeface="Gurmukhi MN" panose="02020600050405020304" pitchFamily="18" charset="0"/>
              </a:rPr>
              <a:t>?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17AA8D-DE18-B95D-5106-A38D2FEFE8DD}"/>
              </a:ext>
            </a:extLst>
          </p:cNvPr>
          <p:cNvGrpSpPr/>
          <p:nvPr/>
        </p:nvGrpSpPr>
        <p:grpSpPr>
          <a:xfrm>
            <a:off x="1278035" y="2574648"/>
            <a:ext cx="929937" cy="929937"/>
            <a:chOff x="341985" y="3218840"/>
            <a:chExt cx="909300" cy="909300"/>
          </a:xfrm>
        </p:grpSpPr>
        <p:sp>
          <p:nvSpPr>
            <p:cNvPr id="59" name="Google Shape;912;p54">
              <a:extLst>
                <a:ext uri="{FF2B5EF4-FFF2-40B4-BE49-F238E27FC236}">
                  <a16:creationId xmlns:a16="http://schemas.microsoft.com/office/drawing/2014/main" id="{9BBC0F2D-75FE-0E62-DFE6-851CEABB1F4F}"/>
                </a:ext>
              </a:extLst>
            </p:cNvPr>
            <p:cNvSpPr/>
            <p:nvPr/>
          </p:nvSpPr>
          <p:spPr>
            <a:xfrm>
              <a:off x="341985" y="3218840"/>
              <a:ext cx="909300" cy="909300"/>
            </a:xfrm>
            <a:prstGeom prst="star12">
              <a:avLst>
                <a:gd name="adj" fmla="val 43970"/>
              </a:avLst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60" name="Google Shape;6167;p76">
              <a:extLst>
                <a:ext uri="{FF2B5EF4-FFF2-40B4-BE49-F238E27FC236}">
                  <a16:creationId xmlns:a16="http://schemas.microsoft.com/office/drawing/2014/main" id="{7ADA7C22-B7E7-AEBC-7004-2F893D2E6B50}"/>
                </a:ext>
              </a:extLst>
            </p:cNvPr>
            <p:cNvGrpSpPr/>
            <p:nvPr/>
          </p:nvGrpSpPr>
          <p:grpSpPr>
            <a:xfrm>
              <a:off x="612542" y="3494816"/>
              <a:ext cx="368186" cy="366364"/>
              <a:chOff x="-63679950" y="3360375"/>
              <a:chExt cx="318225" cy="316650"/>
            </a:xfrm>
            <a:solidFill>
              <a:srgbClr val="C22736"/>
            </a:solidFill>
          </p:grpSpPr>
          <p:sp>
            <p:nvSpPr>
              <p:cNvPr id="61" name="Google Shape;6168;p76">
                <a:extLst>
                  <a:ext uri="{FF2B5EF4-FFF2-40B4-BE49-F238E27FC236}">
                    <a16:creationId xmlns:a16="http://schemas.microsoft.com/office/drawing/2014/main" id="{B9FBBB19-F82C-A216-2BD1-C207086D4C75}"/>
                  </a:ext>
                </a:extLst>
              </p:cNvPr>
              <p:cNvSpPr/>
              <p:nvPr/>
            </p:nvSpPr>
            <p:spPr>
              <a:xfrm>
                <a:off x="-63497200" y="3423400"/>
                <a:ext cx="409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39" extrusionOk="0">
                    <a:moveTo>
                      <a:pt x="819" y="0"/>
                    </a:moveTo>
                    <a:cubicBezTo>
                      <a:pt x="378" y="0"/>
                      <a:pt x="0" y="378"/>
                      <a:pt x="0" y="819"/>
                    </a:cubicBezTo>
                    <a:cubicBezTo>
                      <a:pt x="0" y="1260"/>
                      <a:pt x="378" y="1638"/>
                      <a:pt x="819" y="1638"/>
                    </a:cubicBezTo>
                    <a:cubicBezTo>
                      <a:pt x="1260" y="1638"/>
                      <a:pt x="1638" y="1260"/>
                      <a:pt x="1638" y="819"/>
                    </a:cubicBezTo>
                    <a:cubicBezTo>
                      <a:pt x="1638" y="378"/>
                      <a:pt x="1260" y="0"/>
                      <a:pt x="8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169;p76">
                <a:extLst>
                  <a:ext uri="{FF2B5EF4-FFF2-40B4-BE49-F238E27FC236}">
                    <a16:creationId xmlns:a16="http://schemas.microsoft.com/office/drawing/2014/main" id="{1EF9AFE8-D4BD-3860-8D91-BD40A25708D5}"/>
                  </a:ext>
                </a:extLst>
              </p:cNvPr>
              <p:cNvSpPr/>
              <p:nvPr/>
            </p:nvSpPr>
            <p:spPr>
              <a:xfrm>
                <a:off x="-63516900" y="3485625"/>
                <a:ext cx="7957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1198" extrusionOk="0">
                    <a:moveTo>
                      <a:pt x="1607" y="0"/>
                    </a:moveTo>
                    <a:cubicBezTo>
                      <a:pt x="820" y="0"/>
                      <a:pt x="190" y="504"/>
                      <a:pt x="1" y="1197"/>
                    </a:cubicBezTo>
                    <a:lnTo>
                      <a:pt x="3183" y="1197"/>
                    </a:lnTo>
                    <a:cubicBezTo>
                      <a:pt x="3025" y="504"/>
                      <a:pt x="2395" y="0"/>
                      <a:pt x="16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170;p76">
                <a:extLst>
                  <a:ext uri="{FF2B5EF4-FFF2-40B4-BE49-F238E27FC236}">
                    <a16:creationId xmlns:a16="http://schemas.microsoft.com/office/drawing/2014/main" id="{4D3F0CA7-971F-A33E-8377-01CE3EF14E18}"/>
                  </a:ext>
                </a:extLst>
              </p:cNvPr>
              <p:cNvSpPr/>
              <p:nvPr/>
            </p:nvSpPr>
            <p:spPr>
              <a:xfrm>
                <a:off x="-63618500" y="3360375"/>
                <a:ext cx="256775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10271" h="10264" extrusionOk="0">
                    <a:moveTo>
                      <a:pt x="5703" y="1639"/>
                    </a:moveTo>
                    <a:cubicBezTo>
                      <a:pt x="6616" y="1639"/>
                      <a:pt x="7373" y="2395"/>
                      <a:pt x="7373" y="3309"/>
                    </a:cubicBezTo>
                    <a:cubicBezTo>
                      <a:pt x="7373" y="3750"/>
                      <a:pt x="7215" y="4128"/>
                      <a:pt x="6900" y="4443"/>
                    </a:cubicBezTo>
                    <a:cubicBezTo>
                      <a:pt x="7625" y="4884"/>
                      <a:pt x="8192" y="5672"/>
                      <a:pt x="8192" y="6617"/>
                    </a:cubicBezTo>
                    <a:cubicBezTo>
                      <a:pt x="8160" y="6900"/>
                      <a:pt x="8003" y="7058"/>
                      <a:pt x="7751" y="7058"/>
                    </a:cubicBezTo>
                    <a:lnTo>
                      <a:pt x="3623" y="7058"/>
                    </a:lnTo>
                    <a:cubicBezTo>
                      <a:pt x="3371" y="7058"/>
                      <a:pt x="3214" y="6837"/>
                      <a:pt x="3214" y="6617"/>
                    </a:cubicBezTo>
                    <a:cubicBezTo>
                      <a:pt x="3214" y="5672"/>
                      <a:pt x="3749" y="4884"/>
                      <a:pt x="4537" y="4443"/>
                    </a:cubicBezTo>
                    <a:cubicBezTo>
                      <a:pt x="4254" y="4128"/>
                      <a:pt x="4065" y="3718"/>
                      <a:pt x="4065" y="3309"/>
                    </a:cubicBezTo>
                    <a:cubicBezTo>
                      <a:pt x="4065" y="2395"/>
                      <a:pt x="4789" y="1639"/>
                      <a:pt x="5703" y="1639"/>
                    </a:cubicBezTo>
                    <a:close/>
                    <a:moveTo>
                      <a:pt x="5703" y="1"/>
                    </a:moveTo>
                    <a:cubicBezTo>
                      <a:pt x="3182" y="1"/>
                      <a:pt x="1135" y="2049"/>
                      <a:pt x="1135" y="4569"/>
                    </a:cubicBezTo>
                    <a:cubicBezTo>
                      <a:pt x="1135" y="5609"/>
                      <a:pt x="1481" y="6648"/>
                      <a:pt x="2206" y="7467"/>
                    </a:cubicBezTo>
                    <a:lnTo>
                      <a:pt x="1607" y="8066"/>
                    </a:lnTo>
                    <a:lnTo>
                      <a:pt x="756" y="7184"/>
                    </a:lnTo>
                    <a:cubicBezTo>
                      <a:pt x="678" y="7121"/>
                      <a:pt x="567" y="7089"/>
                      <a:pt x="457" y="7089"/>
                    </a:cubicBezTo>
                    <a:cubicBezTo>
                      <a:pt x="347" y="7089"/>
                      <a:pt x="237" y="7121"/>
                      <a:pt x="158" y="7184"/>
                    </a:cubicBezTo>
                    <a:cubicBezTo>
                      <a:pt x="0" y="7341"/>
                      <a:pt x="0" y="7625"/>
                      <a:pt x="158" y="7783"/>
                    </a:cubicBezTo>
                    <a:lnTo>
                      <a:pt x="1324" y="8980"/>
                    </a:lnTo>
                    <a:lnTo>
                      <a:pt x="2521" y="10145"/>
                    </a:lnTo>
                    <a:cubicBezTo>
                      <a:pt x="2600" y="10224"/>
                      <a:pt x="2710" y="10264"/>
                      <a:pt x="2820" y="10264"/>
                    </a:cubicBezTo>
                    <a:cubicBezTo>
                      <a:pt x="2930" y="10264"/>
                      <a:pt x="3041" y="10224"/>
                      <a:pt x="3119" y="10145"/>
                    </a:cubicBezTo>
                    <a:cubicBezTo>
                      <a:pt x="3277" y="9988"/>
                      <a:pt x="3277" y="9704"/>
                      <a:pt x="3119" y="9547"/>
                    </a:cubicBezTo>
                    <a:lnTo>
                      <a:pt x="2237" y="8696"/>
                    </a:lnTo>
                    <a:lnTo>
                      <a:pt x="2836" y="8098"/>
                    </a:lnTo>
                    <a:cubicBezTo>
                      <a:pt x="3655" y="8759"/>
                      <a:pt x="4695" y="9169"/>
                      <a:pt x="5734" y="9169"/>
                    </a:cubicBezTo>
                    <a:cubicBezTo>
                      <a:pt x="8255" y="9169"/>
                      <a:pt x="10271" y="7121"/>
                      <a:pt x="10271" y="4632"/>
                    </a:cubicBezTo>
                    <a:cubicBezTo>
                      <a:pt x="10239" y="2049"/>
                      <a:pt x="8223" y="1"/>
                      <a:pt x="57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6171;p76">
                <a:extLst>
                  <a:ext uri="{FF2B5EF4-FFF2-40B4-BE49-F238E27FC236}">
                    <a16:creationId xmlns:a16="http://schemas.microsoft.com/office/drawing/2014/main" id="{9C4AECD2-284C-A11F-05E7-85368B52C502}"/>
                  </a:ext>
                </a:extLst>
              </p:cNvPr>
              <p:cNvSpPr/>
              <p:nvPr/>
            </p:nvSpPr>
            <p:spPr>
              <a:xfrm>
                <a:off x="-63679950" y="3576200"/>
                <a:ext cx="102425" cy="10082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4033" extrusionOk="0">
                    <a:moveTo>
                      <a:pt x="2332" y="0"/>
                    </a:moveTo>
                    <a:lnTo>
                      <a:pt x="159" y="2142"/>
                    </a:lnTo>
                    <a:cubicBezTo>
                      <a:pt x="1" y="2300"/>
                      <a:pt x="1" y="2584"/>
                      <a:pt x="159" y="2741"/>
                    </a:cubicBezTo>
                    <a:lnTo>
                      <a:pt x="1356" y="3938"/>
                    </a:lnTo>
                    <a:cubicBezTo>
                      <a:pt x="1434" y="4001"/>
                      <a:pt x="1545" y="4033"/>
                      <a:pt x="1655" y="4033"/>
                    </a:cubicBezTo>
                    <a:cubicBezTo>
                      <a:pt x="1765" y="4033"/>
                      <a:pt x="1876" y="4001"/>
                      <a:pt x="1954" y="3938"/>
                    </a:cubicBezTo>
                    <a:lnTo>
                      <a:pt x="4097" y="1764"/>
                    </a:lnTo>
                    <a:lnTo>
                      <a:pt x="23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224;p33">
            <a:extLst>
              <a:ext uri="{FF2B5EF4-FFF2-40B4-BE49-F238E27FC236}">
                <a16:creationId xmlns:a16="http://schemas.microsoft.com/office/drawing/2014/main" id="{88CF0CF5-CB45-6F4B-D095-41CBF3131D4E}"/>
              </a:ext>
            </a:extLst>
          </p:cNvPr>
          <p:cNvSpPr txBox="1">
            <a:spLocks/>
          </p:cNvSpPr>
          <p:nvPr/>
        </p:nvSpPr>
        <p:spPr>
          <a:xfrm>
            <a:off x="2609213" y="4126293"/>
            <a:ext cx="35547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Montserrat ExtraBold"/>
              <a:buNone/>
              <a:defRPr sz="34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4800" dirty="0"/>
              <a:t>03</a:t>
            </a:r>
          </a:p>
        </p:txBody>
      </p:sp>
      <p:sp>
        <p:nvSpPr>
          <p:cNvPr id="194" name="Google Shape;234;p33">
            <a:extLst>
              <a:ext uri="{FF2B5EF4-FFF2-40B4-BE49-F238E27FC236}">
                <a16:creationId xmlns:a16="http://schemas.microsoft.com/office/drawing/2014/main" id="{8D0D368B-4FE6-C0C6-E578-E5F4C90E0566}"/>
              </a:ext>
            </a:extLst>
          </p:cNvPr>
          <p:cNvSpPr txBox="1">
            <a:spLocks/>
          </p:cNvSpPr>
          <p:nvPr/>
        </p:nvSpPr>
        <p:spPr>
          <a:xfrm>
            <a:off x="3499746" y="4119133"/>
            <a:ext cx="625407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dirty="0">
                <a:latin typeface="Gurmukhi MN" panose="02020600050405020304" pitchFamily="18" charset="0"/>
                <a:cs typeface="Gurmukhi MN" panose="02020600050405020304" pitchFamily="18" charset="0"/>
              </a:rPr>
              <a:t>Clustering for </a:t>
            </a:r>
            <a:r>
              <a:rPr lang="en-US" b="1" dirty="0">
                <a:solidFill>
                  <a:srgbClr val="FBCA01"/>
                </a:solidFill>
                <a:latin typeface="Gurmukhi MN" panose="02020600050405020304" pitchFamily="18" charset="0"/>
                <a:cs typeface="Gurmukhi MN" panose="02020600050405020304" pitchFamily="18" charset="0"/>
              </a:rPr>
              <a:t>customer segments</a:t>
            </a:r>
            <a:r>
              <a:rPr lang="en-US" b="1" dirty="0">
                <a:latin typeface="Gurmukhi MN" panose="02020600050405020304" pitchFamily="18" charset="0"/>
                <a:cs typeface="Gurmukhi MN" panose="02020600050405020304" pitchFamily="18" charset="0"/>
              </a:rPr>
              <a:t>? </a:t>
            </a:r>
            <a:endParaRPr lang="en-US" sz="3200" dirty="0">
              <a:latin typeface="Gurmukhi MN" panose="02020600050405020304" pitchFamily="18" charset="0"/>
              <a:cs typeface="Gurmukhi MN" panose="02020600050405020304" pitchFamily="18" charset="0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7213C9F-5701-5CFF-0120-F69594E7B0D0}"/>
              </a:ext>
            </a:extLst>
          </p:cNvPr>
          <p:cNvGrpSpPr/>
          <p:nvPr/>
        </p:nvGrpSpPr>
        <p:grpSpPr>
          <a:xfrm>
            <a:off x="1278035" y="3794856"/>
            <a:ext cx="929937" cy="929937"/>
            <a:chOff x="341985" y="3218840"/>
            <a:chExt cx="909300" cy="909300"/>
          </a:xfrm>
        </p:grpSpPr>
        <p:sp>
          <p:nvSpPr>
            <p:cNvPr id="196" name="Google Shape;912;p54">
              <a:extLst>
                <a:ext uri="{FF2B5EF4-FFF2-40B4-BE49-F238E27FC236}">
                  <a16:creationId xmlns:a16="http://schemas.microsoft.com/office/drawing/2014/main" id="{1F316527-B611-7F04-22BD-323834B3DB27}"/>
                </a:ext>
              </a:extLst>
            </p:cNvPr>
            <p:cNvSpPr/>
            <p:nvPr/>
          </p:nvSpPr>
          <p:spPr>
            <a:xfrm>
              <a:off x="341985" y="3218840"/>
              <a:ext cx="909300" cy="909300"/>
            </a:xfrm>
            <a:prstGeom prst="star12">
              <a:avLst>
                <a:gd name="adj" fmla="val 43970"/>
              </a:avLst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grpSp>
          <p:nvGrpSpPr>
            <p:cNvPr id="197" name="Google Shape;6167;p76">
              <a:extLst>
                <a:ext uri="{FF2B5EF4-FFF2-40B4-BE49-F238E27FC236}">
                  <a16:creationId xmlns:a16="http://schemas.microsoft.com/office/drawing/2014/main" id="{E8E392BD-856E-88A0-D30F-67EAFB0CDB6F}"/>
                </a:ext>
              </a:extLst>
            </p:cNvPr>
            <p:cNvGrpSpPr/>
            <p:nvPr/>
          </p:nvGrpSpPr>
          <p:grpSpPr>
            <a:xfrm>
              <a:off x="612542" y="3494816"/>
              <a:ext cx="368186" cy="366364"/>
              <a:chOff x="-63679950" y="3360375"/>
              <a:chExt cx="318225" cy="316650"/>
            </a:xfrm>
            <a:solidFill>
              <a:srgbClr val="C22736"/>
            </a:solidFill>
          </p:grpSpPr>
          <p:sp>
            <p:nvSpPr>
              <p:cNvPr id="198" name="Google Shape;6168;p76">
                <a:extLst>
                  <a:ext uri="{FF2B5EF4-FFF2-40B4-BE49-F238E27FC236}">
                    <a16:creationId xmlns:a16="http://schemas.microsoft.com/office/drawing/2014/main" id="{16311369-8810-7541-C0CD-820AB1952F7D}"/>
                  </a:ext>
                </a:extLst>
              </p:cNvPr>
              <p:cNvSpPr/>
              <p:nvPr/>
            </p:nvSpPr>
            <p:spPr>
              <a:xfrm>
                <a:off x="-63497200" y="3423400"/>
                <a:ext cx="409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39" extrusionOk="0">
                    <a:moveTo>
                      <a:pt x="819" y="0"/>
                    </a:moveTo>
                    <a:cubicBezTo>
                      <a:pt x="378" y="0"/>
                      <a:pt x="0" y="378"/>
                      <a:pt x="0" y="819"/>
                    </a:cubicBezTo>
                    <a:cubicBezTo>
                      <a:pt x="0" y="1260"/>
                      <a:pt x="378" y="1638"/>
                      <a:pt x="819" y="1638"/>
                    </a:cubicBezTo>
                    <a:cubicBezTo>
                      <a:pt x="1260" y="1638"/>
                      <a:pt x="1638" y="1260"/>
                      <a:pt x="1638" y="819"/>
                    </a:cubicBezTo>
                    <a:cubicBezTo>
                      <a:pt x="1638" y="378"/>
                      <a:pt x="1260" y="0"/>
                      <a:pt x="8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169;p76">
                <a:extLst>
                  <a:ext uri="{FF2B5EF4-FFF2-40B4-BE49-F238E27FC236}">
                    <a16:creationId xmlns:a16="http://schemas.microsoft.com/office/drawing/2014/main" id="{AC93BC3F-4136-5476-5765-20A9B58EE9E9}"/>
                  </a:ext>
                </a:extLst>
              </p:cNvPr>
              <p:cNvSpPr/>
              <p:nvPr/>
            </p:nvSpPr>
            <p:spPr>
              <a:xfrm>
                <a:off x="-63516900" y="3485625"/>
                <a:ext cx="7957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1198" extrusionOk="0">
                    <a:moveTo>
                      <a:pt x="1607" y="0"/>
                    </a:moveTo>
                    <a:cubicBezTo>
                      <a:pt x="820" y="0"/>
                      <a:pt x="190" y="504"/>
                      <a:pt x="1" y="1197"/>
                    </a:cubicBezTo>
                    <a:lnTo>
                      <a:pt x="3183" y="1197"/>
                    </a:lnTo>
                    <a:cubicBezTo>
                      <a:pt x="3025" y="504"/>
                      <a:pt x="2395" y="0"/>
                      <a:pt x="16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170;p76">
                <a:extLst>
                  <a:ext uri="{FF2B5EF4-FFF2-40B4-BE49-F238E27FC236}">
                    <a16:creationId xmlns:a16="http://schemas.microsoft.com/office/drawing/2014/main" id="{08C5D606-91F4-0232-AC6A-4A0D3955E9E0}"/>
                  </a:ext>
                </a:extLst>
              </p:cNvPr>
              <p:cNvSpPr/>
              <p:nvPr/>
            </p:nvSpPr>
            <p:spPr>
              <a:xfrm>
                <a:off x="-63618500" y="3360375"/>
                <a:ext cx="256775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10271" h="10264" extrusionOk="0">
                    <a:moveTo>
                      <a:pt x="5703" y="1639"/>
                    </a:moveTo>
                    <a:cubicBezTo>
                      <a:pt x="6616" y="1639"/>
                      <a:pt x="7373" y="2395"/>
                      <a:pt x="7373" y="3309"/>
                    </a:cubicBezTo>
                    <a:cubicBezTo>
                      <a:pt x="7373" y="3750"/>
                      <a:pt x="7215" y="4128"/>
                      <a:pt x="6900" y="4443"/>
                    </a:cubicBezTo>
                    <a:cubicBezTo>
                      <a:pt x="7625" y="4884"/>
                      <a:pt x="8192" y="5672"/>
                      <a:pt x="8192" y="6617"/>
                    </a:cubicBezTo>
                    <a:cubicBezTo>
                      <a:pt x="8160" y="6900"/>
                      <a:pt x="8003" y="7058"/>
                      <a:pt x="7751" y="7058"/>
                    </a:cubicBezTo>
                    <a:lnTo>
                      <a:pt x="3623" y="7058"/>
                    </a:lnTo>
                    <a:cubicBezTo>
                      <a:pt x="3371" y="7058"/>
                      <a:pt x="3214" y="6837"/>
                      <a:pt x="3214" y="6617"/>
                    </a:cubicBezTo>
                    <a:cubicBezTo>
                      <a:pt x="3214" y="5672"/>
                      <a:pt x="3749" y="4884"/>
                      <a:pt x="4537" y="4443"/>
                    </a:cubicBezTo>
                    <a:cubicBezTo>
                      <a:pt x="4254" y="4128"/>
                      <a:pt x="4065" y="3718"/>
                      <a:pt x="4065" y="3309"/>
                    </a:cubicBezTo>
                    <a:cubicBezTo>
                      <a:pt x="4065" y="2395"/>
                      <a:pt x="4789" y="1639"/>
                      <a:pt x="5703" y="1639"/>
                    </a:cubicBezTo>
                    <a:close/>
                    <a:moveTo>
                      <a:pt x="5703" y="1"/>
                    </a:moveTo>
                    <a:cubicBezTo>
                      <a:pt x="3182" y="1"/>
                      <a:pt x="1135" y="2049"/>
                      <a:pt x="1135" y="4569"/>
                    </a:cubicBezTo>
                    <a:cubicBezTo>
                      <a:pt x="1135" y="5609"/>
                      <a:pt x="1481" y="6648"/>
                      <a:pt x="2206" y="7467"/>
                    </a:cubicBezTo>
                    <a:lnTo>
                      <a:pt x="1607" y="8066"/>
                    </a:lnTo>
                    <a:lnTo>
                      <a:pt x="756" y="7184"/>
                    </a:lnTo>
                    <a:cubicBezTo>
                      <a:pt x="678" y="7121"/>
                      <a:pt x="567" y="7089"/>
                      <a:pt x="457" y="7089"/>
                    </a:cubicBezTo>
                    <a:cubicBezTo>
                      <a:pt x="347" y="7089"/>
                      <a:pt x="237" y="7121"/>
                      <a:pt x="158" y="7184"/>
                    </a:cubicBezTo>
                    <a:cubicBezTo>
                      <a:pt x="0" y="7341"/>
                      <a:pt x="0" y="7625"/>
                      <a:pt x="158" y="7783"/>
                    </a:cubicBezTo>
                    <a:lnTo>
                      <a:pt x="1324" y="8980"/>
                    </a:lnTo>
                    <a:lnTo>
                      <a:pt x="2521" y="10145"/>
                    </a:lnTo>
                    <a:cubicBezTo>
                      <a:pt x="2600" y="10224"/>
                      <a:pt x="2710" y="10264"/>
                      <a:pt x="2820" y="10264"/>
                    </a:cubicBezTo>
                    <a:cubicBezTo>
                      <a:pt x="2930" y="10264"/>
                      <a:pt x="3041" y="10224"/>
                      <a:pt x="3119" y="10145"/>
                    </a:cubicBezTo>
                    <a:cubicBezTo>
                      <a:pt x="3277" y="9988"/>
                      <a:pt x="3277" y="9704"/>
                      <a:pt x="3119" y="9547"/>
                    </a:cubicBezTo>
                    <a:lnTo>
                      <a:pt x="2237" y="8696"/>
                    </a:lnTo>
                    <a:lnTo>
                      <a:pt x="2836" y="8098"/>
                    </a:lnTo>
                    <a:cubicBezTo>
                      <a:pt x="3655" y="8759"/>
                      <a:pt x="4695" y="9169"/>
                      <a:pt x="5734" y="9169"/>
                    </a:cubicBezTo>
                    <a:cubicBezTo>
                      <a:pt x="8255" y="9169"/>
                      <a:pt x="10271" y="7121"/>
                      <a:pt x="10271" y="4632"/>
                    </a:cubicBezTo>
                    <a:cubicBezTo>
                      <a:pt x="10239" y="2049"/>
                      <a:pt x="8223" y="1"/>
                      <a:pt x="57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6171;p76">
                <a:extLst>
                  <a:ext uri="{FF2B5EF4-FFF2-40B4-BE49-F238E27FC236}">
                    <a16:creationId xmlns:a16="http://schemas.microsoft.com/office/drawing/2014/main" id="{B187FFFC-AA4B-5424-034F-24686C498A31}"/>
                  </a:ext>
                </a:extLst>
              </p:cNvPr>
              <p:cNvSpPr/>
              <p:nvPr/>
            </p:nvSpPr>
            <p:spPr>
              <a:xfrm>
                <a:off x="-63679950" y="3576200"/>
                <a:ext cx="102425" cy="10082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4033" extrusionOk="0">
                    <a:moveTo>
                      <a:pt x="2332" y="0"/>
                    </a:moveTo>
                    <a:lnTo>
                      <a:pt x="159" y="2142"/>
                    </a:lnTo>
                    <a:cubicBezTo>
                      <a:pt x="1" y="2300"/>
                      <a:pt x="1" y="2584"/>
                      <a:pt x="159" y="2741"/>
                    </a:cubicBezTo>
                    <a:lnTo>
                      <a:pt x="1356" y="3938"/>
                    </a:lnTo>
                    <a:cubicBezTo>
                      <a:pt x="1434" y="4001"/>
                      <a:pt x="1545" y="4033"/>
                      <a:pt x="1655" y="4033"/>
                    </a:cubicBezTo>
                    <a:cubicBezTo>
                      <a:pt x="1765" y="4033"/>
                      <a:pt x="1876" y="4001"/>
                      <a:pt x="1954" y="3938"/>
                    </a:cubicBezTo>
                    <a:lnTo>
                      <a:pt x="4097" y="1764"/>
                    </a:lnTo>
                    <a:lnTo>
                      <a:pt x="23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841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711400" y="368825"/>
            <a:ext cx="77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Gurmukhi MN" panose="02020600050405020304" pitchFamily="18" charset="0"/>
                <a:cs typeface="Gurmukhi MN" panose="02020600050405020304" pitchFamily="18" charset="0"/>
              </a:rPr>
              <a:t>DATASET</a:t>
            </a:r>
            <a:endParaRPr sz="3600" b="1" dirty="0">
              <a:latin typeface="Gurmukhi MN" panose="02020600050405020304" pitchFamily="18" charset="0"/>
              <a:cs typeface="Gurmukhi MN" panose="02020600050405020304" pitchFamily="18" charset="0"/>
            </a:endParaRPr>
          </a:p>
        </p:txBody>
      </p:sp>
      <p:grpSp>
        <p:nvGrpSpPr>
          <p:cNvPr id="266" name="Google Shape;266;p35"/>
          <p:cNvGrpSpPr/>
          <p:nvPr/>
        </p:nvGrpSpPr>
        <p:grpSpPr>
          <a:xfrm rot="-1261930">
            <a:off x="4458646" y="-449609"/>
            <a:ext cx="8210284" cy="4926410"/>
            <a:chOff x="2846901" y="2229172"/>
            <a:chExt cx="8210100" cy="4926300"/>
          </a:xfrm>
        </p:grpSpPr>
        <p:sp>
          <p:nvSpPr>
            <p:cNvPr id="267" name="Google Shape;267;p35"/>
            <p:cNvSpPr/>
            <p:nvPr/>
          </p:nvSpPr>
          <p:spPr>
            <a:xfrm rot="-1764857" flipH="1">
              <a:off x="2379756" y="4442689"/>
              <a:ext cx="9144390" cy="499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 txBox="1"/>
            <p:nvPr/>
          </p:nvSpPr>
          <p:spPr>
            <a:xfrm rot="-1764955">
              <a:off x="2524785" y="4480527"/>
              <a:ext cx="8917922" cy="399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SALE SALE SALE SALE SALE SALE SALE SALE SALE SALE SALE SALE SALE SALE</a:t>
              </a:r>
              <a:endParaRPr sz="16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269" name="Google Shape;269;p35"/>
          <p:cNvGrpSpPr/>
          <p:nvPr/>
        </p:nvGrpSpPr>
        <p:grpSpPr>
          <a:xfrm>
            <a:off x="2620183" y="2705103"/>
            <a:ext cx="8918100" cy="3043200"/>
            <a:chOff x="-840567" y="-752472"/>
            <a:chExt cx="8918100" cy="3043200"/>
          </a:xfrm>
        </p:grpSpPr>
        <p:sp>
          <p:nvSpPr>
            <p:cNvPr id="270" name="Google Shape;270;p35"/>
            <p:cNvSpPr/>
            <p:nvPr/>
          </p:nvSpPr>
          <p:spPr>
            <a:xfrm rot="-976925">
              <a:off x="-953746" y="519359"/>
              <a:ext cx="9144457" cy="499536"/>
            </a:xfrm>
            <a:prstGeom prst="rect">
              <a:avLst/>
            </a:pr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 txBox="1"/>
            <p:nvPr/>
          </p:nvSpPr>
          <p:spPr>
            <a:xfrm rot="-980639">
              <a:off x="-844125" y="571904"/>
              <a:ext cx="8921002" cy="400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BLACK FRIDAY BLACK FRIDAY BLACK FRIDAY BLACK FRIDAY BLACK </a:t>
              </a:r>
              <a:endPara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pic>
        <p:nvPicPr>
          <p:cNvPr id="1027" name="Picture 3" descr="page2image13899456">
            <a:extLst>
              <a:ext uri="{FF2B5EF4-FFF2-40B4-BE49-F238E27FC236}">
                <a16:creationId xmlns:a16="http://schemas.microsoft.com/office/drawing/2014/main" id="{6551A46D-65D6-A698-3771-6756D3BA3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/>
          <a:stretch/>
        </p:blipFill>
        <p:spPr bwMode="auto">
          <a:xfrm>
            <a:off x="706864" y="1444232"/>
            <a:ext cx="2680439" cy="28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Google Shape;265;p35"/>
          <p:cNvSpPr txBox="1">
            <a:spLocks noGrp="1"/>
          </p:cNvSpPr>
          <p:nvPr>
            <p:ph type="body" idx="1"/>
          </p:nvPr>
        </p:nvSpPr>
        <p:spPr>
          <a:xfrm>
            <a:off x="3468399" y="1396751"/>
            <a:ext cx="39162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latin typeface="Gurmukhi MN" panose="02020600050405020304" pitchFamily="18" charset="0"/>
                <a:cs typeface="Gurmukhi MN" panose="02020600050405020304" pitchFamily="18" charset="0"/>
              </a:rPr>
              <a:t>Contains three main aspects:</a:t>
            </a:r>
            <a:endParaRPr sz="1800" dirty="0">
              <a:latin typeface="Gurmukhi MN" panose="02020600050405020304" pitchFamily="18" charset="0"/>
              <a:cs typeface="Gurmukhi MN" panose="02020600050405020304" pitchFamily="18" charset="0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✱"/>
            </a:pPr>
            <a:r>
              <a:rPr lang="en-US" sz="2000" dirty="0">
                <a:latin typeface="Gurmukhi MN" panose="02020600050405020304" pitchFamily="18" charset="0"/>
                <a:cs typeface="Gurmukhi MN" panose="02020600050405020304" pitchFamily="18" charset="0"/>
              </a:rPr>
              <a:t>C</a:t>
            </a:r>
            <a:r>
              <a:rPr lang="en-US" sz="2000" dirty="0">
                <a:effectLst/>
                <a:latin typeface="Gurmukhi MN" panose="02020600050405020304" pitchFamily="18" charset="0"/>
                <a:cs typeface="Gurmukhi MN" panose="02020600050405020304" pitchFamily="18" charset="0"/>
              </a:rPr>
              <a:t>ustomer demographics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✱"/>
            </a:pPr>
            <a:r>
              <a:rPr lang="en-US" sz="2000" dirty="0">
                <a:latin typeface="Gurmukhi MN" panose="02020600050405020304" pitchFamily="18" charset="0"/>
                <a:cs typeface="Gurmukhi MN" panose="02020600050405020304" pitchFamily="18" charset="0"/>
              </a:rPr>
              <a:t>Product details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✱"/>
            </a:pPr>
            <a:r>
              <a:rPr lang="en-US" sz="2000" dirty="0">
                <a:latin typeface="Gurmukhi MN" panose="02020600050405020304" pitchFamily="18" charset="0"/>
                <a:cs typeface="Gurmukhi MN" panose="02020600050405020304" pitchFamily="18" charset="0"/>
              </a:rPr>
              <a:t>T</a:t>
            </a:r>
            <a:r>
              <a:rPr lang="en-US" sz="2000" dirty="0">
                <a:effectLst/>
                <a:latin typeface="Gurmukhi MN" panose="02020600050405020304" pitchFamily="18" charset="0"/>
                <a:cs typeface="Gurmukhi MN" panose="02020600050405020304" pitchFamily="18" charset="0"/>
              </a:rPr>
              <a:t>otal purchase amount</a:t>
            </a:r>
            <a:endParaRPr sz="1800" dirty="0">
              <a:latin typeface="Gurmukhi MN" panose="02020600050405020304" pitchFamily="18" charset="0"/>
              <a:cs typeface="Gurmukhi MN" panose="02020600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4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57"/>
          <p:cNvGrpSpPr/>
          <p:nvPr/>
        </p:nvGrpSpPr>
        <p:grpSpPr>
          <a:xfrm rot="-626409" flipH="1">
            <a:off x="-324884" y="3523573"/>
            <a:ext cx="9629862" cy="3251252"/>
            <a:chOff x="-1185702" y="-859869"/>
            <a:chExt cx="9630300" cy="3251400"/>
          </a:xfrm>
        </p:grpSpPr>
        <p:sp>
          <p:nvSpPr>
            <p:cNvPr id="1020" name="Google Shape;1020;p57"/>
            <p:cNvSpPr/>
            <p:nvPr/>
          </p:nvSpPr>
          <p:spPr>
            <a:xfrm rot="-976985">
              <a:off x="-1313784" y="516063"/>
              <a:ext cx="9886465" cy="499536"/>
            </a:xfrm>
            <a:prstGeom prst="rect">
              <a:avLst/>
            </a:pr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7"/>
            <p:cNvSpPr txBox="1"/>
            <p:nvPr/>
          </p:nvSpPr>
          <p:spPr>
            <a:xfrm rot="-980663">
              <a:off x="-1197302" y="569179"/>
              <a:ext cx="9645706" cy="400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BLACK FRIDAY BLACK FRIDAY BLACK FRIDAY BLACK FRIDAY BLACK FRIDAY </a:t>
              </a:r>
              <a:endPara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1022" name="Google Shape;1022;p57"/>
          <p:cNvGrpSpPr/>
          <p:nvPr/>
        </p:nvGrpSpPr>
        <p:grpSpPr>
          <a:xfrm flipH="1">
            <a:off x="3581173" y="-2463178"/>
            <a:ext cx="8210100" cy="4926300"/>
            <a:chOff x="2846901" y="2229172"/>
            <a:chExt cx="8210100" cy="4926300"/>
          </a:xfrm>
        </p:grpSpPr>
        <p:sp>
          <p:nvSpPr>
            <p:cNvPr id="1023" name="Google Shape;1023;p57"/>
            <p:cNvSpPr/>
            <p:nvPr/>
          </p:nvSpPr>
          <p:spPr>
            <a:xfrm rot="-1764857" flipH="1">
              <a:off x="2379756" y="4442689"/>
              <a:ext cx="9144390" cy="4992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7"/>
            <p:cNvSpPr txBox="1"/>
            <p:nvPr/>
          </p:nvSpPr>
          <p:spPr>
            <a:xfrm rot="-1764955">
              <a:off x="2524785" y="4480527"/>
              <a:ext cx="8917922" cy="399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SALE SALE SALE SALE SALE SALE SALE SALE SALE SALE SALE SALE SALE SALE</a:t>
              </a:r>
              <a:endParaRPr sz="1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sp>
        <p:nvSpPr>
          <p:cNvPr id="1028" name="Google Shape;1028;p57"/>
          <p:cNvSpPr/>
          <p:nvPr/>
        </p:nvSpPr>
        <p:spPr>
          <a:xfrm>
            <a:off x="3731250" y="1323725"/>
            <a:ext cx="1681500" cy="168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29" name="Google Shape;1029;p57"/>
          <p:cNvSpPr/>
          <p:nvPr/>
        </p:nvSpPr>
        <p:spPr>
          <a:xfrm>
            <a:off x="3848850" y="1441216"/>
            <a:ext cx="1446300" cy="1446300"/>
          </a:xfrm>
          <a:prstGeom prst="blockArc">
            <a:avLst>
              <a:gd name="adj1" fmla="val 16149349"/>
              <a:gd name="adj2" fmla="val 2841699"/>
              <a:gd name="adj3" fmla="val 73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57"/>
          <p:cNvSpPr/>
          <p:nvPr/>
        </p:nvSpPr>
        <p:spPr>
          <a:xfrm>
            <a:off x="6277937" y="1323725"/>
            <a:ext cx="1681500" cy="168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31" name="Google Shape;1031;p57"/>
          <p:cNvSpPr/>
          <p:nvPr/>
        </p:nvSpPr>
        <p:spPr>
          <a:xfrm>
            <a:off x="6395537" y="1441216"/>
            <a:ext cx="1446300" cy="1446300"/>
          </a:xfrm>
          <a:prstGeom prst="blockArc">
            <a:avLst>
              <a:gd name="adj1" fmla="val 16149349"/>
              <a:gd name="adj2" fmla="val 6328771"/>
              <a:gd name="adj3" fmla="val 961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57"/>
          <p:cNvSpPr/>
          <p:nvPr/>
        </p:nvSpPr>
        <p:spPr>
          <a:xfrm>
            <a:off x="1184563" y="1323725"/>
            <a:ext cx="1681500" cy="168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33" name="Google Shape;1033;p57"/>
          <p:cNvSpPr/>
          <p:nvPr/>
        </p:nvSpPr>
        <p:spPr>
          <a:xfrm>
            <a:off x="1302163" y="1441216"/>
            <a:ext cx="1446300" cy="1446300"/>
          </a:xfrm>
          <a:prstGeom prst="blockArc">
            <a:avLst>
              <a:gd name="adj1" fmla="val 16149349"/>
              <a:gd name="adj2" fmla="val 11084695"/>
              <a:gd name="adj3" fmla="val 112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57"/>
          <p:cNvSpPr txBox="1">
            <a:spLocks noGrp="1"/>
          </p:cNvSpPr>
          <p:nvPr>
            <p:ph type="title" idx="2"/>
          </p:nvPr>
        </p:nvSpPr>
        <p:spPr>
          <a:xfrm>
            <a:off x="3483450" y="1942025"/>
            <a:ext cx="2176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39.9%</a:t>
            </a:r>
            <a:endParaRPr sz="2400" dirty="0"/>
          </a:p>
        </p:txBody>
      </p:sp>
      <p:sp>
        <p:nvSpPr>
          <p:cNvPr id="1036" name="Google Shape;1036;p57"/>
          <p:cNvSpPr txBox="1">
            <a:spLocks noGrp="1"/>
          </p:cNvSpPr>
          <p:nvPr>
            <p:ph type="title" idx="4"/>
          </p:nvPr>
        </p:nvSpPr>
        <p:spPr>
          <a:xfrm>
            <a:off x="6030137" y="1942025"/>
            <a:ext cx="2176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59.1%</a:t>
            </a:r>
            <a:endParaRPr sz="2400" dirty="0"/>
          </a:p>
        </p:txBody>
      </p:sp>
      <p:sp>
        <p:nvSpPr>
          <p:cNvPr id="1037" name="Google Shape;1037;p57"/>
          <p:cNvSpPr txBox="1">
            <a:spLocks noGrp="1"/>
          </p:cNvSpPr>
          <p:nvPr>
            <p:ph type="title" idx="6"/>
          </p:nvPr>
        </p:nvSpPr>
        <p:spPr>
          <a:xfrm>
            <a:off x="937663" y="31125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Gurmukhi MN" panose="02020600050405020304" pitchFamily="18" charset="0"/>
                <a:cs typeface="Gurmukhi MN" panose="02020600050405020304" pitchFamily="18" charset="0"/>
              </a:rPr>
              <a:t>GENDER</a:t>
            </a:r>
            <a:endParaRPr sz="2800" dirty="0">
              <a:latin typeface="Gurmukhi MN" panose="02020600050405020304" pitchFamily="18" charset="0"/>
              <a:cs typeface="Gurmukhi MN" panose="02020600050405020304" pitchFamily="18" charset="0"/>
            </a:endParaRPr>
          </a:p>
        </p:txBody>
      </p:sp>
      <p:sp>
        <p:nvSpPr>
          <p:cNvPr id="1038" name="Google Shape;1038;p57"/>
          <p:cNvSpPr txBox="1">
            <a:spLocks noGrp="1"/>
          </p:cNvSpPr>
          <p:nvPr>
            <p:ph type="title" idx="8"/>
          </p:nvPr>
        </p:nvSpPr>
        <p:spPr>
          <a:xfrm>
            <a:off x="6031037" y="31125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Gurmukhi MN" panose="02020600050405020304" pitchFamily="18" charset="0"/>
                <a:cs typeface="Gurmukhi MN" panose="02020600050405020304" pitchFamily="18" charset="0"/>
              </a:rPr>
              <a:t>MARTIAL</a:t>
            </a:r>
            <a:endParaRPr sz="2800" dirty="0">
              <a:latin typeface="Gurmukhi MN" panose="02020600050405020304" pitchFamily="18" charset="0"/>
              <a:cs typeface="Gurmukhi MN" panose="02020600050405020304" pitchFamily="18" charset="0"/>
            </a:endParaRPr>
          </a:p>
        </p:txBody>
      </p:sp>
      <p:sp>
        <p:nvSpPr>
          <p:cNvPr id="1039" name="Google Shape;1039;p57"/>
          <p:cNvSpPr txBox="1">
            <a:spLocks noGrp="1"/>
          </p:cNvSpPr>
          <p:nvPr>
            <p:ph type="title"/>
          </p:nvPr>
        </p:nvSpPr>
        <p:spPr>
          <a:xfrm>
            <a:off x="937673" y="1942025"/>
            <a:ext cx="21753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75.3%</a:t>
            </a:r>
            <a:endParaRPr sz="2400" dirty="0"/>
          </a:p>
        </p:txBody>
      </p:sp>
      <p:sp>
        <p:nvSpPr>
          <p:cNvPr id="1040" name="Google Shape;1040;p57"/>
          <p:cNvSpPr txBox="1">
            <a:spLocks noGrp="1"/>
          </p:cNvSpPr>
          <p:nvPr>
            <p:ph type="subTitle" idx="1"/>
          </p:nvPr>
        </p:nvSpPr>
        <p:spPr>
          <a:xfrm>
            <a:off x="937663" y="3604950"/>
            <a:ext cx="21753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Gurmukhi MN" panose="02020600050405020304" pitchFamily="18" charset="0"/>
                <a:cs typeface="Gurmukhi MN" panose="02020600050405020304" pitchFamily="18" charset="0"/>
              </a:rPr>
              <a:t>Male</a:t>
            </a:r>
            <a:endParaRPr sz="1800" dirty="0">
              <a:latin typeface="Gurmukhi MN" panose="02020600050405020304" pitchFamily="18" charset="0"/>
              <a:cs typeface="Gurmukhi MN" panose="02020600050405020304" pitchFamily="18" charset="0"/>
            </a:endParaRPr>
          </a:p>
        </p:txBody>
      </p:sp>
      <p:sp>
        <p:nvSpPr>
          <p:cNvPr id="1041" name="Google Shape;1041;p57"/>
          <p:cNvSpPr txBox="1">
            <a:spLocks noGrp="1"/>
          </p:cNvSpPr>
          <p:nvPr>
            <p:ph type="subTitle" idx="3"/>
          </p:nvPr>
        </p:nvSpPr>
        <p:spPr>
          <a:xfrm>
            <a:off x="3484350" y="3604950"/>
            <a:ext cx="21753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Gurmukhi MN" panose="02020600050405020304" pitchFamily="18" charset="0"/>
                <a:cs typeface="Gurmukhi MN" panose="02020600050405020304" pitchFamily="18" charset="0"/>
              </a:rPr>
              <a:t>26-35</a:t>
            </a:r>
            <a:endParaRPr sz="1800" dirty="0">
              <a:latin typeface="Gurmukhi MN" panose="02020600050405020304" pitchFamily="18" charset="0"/>
              <a:cs typeface="Gurmukhi MN" panose="02020600050405020304" pitchFamily="18" charset="0"/>
            </a:endParaRPr>
          </a:p>
        </p:txBody>
      </p:sp>
      <p:sp>
        <p:nvSpPr>
          <p:cNvPr id="1042" name="Google Shape;1042;p57"/>
          <p:cNvSpPr txBox="1">
            <a:spLocks noGrp="1"/>
          </p:cNvSpPr>
          <p:nvPr>
            <p:ph type="subTitle" idx="5"/>
          </p:nvPr>
        </p:nvSpPr>
        <p:spPr>
          <a:xfrm>
            <a:off x="6031037" y="3604950"/>
            <a:ext cx="21753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Gurmukhi MN" panose="02020600050405020304" pitchFamily="18" charset="0"/>
                <a:cs typeface="Gurmukhi MN" panose="02020600050405020304" pitchFamily="18" charset="0"/>
              </a:rPr>
              <a:t>Single</a:t>
            </a:r>
            <a:endParaRPr sz="1800" dirty="0">
              <a:latin typeface="Gurmukhi MN" panose="02020600050405020304" pitchFamily="18" charset="0"/>
              <a:cs typeface="Gurmukhi MN" panose="02020600050405020304" pitchFamily="18" charset="0"/>
            </a:endParaRPr>
          </a:p>
        </p:txBody>
      </p:sp>
      <p:sp>
        <p:nvSpPr>
          <p:cNvPr id="1043" name="Google Shape;1043;p57"/>
          <p:cNvSpPr txBox="1">
            <a:spLocks noGrp="1"/>
          </p:cNvSpPr>
          <p:nvPr>
            <p:ph type="title" idx="7"/>
          </p:nvPr>
        </p:nvSpPr>
        <p:spPr>
          <a:xfrm>
            <a:off x="3484350" y="311257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Gurmukhi MN" panose="02020600050405020304" pitchFamily="18" charset="0"/>
                <a:cs typeface="Gurmukhi MN" panose="02020600050405020304" pitchFamily="18" charset="0"/>
              </a:rPr>
              <a:t>AGE</a:t>
            </a:r>
            <a:endParaRPr sz="2800" dirty="0">
              <a:latin typeface="Gurmukhi MN" panose="02020600050405020304" pitchFamily="18" charset="0"/>
              <a:cs typeface="Gurmukhi MN" panose="02020600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65411-2F49-5481-C337-736703AE2FF4}"/>
              </a:ext>
            </a:extLst>
          </p:cNvPr>
          <p:cNvSpPr txBox="1"/>
          <p:nvPr/>
        </p:nvSpPr>
        <p:spPr>
          <a:xfrm>
            <a:off x="2298250" y="382259"/>
            <a:ext cx="454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600" b="1" dirty="0">
                <a:solidFill>
                  <a:schemeClr val="tx1"/>
                </a:solidFill>
                <a:latin typeface="Gurmukhi MN" panose="02020600050405020304" pitchFamily="18" charset="0"/>
                <a:cs typeface="Gurmukhi MN" panose="02020600050405020304" pitchFamily="18" charset="0"/>
              </a:rPr>
              <a:t>CORE CUSTOMER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ED357995-50D3-9C02-DB6B-3B340242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26" y="991661"/>
            <a:ext cx="8831831" cy="3834339"/>
          </a:xfrm>
          <a:prstGeom prst="rect">
            <a:avLst/>
          </a:prstGeom>
        </p:spPr>
      </p:pic>
      <p:sp>
        <p:nvSpPr>
          <p:cNvPr id="239" name="Google Shape;239;p33"/>
          <p:cNvSpPr/>
          <p:nvPr/>
        </p:nvSpPr>
        <p:spPr>
          <a:xfrm rot="-976925">
            <a:off x="-4535146" y="746934"/>
            <a:ext cx="9144457" cy="499536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 txBox="1"/>
          <p:nvPr/>
        </p:nvSpPr>
        <p:spPr>
          <a:xfrm rot="-980639">
            <a:off x="-4425525" y="799479"/>
            <a:ext cx="8921002" cy="40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BLACK FRIDAY BLACK FRIDAY BLACK FRIDAY BLACK FRIDAY BLACK </a:t>
            </a:r>
            <a:endParaRPr sz="18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2226195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Friday Creative Campaign by Slidesgo">
  <a:themeElements>
    <a:clrScheme name="Simple Light">
      <a:dk1>
        <a:srgbClr val="FFFFFF"/>
      </a:dk1>
      <a:lt1>
        <a:srgbClr val="1E1E1E"/>
      </a:lt1>
      <a:dk2>
        <a:srgbClr val="C62837"/>
      </a:dk2>
      <a:lt2>
        <a:srgbClr val="FACA00"/>
      </a:lt2>
      <a:accent1>
        <a:srgbClr val="8B171E"/>
      </a:accent1>
      <a:accent2>
        <a:srgbClr val="A41D2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425</Words>
  <Application>Microsoft Macintosh PowerPoint</Application>
  <PresentationFormat>On-screen Show (16:9)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Bebas Neue</vt:lpstr>
      <vt:lpstr>TimesNewRomanPSMT</vt:lpstr>
      <vt:lpstr>Times New Roman</vt:lpstr>
      <vt:lpstr>Gurmukhi MN</vt:lpstr>
      <vt:lpstr>DM Sans</vt:lpstr>
      <vt:lpstr>Montserrat Black</vt:lpstr>
      <vt:lpstr>Montserrat ExtraBold</vt:lpstr>
      <vt:lpstr>Fira Sans Extra Condensed Medium</vt:lpstr>
      <vt:lpstr>Black Friday Creative Campaign by Slidesgo</vt:lpstr>
      <vt:lpstr>EDA For The Retailer On BLACK FRIDAY</vt:lpstr>
      <vt:lpstr>01</vt:lpstr>
      <vt:lpstr>DATASET</vt:lpstr>
      <vt:lpstr>39.9%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CREATIVE CAMPAIGN</dc:title>
  <cp:lastModifiedBy>又霓 詹</cp:lastModifiedBy>
  <cp:revision>25</cp:revision>
  <dcterms:modified xsi:type="dcterms:W3CDTF">2022-12-08T05:05:19Z</dcterms:modified>
</cp:coreProperties>
</file>