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80350" autoAdjust="0"/>
  </p:normalViewPr>
  <p:slideViewPr>
    <p:cSldViewPr snapToGrid="0">
      <p:cViewPr varScale="1">
        <p:scale>
          <a:sx n="92" d="100"/>
          <a:sy n="92" d="100"/>
        </p:scale>
        <p:origin x="16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78E19CF-5F93-4FEC-9D13-ACA914AD65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81F835-36CC-46C3-B9F7-57338F3F9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68286-70C6-4BD4-AD67-B70944DE3D1D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A40AB1-69E9-4651-8C84-9331E405D9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5D1184-FDEB-45D8-9737-F401D622FD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0CB88-29F8-49CE-9063-FD56D0015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8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F741A-3972-4E90-86FB-CAF083D55202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76ABF-1DAA-4DE2-BAB5-39C153FD2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6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지난시간에는 </a:t>
            </a:r>
            <a:r>
              <a:rPr lang="en-US" altLang="ko-KR" dirty="0"/>
              <a:t>1</a:t>
            </a:r>
            <a:r>
              <a:rPr lang="ko-KR" altLang="en-US" dirty="0"/>
              <a:t>장을 공부함</a:t>
            </a:r>
            <a:r>
              <a:rPr lang="en-US" altLang="ko-KR" dirty="0"/>
              <a:t>. 1</a:t>
            </a:r>
            <a:r>
              <a:rPr lang="ko-KR" altLang="en-US" dirty="0"/>
              <a:t>장에는 프로그램 설계에서 계산프로세스와 프로시저가 어떤 몫을 하는지 살펴봄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6ABF-1DAA-4DE2-BAB5-39C153FD2F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22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</a:t>
            </a:r>
            <a:r>
              <a:rPr lang="en-US" altLang="ko-KR" dirty="0"/>
              <a:t> </a:t>
            </a:r>
            <a:r>
              <a:rPr lang="ko-KR" altLang="en-US" dirty="0"/>
              <a:t>정의한 프로시저의 연산을 모르지만</a:t>
            </a:r>
            <a:endParaRPr lang="en-US" altLang="ko-KR" dirty="0"/>
          </a:p>
          <a:p>
            <a:r>
              <a:rPr lang="ko-KR" altLang="en-US" dirty="0"/>
              <a:t>프로시저의 이름만 가지고 조립해서</a:t>
            </a:r>
            <a:endParaRPr lang="en-US" altLang="ko-KR" dirty="0"/>
          </a:p>
          <a:p>
            <a:r>
              <a:rPr lang="ko-KR" altLang="en-US" dirty="0"/>
              <a:t>유리수의 연산규칙을 프로시저로 표현할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6ABF-1DAA-4DE2-BAB5-39C153FD2F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47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Make-rat</a:t>
            </a:r>
            <a:r>
              <a:rPr lang="ko-KR" altLang="en-US" dirty="0"/>
              <a:t>으로 데이터를 구성</a:t>
            </a:r>
            <a:endParaRPr lang="en-US" altLang="ko-KR" dirty="0"/>
          </a:p>
          <a:p>
            <a:r>
              <a:rPr lang="en-US" altLang="ko-KR" dirty="0" err="1"/>
              <a:t>Numer</a:t>
            </a:r>
            <a:r>
              <a:rPr lang="en-US" altLang="ko-KR" dirty="0"/>
              <a:t>, </a:t>
            </a:r>
            <a:r>
              <a:rPr lang="en-US" altLang="ko-KR" dirty="0" err="1"/>
              <a:t>denom</a:t>
            </a:r>
            <a:r>
              <a:rPr lang="ko-KR" altLang="en-US" dirty="0"/>
              <a:t>으로 데이터를 </a:t>
            </a:r>
            <a:r>
              <a:rPr lang="en-US" altLang="ko-KR" dirty="0" err="1"/>
              <a:t>selet</a:t>
            </a:r>
            <a:r>
              <a:rPr lang="ko-KR" altLang="en-US" dirty="0"/>
              <a:t>해서 여러 유리수 연산을 정의했음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가로선이 추상화의 경계</a:t>
            </a:r>
            <a:endParaRPr lang="en-US" altLang="ko-KR" dirty="0"/>
          </a:p>
          <a:p>
            <a:r>
              <a:rPr lang="ko-KR" altLang="en-US" dirty="0"/>
              <a:t>시스템을 이루는 여러 모듈은 각기 다른 레벨에 있음을 나타냄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경계마다 놓인 프로시저들은 추상화의 경계를 연결해주는 인터페이스임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6ABF-1DAA-4DE2-BAB5-39C153FD2F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89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리스트 연산에서 리스트의 모든 원소를 똑같은 방법으로 연산하고 그 결과를 리스트로 만들어내는 프로시저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6ABF-1DAA-4DE2-BAB5-39C153FD2F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7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이와같은</a:t>
            </a:r>
            <a:r>
              <a:rPr lang="ko-KR" altLang="en-US" dirty="0"/>
              <a:t> 프로시저를 </a:t>
            </a:r>
            <a:r>
              <a:rPr lang="en-US" altLang="ko-KR" dirty="0"/>
              <a:t>higher-order procedure</a:t>
            </a:r>
            <a:r>
              <a:rPr lang="ko-KR" altLang="en-US" dirty="0"/>
              <a:t>로 표현한 것을 </a:t>
            </a:r>
            <a:r>
              <a:rPr lang="en-US" altLang="ko-KR" dirty="0"/>
              <a:t>map</a:t>
            </a:r>
            <a:r>
              <a:rPr lang="ko-KR" altLang="en-US" dirty="0"/>
              <a:t>이라고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리스트의 변환 방법만 </a:t>
            </a:r>
            <a:r>
              <a:rPr lang="ko-KR" altLang="en-US" dirty="0" err="1"/>
              <a:t>추상화할</a:t>
            </a:r>
            <a:r>
              <a:rPr lang="ko-KR" altLang="en-US" dirty="0"/>
              <a:t> 수 있기때문에 변환 연산이 작동하는 방식은 그대로 두고</a:t>
            </a:r>
            <a:endParaRPr lang="en-US" altLang="ko-KR" dirty="0"/>
          </a:p>
          <a:p>
            <a:r>
              <a:rPr lang="ko-KR" altLang="en-US" dirty="0"/>
              <a:t>리스트에 적용하는 연산만 바꾸면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6ABF-1DAA-4DE2-BAB5-39C153FD2F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12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언뜻 보면 아주 다른 프로시저처럼 보인다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두 계산 과정을 요약해보면 처리방식이 </a:t>
            </a:r>
            <a:r>
              <a:rPr lang="ko-KR" altLang="en-US" dirty="0" err="1"/>
              <a:t>닮아있다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6ABF-1DAA-4DE2-BAB5-39C153FD2F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21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Enumerate : </a:t>
            </a:r>
            <a:r>
              <a:rPr lang="ko-KR" altLang="en-US" dirty="0"/>
              <a:t>트리에서 리프로 이뤄진 신호를 뽑음</a:t>
            </a:r>
            <a:endParaRPr lang="en-US" altLang="ko-KR" dirty="0"/>
          </a:p>
          <a:p>
            <a:r>
              <a:rPr lang="en-US" altLang="ko-KR" dirty="0"/>
              <a:t>Filter : </a:t>
            </a:r>
            <a:r>
              <a:rPr lang="ko-KR" altLang="en-US" dirty="0"/>
              <a:t>특정 원소만 </a:t>
            </a:r>
            <a:r>
              <a:rPr lang="ko-KR" altLang="en-US" dirty="0" err="1"/>
              <a:t>뽑아냄</a:t>
            </a:r>
            <a:endParaRPr lang="en-US" altLang="ko-KR" dirty="0"/>
          </a:p>
          <a:p>
            <a:r>
              <a:rPr lang="en-US" altLang="ko-KR" dirty="0"/>
              <a:t>Map : </a:t>
            </a:r>
            <a:r>
              <a:rPr lang="ko-KR" altLang="en-US" dirty="0"/>
              <a:t>원소에 연산을 수행</a:t>
            </a:r>
            <a:endParaRPr lang="en-US" altLang="ko-KR" dirty="0"/>
          </a:p>
          <a:p>
            <a:r>
              <a:rPr lang="en-US" altLang="ko-KR" dirty="0"/>
              <a:t>Accumulate : </a:t>
            </a:r>
            <a:r>
              <a:rPr lang="ko-KR" altLang="en-US" dirty="0"/>
              <a:t>더하던가 리스트를 만들던가 하는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6ABF-1DAA-4DE2-BAB5-39C153FD2F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8071E1F-4152-46B2-9B4F-8430811ABF2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83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61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0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8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1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0" cap="none" baseline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400" b="0" kern="1200" cap="none" baseline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0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5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7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4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8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8071E1F-4152-46B2-9B4F-8430811ABF2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9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3E1EE-03E7-432D-A6CB-79F1364D7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8020"/>
            <a:ext cx="9144000" cy="477837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cap="none" dirty="0"/>
              <a:t>SICP</a:t>
            </a:r>
            <a:br>
              <a:rPr lang="en-US" altLang="ko-KR" sz="4000" cap="none" dirty="0"/>
            </a:br>
            <a:r>
              <a:rPr lang="en-US" altLang="ko-KR" sz="1800" dirty="0"/>
              <a:t>Structure and Interpretation of Computer Programs</a:t>
            </a:r>
            <a:endParaRPr lang="ko-KR" altLang="en-US" sz="4000" cap="none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E1E9B4-0E12-481C-9903-8211AB995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4854" y="5175681"/>
            <a:ext cx="4166587" cy="1032029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컴퓨터공학과 </a:t>
            </a:r>
            <a:r>
              <a:rPr lang="en-US" altLang="ko-KR" dirty="0">
                <a:latin typeface="+mj-ea"/>
                <a:ea typeface="+mj-ea"/>
              </a:rPr>
              <a:t>201701967 </a:t>
            </a:r>
            <a:r>
              <a:rPr lang="ko-KR" altLang="en-US" dirty="0">
                <a:latin typeface="+mj-ea"/>
                <a:ea typeface="+mj-ea"/>
              </a:rPr>
              <a:t>강서연</a:t>
            </a:r>
          </a:p>
        </p:txBody>
      </p:sp>
    </p:spTree>
    <p:extLst>
      <p:ext uri="{BB962C8B-B14F-4D97-AF65-F5344CB8AC3E}">
        <p14:creationId xmlns:p14="http://schemas.microsoft.com/office/powerpoint/2010/main" val="23487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2"/>
    </mc:Choice>
    <mc:Fallback xmlns="">
      <p:transition spd="slow" advTm="30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98B00-5640-44AD-BBA3-B2CEEE95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 </a:t>
            </a:r>
            <a:r>
              <a:rPr lang="ko-KR" altLang="en-US" dirty="0"/>
              <a:t>매핑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D63B1-6DD6-49D3-BD0B-1B514ECAE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pc="300" dirty="0"/>
              <a:t>(define (scale-tree tree factor)</a:t>
            </a:r>
            <a:br>
              <a:rPr lang="en-US" altLang="ko-KR" spc="300" dirty="0"/>
            </a:br>
            <a:r>
              <a:rPr lang="en-US" altLang="ko-KR" spc="300" dirty="0"/>
              <a:t>  (map (lambda (sub-tree)</a:t>
            </a:r>
            <a:br>
              <a:rPr lang="en-US" altLang="ko-KR" spc="300" dirty="0"/>
            </a:br>
            <a:r>
              <a:rPr lang="en-US" altLang="ko-KR" spc="300" dirty="0"/>
              <a:t>         (if (pair? sub-tree)</a:t>
            </a:r>
            <a:br>
              <a:rPr lang="en-US" altLang="ko-KR" spc="300" dirty="0"/>
            </a:br>
            <a:r>
              <a:rPr lang="en-US" altLang="ko-KR" spc="300" dirty="0"/>
              <a:t>             (scale-tree sub-tree factor)</a:t>
            </a:r>
            <a:br>
              <a:rPr lang="en-US" altLang="ko-KR" spc="300" dirty="0"/>
            </a:br>
            <a:r>
              <a:rPr lang="en-US" altLang="ko-KR" spc="300" dirty="0"/>
              <a:t>             (* sub-tree factor)))</a:t>
            </a:r>
            <a:br>
              <a:rPr lang="en-US" altLang="ko-KR" spc="300" dirty="0"/>
            </a:br>
            <a:r>
              <a:rPr lang="en-US" altLang="ko-KR" spc="300" dirty="0"/>
              <a:t>       tree))</a:t>
            </a:r>
          </a:p>
          <a:p>
            <a:endParaRPr lang="en-US" altLang="ko-KR" spc="300" dirty="0"/>
          </a:p>
          <a:p>
            <a:r>
              <a:rPr lang="en-US" altLang="ko-KR" spc="300" dirty="0"/>
              <a:t>(define (map proc items)</a:t>
            </a:r>
            <a:br>
              <a:rPr lang="en-US" altLang="ko-KR" spc="300" dirty="0"/>
            </a:br>
            <a:r>
              <a:rPr lang="en-US" altLang="ko-KR" spc="300" dirty="0"/>
              <a:t>  (if (null? items)</a:t>
            </a:r>
            <a:br>
              <a:rPr lang="en-US" altLang="ko-KR" spc="300" dirty="0"/>
            </a:br>
            <a:r>
              <a:rPr lang="en-US" altLang="ko-KR" spc="300" dirty="0"/>
              <a:t>      nil</a:t>
            </a:r>
            <a:br>
              <a:rPr lang="en-US" altLang="ko-KR" spc="300" dirty="0"/>
            </a:br>
            <a:r>
              <a:rPr lang="en-US" altLang="ko-KR" spc="300" dirty="0"/>
              <a:t>      (cons (proc (car items))</a:t>
            </a:r>
            <a:br>
              <a:rPr lang="en-US" altLang="ko-KR" spc="300" dirty="0"/>
            </a:br>
            <a:r>
              <a:rPr lang="en-US" altLang="ko-KR" spc="300" dirty="0"/>
              <a:t>            (map proc (</a:t>
            </a:r>
            <a:r>
              <a:rPr lang="en-US" altLang="ko-KR" spc="300" dirty="0" err="1"/>
              <a:t>cdr</a:t>
            </a:r>
            <a:r>
              <a:rPr lang="en-US" altLang="ko-KR" spc="300" dirty="0"/>
              <a:t> items)))))</a:t>
            </a:r>
          </a:p>
          <a:p>
            <a:endParaRPr lang="ko-KR" altLang="en-US" spc="300" dirty="0"/>
          </a:p>
        </p:txBody>
      </p:sp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3398B048-C302-4C28-9140-6751EE41BC61}"/>
              </a:ext>
            </a:extLst>
          </p:cNvPr>
          <p:cNvSpPr/>
          <p:nvPr/>
        </p:nvSpPr>
        <p:spPr>
          <a:xfrm>
            <a:off x="1136862" y="1765794"/>
            <a:ext cx="3870542" cy="4196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</a:t>
            </a:r>
            <a:r>
              <a:rPr lang="ko-KR" altLang="en-US" dirty="0"/>
              <a:t>을 사용한 </a:t>
            </a:r>
            <a:r>
              <a:rPr lang="en-US" altLang="ko-KR" dirty="0"/>
              <a:t>tree </a:t>
            </a:r>
            <a:r>
              <a:rPr lang="ko-KR" altLang="en-US" dirty="0"/>
              <a:t>연산 프로시저</a:t>
            </a:r>
          </a:p>
        </p:txBody>
      </p:sp>
      <p:sp>
        <p:nvSpPr>
          <p:cNvPr id="5" name="사각형: 잘린 대각선 방향 모서리 4">
            <a:extLst>
              <a:ext uri="{FF2B5EF4-FFF2-40B4-BE49-F238E27FC236}">
                <a16:creationId xmlns:a16="http://schemas.microsoft.com/office/drawing/2014/main" id="{3CED7229-C831-4FAF-BD06-BE5EC08BDFAC}"/>
              </a:ext>
            </a:extLst>
          </p:cNvPr>
          <p:cNvSpPr/>
          <p:nvPr/>
        </p:nvSpPr>
        <p:spPr>
          <a:xfrm>
            <a:off x="1136862" y="4185405"/>
            <a:ext cx="3870542" cy="4196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앞서 공부한 </a:t>
            </a:r>
            <a:r>
              <a:rPr lang="en-US" altLang="ko-KR" dirty="0"/>
              <a:t>map </a:t>
            </a:r>
            <a:r>
              <a:rPr lang="ko-KR" altLang="en-US" dirty="0"/>
              <a:t>프로시저</a:t>
            </a:r>
          </a:p>
        </p:txBody>
      </p:sp>
    </p:spTree>
    <p:extLst>
      <p:ext uri="{BB962C8B-B14F-4D97-AF65-F5344CB8AC3E}">
        <p14:creationId xmlns:p14="http://schemas.microsoft.com/office/powerpoint/2010/main" val="259806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B48E0-3051-4FB7-AD99-2D36321A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인터페이스로써 차례열의 쓰임새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74D45-5E88-4919-B911-4487CAF68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95" y="1767172"/>
            <a:ext cx="9720071" cy="450561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pc="300" dirty="0"/>
              <a:t>Ex.</a:t>
            </a:r>
          </a:p>
          <a:p>
            <a:r>
              <a:rPr lang="en-US" altLang="ko-KR" spc="300" dirty="0"/>
              <a:t>&lt;tree</a:t>
            </a:r>
            <a:r>
              <a:rPr lang="ko-KR" altLang="en-US" spc="300" dirty="0"/>
              <a:t> 에서 홀수인 값만 제곱하여 더하는 프로시저</a:t>
            </a:r>
            <a:r>
              <a:rPr lang="en-US" altLang="ko-KR" spc="300" dirty="0"/>
              <a:t>&gt;</a:t>
            </a:r>
          </a:p>
          <a:p>
            <a:r>
              <a:rPr lang="en-US" altLang="ko-KR" spc="300" dirty="0"/>
              <a:t>(define (sum-odd-squares tree)</a:t>
            </a:r>
            <a:br>
              <a:rPr lang="en-US" altLang="ko-KR" spc="300" dirty="0"/>
            </a:br>
            <a:r>
              <a:rPr lang="en-US" altLang="ko-KR" spc="300" dirty="0"/>
              <a:t>  (</a:t>
            </a:r>
            <a:r>
              <a:rPr lang="en-US" altLang="ko-KR" spc="300" dirty="0" err="1"/>
              <a:t>cond</a:t>
            </a:r>
            <a:r>
              <a:rPr lang="en-US" altLang="ko-KR" spc="300" dirty="0"/>
              <a:t> ((null? tree) 0)  </a:t>
            </a:r>
            <a:br>
              <a:rPr lang="en-US" altLang="ko-KR" spc="300" dirty="0"/>
            </a:br>
            <a:r>
              <a:rPr lang="en-US" altLang="ko-KR" spc="300" dirty="0"/>
              <a:t>        ((not (pair? tree))</a:t>
            </a:r>
            <a:br>
              <a:rPr lang="en-US" altLang="ko-KR" spc="300" dirty="0"/>
            </a:br>
            <a:r>
              <a:rPr lang="en-US" altLang="ko-KR" spc="300" dirty="0"/>
              <a:t>         (if (odd? tree) (square tree) 0))</a:t>
            </a:r>
            <a:br>
              <a:rPr lang="en-US" altLang="ko-KR" spc="300" dirty="0"/>
            </a:br>
            <a:r>
              <a:rPr lang="en-US" altLang="ko-KR" spc="300" dirty="0"/>
              <a:t>        (else (+ (sum-odd-squares (car tree))</a:t>
            </a:r>
            <a:br>
              <a:rPr lang="en-US" altLang="ko-KR" spc="300" dirty="0"/>
            </a:br>
            <a:r>
              <a:rPr lang="en-US" altLang="ko-KR" spc="300" dirty="0"/>
              <a:t>                 (sum-odd-squares (</a:t>
            </a:r>
            <a:r>
              <a:rPr lang="en-US" altLang="ko-KR" spc="300" dirty="0" err="1"/>
              <a:t>cdr</a:t>
            </a:r>
            <a:r>
              <a:rPr lang="en-US" altLang="ko-KR" spc="300" dirty="0"/>
              <a:t> tree))))))</a:t>
            </a:r>
          </a:p>
          <a:p>
            <a:endParaRPr lang="en-US" altLang="ko-KR" spc="300" dirty="0"/>
          </a:p>
          <a:p>
            <a:r>
              <a:rPr lang="en-US" altLang="ko-KR" spc="300" dirty="0"/>
              <a:t>&lt;</a:t>
            </a:r>
            <a:r>
              <a:rPr lang="ko-KR" altLang="en-US" spc="300" dirty="0" err="1"/>
              <a:t>피보나치수열에서</a:t>
            </a:r>
            <a:r>
              <a:rPr lang="ko-KR" altLang="en-US" spc="300" dirty="0"/>
              <a:t> 짝수만 모아서 리스트로 묶는 프로시저</a:t>
            </a:r>
            <a:r>
              <a:rPr lang="en-US" altLang="ko-KR" spc="300" dirty="0"/>
              <a:t>&gt;</a:t>
            </a:r>
          </a:p>
          <a:p>
            <a:r>
              <a:rPr lang="en-US" altLang="ko-KR" spc="300" dirty="0"/>
              <a:t>(define (even-fibs n)</a:t>
            </a:r>
            <a:br>
              <a:rPr lang="en-US" altLang="ko-KR" spc="300" dirty="0"/>
            </a:br>
            <a:r>
              <a:rPr lang="en-US" altLang="ko-KR" spc="300" dirty="0"/>
              <a:t>  (define (next k)</a:t>
            </a:r>
            <a:br>
              <a:rPr lang="en-US" altLang="ko-KR" spc="300" dirty="0"/>
            </a:br>
            <a:r>
              <a:rPr lang="en-US" altLang="ko-KR" spc="300" dirty="0"/>
              <a:t>    (if (&gt; k n)</a:t>
            </a:r>
            <a:br>
              <a:rPr lang="en-US" altLang="ko-KR" spc="300" dirty="0"/>
            </a:br>
            <a:r>
              <a:rPr lang="en-US" altLang="ko-KR" spc="300" dirty="0"/>
              <a:t>        nil</a:t>
            </a:r>
            <a:br>
              <a:rPr lang="en-US" altLang="ko-KR" spc="300" dirty="0"/>
            </a:br>
            <a:r>
              <a:rPr lang="en-US" altLang="ko-KR" spc="300" dirty="0"/>
              <a:t>        (let ((f (fib k)))</a:t>
            </a:r>
            <a:br>
              <a:rPr lang="en-US" altLang="ko-KR" spc="300" dirty="0"/>
            </a:br>
            <a:r>
              <a:rPr lang="en-US" altLang="ko-KR" spc="300" dirty="0"/>
              <a:t>          (if (even? f)</a:t>
            </a:r>
            <a:br>
              <a:rPr lang="en-US" altLang="ko-KR" spc="300" dirty="0"/>
            </a:br>
            <a:r>
              <a:rPr lang="en-US" altLang="ko-KR" spc="300" dirty="0"/>
              <a:t>              (cons f (next (+ k 1)))</a:t>
            </a:r>
            <a:br>
              <a:rPr lang="en-US" altLang="ko-KR" spc="300" dirty="0"/>
            </a:br>
            <a:r>
              <a:rPr lang="en-US" altLang="ko-KR" spc="300" dirty="0"/>
              <a:t>              (next (+ k 1))))))</a:t>
            </a:r>
            <a:br>
              <a:rPr lang="en-US" altLang="ko-KR" spc="300" dirty="0"/>
            </a:br>
            <a:r>
              <a:rPr lang="en-US" altLang="ko-KR" spc="300" dirty="0"/>
              <a:t>  (next 0))</a:t>
            </a:r>
            <a:endParaRPr lang="ko-KR" altLang="en-US" spc="300" dirty="0"/>
          </a:p>
        </p:txBody>
      </p:sp>
      <p:pic>
        <p:nvPicPr>
          <p:cNvPr id="4" name="Picture 2" descr="https://mitpress.mit.edu/sites/default/files/sicp/full-text/book/ch2-Z-G-17.gif">
            <a:extLst>
              <a:ext uri="{FF2B5EF4-FFF2-40B4-BE49-F238E27FC236}">
                <a16:creationId xmlns:a16="http://schemas.microsoft.com/office/drawing/2014/main" id="{9D96663D-098B-4639-B0DA-F7BCD4726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305" y="3206918"/>
            <a:ext cx="5160050" cy="16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3241F3-830E-4268-AFFB-FC14ABFF6517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>
            <a:off x="296295" y="4019978"/>
            <a:ext cx="1171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04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E5B0D-392A-48DD-B744-1793D519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ko-KR" cap="none" dirty="0"/>
              <a:t> </a:t>
            </a:r>
            <a:r>
              <a:rPr lang="ko-KR" altLang="en-US" cap="none" dirty="0"/>
              <a:t>공통 인터페이스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853E84-D23C-4FCC-B982-A6704E6F26EA}"/>
              </a:ext>
            </a:extLst>
          </p:cNvPr>
          <p:cNvSpPr/>
          <p:nvPr/>
        </p:nvSpPr>
        <p:spPr>
          <a:xfrm>
            <a:off x="1651646" y="3373779"/>
            <a:ext cx="1778697" cy="126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+mj-lt"/>
              </a:rPr>
              <a:t>enumerate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648A6F-FED2-4033-BA3A-207413E0F3CB}"/>
              </a:ext>
            </a:extLst>
          </p:cNvPr>
          <p:cNvSpPr/>
          <p:nvPr/>
        </p:nvSpPr>
        <p:spPr>
          <a:xfrm>
            <a:off x="4053390" y="2462510"/>
            <a:ext cx="1778697" cy="126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+mj-lt"/>
              </a:rPr>
              <a:t>filter</a:t>
            </a:r>
            <a:endParaRPr lang="ko-KR" altLang="en-US" sz="2000" dirty="0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62A3A7-2A2E-4DCB-9FB5-2A870043E08F}"/>
              </a:ext>
            </a:extLst>
          </p:cNvPr>
          <p:cNvSpPr/>
          <p:nvPr/>
        </p:nvSpPr>
        <p:spPr>
          <a:xfrm>
            <a:off x="6455132" y="2462510"/>
            <a:ext cx="1778697" cy="126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+mj-lt"/>
              </a:rPr>
              <a:t>map</a:t>
            </a:r>
            <a:endParaRPr lang="ko-KR" altLang="en-US" sz="2000" dirty="0"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85C3B0-A39C-405A-BB48-34170D7F90CA}"/>
              </a:ext>
            </a:extLst>
          </p:cNvPr>
          <p:cNvSpPr/>
          <p:nvPr/>
        </p:nvSpPr>
        <p:spPr>
          <a:xfrm>
            <a:off x="4053389" y="4194233"/>
            <a:ext cx="1778697" cy="126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+mj-lt"/>
              </a:rPr>
              <a:t>map</a:t>
            </a:r>
            <a:endParaRPr lang="ko-KR" altLang="en-US" sz="2000" dirty="0"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8AA046-2F69-45E5-BB1B-2D1E5414B405}"/>
              </a:ext>
            </a:extLst>
          </p:cNvPr>
          <p:cNvSpPr/>
          <p:nvPr/>
        </p:nvSpPr>
        <p:spPr>
          <a:xfrm>
            <a:off x="6455132" y="4194233"/>
            <a:ext cx="1778697" cy="126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+mj-lt"/>
              </a:rPr>
              <a:t>filter</a:t>
            </a:r>
            <a:endParaRPr lang="ko-KR" altLang="en-US" sz="2000" dirty="0"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D3B015-7165-45C2-90E1-8C0F8FB76BA5}"/>
              </a:ext>
            </a:extLst>
          </p:cNvPr>
          <p:cNvSpPr/>
          <p:nvPr/>
        </p:nvSpPr>
        <p:spPr>
          <a:xfrm>
            <a:off x="8856874" y="3373779"/>
            <a:ext cx="1778697" cy="126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+mj-lt"/>
              </a:rPr>
              <a:t>accumulate</a:t>
            </a:r>
            <a:endParaRPr lang="ko-KR" altLang="en-US" sz="2000" dirty="0">
              <a:latin typeface="+mj-lt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6CFCCA8-37AD-44E3-9E04-113C699FF21A}"/>
              </a:ext>
            </a:extLst>
          </p:cNvPr>
          <p:cNvSpPr/>
          <p:nvPr/>
        </p:nvSpPr>
        <p:spPr>
          <a:xfrm rot="19058215">
            <a:off x="3252661" y="3475918"/>
            <a:ext cx="978408" cy="20832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DA333CC-64FA-4BF6-B9B8-36928D25D5E3}"/>
              </a:ext>
            </a:extLst>
          </p:cNvPr>
          <p:cNvSpPr/>
          <p:nvPr/>
        </p:nvSpPr>
        <p:spPr>
          <a:xfrm rot="2805236">
            <a:off x="3232049" y="4256478"/>
            <a:ext cx="978408" cy="20832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E65FE8C-45E6-4DE2-BEC2-F56DBF694775}"/>
              </a:ext>
            </a:extLst>
          </p:cNvPr>
          <p:cNvSpPr/>
          <p:nvPr/>
        </p:nvSpPr>
        <p:spPr>
          <a:xfrm>
            <a:off x="5809140" y="2946695"/>
            <a:ext cx="685445" cy="42708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D0B0FA8-BC1E-4A43-8469-8EE9BD4DF666}"/>
              </a:ext>
            </a:extLst>
          </p:cNvPr>
          <p:cNvSpPr/>
          <p:nvPr/>
        </p:nvSpPr>
        <p:spPr>
          <a:xfrm>
            <a:off x="5823639" y="4613255"/>
            <a:ext cx="685445" cy="42708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E2701C9-B0AA-40BD-8224-5CBD168957F3}"/>
              </a:ext>
            </a:extLst>
          </p:cNvPr>
          <p:cNvSpPr/>
          <p:nvPr/>
        </p:nvSpPr>
        <p:spPr>
          <a:xfrm rot="19058215">
            <a:off x="8056148" y="4340849"/>
            <a:ext cx="978408" cy="20832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3192D02-5E43-4747-8184-9A0C9F3E607B}"/>
              </a:ext>
            </a:extLst>
          </p:cNvPr>
          <p:cNvSpPr/>
          <p:nvPr/>
        </p:nvSpPr>
        <p:spPr>
          <a:xfrm rot="2805236">
            <a:off x="8039467" y="3474470"/>
            <a:ext cx="978408" cy="20832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36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22571-A227-4F01-8AA2-67384832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cap="none" dirty="0" err="1"/>
              <a:t>차례열</a:t>
            </a:r>
            <a:r>
              <a:rPr lang="ko-KR" altLang="en-US" cap="none" dirty="0"/>
              <a:t> 연산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03576B9-92E7-4507-8871-08F3797B3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1735282"/>
            <a:ext cx="9720262" cy="457344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pc="300" dirty="0"/>
              <a:t>Ex.</a:t>
            </a:r>
          </a:p>
          <a:p>
            <a:r>
              <a:rPr lang="en-US" altLang="ko-KR" spc="300" dirty="0"/>
              <a:t>&lt;tree</a:t>
            </a:r>
            <a:r>
              <a:rPr lang="ko-KR" altLang="en-US" spc="300" dirty="0"/>
              <a:t> 에서 홀수인 값만 제곱하여 더하는 프로시저</a:t>
            </a:r>
            <a:r>
              <a:rPr lang="en-US" altLang="ko-KR" spc="300" dirty="0"/>
              <a:t>&gt;</a:t>
            </a:r>
          </a:p>
          <a:p>
            <a:r>
              <a:rPr lang="en-US" altLang="ko-KR" spc="300" dirty="0"/>
              <a:t>(define (sum-odd-squares tree)</a:t>
            </a:r>
            <a:br>
              <a:rPr lang="en-US" altLang="ko-KR" spc="300" dirty="0"/>
            </a:br>
            <a:r>
              <a:rPr lang="en-US" altLang="ko-KR" spc="300" dirty="0"/>
              <a:t>  (</a:t>
            </a:r>
            <a:r>
              <a:rPr lang="en-US" altLang="ko-KR" b="1" u="sng" spc="300" dirty="0">
                <a:solidFill>
                  <a:srgbClr val="FF0000"/>
                </a:solidFill>
                <a:latin typeface="+mj-lt"/>
              </a:rPr>
              <a:t>accumulate</a:t>
            </a:r>
            <a:r>
              <a:rPr lang="en-US" altLang="ko-KR" spc="300" dirty="0"/>
              <a:t> +</a:t>
            </a:r>
            <a:br>
              <a:rPr lang="en-US" altLang="ko-KR" spc="300" dirty="0"/>
            </a:br>
            <a:r>
              <a:rPr lang="en-US" altLang="ko-KR" spc="300" dirty="0"/>
              <a:t>              	    0</a:t>
            </a:r>
            <a:br>
              <a:rPr lang="en-US" altLang="ko-KR" spc="300" dirty="0"/>
            </a:br>
            <a:r>
              <a:rPr lang="en-US" altLang="ko-KR" spc="300" dirty="0"/>
              <a:t>             	 (</a:t>
            </a:r>
            <a:r>
              <a:rPr lang="en-US" altLang="ko-KR" b="1" u="sng" spc="300" dirty="0">
                <a:solidFill>
                  <a:srgbClr val="0070C0"/>
                </a:solidFill>
                <a:latin typeface="+mj-lt"/>
              </a:rPr>
              <a:t>map</a:t>
            </a:r>
            <a:r>
              <a:rPr lang="en-US" altLang="ko-KR" spc="300" dirty="0"/>
              <a:t> square</a:t>
            </a:r>
            <a:br>
              <a:rPr lang="en-US" altLang="ko-KR" spc="300" dirty="0"/>
            </a:br>
            <a:r>
              <a:rPr lang="en-US" altLang="ko-KR" spc="300" dirty="0"/>
              <a:t>                  	 (</a:t>
            </a:r>
            <a:r>
              <a:rPr lang="en-US" altLang="ko-KR" b="1" u="sng" spc="300" dirty="0">
                <a:solidFill>
                  <a:srgbClr val="00B050"/>
                </a:solidFill>
                <a:latin typeface="+mj-lt"/>
              </a:rPr>
              <a:t>filter</a:t>
            </a:r>
            <a:r>
              <a:rPr lang="en-US" altLang="ko-KR" spc="300" dirty="0"/>
              <a:t> odd?</a:t>
            </a:r>
            <a:br>
              <a:rPr lang="en-US" altLang="ko-KR" spc="300" dirty="0"/>
            </a:br>
            <a:r>
              <a:rPr lang="en-US" altLang="ko-KR" spc="300" dirty="0"/>
              <a:t>                          		 (</a:t>
            </a:r>
            <a:r>
              <a:rPr lang="en-US" altLang="ko-KR" b="1" u="sng" spc="300" dirty="0">
                <a:solidFill>
                  <a:srgbClr val="7030A0"/>
                </a:solidFill>
                <a:latin typeface="+mj-lt"/>
              </a:rPr>
              <a:t>enumerate-tree</a:t>
            </a:r>
            <a:r>
              <a:rPr lang="en-US" altLang="ko-KR" spc="300" dirty="0"/>
              <a:t> tree)))))</a:t>
            </a:r>
          </a:p>
          <a:p>
            <a:endParaRPr lang="en-US" altLang="ko-KR" spc="300" dirty="0"/>
          </a:p>
          <a:p>
            <a:r>
              <a:rPr lang="en-US" altLang="ko-KR" spc="300" dirty="0"/>
              <a:t>&lt;</a:t>
            </a:r>
            <a:r>
              <a:rPr lang="ko-KR" altLang="en-US" spc="300" dirty="0" err="1"/>
              <a:t>피보나치수열에서</a:t>
            </a:r>
            <a:r>
              <a:rPr lang="ko-KR" altLang="en-US" spc="300" dirty="0"/>
              <a:t> 짝수만 모아서 리스트로 묶는 프로시저</a:t>
            </a:r>
            <a:r>
              <a:rPr lang="en-US" altLang="ko-KR" spc="300" dirty="0"/>
              <a:t>&gt;</a:t>
            </a:r>
          </a:p>
          <a:p>
            <a:r>
              <a:rPr lang="en-US" altLang="ko-KR" spc="300" dirty="0"/>
              <a:t>(define (even-fibs n)</a:t>
            </a:r>
            <a:br>
              <a:rPr lang="en-US" altLang="ko-KR" spc="300" dirty="0"/>
            </a:br>
            <a:r>
              <a:rPr lang="en-US" altLang="ko-KR" spc="300" dirty="0"/>
              <a:t>  (</a:t>
            </a:r>
            <a:r>
              <a:rPr lang="en-US" altLang="ko-KR" b="1" u="sng" spc="300" dirty="0">
                <a:solidFill>
                  <a:srgbClr val="FF0000"/>
                </a:solidFill>
                <a:latin typeface="+mj-lt"/>
              </a:rPr>
              <a:t>accumulate</a:t>
            </a:r>
            <a:r>
              <a:rPr lang="en-US" altLang="ko-KR" spc="300" dirty="0"/>
              <a:t> cons</a:t>
            </a:r>
            <a:br>
              <a:rPr lang="en-US" altLang="ko-KR" spc="300" dirty="0"/>
            </a:br>
            <a:r>
              <a:rPr lang="en-US" altLang="ko-KR" spc="300" dirty="0"/>
              <a:t>              	    nil</a:t>
            </a:r>
            <a:br>
              <a:rPr lang="en-US" altLang="ko-KR" spc="300" dirty="0"/>
            </a:br>
            <a:r>
              <a:rPr lang="en-US" altLang="ko-KR" spc="300" dirty="0"/>
              <a:t>           	   (</a:t>
            </a:r>
            <a:r>
              <a:rPr lang="en-US" altLang="ko-KR" b="1" u="sng" spc="300" dirty="0">
                <a:solidFill>
                  <a:srgbClr val="00B050"/>
                </a:solidFill>
                <a:latin typeface="+mj-lt"/>
              </a:rPr>
              <a:t>filter</a:t>
            </a:r>
            <a:r>
              <a:rPr lang="en-US" altLang="ko-KR" spc="300" dirty="0"/>
              <a:t> even?</a:t>
            </a:r>
            <a:br>
              <a:rPr lang="en-US" altLang="ko-KR" spc="300" dirty="0"/>
            </a:br>
            <a:r>
              <a:rPr lang="en-US" altLang="ko-KR" spc="300" dirty="0"/>
              <a:t>                     	 (</a:t>
            </a:r>
            <a:r>
              <a:rPr lang="en-US" altLang="ko-KR" b="1" u="sng" spc="300" dirty="0">
                <a:solidFill>
                  <a:srgbClr val="0070C0"/>
                </a:solidFill>
                <a:latin typeface="+mj-lt"/>
              </a:rPr>
              <a:t>map</a:t>
            </a:r>
            <a:r>
              <a:rPr lang="en-US" altLang="ko-KR" spc="300" dirty="0"/>
              <a:t> fib</a:t>
            </a:r>
            <a:br>
              <a:rPr lang="en-US" altLang="ko-KR" spc="300" dirty="0"/>
            </a:br>
            <a:r>
              <a:rPr lang="en-US" altLang="ko-KR" spc="300" dirty="0"/>
              <a:t>                           	(</a:t>
            </a:r>
            <a:r>
              <a:rPr lang="en-US" altLang="ko-KR" b="1" u="sng" spc="300" dirty="0">
                <a:solidFill>
                  <a:srgbClr val="7030A0"/>
                </a:solidFill>
              </a:rPr>
              <a:t>enumerate-interval</a:t>
            </a:r>
            <a:r>
              <a:rPr lang="en-US" altLang="ko-KR" spc="300" dirty="0"/>
              <a:t> 0 n)))))</a:t>
            </a:r>
            <a:endParaRPr lang="ko-KR" altLang="en-US" spc="3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975F38C-880F-4F12-837A-DE43698BDFBE}"/>
              </a:ext>
            </a:extLst>
          </p:cNvPr>
          <p:cNvSpPr/>
          <p:nvPr/>
        </p:nvSpPr>
        <p:spPr>
          <a:xfrm>
            <a:off x="9029699" y="3069057"/>
            <a:ext cx="2836719" cy="1683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atin typeface="+mj-ea"/>
                <a:ea typeface="+mj-ea"/>
              </a:rPr>
              <a:t>차례열</a:t>
            </a:r>
            <a:r>
              <a:rPr lang="ko-KR" altLang="en-US" sz="2400" dirty="0">
                <a:latin typeface="+mj-ea"/>
                <a:ea typeface="+mj-ea"/>
              </a:rPr>
              <a:t> 연산으로 프로그램을 표현하여 모듈화</a:t>
            </a:r>
          </a:p>
        </p:txBody>
      </p:sp>
    </p:spTree>
    <p:extLst>
      <p:ext uri="{BB962C8B-B14F-4D97-AF65-F5344CB8AC3E}">
        <p14:creationId xmlns:p14="http://schemas.microsoft.com/office/powerpoint/2010/main" val="365931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AA340-D01D-4BA5-9344-28C1C27C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849" y="1007041"/>
            <a:ext cx="6147032" cy="4843916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/>
              <a:t>Building Abstractions with Procedures</a:t>
            </a:r>
          </a:p>
          <a:p>
            <a:endParaRPr lang="en-US" altLang="ko-KR" b="1" dirty="0"/>
          </a:p>
          <a:p>
            <a:r>
              <a:rPr lang="en-US" altLang="ko-KR" b="1" dirty="0">
                <a:solidFill>
                  <a:srgbClr val="FF0000"/>
                </a:solidFill>
              </a:rPr>
              <a:t>2. Building Abstractions with Data</a:t>
            </a:r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2.1</a:t>
            </a:r>
          </a:p>
          <a:p>
            <a:endParaRPr lang="en-US" altLang="ko-KR" b="1" dirty="0"/>
          </a:p>
          <a:p>
            <a:r>
              <a:rPr lang="en-US" altLang="ko-KR" b="1" dirty="0"/>
              <a:t>3. Modularity, Objects, and State</a:t>
            </a:r>
          </a:p>
          <a:p>
            <a:endParaRPr lang="en-US" altLang="ko-KR" b="1" dirty="0"/>
          </a:p>
          <a:p>
            <a:r>
              <a:rPr lang="en-US" altLang="ko-KR" b="1" dirty="0"/>
              <a:t>4. Metalinguistic Abstraction</a:t>
            </a:r>
          </a:p>
          <a:p>
            <a:endParaRPr lang="en-US" altLang="ko-KR" b="1" dirty="0"/>
          </a:p>
          <a:p>
            <a:r>
              <a:rPr lang="en-US" altLang="ko-KR" b="1" dirty="0"/>
              <a:t>5. Computing with Register Machines</a:t>
            </a:r>
          </a:p>
        </p:txBody>
      </p:sp>
      <p:pic>
        <p:nvPicPr>
          <p:cNvPr id="1026" name="Picture 2" descr="https://mitpress.mit.edu/sites/default/files/sicp/full-text/book/cover.jpg">
            <a:extLst>
              <a:ext uri="{FF2B5EF4-FFF2-40B4-BE49-F238E27FC236}">
                <a16:creationId xmlns:a16="http://schemas.microsoft.com/office/drawing/2014/main" id="{37F7FD81-CA28-466F-9665-7CA4A2220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09" y="671512"/>
            <a:ext cx="3810000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374E7-3914-446E-A781-774E9DAC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장에서는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9A992-2E0D-43D5-ABAB-C6BAD2D3D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dirty="0"/>
              <a:t> 1</a:t>
            </a:r>
            <a:r>
              <a:rPr lang="ko-KR" altLang="en-US" dirty="0"/>
              <a:t>장에서는 프로시저를 </a:t>
            </a:r>
            <a:r>
              <a:rPr lang="ko-KR" altLang="en-US" dirty="0" err="1"/>
              <a:t>추상화하는</a:t>
            </a:r>
            <a:r>
              <a:rPr lang="ko-KR" altLang="en-US" dirty="0"/>
              <a:t> 방법을 배움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/>
              <a:t>복잡한 데이터를 </a:t>
            </a:r>
            <a:r>
              <a:rPr lang="ko-KR" altLang="en-US" dirty="0" err="1"/>
              <a:t>추상화하는</a:t>
            </a:r>
            <a:r>
              <a:rPr lang="ko-KR" altLang="en-US" dirty="0"/>
              <a:t> 방법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/>
              <a:t>여러 데이터 물체를 묶어서 묶음 데이터</a:t>
            </a:r>
            <a:r>
              <a:rPr lang="en-US" altLang="ko-KR" dirty="0"/>
              <a:t>( compound data )</a:t>
            </a:r>
            <a:r>
              <a:rPr lang="ko-KR" altLang="en-US" dirty="0"/>
              <a:t>로 추상화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128016" lvl="1" indent="0">
              <a:buNone/>
            </a:pPr>
            <a:r>
              <a:rPr lang="en-US" altLang="ko-KR" dirty="0"/>
              <a:t>	=&gt;	</a:t>
            </a:r>
            <a:r>
              <a:rPr lang="ko-KR" altLang="en-US" dirty="0"/>
              <a:t>더 높은 수준에서 프로그램 설계를 생각할 수 있음</a:t>
            </a:r>
            <a:endParaRPr lang="en-US" altLang="ko-KR" dirty="0"/>
          </a:p>
          <a:p>
            <a:pPr marL="128016" lvl="1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모듈방식으로 프로그램을 설계할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817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73884-9C34-4300-9C71-9C1F8220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추상화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3AD5D-A2BA-4738-A475-0137CDCE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프로시저 추상화와 마찬가지로</a:t>
            </a:r>
            <a:r>
              <a:rPr lang="en-US" altLang="ko-KR" sz="2800" dirty="0"/>
              <a:t>, </a:t>
            </a:r>
          </a:p>
          <a:p>
            <a:r>
              <a:rPr lang="ko-KR" altLang="en-US" sz="2800" dirty="0"/>
              <a:t>묶음데이터를 만드는 쪽과</a:t>
            </a:r>
            <a:endParaRPr lang="en-US" altLang="ko-KR" sz="2800" dirty="0"/>
          </a:p>
          <a:p>
            <a:r>
              <a:rPr lang="ko-KR" altLang="en-US" sz="2800" dirty="0"/>
              <a:t>묶음데이터를 사용하는 쪽을 나눔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861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348E7-9F9B-4E3C-AD92-D6563D4C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데이터를 </a:t>
            </a:r>
            <a:r>
              <a:rPr lang="ko-KR" altLang="en-US" sz="3600" dirty="0" err="1"/>
              <a:t>추상화하여</a:t>
            </a:r>
            <a:r>
              <a:rPr lang="ko-KR" altLang="en-US" sz="3600" dirty="0"/>
              <a:t> 유리수 표현하기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D232E-9EA8-46A0-B572-7265DAA1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(make-rat &lt;</a:t>
            </a:r>
            <a:r>
              <a:rPr lang="en-US" altLang="ko-KR" i="1" dirty="0"/>
              <a:t>n</a:t>
            </a:r>
            <a:r>
              <a:rPr lang="en-US" altLang="ko-KR" dirty="0"/>
              <a:t>&gt; &lt;</a:t>
            </a:r>
            <a:r>
              <a:rPr lang="en-US" altLang="ko-KR" i="1" dirty="0"/>
              <a:t>d</a:t>
            </a:r>
            <a:r>
              <a:rPr lang="en-US" altLang="ko-KR" dirty="0"/>
              <a:t>&gt;) :  </a:t>
            </a:r>
            <a:r>
              <a:rPr lang="ko-KR" altLang="en-US" dirty="0"/>
              <a:t>분자가 </a:t>
            </a:r>
            <a:r>
              <a:rPr lang="en-US" altLang="ko-KR" dirty="0"/>
              <a:t>&lt;n&gt;</a:t>
            </a:r>
            <a:r>
              <a:rPr lang="ko-KR" altLang="en-US" dirty="0"/>
              <a:t>이고 분모가 </a:t>
            </a:r>
            <a:r>
              <a:rPr lang="en-US" altLang="ko-KR" dirty="0"/>
              <a:t>&lt;d&gt;</a:t>
            </a:r>
            <a:r>
              <a:rPr lang="ko-KR" altLang="en-US" dirty="0"/>
              <a:t>인 유리수를 리턴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numer</a:t>
            </a:r>
            <a:r>
              <a:rPr lang="en-US" altLang="ko-KR" dirty="0"/>
              <a:t> &lt;</a:t>
            </a:r>
            <a:r>
              <a:rPr lang="en-US" altLang="ko-KR" i="1" dirty="0"/>
              <a:t>x</a:t>
            </a:r>
            <a:r>
              <a:rPr lang="en-US" altLang="ko-KR" dirty="0"/>
              <a:t>&gt;) : </a:t>
            </a:r>
            <a:r>
              <a:rPr lang="ko-KR" altLang="en-US" dirty="0"/>
              <a:t>유리수 </a:t>
            </a:r>
            <a:r>
              <a:rPr lang="en-US" altLang="ko-KR" dirty="0"/>
              <a:t>&lt;x&gt;</a:t>
            </a:r>
            <a:r>
              <a:rPr lang="ko-KR" altLang="en-US" dirty="0"/>
              <a:t>의 분자를 리턴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denom</a:t>
            </a:r>
            <a:r>
              <a:rPr lang="en-US" altLang="ko-KR" dirty="0"/>
              <a:t> &lt;</a:t>
            </a:r>
            <a:r>
              <a:rPr lang="en-US" altLang="ko-KR" i="1" dirty="0"/>
              <a:t>x</a:t>
            </a:r>
            <a:r>
              <a:rPr lang="en-US" altLang="ko-KR" dirty="0"/>
              <a:t>&gt;) : </a:t>
            </a:r>
            <a:r>
              <a:rPr lang="ko-KR" altLang="en-US" dirty="0"/>
              <a:t>유리수의 </a:t>
            </a:r>
            <a:r>
              <a:rPr lang="en-US" altLang="ko-KR" dirty="0"/>
              <a:t>&lt;x&gt;</a:t>
            </a:r>
            <a:r>
              <a:rPr lang="ko-KR" altLang="en-US" dirty="0"/>
              <a:t>의 분모를 리턴</a:t>
            </a:r>
          </a:p>
        </p:txBody>
      </p:sp>
    </p:spTree>
    <p:extLst>
      <p:ext uri="{BB962C8B-B14F-4D97-AF65-F5344CB8AC3E}">
        <p14:creationId xmlns:p14="http://schemas.microsoft.com/office/powerpoint/2010/main" val="32413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47F0F-74CA-4FA7-8DBD-29606517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유리수의 연산규칙을 프로시저로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3253C-4C1F-4865-B50C-0CB0C61C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164" y="1680330"/>
            <a:ext cx="5965372" cy="472730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spc="300" dirty="0"/>
              <a:t>(define (add-rat x y)</a:t>
            </a:r>
            <a:br>
              <a:rPr lang="en-US" altLang="ko-KR" sz="1800" spc="300" dirty="0"/>
            </a:br>
            <a:r>
              <a:rPr lang="en-US" altLang="ko-KR" sz="1800" spc="300" dirty="0"/>
              <a:t>  (make-rat (+ (* (</a:t>
            </a:r>
            <a:r>
              <a:rPr lang="en-US" altLang="ko-KR" sz="1800" spc="300" dirty="0" err="1"/>
              <a:t>numer</a:t>
            </a:r>
            <a:r>
              <a:rPr lang="en-US" altLang="ko-KR" sz="1800" spc="300" dirty="0"/>
              <a:t> x) (</a:t>
            </a:r>
            <a:r>
              <a:rPr lang="en-US" altLang="ko-KR" sz="1800" spc="300" dirty="0" err="1"/>
              <a:t>denom</a:t>
            </a:r>
            <a:r>
              <a:rPr lang="en-US" altLang="ko-KR" sz="1800" spc="300" dirty="0"/>
              <a:t> y))</a:t>
            </a:r>
            <a:br>
              <a:rPr lang="en-US" altLang="ko-KR" sz="1800" spc="300" dirty="0"/>
            </a:br>
            <a:r>
              <a:rPr lang="en-US" altLang="ko-KR" sz="1800" spc="300" dirty="0"/>
              <a:t>               (* (</a:t>
            </a:r>
            <a:r>
              <a:rPr lang="en-US" altLang="ko-KR" sz="1800" spc="300" dirty="0" err="1"/>
              <a:t>numer</a:t>
            </a:r>
            <a:r>
              <a:rPr lang="en-US" altLang="ko-KR" sz="1800" spc="300" dirty="0"/>
              <a:t> y) (</a:t>
            </a:r>
            <a:r>
              <a:rPr lang="en-US" altLang="ko-KR" sz="1800" spc="300" dirty="0" err="1"/>
              <a:t>denom</a:t>
            </a:r>
            <a:r>
              <a:rPr lang="en-US" altLang="ko-KR" sz="1800" spc="300" dirty="0"/>
              <a:t> x)))</a:t>
            </a:r>
            <a:br>
              <a:rPr lang="en-US" altLang="ko-KR" sz="1800" spc="300" dirty="0"/>
            </a:br>
            <a:r>
              <a:rPr lang="en-US" altLang="ko-KR" sz="1800" spc="300" dirty="0"/>
              <a:t>            (* (</a:t>
            </a:r>
            <a:r>
              <a:rPr lang="en-US" altLang="ko-KR" sz="1800" spc="300" dirty="0" err="1"/>
              <a:t>denom</a:t>
            </a:r>
            <a:r>
              <a:rPr lang="en-US" altLang="ko-KR" sz="1800" spc="300" dirty="0"/>
              <a:t> x) (</a:t>
            </a:r>
            <a:r>
              <a:rPr lang="en-US" altLang="ko-KR" sz="1800" spc="300" dirty="0" err="1"/>
              <a:t>denom</a:t>
            </a:r>
            <a:r>
              <a:rPr lang="en-US" altLang="ko-KR" sz="1800" spc="300" dirty="0"/>
              <a:t> y))))</a:t>
            </a:r>
          </a:p>
          <a:p>
            <a:br>
              <a:rPr lang="en-US" altLang="ko-KR" sz="1800" spc="300" dirty="0"/>
            </a:br>
            <a:r>
              <a:rPr lang="en-US" altLang="ko-KR" sz="1800" spc="300" dirty="0"/>
              <a:t>(define (sub-rat x y)</a:t>
            </a:r>
            <a:br>
              <a:rPr lang="en-US" altLang="ko-KR" sz="1800" spc="300" dirty="0"/>
            </a:br>
            <a:r>
              <a:rPr lang="en-US" altLang="ko-KR" sz="1800" spc="300" dirty="0"/>
              <a:t>  (make-rat (- (* (</a:t>
            </a:r>
            <a:r>
              <a:rPr lang="en-US" altLang="ko-KR" sz="1800" spc="300" dirty="0" err="1"/>
              <a:t>numer</a:t>
            </a:r>
            <a:r>
              <a:rPr lang="en-US" altLang="ko-KR" sz="1800" spc="300" dirty="0"/>
              <a:t> x) (</a:t>
            </a:r>
            <a:r>
              <a:rPr lang="en-US" altLang="ko-KR" sz="1800" spc="300" dirty="0" err="1"/>
              <a:t>denom</a:t>
            </a:r>
            <a:r>
              <a:rPr lang="en-US" altLang="ko-KR" sz="1800" spc="300" dirty="0"/>
              <a:t> y))</a:t>
            </a:r>
            <a:br>
              <a:rPr lang="en-US" altLang="ko-KR" sz="1800" spc="300" dirty="0"/>
            </a:br>
            <a:r>
              <a:rPr lang="en-US" altLang="ko-KR" sz="1800" spc="300" dirty="0"/>
              <a:t>               (* (</a:t>
            </a:r>
            <a:r>
              <a:rPr lang="en-US" altLang="ko-KR" sz="1800" spc="300" dirty="0" err="1"/>
              <a:t>numer</a:t>
            </a:r>
            <a:r>
              <a:rPr lang="en-US" altLang="ko-KR" sz="1800" spc="300" dirty="0"/>
              <a:t> y) (</a:t>
            </a:r>
            <a:r>
              <a:rPr lang="en-US" altLang="ko-KR" sz="1800" spc="300" dirty="0" err="1"/>
              <a:t>denom</a:t>
            </a:r>
            <a:r>
              <a:rPr lang="en-US" altLang="ko-KR" sz="1800" spc="300" dirty="0"/>
              <a:t> x)))</a:t>
            </a:r>
            <a:br>
              <a:rPr lang="en-US" altLang="ko-KR" sz="1800" spc="300" dirty="0"/>
            </a:br>
            <a:r>
              <a:rPr lang="en-US" altLang="ko-KR" sz="1800" spc="300" dirty="0"/>
              <a:t>            (* (</a:t>
            </a:r>
            <a:r>
              <a:rPr lang="en-US" altLang="ko-KR" sz="1800" spc="300" dirty="0" err="1"/>
              <a:t>denom</a:t>
            </a:r>
            <a:r>
              <a:rPr lang="en-US" altLang="ko-KR" sz="1800" spc="300" dirty="0"/>
              <a:t> x) (</a:t>
            </a:r>
            <a:r>
              <a:rPr lang="en-US" altLang="ko-KR" sz="1800" spc="300" dirty="0" err="1"/>
              <a:t>denom</a:t>
            </a:r>
            <a:r>
              <a:rPr lang="en-US" altLang="ko-KR" sz="1800" spc="300" dirty="0"/>
              <a:t> y))))</a:t>
            </a:r>
          </a:p>
          <a:p>
            <a:br>
              <a:rPr lang="en-US" altLang="ko-KR" sz="1800" spc="300" dirty="0"/>
            </a:br>
            <a:r>
              <a:rPr lang="en-US" altLang="ko-KR" sz="1800" spc="300" dirty="0"/>
              <a:t>(define (</a:t>
            </a:r>
            <a:r>
              <a:rPr lang="en-US" altLang="ko-KR" sz="1800" spc="300" dirty="0" err="1"/>
              <a:t>mul</a:t>
            </a:r>
            <a:r>
              <a:rPr lang="en-US" altLang="ko-KR" sz="1800" spc="300" dirty="0"/>
              <a:t>-rat x y)</a:t>
            </a:r>
            <a:br>
              <a:rPr lang="en-US" altLang="ko-KR" sz="1800" spc="300" dirty="0"/>
            </a:br>
            <a:r>
              <a:rPr lang="en-US" altLang="ko-KR" sz="1800" spc="300" dirty="0"/>
              <a:t>  (make-rat (* (</a:t>
            </a:r>
            <a:r>
              <a:rPr lang="en-US" altLang="ko-KR" sz="1800" spc="300" dirty="0" err="1"/>
              <a:t>numer</a:t>
            </a:r>
            <a:r>
              <a:rPr lang="en-US" altLang="ko-KR" sz="1800" spc="300" dirty="0"/>
              <a:t> x) (</a:t>
            </a:r>
            <a:r>
              <a:rPr lang="en-US" altLang="ko-KR" sz="1800" spc="300" dirty="0" err="1"/>
              <a:t>numer</a:t>
            </a:r>
            <a:r>
              <a:rPr lang="en-US" altLang="ko-KR" sz="1800" spc="300" dirty="0"/>
              <a:t> y))</a:t>
            </a:r>
            <a:br>
              <a:rPr lang="en-US" altLang="ko-KR" sz="1800" spc="300" dirty="0"/>
            </a:br>
            <a:r>
              <a:rPr lang="en-US" altLang="ko-KR" sz="1800" spc="300" dirty="0"/>
              <a:t>            (* (</a:t>
            </a:r>
            <a:r>
              <a:rPr lang="en-US" altLang="ko-KR" sz="1800" spc="300" dirty="0" err="1"/>
              <a:t>denom</a:t>
            </a:r>
            <a:r>
              <a:rPr lang="en-US" altLang="ko-KR" sz="1800" spc="300" dirty="0"/>
              <a:t> x) (</a:t>
            </a:r>
            <a:r>
              <a:rPr lang="en-US" altLang="ko-KR" sz="1800" spc="300" dirty="0" err="1"/>
              <a:t>denom</a:t>
            </a:r>
            <a:r>
              <a:rPr lang="en-US" altLang="ko-KR" sz="1800" spc="300" dirty="0"/>
              <a:t> y))))</a:t>
            </a:r>
          </a:p>
          <a:p>
            <a:br>
              <a:rPr lang="en-US" altLang="ko-KR" sz="1800" spc="300" dirty="0"/>
            </a:br>
            <a:r>
              <a:rPr lang="en-US" altLang="ko-KR" sz="1800" spc="300" dirty="0"/>
              <a:t>(define (div-rat x y)</a:t>
            </a:r>
            <a:br>
              <a:rPr lang="en-US" altLang="ko-KR" sz="1800" spc="300" dirty="0"/>
            </a:br>
            <a:r>
              <a:rPr lang="en-US" altLang="ko-KR" sz="1800" spc="300" dirty="0"/>
              <a:t>  (make-rat (* (</a:t>
            </a:r>
            <a:r>
              <a:rPr lang="en-US" altLang="ko-KR" sz="1800" spc="300" dirty="0" err="1"/>
              <a:t>numer</a:t>
            </a:r>
            <a:r>
              <a:rPr lang="en-US" altLang="ko-KR" sz="1800" spc="300" dirty="0"/>
              <a:t> x) (</a:t>
            </a:r>
            <a:r>
              <a:rPr lang="en-US" altLang="ko-KR" sz="1800" spc="300" dirty="0" err="1"/>
              <a:t>denom</a:t>
            </a:r>
            <a:r>
              <a:rPr lang="en-US" altLang="ko-KR" sz="1800" spc="300" dirty="0"/>
              <a:t> y))</a:t>
            </a:r>
            <a:br>
              <a:rPr lang="en-US" altLang="ko-KR" sz="1800" spc="300" dirty="0"/>
            </a:br>
            <a:r>
              <a:rPr lang="en-US" altLang="ko-KR" sz="1800" spc="300" dirty="0"/>
              <a:t>            (* (</a:t>
            </a:r>
            <a:r>
              <a:rPr lang="en-US" altLang="ko-KR" sz="1800" spc="300" dirty="0" err="1"/>
              <a:t>denom</a:t>
            </a:r>
            <a:r>
              <a:rPr lang="en-US" altLang="ko-KR" sz="1800" spc="300" dirty="0"/>
              <a:t> x) (</a:t>
            </a:r>
            <a:r>
              <a:rPr lang="en-US" altLang="ko-KR" sz="1800" spc="300" dirty="0" err="1"/>
              <a:t>numer</a:t>
            </a:r>
            <a:r>
              <a:rPr lang="en-US" altLang="ko-KR" sz="1800" spc="300" dirty="0"/>
              <a:t> y))))</a:t>
            </a:r>
          </a:p>
          <a:p>
            <a:br>
              <a:rPr lang="en-US" altLang="ko-KR" sz="1800" spc="300" dirty="0"/>
            </a:br>
            <a:r>
              <a:rPr lang="en-US" altLang="ko-KR" sz="1800" spc="300" dirty="0"/>
              <a:t>(define (equal-rat? x y)</a:t>
            </a:r>
            <a:br>
              <a:rPr lang="en-US" altLang="ko-KR" sz="1800" spc="300" dirty="0"/>
            </a:br>
            <a:r>
              <a:rPr lang="en-US" altLang="ko-KR" sz="1800" spc="300" dirty="0"/>
              <a:t>  (= (* (</a:t>
            </a:r>
            <a:r>
              <a:rPr lang="en-US" altLang="ko-KR" sz="1800" spc="300" dirty="0" err="1"/>
              <a:t>numer</a:t>
            </a:r>
            <a:r>
              <a:rPr lang="en-US" altLang="ko-KR" sz="1800" spc="300" dirty="0"/>
              <a:t> x) (</a:t>
            </a:r>
            <a:r>
              <a:rPr lang="en-US" altLang="ko-KR" sz="1800" spc="300" dirty="0" err="1"/>
              <a:t>denom</a:t>
            </a:r>
            <a:r>
              <a:rPr lang="en-US" altLang="ko-KR" sz="1800" spc="300" dirty="0"/>
              <a:t> y))</a:t>
            </a:r>
            <a:br>
              <a:rPr lang="en-US" altLang="ko-KR" sz="1800" spc="300" dirty="0"/>
            </a:br>
            <a:r>
              <a:rPr lang="en-US" altLang="ko-KR" sz="1800" spc="300" dirty="0"/>
              <a:t>     (* (</a:t>
            </a:r>
            <a:r>
              <a:rPr lang="en-US" altLang="ko-KR" sz="1800" spc="300" dirty="0" err="1"/>
              <a:t>numer</a:t>
            </a:r>
            <a:r>
              <a:rPr lang="en-US" altLang="ko-KR" sz="1800" spc="300" dirty="0"/>
              <a:t> y) (</a:t>
            </a:r>
            <a:r>
              <a:rPr lang="en-US" altLang="ko-KR" sz="1800" spc="300" dirty="0" err="1"/>
              <a:t>denom</a:t>
            </a:r>
            <a:r>
              <a:rPr lang="en-US" altLang="ko-KR" sz="1800" spc="300" dirty="0"/>
              <a:t> x))))</a:t>
            </a:r>
            <a:endParaRPr lang="ko-KR" altLang="en-US" sz="1800" spc="300" dirty="0"/>
          </a:p>
        </p:txBody>
      </p:sp>
      <p:pic>
        <p:nvPicPr>
          <p:cNvPr id="2059" name="Picture 11" descr="https://mitpress.mit.edu/sites/default/files/sicp/full-text/book/ch2-Z-G-1.gif">
            <a:extLst>
              <a:ext uri="{FF2B5EF4-FFF2-40B4-BE49-F238E27FC236}">
                <a16:creationId xmlns:a16="http://schemas.microsoft.com/office/drawing/2014/main" id="{32F2E561-5FD3-4E24-A63A-A6954CFEE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9" y="2454850"/>
            <a:ext cx="2440712" cy="54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mitpress.mit.edu/sites/default/files/sicp/full-text/book/ch2-Z-G-3.gif">
            <a:extLst>
              <a:ext uri="{FF2B5EF4-FFF2-40B4-BE49-F238E27FC236}">
                <a16:creationId xmlns:a16="http://schemas.microsoft.com/office/drawing/2014/main" id="{BE84314C-FC33-483B-BEE9-F4EE2ECED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33" y="4043982"/>
            <a:ext cx="1569028" cy="4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https://mitpress.mit.edu/sites/default/files/sicp/full-text/book/ch2-Z-G-4.gif">
            <a:extLst>
              <a:ext uri="{FF2B5EF4-FFF2-40B4-BE49-F238E27FC236}">
                <a16:creationId xmlns:a16="http://schemas.microsoft.com/office/drawing/2014/main" id="{AD4087DE-8619-41EE-AD5D-989DA4BB6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9" y="4775846"/>
            <a:ext cx="1429560" cy="57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mitpress.mit.edu/sites/default/files/sicp/full-text/book/ch2-Z-G-5.gif">
            <a:extLst>
              <a:ext uri="{FF2B5EF4-FFF2-40B4-BE49-F238E27FC236}">
                <a16:creationId xmlns:a16="http://schemas.microsoft.com/office/drawing/2014/main" id="{2D8450D6-F9C3-4F4F-8119-7692F279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5612213"/>
            <a:ext cx="3678501" cy="4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https://mitpress.mit.edu/sites/default/files/sicp/full-text/book/ch2-Z-G-2.gif">
            <a:extLst>
              <a:ext uri="{FF2B5EF4-FFF2-40B4-BE49-F238E27FC236}">
                <a16:creationId xmlns:a16="http://schemas.microsoft.com/office/drawing/2014/main" id="{B5B84832-EF35-4E86-A742-06BC1E100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9" y="3249416"/>
            <a:ext cx="2440712" cy="54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D9499B2-6110-457E-9D54-9EF32AA41C5A}"/>
              </a:ext>
            </a:extLst>
          </p:cNvPr>
          <p:cNvSpPr/>
          <p:nvPr/>
        </p:nvSpPr>
        <p:spPr>
          <a:xfrm>
            <a:off x="4615188" y="3170304"/>
            <a:ext cx="978408" cy="149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84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82DD-C926-4A03-8163-40B1C6E3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추상화의 경계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0573F6-2566-4041-8BB9-3E1CC95F9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026" y="2090343"/>
            <a:ext cx="5188782" cy="4023360"/>
          </a:xfrm>
        </p:spPr>
        <p:txBody>
          <a:bodyPr/>
          <a:lstStyle/>
          <a:p>
            <a:pPr marL="128016" lvl="1" indent="0">
              <a:buNone/>
            </a:pPr>
            <a:r>
              <a:rPr lang="ko-KR" altLang="en-US" dirty="0"/>
              <a:t>데이터를 쓰는 프로그램 </a:t>
            </a:r>
            <a:r>
              <a:rPr lang="en-US" altLang="ko-KR" dirty="0"/>
              <a:t>(</a:t>
            </a:r>
            <a:r>
              <a:rPr lang="ko-KR" altLang="en-US" dirty="0"/>
              <a:t>위쪽</a:t>
            </a:r>
            <a:r>
              <a:rPr lang="en-US" altLang="ko-KR" dirty="0"/>
              <a:t>)</a:t>
            </a:r>
          </a:p>
          <a:p>
            <a:pPr marL="128016" lvl="1" indent="0">
              <a:buNone/>
            </a:pPr>
            <a:endParaRPr lang="en-US" altLang="ko-KR" dirty="0"/>
          </a:p>
          <a:p>
            <a:pPr marL="128016" lvl="1" indent="0">
              <a:buNone/>
            </a:pPr>
            <a:endParaRPr lang="en-US" altLang="ko-KR" dirty="0"/>
          </a:p>
          <a:p>
            <a:pPr marL="128016" lvl="1" indent="0">
              <a:buNone/>
            </a:pPr>
            <a:endParaRPr lang="en-US" altLang="ko-KR" dirty="0"/>
          </a:p>
          <a:p>
            <a:pPr marL="128016" lvl="1" indent="0">
              <a:buNone/>
            </a:pPr>
            <a:endParaRPr lang="en-US" altLang="ko-KR" dirty="0"/>
          </a:p>
          <a:p>
            <a:pPr marL="128016" lvl="1" indent="0">
              <a:buNone/>
            </a:pPr>
            <a:endParaRPr lang="en-US" altLang="ko-KR" dirty="0"/>
          </a:p>
          <a:p>
            <a:pPr marL="128016" lvl="1" indent="0">
              <a:buNone/>
            </a:pPr>
            <a:endParaRPr lang="en-US" altLang="ko-KR" dirty="0"/>
          </a:p>
          <a:p>
            <a:pPr marL="128016" lvl="1" indent="0">
              <a:buNone/>
            </a:pPr>
            <a:endParaRPr lang="en-US" altLang="ko-KR" dirty="0"/>
          </a:p>
          <a:p>
            <a:pPr marL="128016" lvl="1" indent="0">
              <a:buNone/>
            </a:pPr>
            <a:r>
              <a:rPr lang="ko-KR" altLang="en-US" dirty="0"/>
              <a:t>요약된 데이터를 구현하는 프로그램 </a:t>
            </a:r>
            <a:r>
              <a:rPr lang="en-US" altLang="ko-KR" dirty="0"/>
              <a:t>(</a:t>
            </a:r>
            <a:r>
              <a:rPr lang="ko-KR" altLang="en-US" dirty="0"/>
              <a:t>아래쪽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4" name="Picture 2" descr="https://mitpress.mit.edu/sites/default/files/sicp/full-text/book/ch2-Z-G-6.gif">
            <a:extLst>
              <a:ext uri="{FF2B5EF4-FFF2-40B4-BE49-F238E27FC236}">
                <a16:creationId xmlns:a16="http://schemas.microsoft.com/office/drawing/2014/main" id="{D1EA1736-6C38-4219-BF3A-2DD900078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23" y="2323579"/>
            <a:ext cx="4624941" cy="320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42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40916-E09E-4315-84E6-10D6961C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매핑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DDA35-8F7D-4E55-951D-886FC4AAC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300" dirty="0"/>
              <a:t>(define (scale-list items factor)</a:t>
            </a:r>
            <a:br>
              <a:rPr lang="en-US" altLang="ko-KR" spc="300" dirty="0"/>
            </a:br>
            <a:r>
              <a:rPr lang="en-US" altLang="ko-KR" spc="300" dirty="0"/>
              <a:t>  (if (null? items)</a:t>
            </a:r>
            <a:br>
              <a:rPr lang="en-US" altLang="ko-KR" spc="300" dirty="0"/>
            </a:br>
            <a:r>
              <a:rPr lang="en-US" altLang="ko-KR" spc="300" dirty="0"/>
              <a:t>      nil</a:t>
            </a:r>
            <a:br>
              <a:rPr lang="en-US" altLang="ko-KR" spc="300" dirty="0"/>
            </a:br>
            <a:r>
              <a:rPr lang="en-US" altLang="ko-KR" spc="300" dirty="0"/>
              <a:t>      (cons (* (car items) factor)</a:t>
            </a:r>
            <a:br>
              <a:rPr lang="en-US" altLang="ko-KR" spc="300" dirty="0"/>
            </a:br>
            <a:r>
              <a:rPr lang="en-US" altLang="ko-KR" spc="300" dirty="0"/>
              <a:t>            (scale-list (</a:t>
            </a:r>
            <a:r>
              <a:rPr lang="en-US" altLang="ko-KR" spc="300" dirty="0" err="1"/>
              <a:t>cdr</a:t>
            </a:r>
            <a:r>
              <a:rPr lang="en-US" altLang="ko-KR" spc="300" dirty="0"/>
              <a:t> items) factor))))</a:t>
            </a:r>
          </a:p>
          <a:p>
            <a:br>
              <a:rPr lang="en-US" altLang="ko-KR" spc="300" dirty="0"/>
            </a:br>
            <a:r>
              <a:rPr lang="en-US" altLang="ko-KR" spc="300" dirty="0"/>
              <a:t>(scale-list (list 1 2 3 4 5) 10)</a:t>
            </a:r>
            <a:br>
              <a:rPr lang="en-US" altLang="ko-KR" spc="300" dirty="0"/>
            </a:br>
            <a:r>
              <a:rPr lang="en-US" altLang="ko-KR" i="1" spc="300" dirty="0"/>
              <a:t>(10 20 30 40 50)</a:t>
            </a:r>
            <a:endParaRPr lang="ko-KR" altLang="en-US" spc="300" dirty="0"/>
          </a:p>
        </p:txBody>
      </p:sp>
    </p:spTree>
    <p:extLst>
      <p:ext uri="{BB962C8B-B14F-4D97-AF65-F5344CB8AC3E}">
        <p14:creationId xmlns:p14="http://schemas.microsoft.com/office/powerpoint/2010/main" val="138003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E6651-3950-40FF-A500-433CD1DE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매핑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756C8-2B1B-46A8-A4D6-6897E084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03748"/>
            <a:ext cx="9720071" cy="4505612"/>
          </a:xfrm>
        </p:spPr>
        <p:txBody>
          <a:bodyPr>
            <a:norm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앞선 프로시저를 </a:t>
            </a:r>
            <a:r>
              <a:rPr lang="en-US" altLang="ko-KR" dirty="0"/>
              <a:t>higher-order procedure</a:t>
            </a:r>
            <a:r>
              <a:rPr lang="ko-KR" altLang="en-US" dirty="0"/>
              <a:t>로 표현한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pc="300" dirty="0"/>
              <a:t>(define (map proc items)</a:t>
            </a:r>
            <a:br>
              <a:rPr lang="en-US" altLang="ko-KR" spc="300" dirty="0"/>
            </a:br>
            <a:r>
              <a:rPr lang="en-US" altLang="ko-KR" spc="300" dirty="0"/>
              <a:t>  (if (null? items)</a:t>
            </a:r>
            <a:br>
              <a:rPr lang="en-US" altLang="ko-KR" spc="300" dirty="0"/>
            </a:br>
            <a:r>
              <a:rPr lang="en-US" altLang="ko-KR" spc="300" dirty="0"/>
              <a:t>      nil</a:t>
            </a:r>
            <a:br>
              <a:rPr lang="en-US" altLang="ko-KR" spc="300" dirty="0"/>
            </a:br>
            <a:r>
              <a:rPr lang="en-US" altLang="ko-KR" spc="300" dirty="0"/>
              <a:t>      (cons (proc (car items))</a:t>
            </a:r>
            <a:br>
              <a:rPr lang="en-US" altLang="ko-KR" spc="300" dirty="0"/>
            </a:br>
            <a:r>
              <a:rPr lang="en-US" altLang="ko-KR" spc="300" dirty="0"/>
              <a:t>            (map proc (</a:t>
            </a:r>
            <a:r>
              <a:rPr lang="en-US" altLang="ko-KR" spc="300" dirty="0" err="1"/>
              <a:t>cdr</a:t>
            </a:r>
            <a:r>
              <a:rPr lang="en-US" altLang="ko-KR" spc="300" dirty="0"/>
              <a:t> items)))))</a:t>
            </a:r>
          </a:p>
          <a:p>
            <a:endParaRPr lang="en-US" altLang="ko-KR" spc="300" dirty="0"/>
          </a:p>
          <a:p>
            <a:r>
              <a:rPr lang="sv-SE" altLang="ko-KR" spc="300" dirty="0"/>
              <a:t>(map (lambda (x) (* x x))</a:t>
            </a:r>
            <a:br>
              <a:rPr lang="sv-SE" altLang="ko-KR" spc="300" dirty="0"/>
            </a:br>
            <a:r>
              <a:rPr lang="sv-SE" altLang="ko-KR" spc="300" dirty="0"/>
              <a:t>     (list 1 2 3 4))</a:t>
            </a:r>
            <a:br>
              <a:rPr lang="sv-SE" altLang="ko-KR" spc="300" dirty="0"/>
            </a:br>
            <a:r>
              <a:rPr lang="sv-SE" altLang="ko-KR" spc="300" dirty="0"/>
              <a:t>					=&gt;</a:t>
            </a:r>
            <a:r>
              <a:rPr lang="sv-SE" altLang="ko-KR" i="1" spc="300" dirty="0"/>
              <a:t>(1 4 9 16)</a:t>
            </a:r>
            <a:endParaRPr lang="ko-KR" altLang="en-US" spc="300" dirty="0"/>
          </a:p>
        </p:txBody>
      </p:sp>
    </p:spTree>
    <p:extLst>
      <p:ext uri="{BB962C8B-B14F-4D97-AF65-F5344CB8AC3E}">
        <p14:creationId xmlns:p14="http://schemas.microsoft.com/office/powerpoint/2010/main" val="2947848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2934</TotalTime>
  <Words>379</Words>
  <Application>Microsoft Office PowerPoint</Application>
  <PresentationFormat>와이드스크린</PresentationFormat>
  <Paragraphs>110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나눔스퀘어</vt:lpstr>
      <vt:lpstr>나눔스퀘어 ExtraBold</vt:lpstr>
      <vt:lpstr>맑은 고딕</vt:lpstr>
      <vt:lpstr>Tw Cen MT</vt:lpstr>
      <vt:lpstr>Wingdings</vt:lpstr>
      <vt:lpstr>Wingdings 3</vt:lpstr>
      <vt:lpstr>전체</vt:lpstr>
      <vt:lpstr>SICP Structure and Interpretation of Computer Programs</vt:lpstr>
      <vt:lpstr>PowerPoint 프레젠테이션</vt:lpstr>
      <vt:lpstr>2장에서는</vt:lpstr>
      <vt:lpstr>데이터 추상화</vt:lpstr>
      <vt:lpstr>데이터를 추상화하여 유리수 표현하기</vt:lpstr>
      <vt:lpstr>유리수의 연산규칙을 프로시저로 변환</vt:lpstr>
      <vt:lpstr>추상화의 경계</vt:lpstr>
      <vt:lpstr>리스트 매핑</vt:lpstr>
      <vt:lpstr>리스트 매핑</vt:lpstr>
      <vt:lpstr>Tree 매핑</vt:lpstr>
      <vt:lpstr>공통 인터페이스로써 차례열의 쓰임새</vt:lpstr>
      <vt:lpstr> 공통 인터페이스</vt:lpstr>
      <vt:lpstr>차례열 연산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and Interpretation of Computer Programs</dc:title>
  <dc:creator>rkdtjdus753@gmail.com</dc:creator>
  <cp:lastModifiedBy>rkdtjdus753@gmail.com</cp:lastModifiedBy>
  <cp:revision>53</cp:revision>
  <dcterms:created xsi:type="dcterms:W3CDTF">2019-07-22T05:35:07Z</dcterms:created>
  <dcterms:modified xsi:type="dcterms:W3CDTF">2019-07-30T04:27:46Z</dcterms:modified>
</cp:coreProperties>
</file>