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78E19CF-5F93-4FEC-9D13-ACA914AD6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1F835-36CC-46C3-B9F7-57338F3F9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8286-70C6-4BD4-AD67-B70944DE3D1D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40AB1-69E9-4651-8C84-9331E405D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D1184-FDEB-45D8-9737-F401D622F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CB88-29F8-49CE-9063-FD56D0015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787B-0873-4EB3-894F-2AC6CFEFDC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B4B1-32BE-4C30-A30D-42500F837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이와같은</a:t>
            </a:r>
            <a:r>
              <a:rPr lang="ko-KR" altLang="en-US" dirty="0"/>
              <a:t> 프로시저를 </a:t>
            </a:r>
            <a:r>
              <a:rPr lang="en-US" altLang="ko-KR" dirty="0"/>
              <a:t>higher-order procedure</a:t>
            </a:r>
            <a:r>
              <a:rPr lang="ko-KR" altLang="en-US" dirty="0"/>
              <a:t>로 표현한 것을 </a:t>
            </a:r>
            <a:r>
              <a:rPr lang="en-US" altLang="ko-KR" dirty="0"/>
              <a:t>map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리스트의 변환 방법만 </a:t>
            </a:r>
            <a:r>
              <a:rPr lang="ko-KR" altLang="en-US" dirty="0" err="1"/>
              <a:t>추상화할</a:t>
            </a:r>
            <a:r>
              <a:rPr lang="ko-KR" altLang="en-US" dirty="0"/>
              <a:t> 수 있기때문에 변환 연산이 작동하는 방식은 그대로 두고</a:t>
            </a:r>
            <a:endParaRPr lang="en-US" altLang="ko-KR" dirty="0"/>
          </a:p>
          <a:p>
            <a:r>
              <a:rPr lang="ko-KR" altLang="en-US" dirty="0"/>
              <a:t>리스트에 적용하는 연산만 바꾸면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6ABF-1DAA-4DE2-BAB5-39C153FD2F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1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0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none" baseline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00" b="0" kern="1200" cap="none" baseline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8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071E1F-4152-46B2-9B4F-8430811ABF23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29694B-2672-4B56-BD56-E02BECB5748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E1EE-03E7-432D-A6CB-79F1364D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8020"/>
            <a:ext cx="9144000" cy="477837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cap="none" dirty="0"/>
              <a:t>SICP</a:t>
            </a:r>
            <a:br>
              <a:rPr lang="en-US" altLang="ko-KR" sz="4000" cap="none" dirty="0"/>
            </a:br>
            <a:r>
              <a:rPr lang="en-US" altLang="ko-KR" sz="1800" dirty="0"/>
              <a:t>Structure and Interpretation of Computer Programs</a:t>
            </a:r>
            <a:endParaRPr lang="ko-KR" altLang="en-US" sz="40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1E9B4-0E12-481C-9903-8211AB99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854" y="5175681"/>
            <a:ext cx="4166587" cy="1032029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컴퓨터공학과 </a:t>
            </a:r>
            <a:r>
              <a:rPr lang="en-US" altLang="ko-KR" dirty="0">
                <a:latin typeface="+mj-ea"/>
                <a:ea typeface="+mj-ea"/>
              </a:rPr>
              <a:t>201701967 </a:t>
            </a:r>
            <a:r>
              <a:rPr lang="ko-KR" altLang="en-US" dirty="0">
                <a:latin typeface="+mj-ea"/>
                <a:ea typeface="+mj-ea"/>
              </a:rPr>
              <a:t>강서연</a:t>
            </a:r>
          </a:p>
        </p:txBody>
      </p:sp>
    </p:spTree>
    <p:extLst>
      <p:ext uri="{BB962C8B-B14F-4D97-AF65-F5344CB8AC3E}">
        <p14:creationId xmlns:p14="http://schemas.microsoft.com/office/powerpoint/2010/main" val="2348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2"/>
    </mc:Choice>
    <mc:Fallback xmlns="">
      <p:transition spd="slow" advTm="30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6651-3950-40FF-A500-433CD1DE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756C8-2B1B-46A8-A4D6-6897E084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3748"/>
            <a:ext cx="9720071" cy="4505612"/>
          </a:xfrm>
        </p:spPr>
        <p:txBody>
          <a:bodyPr>
            <a:norm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앞선 프로시저를 </a:t>
            </a:r>
            <a:r>
              <a:rPr lang="en-US" altLang="ko-KR" dirty="0"/>
              <a:t>higher-order procedure</a:t>
            </a:r>
            <a:r>
              <a:rPr lang="ko-KR" altLang="en-US" dirty="0"/>
              <a:t>로 표현한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pc="300" dirty="0"/>
              <a:t>(define (map proc items)</a:t>
            </a:r>
            <a:br>
              <a:rPr lang="en-US" altLang="ko-KR" spc="300" dirty="0"/>
            </a:br>
            <a:r>
              <a:rPr lang="en-US" altLang="ko-KR" spc="300" dirty="0"/>
              <a:t>  (if (null? items)</a:t>
            </a:r>
            <a:br>
              <a:rPr lang="en-US" altLang="ko-KR" spc="300" dirty="0"/>
            </a:br>
            <a:r>
              <a:rPr lang="en-US" altLang="ko-KR" spc="300" dirty="0"/>
              <a:t>      nil</a:t>
            </a:r>
            <a:br>
              <a:rPr lang="en-US" altLang="ko-KR" spc="300" dirty="0"/>
            </a:br>
            <a:r>
              <a:rPr lang="en-US" altLang="ko-KR" spc="300" dirty="0"/>
              <a:t>      (cons (proc (car items))</a:t>
            </a:r>
            <a:br>
              <a:rPr lang="en-US" altLang="ko-KR" spc="300" dirty="0"/>
            </a:br>
            <a:r>
              <a:rPr lang="en-US" altLang="ko-KR" spc="300" dirty="0"/>
              <a:t>            (map proc (</a:t>
            </a:r>
            <a:r>
              <a:rPr lang="en-US" altLang="ko-KR" spc="300" dirty="0" err="1"/>
              <a:t>cdr</a:t>
            </a:r>
            <a:r>
              <a:rPr lang="en-US" altLang="ko-KR" spc="300" dirty="0"/>
              <a:t> items)))))</a:t>
            </a:r>
          </a:p>
          <a:p>
            <a:endParaRPr lang="en-US" altLang="ko-KR" spc="300" dirty="0"/>
          </a:p>
          <a:p>
            <a:r>
              <a:rPr lang="sv-SE" altLang="ko-KR" spc="300" dirty="0"/>
              <a:t>(map (lambda (x) (* x x))</a:t>
            </a:r>
            <a:br>
              <a:rPr lang="sv-SE" altLang="ko-KR" spc="300" dirty="0"/>
            </a:br>
            <a:r>
              <a:rPr lang="sv-SE" altLang="ko-KR" spc="300" dirty="0"/>
              <a:t>     (list 1 2 3 4))</a:t>
            </a:r>
            <a:br>
              <a:rPr lang="sv-SE" altLang="ko-KR" spc="300" dirty="0"/>
            </a:br>
            <a:r>
              <a:rPr lang="sv-SE" altLang="ko-KR" spc="300" dirty="0"/>
              <a:t>					=&gt;</a:t>
            </a:r>
            <a:r>
              <a:rPr lang="sv-SE" altLang="ko-KR" i="1" spc="300" dirty="0"/>
              <a:t>(1 4 9 16)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94784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FC78-B533-4E60-B6AC-4E68C7D7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 구조 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162C42-0153-4D9D-9FBA-DA8996F37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7" y="2757168"/>
            <a:ext cx="4915586" cy="211484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6539C4-8D9A-4ABB-9994-33D35ED83A69}"/>
              </a:ext>
            </a:extLst>
          </p:cNvPr>
          <p:cNvSpPr/>
          <p:nvPr/>
        </p:nvSpPr>
        <p:spPr>
          <a:xfrm>
            <a:off x="1255453" y="3550185"/>
            <a:ext cx="815278" cy="52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A1941A-882A-43D7-9FB2-4B3D08D53658}"/>
              </a:ext>
            </a:extLst>
          </p:cNvPr>
          <p:cNvSpPr/>
          <p:nvPr/>
        </p:nvSpPr>
        <p:spPr>
          <a:xfrm>
            <a:off x="2379643" y="3541921"/>
            <a:ext cx="2027104" cy="393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66C13-AFCB-4729-AA11-252F79463E72}"/>
              </a:ext>
            </a:extLst>
          </p:cNvPr>
          <p:cNvSpPr txBox="1"/>
          <p:nvPr/>
        </p:nvSpPr>
        <p:spPr>
          <a:xfrm>
            <a:off x="7094862" y="2757168"/>
            <a:ext cx="375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프로시저</a:t>
            </a:r>
          </a:p>
          <a:p>
            <a:r>
              <a:rPr lang="en-US" altLang="ko-KR" dirty="0"/>
              <a:t>pair?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쌍인지 아닌지 묻는 프로시저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583E00-89E3-44D7-AC29-9B78D5996B51}"/>
              </a:ext>
            </a:extLst>
          </p:cNvPr>
          <p:cNvSpPr/>
          <p:nvPr/>
        </p:nvSpPr>
        <p:spPr>
          <a:xfrm>
            <a:off x="4906178" y="3882068"/>
            <a:ext cx="679373" cy="3938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8DB2FA-0A25-4FF6-A9A2-FF6735BEA054}"/>
              </a:ext>
            </a:extLst>
          </p:cNvPr>
          <p:cNvSpPr/>
          <p:nvPr/>
        </p:nvSpPr>
        <p:spPr>
          <a:xfrm>
            <a:off x="5046566" y="4275922"/>
            <a:ext cx="679373" cy="3938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05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AF09-A75D-4833-B193-99357588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2.26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8EED58B-3D4F-4608-A7CA-064372E4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46" y="2250059"/>
            <a:ext cx="3312832" cy="4022725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A42030-2A0C-4A37-AB79-2EDA6C176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17" b="66972"/>
          <a:stretch/>
        </p:blipFill>
        <p:spPr>
          <a:xfrm>
            <a:off x="6319591" y="2063590"/>
            <a:ext cx="3167180" cy="9060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D7D21A-4363-42A0-B616-4190FCA22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49" b="27584"/>
          <a:stretch/>
        </p:blipFill>
        <p:spPr>
          <a:xfrm>
            <a:off x="6096000" y="5060389"/>
            <a:ext cx="3167180" cy="1499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05A3BB-2EC7-4999-8940-BAFF2B1CF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39" b="49969"/>
          <a:stretch/>
        </p:blipFill>
        <p:spPr>
          <a:xfrm>
            <a:off x="6319591" y="3415183"/>
            <a:ext cx="3167180" cy="119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76CEFF-9059-4DAB-9CB4-BACF8142F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80" r="47905" b="66972"/>
          <a:stretch/>
        </p:blipFill>
        <p:spPr>
          <a:xfrm>
            <a:off x="6319591" y="889125"/>
            <a:ext cx="1649950" cy="579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C1CE5C-0750-4692-AACA-B949821A3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16" t="19817" b="66972"/>
          <a:stretch/>
        </p:blipFill>
        <p:spPr>
          <a:xfrm>
            <a:off x="8967830" y="550084"/>
            <a:ext cx="1510239" cy="906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F79AA-0B3B-4FFB-88A1-F8D4D7E71DEC}"/>
              </a:ext>
            </a:extLst>
          </p:cNvPr>
          <p:cNvSpPr txBox="1"/>
          <p:nvPr/>
        </p:nvSpPr>
        <p:spPr>
          <a:xfrm>
            <a:off x="6467912" y="585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CE8DE-E3A6-4093-9713-CA4FF4209C4C}"/>
              </a:ext>
            </a:extLst>
          </p:cNvPr>
          <p:cNvSpPr txBox="1"/>
          <p:nvPr/>
        </p:nvSpPr>
        <p:spPr>
          <a:xfrm>
            <a:off x="9055184" y="564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61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3ECF-A5BE-4586-AA1E-F02C002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2.27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20138-9EC8-4EE5-9F54-954FC157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5" y="4342772"/>
            <a:ext cx="5711857" cy="1190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C3FD3-3C5D-4750-A802-1A0DB0937328}"/>
              </a:ext>
            </a:extLst>
          </p:cNvPr>
          <p:cNvSpPr txBox="1"/>
          <p:nvPr/>
        </p:nvSpPr>
        <p:spPr>
          <a:xfrm>
            <a:off x="543534" y="2084832"/>
            <a:ext cx="3280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reverse</a:t>
            </a:r>
            <a:r>
              <a:rPr lang="ko-KR" altLang="en-US" dirty="0"/>
              <a:t> </a:t>
            </a:r>
            <a:r>
              <a:rPr lang="en-US" altLang="ko-KR" dirty="0"/>
              <a:t>( ( 1 2 )( 3 4 ) ) 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 ( 3 4 ) ( 1 2 ) 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(deep-reverse </a:t>
            </a:r>
            <a:r>
              <a:rPr lang="en-US" altLang="ko-KR" dirty="0"/>
              <a:t>( ( 1 2 )( 3 4 ) )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( ( 4 3 ) ( 2 1 )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5D887B-0372-457D-B5F1-AA07D23F33A7}"/>
              </a:ext>
            </a:extLst>
          </p:cNvPr>
          <p:cNvCxnSpPr/>
          <p:nvPr/>
        </p:nvCxnSpPr>
        <p:spPr>
          <a:xfrm>
            <a:off x="6084983" y="1897106"/>
            <a:ext cx="0" cy="443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DF13F97-78E9-4CBE-AA85-BCA59BC6F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72" y="2134667"/>
            <a:ext cx="6230830" cy="1017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ACD70E-C2E7-44F0-8F10-75695C672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89" y="4342772"/>
            <a:ext cx="3982006" cy="7811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9B0499-CE58-4D4A-94BC-9BB3932E7751}"/>
              </a:ext>
            </a:extLst>
          </p:cNvPr>
          <p:cNvSpPr/>
          <p:nvPr/>
        </p:nvSpPr>
        <p:spPr>
          <a:xfrm>
            <a:off x="6319706" y="5283290"/>
            <a:ext cx="53199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300" dirty="0"/>
              <a:t>(define (map proc items)</a:t>
            </a:r>
            <a:br>
              <a:rPr lang="en-US" altLang="ko-KR" sz="1400" spc="300" dirty="0"/>
            </a:br>
            <a:r>
              <a:rPr lang="en-US" altLang="ko-KR" sz="1400" spc="300" dirty="0"/>
              <a:t>  (if (null? items)</a:t>
            </a:r>
            <a:br>
              <a:rPr lang="en-US" altLang="ko-KR" sz="1400" spc="300" dirty="0"/>
            </a:br>
            <a:r>
              <a:rPr lang="en-US" altLang="ko-KR" sz="1400" spc="300" dirty="0"/>
              <a:t>      nil</a:t>
            </a:r>
            <a:br>
              <a:rPr lang="en-US" altLang="ko-KR" sz="1400" spc="300" dirty="0"/>
            </a:br>
            <a:r>
              <a:rPr lang="en-US" altLang="ko-KR" sz="1400" spc="300" dirty="0"/>
              <a:t>      (cons (proc (car items))</a:t>
            </a:r>
            <a:br>
              <a:rPr lang="en-US" altLang="ko-KR" sz="1400" spc="300" dirty="0"/>
            </a:br>
            <a:r>
              <a:rPr lang="en-US" altLang="ko-KR" sz="1400" spc="300" dirty="0"/>
              <a:t>            (map proc (</a:t>
            </a:r>
            <a:r>
              <a:rPr lang="en-US" altLang="ko-KR" sz="1400" spc="300" dirty="0" err="1"/>
              <a:t>cdr</a:t>
            </a:r>
            <a:r>
              <a:rPr lang="en-US" altLang="ko-KR" sz="1400" spc="300" dirty="0"/>
              <a:t> items)))))</a:t>
            </a:r>
          </a:p>
        </p:txBody>
      </p:sp>
    </p:spTree>
    <p:extLst>
      <p:ext uri="{BB962C8B-B14F-4D97-AF65-F5344CB8AC3E}">
        <p14:creationId xmlns:p14="http://schemas.microsoft.com/office/powerpoint/2010/main" val="16398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AA340-D01D-4BA5-9344-28C1C27C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363" y="1007041"/>
            <a:ext cx="6147032" cy="484391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Building Abstractions with Procedures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2. Building Abstractions with Data</a:t>
            </a:r>
          </a:p>
          <a:p>
            <a:endParaRPr lang="en-US" altLang="ko-KR" b="1" dirty="0"/>
          </a:p>
          <a:p>
            <a:r>
              <a:rPr lang="en-US" altLang="ko-KR" b="1" dirty="0"/>
              <a:t>3. Modularity, Objects, and State</a:t>
            </a:r>
          </a:p>
          <a:p>
            <a:endParaRPr lang="en-US" altLang="ko-KR" b="1" dirty="0"/>
          </a:p>
          <a:p>
            <a:r>
              <a:rPr lang="en-US" altLang="ko-KR" b="1" dirty="0"/>
              <a:t>4. Metalinguistic Abstraction</a:t>
            </a:r>
          </a:p>
          <a:p>
            <a:endParaRPr lang="en-US" altLang="ko-KR" b="1" dirty="0"/>
          </a:p>
          <a:p>
            <a:r>
              <a:rPr lang="en-US" altLang="ko-KR" b="1" dirty="0"/>
              <a:t>5. Computing with Register Machines</a:t>
            </a:r>
          </a:p>
        </p:txBody>
      </p:sp>
      <p:pic>
        <p:nvPicPr>
          <p:cNvPr id="1026" name="Picture 2" descr="https://mitpress.mit.edu/sites/default/files/sicp/full-text/book/cover.jpg">
            <a:extLst>
              <a:ext uri="{FF2B5EF4-FFF2-40B4-BE49-F238E27FC236}">
                <a16:creationId xmlns:a16="http://schemas.microsoft.com/office/drawing/2014/main" id="{37F7FD81-CA28-466F-9665-7CA4A222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3" y="671512"/>
            <a:ext cx="38100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76D121-F29B-4937-BFC5-4C5C32C3C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3" y="1602195"/>
            <a:ext cx="4885282" cy="4022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78F7D-E4A7-45B4-B8FB-A6ADCB30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" y="0"/>
            <a:ext cx="5319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8B58-2B52-487B-9D76-F821A06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A32E7-8AC6-41AE-8321-5C7CE0D9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81" y="4533441"/>
            <a:ext cx="9720071" cy="1955494"/>
          </a:xfrm>
        </p:spPr>
        <p:txBody>
          <a:bodyPr/>
          <a:lstStyle/>
          <a:p>
            <a:r>
              <a:rPr lang="fr-FR" altLang="ko-KR" dirty="0"/>
              <a:t>(cons 1</a:t>
            </a:r>
            <a:br>
              <a:rPr lang="fr-FR" altLang="ko-KR" dirty="0"/>
            </a:br>
            <a:r>
              <a:rPr lang="fr-FR" altLang="ko-KR" dirty="0"/>
              <a:t>      (cons 2</a:t>
            </a:r>
            <a:br>
              <a:rPr lang="fr-FR" altLang="ko-KR" dirty="0"/>
            </a:br>
            <a:r>
              <a:rPr lang="fr-FR" altLang="ko-KR" dirty="0"/>
              <a:t>            (cons 3</a:t>
            </a:r>
            <a:br>
              <a:rPr lang="fr-FR" altLang="ko-KR" dirty="0"/>
            </a:br>
            <a:r>
              <a:rPr lang="fr-FR" altLang="ko-KR" dirty="0"/>
              <a:t>                  (cons 4 nil))))</a:t>
            </a:r>
            <a:endParaRPr lang="ko-KR" altLang="en-US" dirty="0"/>
          </a:p>
        </p:txBody>
      </p:sp>
      <p:pic>
        <p:nvPicPr>
          <p:cNvPr id="1026" name="Picture 2" descr="https://mitpress.mit.edu/sites/default/files/sicp/full-text/book/ch2-Z-G-13.gif">
            <a:extLst>
              <a:ext uri="{FF2B5EF4-FFF2-40B4-BE49-F238E27FC236}">
                <a16:creationId xmlns:a16="http://schemas.microsoft.com/office/drawing/2014/main" id="{E8E8F577-8188-4EA4-B624-3734D9AC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41" y="4715116"/>
            <a:ext cx="4172539" cy="10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3D0D56-6BE4-471E-A69C-95DE590EF6B4}"/>
              </a:ext>
            </a:extLst>
          </p:cNvPr>
          <p:cNvSpPr/>
          <p:nvPr/>
        </p:nvSpPr>
        <p:spPr>
          <a:xfrm>
            <a:off x="5804341" y="3814701"/>
            <a:ext cx="4939859" cy="71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+mj-lt"/>
              </a:rPr>
              <a:t>List :</a:t>
            </a:r>
            <a:r>
              <a:rPr lang="en-US" altLang="ko-KR" sz="2000" dirty="0">
                <a:latin typeface="+mj-lt"/>
              </a:rPr>
              <a:t>cons</a:t>
            </a:r>
            <a:r>
              <a:rPr lang="ko-KR" altLang="en-US" sz="2000" dirty="0">
                <a:latin typeface="+mj-lt"/>
              </a:rPr>
              <a:t>를 겹쳐 만든 쌍의 </a:t>
            </a:r>
            <a:r>
              <a:rPr lang="en-US" altLang="ko-KR" sz="2000" dirty="0">
                <a:latin typeface="+mj-lt"/>
              </a:rPr>
              <a:t>sequence 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1028" name="Picture 4" descr="https://mitpress.mit.edu/sites/default/files/sicp/full-text/book/ch2-Z-G-11.gif">
            <a:extLst>
              <a:ext uri="{FF2B5EF4-FFF2-40B4-BE49-F238E27FC236}">
                <a16:creationId xmlns:a16="http://schemas.microsoft.com/office/drawing/2014/main" id="{8F4C2F3C-9296-49E0-AF06-73C6CC1B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05" y="2231320"/>
            <a:ext cx="2741076" cy="12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623D6-BC71-4BAA-9D45-B5177C9D56B7}"/>
              </a:ext>
            </a:extLst>
          </p:cNvPr>
          <p:cNvSpPr txBox="1"/>
          <p:nvPr/>
        </p:nvSpPr>
        <p:spPr>
          <a:xfrm>
            <a:off x="1322025" y="232455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(cons &lt;el_1&gt; &lt;el_2&gt;)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029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7AC0C-228F-4C23-8085-F4E45841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interfaces -- Lists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09AF9-9FF4-4C1B-BC96-4FDA0E89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 : item</a:t>
            </a:r>
            <a:r>
              <a:rPr lang="ko-KR" altLang="en-US" dirty="0"/>
              <a:t>을 가짐</a:t>
            </a:r>
            <a:endParaRPr lang="en-US" altLang="ko-KR" dirty="0"/>
          </a:p>
          <a:p>
            <a:r>
              <a:rPr lang="en-US" altLang="ko-KR" dirty="0" err="1"/>
              <a:t>Cdr</a:t>
            </a:r>
            <a:r>
              <a:rPr lang="en-US" altLang="ko-KR" dirty="0"/>
              <a:t> :</a:t>
            </a:r>
            <a:r>
              <a:rPr lang="ko-KR" altLang="en-US" dirty="0"/>
              <a:t> 첫번째 </a:t>
            </a:r>
            <a:r>
              <a:rPr lang="en-US" altLang="ko-KR" dirty="0"/>
              <a:t>item</a:t>
            </a:r>
            <a:r>
              <a:rPr lang="ko-KR" altLang="en-US" dirty="0"/>
              <a:t>을 뺀 나머지</a:t>
            </a:r>
            <a:endParaRPr lang="en-US" altLang="ko-KR" dirty="0"/>
          </a:p>
          <a:p>
            <a:pPr marL="128016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리스트의 </a:t>
            </a:r>
            <a:r>
              <a:rPr lang="en-US" altLang="ko-KR" dirty="0" err="1"/>
              <a:t>cdr</a:t>
            </a:r>
            <a:r>
              <a:rPr lang="en-US" altLang="ko-KR" dirty="0"/>
              <a:t> </a:t>
            </a:r>
            <a:r>
              <a:rPr lang="ko-KR" altLang="en-US" dirty="0"/>
              <a:t>포인터를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‘( ) : </a:t>
            </a:r>
            <a:r>
              <a:rPr lang="ko-KR" altLang="en-US" dirty="0"/>
              <a:t>쌍이 더 이상 없다는 신호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sz="1800" dirty="0"/>
              <a:t>또는</a:t>
            </a:r>
            <a:r>
              <a:rPr lang="ko-KR" altLang="en-US" dirty="0"/>
              <a:t>   리스트의 끝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en-US" altLang="ko-KR" dirty="0" err="1"/>
              <a:t>cdr</a:t>
            </a:r>
            <a:r>
              <a:rPr lang="ko-KR" altLang="en-US" dirty="0"/>
              <a:t> </a:t>
            </a:r>
            <a:r>
              <a:rPr lang="en-US" altLang="ko-KR" dirty="0"/>
              <a:t>‘(4)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‘( 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https://mitpress.mit.edu/sites/default/files/sicp/full-text/book/ch2-Z-G-15.gif">
            <a:extLst>
              <a:ext uri="{FF2B5EF4-FFF2-40B4-BE49-F238E27FC236}">
                <a16:creationId xmlns:a16="http://schemas.microsoft.com/office/drawing/2014/main" id="{D28B3915-6A12-4F97-BB52-81074DDE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613" y="2343039"/>
            <a:ext cx="4686586" cy="2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C46F73F-3C46-4202-A351-9C0541B4DE11}"/>
              </a:ext>
            </a:extLst>
          </p:cNvPr>
          <p:cNvSpPr/>
          <p:nvPr/>
        </p:nvSpPr>
        <p:spPr>
          <a:xfrm>
            <a:off x="7235261" y="3024020"/>
            <a:ext cx="418641" cy="8345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C9CE76-1579-4AEC-BF0C-AE4129431793}"/>
              </a:ext>
            </a:extLst>
          </p:cNvPr>
          <p:cNvSpPr/>
          <p:nvPr/>
        </p:nvSpPr>
        <p:spPr>
          <a:xfrm>
            <a:off x="7058992" y="2481439"/>
            <a:ext cx="738130" cy="38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50A0AA-65B0-48BD-B0A0-FB8E9950817A}"/>
              </a:ext>
            </a:extLst>
          </p:cNvPr>
          <p:cNvSpPr/>
          <p:nvPr/>
        </p:nvSpPr>
        <p:spPr>
          <a:xfrm>
            <a:off x="9020059" y="2189492"/>
            <a:ext cx="738130" cy="8345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0B8B4B-DC38-42A2-B481-1A0C31DD0997}"/>
              </a:ext>
            </a:extLst>
          </p:cNvPr>
          <p:cNvSpPr/>
          <p:nvPr/>
        </p:nvSpPr>
        <p:spPr>
          <a:xfrm>
            <a:off x="9020059" y="1699241"/>
            <a:ext cx="738130" cy="38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cdr</a:t>
            </a:r>
            <a:endParaRPr lang="ko-KR" altLang="en-US" dirty="0"/>
          </a:p>
        </p:txBody>
      </p:sp>
      <p:pic>
        <p:nvPicPr>
          <p:cNvPr id="9" name="Picture 2" descr="https://mitpress.mit.edu/sites/default/files/sicp/full-text/book/ch2-Z-G-15.gif">
            <a:extLst>
              <a:ext uri="{FF2B5EF4-FFF2-40B4-BE49-F238E27FC236}">
                <a16:creationId xmlns:a16="http://schemas.microsoft.com/office/drawing/2014/main" id="{D8E06CE4-52BD-4294-9575-514C6A35F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8" t="18559"/>
          <a:stretch/>
        </p:blipFill>
        <p:spPr bwMode="auto">
          <a:xfrm>
            <a:off x="3919861" y="5165051"/>
            <a:ext cx="961766" cy="19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30E6B-DCD4-4015-A933-4A4F8B32D512}"/>
              </a:ext>
            </a:extLst>
          </p:cNvPr>
          <p:cNvSpPr txBox="1"/>
          <p:nvPr/>
        </p:nvSpPr>
        <p:spPr>
          <a:xfrm>
            <a:off x="6250497" y="5270610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 null? &lt; z &gt; )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 Z</a:t>
            </a:r>
            <a:r>
              <a:rPr lang="ko-KR" altLang="en-US" sz="2400" dirty="0">
                <a:sym typeface="Wingdings" panose="05000000000000000000" pitchFamily="2" charset="2"/>
              </a:rPr>
              <a:t>가 </a:t>
            </a:r>
            <a:r>
              <a:rPr lang="en-US" altLang="ko-KR" sz="2400" dirty="0">
                <a:sym typeface="Wingdings" panose="05000000000000000000" pitchFamily="2" charset="2"/>
              </a:rPr>
              <a:t>empty list</a:t>
            </a:r>
            <a:r>
              <a:rPr lang="ko-KR" altLang="en-US" sz="2400" dirty="0">
                <a:sym typeface="Wingdings" panose="05000000000000000000" pitchFamily="2" charset="2"/>
              </a:rPr>
              <a:t>이면 </a:t>
            </a:r>
            <a:r>
              <a:rPr lang="en-US" altLang="ko-KR" sz="2400" dirty="0">
                <a:sym typeface="Wingdings" panose="05000000000000000000" pitchFamily="2" charset="2"/>
              </a:rPr>
              <a:t>#T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21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502AD-265E-458C-9361-A276A613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611E3-F564-4018-AF07-C5FBB5C8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 define</a:t>
            </a:r>
            <a:r>
              <a:rPr lang="ko-KR" altLang="en-US" dirty="0"/>
              <a:t> </a:t>
            </a:r>
            <a:r>
              <a:rPr lang="en-US" altLang="ko-KR" dirty="0"/>
              <a:t>( procedure </a:t>
            </a:r>
            <a:r>
              <a:rPr lang="en-US" altLang="ko-KR" dirty="0" err="1"/>
              <a:t>lst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	( if &lt; </a:t>
            </a:r>
            <a:r>
              <a:rPr lang="ko-KR" altLang="en-US" dirty="0"/>
              <a:t>조건 검사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      &lt; base case &gt;</a:t>
            </a:r>
          </a:p>
          <a:p>
            <a:pPr marL="0" indent="0">
              <a:buNone/>
            </a:pPr>
            <a:r>
              <a:rPr lang="en-US" altLang="ko-KR" dirty="0"/>
              <a:t>	      &lt; recursion &gt; ) 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3D5AB5-0E13-4BA8-801D-128B81F8D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42" y="283388"/>
            <a:ext cx="8192782" cy="6291224"/>
          </a:xfrm>
        </p:spPr>
      </p:pic>
    </p:spTree>
    <p:extLst>
      <p:ext uri="{BB962C8B-B14F-4D97-AF65-F5344CB8AC3E}">
        <p14:creationId xmlns:p14="http://schemas.microsoft.com/office/powerpoint/2010/main" val="177826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BB4FEC-1552-4296-8950-F45DA2EF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247206"/>
            <a:ext cx="8630854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A19C56-DC51-4BC6-9B93-F834BC27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380574"/>
            <a:ext cx="7925906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2262</TotalTime>
  <Words>207</Words>
  <Application>Microsoft Office PowerPoint</Application>
  <PresentationFormat>와이드스크린</PresentationFormat>
  <Paragraphs>58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나눔스퀘어 ExtraBold</vt:lpstr>
      <vt:lpstr>맑은 고딕</vt:lpstr>
      <vt:lpstr>Tw Cen MT</vt:lpstr>
      <vt:lpstr>Wingdings</vt:lpstr>
      <vt:lpstr>Wingdings 3</vt:lpstr>
      <vt:lpstr>전체</vt:lpstr>
      <vt:lpstr>SICP Structure and Interpretation of Computer Programs</vt:lpstr>
      <vt:lpstr>PowerPoint 프레젠테이션</vt:lpstr>
      <vt:lpstr>PowerPoint 프레젠테이션</vt:lpstr>
      <vt:lpstr>Sequence 표현</vt:lpstr>
      <vt:lpstr>Conventional interfaces -- Lists</vt:lpstr>
      <vt:lpstr>리스트 연산</vt:lpstr>
      <vt:lpstr>PowerPoint 프레젠테이션</vt:lpstr>
      <vt:lpstr>PowerPoint 프레젠테이션</vt:lpstr>
      <vt:lpstr>PowerPoint 프레젠테이션</vt:lpstr>
      <vt:lpstr>리스트 매핑</vt:lpstr>
      <vt:lpstr>계층 구조 연산</vt:lpstr>
      <vt:lpstr>연습문제 2.26</vt:lpstr>
      <vt:lpstr>연습문제 2.27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Interpretation of Computer Programs</dc:title>
  <dc:creator>rkdtjdus753@gmail.com</dc:creator>
  <cp:lastModifiedBy>PLAS</cp:lastModifiedBy>
  <cp:revision>51</cp:revision>
  <dcterms:created xsi:type="dcterms:W3CDTF">2019-07-22T05:35:07Z</dcterms:created>
  <dcterms:modified xsi:type="dcterms:W3CDTF">2019-08-08T05:51:21Z</dcterms:modified>
</cp:coreProperties>
</file>