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41"/>
  </p:handout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embeddedFontLst>
    <p:embeddedFont>
      <p:font typeface="나눔스퀘어" panose="020B0600000101010101" pitchFamily="50" charset="-127"/>
      <p:regular r:id="rId42"/>
    </p:embeddedFont>
    <p:embeddedFont>
      <p:font typeface="나눔스퀘어 Bold" panose="020B0600000101010101" pitchFamily="50" charset="-127"/>
      <p:bold r:id="rId43"/>
    </p:embeddedFont>
    <p:embeddedFont>
      <p:font typeface="나눔스퀘어 Extra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35C50CC-A76A-4440-9161-D7E367023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8D148-1D85-4961-9EDE-59CA7F0DDA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D4C96-7531-4697-8CBF-BB7F4D71F29E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D48E6A-43B0-4DB3-B652-AA189ABB2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0B7-42E3-473E-9279-EF91B860D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5C52-1822-4B97-B906-93001879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DC9D-FD01-4371-A8AE-895D36DA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B6E44-EF98-4E1D-8FDB-F048FEF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B0C48-F1E0-4C60-AE9E-4BF1D28F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6DB2-51CC-43B0-94CF-D94B3B1A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8385D-F921-4C61-9FF0-8BD22279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0243-88AA-4B2A-82A1-1D856852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FC390-A470-43E8-AB3A-DE992644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D74C-D608-4304-B361-14618FA3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DE020-7E9C-4210-8D5F-CD02406A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AC646-51E0-4BCE-8DA4-4AE9FCE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1DC8-FC72-4C69-85A7-415E1A57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7CFDE-BF36-4A86-8287-D1B0A89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4D71-20CD-4330-BAC4-6833B4B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A0F2D-7CF0-4143-B731-ED57B42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7CD85-2D3A-4C84-90EA-5D1B6AD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1238-4B78-48C7-8270-E2C6177F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>
            <a:lvl1pPr>
              <a:defRPr i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E059-0A33-4626-B2C2-23FD116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2E2E-E557-4116-B2D8-21C5086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4247B-6F28-4B47-95BB-5C3242B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BD363-B0AB-4FEB-859A-5D3D2EC7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A3CE-E5EA-42DF-B1B8-B75EC08E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A553D-588E-4D2C-8E05-32B55181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3DAE7-B376-4928-BC7D-9E79A7E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69373-DB55-4555-9DFB-F3C3156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406FB-369E-4136-AA71-974FB82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9C66-C64D-4766-8F64-01925AA1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71CA-639B-41D5-80D6-0FC9C25B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89F19-3D6D-4BA2-9102-40D7C1DA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67FD6-6181-4146-AF53-65BED4B0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E0113-F64C-4A99-BC79-1196BF7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21FA1-C1E9-4ACA-B29E-817B6442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129B-25E0-404C-B269-73B4D67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0900-8F7B-41C7-8263-63B965DF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59B6F-A60C-4190-8D4E-D8E55A6A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200F6-D1E9-4E27-A730-7277E5D1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13DC-1E6B-4C60-9939-32237B56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8AE6F-137D-4EFD-9AEF-70155AB9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3920-ABDC-4F3F-A908-4935A55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DAB27-B23D-4683-953D-6062CD6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CFE0-1BB6-45B9-A629-A3DB0009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12C75-DE30-4575-A8CB-31EF34A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88A4D-C96E-4BAE-9856-7425849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B5977-44FF-4596-980B-B4F9C43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003E9-6432-4374-A675-97D04FB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A656E-C5F4-40EF-8D85-9813CE9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96E2D-37CE-4C8A-B367-2384572E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E458-9D6D-4187-BF28-0C0403F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407D9-9F4B-4F56-9548-C8B501DE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D5B8B-8897-417F-9F86-C86CEFD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FED1-0BB9-45B2-A452-D54E1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DDDC-D94B-4E11-9939-0DE0636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038C6-41C9-4E73-959D-362EFB2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E08A-8F0B-4595-BBA9-983D99E0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62B6A-F7B3-4E1A-8F87-3AAA293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30EFD-1F50-4F6E-99DF-BCF920D7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A639-7281-4E02-9A18-5B37995C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3596-E744-4B7C-8499-56B7643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BA61-4042-4909-8CC8-CF93CB9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72AA2-EA56-47CA-85C2-1DA8791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E8234-6A9E-48A6-B96F-1C83E3B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2202E-F0B6-4DC4-BC89-F427A09E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E093-2EDA-46D0-B100-FFB0A7B51FA1}" type="datetimeFigureOut">
              <a:rPr lang="ko-KR" altLang="en-US" smtClean="0"/>
              <a:t>2020-01-08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B1E20-3D63-49E1-982F-6498642C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422E-AE54-4575-B1C4-7B9F34AA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tmp"/><Relationship Id="rId4" Type="http://schemas.openxmlformats.org/officeDocument/2006/relationships/image" Target="../media/image47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tmp"/><Relationship Id="rId4" Type="http://schemas.openxmlformats.org/officeDocument/2006/relationships/image" Target="../media/image5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tmp"/><Relationship Id="rId5" Type="http://schemas.openxmlformats.org/officeDocument/2006/relationships/image" Target="../media/image59.tmp"/><Relationship Id="rId4" Type="http://schemas.openxmlformats.org/officeDocument/2006/relationships/image" Target="../media/image58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tmp"/><Relationship Id="rId4" Type="http://schemas.openxmlformats.org/officeDocument/2006/relationships/image" Target="../media/image63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tmp"/><Relationship Id="rId4" Type="http://schemas.openxmlformats.org/officeDocument/2006/relationships/image" Target="../media/image6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tmp"/><Relationship Id="rId4" Type="http://schemas.openxmlformats.org/officeDocument/2006/relationships/image" Target="../media/image76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6B76-8694-481B-9CD4-E42C93829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Effective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0D1AB-F9FB-4607-8D8E-146E1828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ko-KR" altLang="en-US" sz="2800" dirty="0"/>
              <a:t>강서연</a:t>
            </a:r>
            <a:endParaRPr lang="en-US" altLang="ko-KR" sz="2800" dirty="0"/>
          </a:p>
          <a:p>
            <a:r>
              <a:rPr lang="en-US" altLang="ko-KR" sz="2800" dirty="0"/>
              <a:t>2020. 01. 07</a:t>
            </a:r>
            <a:endParaRPr lang="ko-KR" altLang="en-US" sz="2800" dirty="0"/>
          </a:p>
        </p:txBody>
      </p:sp>
      <p:pic>
        <p:nvPicPr>
          <p:cNvPr id="1026" name="Picture 2" descr="https://github.com/gilbutITbook/006764/raw/master/cover.jpg">
            <a:extLst>
              <a:ext uri="{FF2B5EF4-FFF2-40B4-BE49-F238E27FC236}">
                <a16:creationId xmlns:a16="http://schemas.microsoft.com/office/drawing/2014/main" id="{495046C9-FC5F-4744-B2C1-A78C62D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22" y="409194"/>
            <a:ext cx="42005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EE52D-671A-4B8A-A492-A9845FC5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BetterWay3. bytes,</a:t>
            </a:r>
            <a:r>
              <a:rPr lang="ko-KR" altLang="en-US" dirty="0"/>
              <a:t> </a:t>
            </a:r>
            <a:r>
              <a:rPr lang="en-US" altLang="ko-KR" dirty="0"/>
              <a:t>str,</a:t>
            </a:r>
            <a:r>
              <a:rPr lang="ko-KR" altLang="en-US" dirty="0"/>
              <a:t> </a:t>
            </a:r>
            <a:r>
              <a:rPr lang="en-US" altLang="ko-KR" dirty="0" err="1"/>
              <a:t>unicode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24CE6-7D80-464F-BEE4-2F923949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Issue. </a:t>
            </a:r>
          </a:p>
          <a:p>
            <a:pPr lvl="1"/>
            <a:r>
              <a:rPr lang="en-US" altLang="ko-KR" dirty="0"/>
              <a:t>Python3</a:t>
            </a:r>
            <a:r>
              <a:rPr lang="ko-KR" altLang="en-US" dirty="0"/>
              <a:t>에서 내장함수 </a:t>
            </a:r>
            <a:r>
              <a:rPr lang="en-US" altLang="ko-KR" dirty="0"/>
              <a:t>open</a:t>
            </a:r>
            <a:r>
              <a:rPr lang="ko-KR" altLang="en-US" dirty="0"/>
              <a:t>이 반환하는 파일 핸들을 사용하는 연산은 기본으로 </a:t>
            </a:r>
            <a:r>
              <a:rPr lang="en-US" altLang="ko-KR" dirty="0"/>
              <a:t>utf-8 </a:t>
            </a:r>
            <a:r>
              <a:rPr lang="ko-KR" altLang="en-US" dirty="0"/>
              <a:t>인코딩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Python2</a:t>
            </a:r>
            <a:r>
              <a:rPr lang="ko-KR" altLang="en-US" dirty="0"/>
              <a:t>에선 </a:t>
            </a:r>
            <a:r>
              <a:rPr lang="en-US" altLang="ko-KR" dirty="0"/>
              <a:t>binary </a:t>
            </a:r>
            <a:r>
              <a:rPr lang="ko-KR" altLang="en-US" dirty="0"/>
              <a:t>인코딩 사용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임의의 바이너리 데이터를 파일에 기록하려 하면 에러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8BF005-09BF-49F3-9078-51D504C88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89" y="4014486"/>
            <a:ext cx="3200847" cy="1705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19BD8B-D514-4EF3-B5E1-A18C334F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84" y="4409828"/>
            <a:ext cx="429637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6455-071C-406D-9E52-9A71B911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BetterWay3. bytes,</a:t>
            </a:r>
            <a:r>
              <a:rPr lang="ko-KR" altLang="en-US" dirty="0"/>
              <a:t> </a:t>
            </a:r>
            <a:r>
              <a:rPr lang="en-US" altLang="ko-KR" dirty="0"/>
              <a:t>str,</a:t>
            </a:r>
            <a:r>
              <a:rPr lang="ko-KR" altLang="en-US" dirty="0"/>
              <a:t> </a:t>
            </a:r>
            <a:r>
              <a:rPr lang="en-US" altLang="ko-KR" dirty="0" err="1"/>
              <a:t>unicode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68B92-0A97-4DCE-8E39-6F062345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Python3</a:t>
            </a:r>
            <a:r>
              <a:rPr lang="ko-KR" altLang="en-US" dirty="0"/>
              <a:t>의 </a:t>
            </a:r>
            <a:r>
              <a:rPr lang="en-US" altLang="ko-KR" dirty="0"/>
              <a:t>open</a:t>
            </a:r>
            <a:r>
              <a:rPr lang="ko-KR" altLang="en-US" dirty="0"/>
              <a:t>에 새 </a:t>
            </a:r>
            <a:r>
              <a:rPr lang="en-US" altLang="ko-KR" dirty="0"/>
              <a:t>encoding parameter</a:t>
            </a:r>
            <a:r>
              <a:rPr lang="ko-KR" altLang="en-US" dirty="0"/>
              <a:t>가 추가되었기 때문</a:t>
            </a:r>
          </a:p>
          <a:p>
            <a:r>
              <a:rPr lang="ko-KR" altLang="en-US" dirty="0"/>
              <a:t>기본 값은</a:t>
            </a:r>
            <a:r>
              <a:rPr lang="en-US" altLang="ko-KR" dirty="0"/>
              <a:t> utf-8 / </a:t>
            </a:r>
            <a:r>
              <a:rPr lang="ko-KR" altLang="en-US" dirty="0"/>
              <a:t>따라서 파일 핸들을 사용하는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연산은 바이너리가 아닌 유니코드 인스턴스를 기대함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문자쓰기모드</a:t>
            </a:r>
            <a:r>
              <a:rPr lang="en-US" altLang="ko-KR" dirty="0"/>
              <a:t>(‘w’)</a:t>
            </a:r>
            <a:r>
              <a:rPr lang="ko-KR" altLang="en-US" dirty="0"/>
              <a:t>가 아닌 바이너리 쓰기모드</a:t>
            </a:r>
            <a:r>
              <a:rPr lang="en-US" altLang="ko-KR" dirty="0"/>
              <a:t>(‘</a:t>
            </a:r>
            <a:r>
              <a:rPr lang="en-US" altLang="ko-KR" dirty="0" err="1"/>
              <a:t>wb</a:t>
            </a:r>
            <a:r>
              <a:rPr lang="en-US" altLang="ko-KR" dirty="0"/>
              <a:t>’)</a:t>
            </a:r>
            <a:r>
              <a:rPr lang="ko-KR" altLang="en-US" dirty="0"/>
              <a:t>로 하여 해결</a:t>
            </a:r>
            <a:endParaRPr lang="en-US" altLang="ko-KR" dirty="0"/>
          </a:p>
          <a:p>
            <a:r>
              <a:rPr lang="en-US" altLang="ko-KR" dirty="0"/>
              <a:t>Read </a:t>
            </a:r>
            <a:r>
              <a:rPr lang="ko-KR" altLang="en-US" dirty="0"/>
              <a:t>시에도 마찬가지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E66B9-3672-4924-AEED-3A056BE5D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81" y="4599194"/>
            <a:ext cx="4374651" cy="10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0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4A488-44B3-42BA-ACCC-19669649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BetterWay4. </a:t>
            </a:r>
            <a:r>
              <a:rPr lang="ko-KR" altLang="en-US" dirty="0"/>
              <a:t>복잡한 표현식 대신 </a:t>
            </a:r>
            <a:r>
              <a:rPr lang="ko-KR" altLang="en-US" dirty="0" err="1"/>
              <a:t>헬퍼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7EAAB-0B19-431F-B3B9-EB9090B6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간결한 문법을 이용하면 많은 로직을 </a:t>
            </a:r>
            <a:r>
              <a:rPr lang="ko-KR" altLang="en-US" dirty="0" err="1"/>
              <a:t>한줄로</a:t>
            </a:r>
            <a:r>
              <a:rPr lang="ko-KR" altLang="en-US" dirty="0"/>
              <a:t> 쉽게 작성할 수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다음과 같이 쿼리 문자열을 </a:t>
            </a:r>
            <a:r>
              <a:rPr lang="ko-KR" altLang="en-US" dirty="0" err="1"/>
              <a:t>디코드</a:t>
            </a:r>
            <a:r>
              <a:rPr lang="ko-KR" altLang="en-US" dirty="0"/>
              <a:t> 할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 </a:t>
            </a:r>
            <a:r>
              <a:rPr lang="ko-KR" altLang="en-US" dirty="0" err="1"/>
              <a:t>딕셔너리에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ko-KR" altLang="en-US" dirty="0"/>
              <a:t>메서드를 사용하면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AD4BDF-B031-46D6-9FE0-03A7D957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96" y="2259446"/>
            <a:ext cx="3515216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B805C2-C73B-485F-A118-EF3385DC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96" y="3237589"/>
            <a:ext cx="3515216" cy="257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53F51-CEC9-4051-A9D2-C7C73BDAF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96" y="4595592"/>
            <a:ext cx="3829584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4E190E-AE5E-4608-9EE3-AEE15E9F7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72" y="5478472"/>
            <a:ext cx="139084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648EA-23CC-4730-B8C1-8C5DDC89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BetterWay4. </a:t>
            </a:r>
            <a:r>
              <a:rPr lang="ko-KR" altLang="en-US" dirty="0"/>
              <a:t>복잡한 표현식 대신 </a:t>
            </a:r>
            <a:r>
              <a:rPr lang="ko-KR" altLang="en-US" dirty="0" err="1"/>
              <a:t>헬퍼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56605-BF11-4C86-BACD-B2227376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파라미터가 없거나 </a:t>
            </a:r>
            <a:r>
              <a:rPr lang="ko-KR" altLang="en-US" sz="2000" dirty="0" err="1"/>
              <a:t>비어있다면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을 할당</a:t>
            </a:r>
            <a:endParaRPr lang="en-US" altLang="ko-KR" sz="2000" dirty="0"/>
          </a:p>
          <a:p>
            <a:r>
              <a:rPr lang="en-US" altLang="ko-KR" sz="2000" dirty="0"/>
              <a:t>Boolean </a:t>
            </a:r>
            <a:r>
              <a:rPr lang="ko-KR" altLang="en-US" sz="2000" dirty="0"/>
              <a:t>표현식으로 처리한다면</a:t>
            </a:r>
            <a:endParaRPr lang="en-US" altLang="ko-KR" sz="2000" dirty="0"/>
          </a:p>
          <a:p>
            <a:pPr lvl="1"/>
            <a:r>
              <a:rPr lang="ko-KR" altLang="en-US" sz="1600" dirty="0"/>
              <a:t>빈문자열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빈 리스트</a:t>
            </a:r>
            <a:r>
              <a:rPr lang="en-US" altLang="ko-KR" sz="1600" dirty="0"/>
              <a:t>, 0</a:t>
            </a:r>
            <a:r>
              <a:rPr lang="ko-KR" altLang="en-US" sz="1600" dirty="0"/>
              <a:t>이 모두 함시적으로 </a:t>
            </a:r>
            <a:r>
              <a:rPr lang="en-US" altLang="ko-KR" sz="1600" dirty="0"/>
              <a:t>false</a:t>
            </a:r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					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Or</a:t>
            </a:r>
            <a:r>
              <a:rPr lang="ko-KR" altLang="en-US" sz="2000" dirty="0"/>
              <a:t>을 사용하여 간단하게 표현할 수 있음</a:t>
            </a:r>
            <a:r>
              <a:rPr lang="en-US" altLang="ko-KR" sz="2000" dirty="0"/>
              <a:t>. But</a:t>
            </a:r>
            <a:r>
              <a:rPr lang="ko-KR" altLang="en-US" sz="2000" dirty="0"/>
              <a:t> 아직 정수형으로 표현돼 있지 않음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		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Int</a:t>
            </a:r>
            <a:r>
              <a:rPr lang="ko-KR" altLang="en-US" sz="2000" dirty="0">
                <a:sym typeface="Wingdings" panose="05000000000000000000" pitchFamily="2" charset="2"/>
              </a:rPr>
              <a:t>로 </a:t>
            </a:r>
            <a:r>
              <a:rPr lang="ko-KR" altLang="en-US" sz="2000" dirty="0" err="1">
                <a:sym typeface="Wingdings" panose="05000000000000000000" pitchFamily="2" charset="2"/>
              </a:rPr>
              <a:t>형변환하도록</a:t>
            </a:r>
            <a:r>
              <a:rPr lang="ko-KR" altLang="en-US" sz="2000" dirty="0">
                <a:sym typeface="Wingdings" panose="05000000000000000000" pitchFamily="2" charset="2"/>
              </a:rPr>
              <a:t> 수정하였지만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읽기 매우 힘듦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246DA-AEEA-4647-BDDC-BED55A4B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2" y="2438121"/>
            <a:ext cx="3972479" cy="543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F5CF4-6932-4E86-90B1-D841B04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98" y="4223196"/>
            <a:ext cx="4143953" cy="523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D25ADD-3D03-45E0-8B21-D794778FD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55" y="2447648"/>
            <a:ext cx="1190791" cy="533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9F4802-EFE1-485B-82A2-428F7FAAB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55" y="4215768"/>
            <a:ext cx="102884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0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648EA-23CC-4730-B8C1-8C5DDC89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BetterWay4. </a:t>
            </a:r>
            <a:r>
              <a:rPr lang="ko-KR" altLang="en-US" dirty="0"/>
              <a:t>복잡한 표현식 대신 </a:t>
            </a:r>
            <a:r>
              <a:rPr lang="ko-KR" altLang="en-US" dirty="0" err="1"/>
              <a:t>헬퍼</a:t>
            </a:r>
            <a:r>
              <a:rPr lang="ko-KR" altLang="en-US" dirty="0"/>
              <a:t> 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56605-BF11-4C86-BACD-B2227376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507968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If/else </a:t>
            </a:r>
            <a:r>
              <a:rPr lang="ko-KR" altLang="en-US" sz="2000" dirty="0">
                <a:sym typeface="Wingdings" panose="05000000000000000000" pitchFamily="2" charset="2"/>
              </a:rPr>
              <a:t>조건식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ym typeface="Wingdings" panose="05000000000000000000" pitchFamily="2" charset="2"/>
              </a:rPr>
              <a:t>삼항문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이용하도록 하여 더 명확하게 표현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복잡한 로직을 처리한다면 다음과같이 펼쳐서 작성할 수 있음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한 로직을 반복해서 사용해야 한다면 </a:t>
            </a:r>
            <a:r>
              <a:rPr lang="ko-KR" altLang="en-US" sz="2000" dirty="0" err="1">
                <a:sym typeface="Wingdings" panose="05000000000000000000" pitchFamily="2" charset="2"/>
              </a:rPr>
              <a:t>헬퍼함수를</a:t>
            </a:r>
            <a:r>
              <a:rPr lang="ko-KR" altLang="en-US" sz="2000" dirty="0">
                <a:sym typeface="Wingdings" panose="05000000000000000000" pitchFamily="2" charset="2"/>
              </a:rPr>
              <a:t> 만들어서 사용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무조건 짧은 코드를 만들기 보다는 가독성을 선택하는 편이 나음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00BFA7-D390-475C-AC52-BC472F592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1613973"/>
            <a:ext cx="4458166" cy="12496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3F534A6-BF6A-4704-8C0F-DD63CAA4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76" y="2060756"/>
            <a:ext cx="1723792" cy="4282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2AE7AB-BCA7-4BBF-AEC7-7FA39FEBAC6E}"/>
              </a:ext>
            </a:extLst>
          </p:cNvPr>
          <p:cNvSpPr txBox="1"/>
          <p:nvPr/>
        </p:nvSpPr>
        <p:spPr>
          <a:xfrm>
            <a:off x="8395716" y="2060756"/>
            <a:ext cx="309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그렇지 않으면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리턴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CEE5F-5CC7-434A-B4A2-5BB6FB835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14" y="3631025"/>
            <a:ext cx="3029373" cy="1295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E4F69B-F6F7-4EF2-BC10-E0C75E4CC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53" y="4163106"/>
            <a:ext cx="356284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1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1C31E-7E69-4905-A4B6-6E312028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BetterWay5. </a:t>
            </a:r>
            <a:r>
              <a:rPr lang="ko-KR" altLang="en-US" dirty="0"/>
              <a:t>시퀀스를 </a:t>
            </a:r>
            <a:r>
              <a:rPr lang="ko-KR" altLang="en-US" dirty="0" err="1"/>
              <a:t>슬라이스하는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F8D7A-C0CB-4B6E-AD16-E0A32F40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시퀀스를 </a:t>
            </a:r>
            <a:r>
              <a:rPr lang="ko-KR" altLang="en-US" dirty="0" err="1"/>
              <a:t>슬라이스해서</a:t>
            </a:r>
            <a:r>
              <a:rPr lang="ko-KR" altLang="en-US" dirty="0"/>
              <a:t> 조각으로 만드는 문법을 제공</a:t>
            </a:r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ko-KR" altLang="en-US" dirty="0" err="1"/>
              <a:t>슬라이싱</a:t>
            </a:r>
            <a:r>
              <a:rPr lang="ko-KR" altLang="en-US" dirty="0"/>
              <a:t> 대상</a:t>
            </a:r>
            <a:r>
              <a:rPr lang="en-US" altLang="ko-KR" dirty="0"/>
              <a:t>, </a:t>
            </a:r>
            <a:r>
              <a:rPr lang="ko-KR" altLang="en-US" dirty="0"/>
              <a:t>내장타입 </a:t>
            </a:r>
            <a:r>
              <a:rPr lang="en-US" altLang="ko-KR" dirty="0"/>
              <a:t>list, str, bytes </a:t>
            </a:r>
          </a:p>
          <a:p>
            <a:pPr lvl="2"/>
            <a:r>
              <a:rPr lang="en-US" altLang="ko-KR" dirty="0"/>
              <a:t> __</a:t>
            </a:r>
            <a:r>
              <a:rPr lang="en-US" altLang="ko-KR" dirty="0" err="1"/>
              <a:t>getitem</a:t>
            </a:r>
            <a:r>
              <a:rPr lang="en-US" altLang="ko-KR" dirty="0"/>
              <a:t>__ </a:t>
            </a:r>
            <a:r>
              <a:rPr lang="ko-KR" altLang="en-US" dirty="0"/>
              <a:t>과 </a:t>
            </a:r>
            <a:r>
              <a:rPr lang="en-US" altLang="ko-KR" dirty="0"/>
              <a:t>__</a:t>
            </a:r>
            <a:r>
              <a:rPr lang="en-US" altLang="ko-KR" dirty="0" err="1"/>
              <a:t>setitem</a:t>
            </a:r>
            <a:r>
              <a:rPr lang="en-US" altLang="ko-KR" dirty="0"/>
              <a:t>__</a:t>
            </a:r>
            <a:r>
              <a:rPr lang="ko-KR" altLang="en-US" dirty="0"/>
              <a:t>이라는 메서드를 구현하는 클래스에도 적용 가능</a:t>
            </a:r>
            <a:endParaRPr lang="en-US" altLang="ko-KR" dirty="0"/>
          </a:p>
          <a:p>
            <a:r>
              <a:rPr lang="ko-KR" altLang="en-US" dirty="0"/>
              <a:t>기본 형태 </a:t>
            </a:r>
            <a:r>
              <a:rPr lang="en-US" altLang="ko-KR" dirty="0"/>
              <a:t>: </a:t>
            </a:r>
            <a:r>
              <a:rPr lang="en-US" altLang="ko-KR" dirty="0" err="1"/>
              <a:t>somelist</a:t>
            </a:r>
            <a:r>
              <a:rPr lang="en-US" altLang="ko-KR" dirty="0"/>
              <a:t>[</a:t>
            </a:r>
            <a:r>
              <a:rPr lang="en-US" altLang="ko-KR" dirty="0" err="1"/>
              <a:t>start:end</a:t>
            </a:r>
            <a:r>
              <a:rPr lang="en-US" altLang="ko-KR" dirty="0"/>
              <a:t>] </a:t>
            </a:r>
          </a:p>
          <a:p>
            <a:pPr lvl="2"/>
            <a:r>
              <a:rPr lang="en-US" altLang="ko-KR" dirty="0"/>
              <a:t>start </a:t>
            </a:r>
            <a:r>
              <a:rPr lang="ko-KR" altLang="en-US" dirty="0"/>
              <a:t>인덱스 포함</a:t>
            </a:r>
            <a:r>
              <a:rPr lang="en-US" altLang="ko-KR" dirty="0"/>
              <a:t>, end </a:t>
            </a:r>
            <a:r>
              <a:rPr lang="ko-KR" altLang="en-US" dirty="0"/>
              <a:t>인덱스 제외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리스트의 처음 또는 끝을 인덱싱 할 경우</a:t>
            </a:r>
            <a:r>
              <a:rPr lang="en-US" altLang="ko-KR" dirty="0"/>
              <a:t>. </a:t>
            </a:r>
            <a:r>
              <a:rPr lang="ko-KR" altLang="en-US" dirty="0"/>
              <a:t>하지만 생략하는 것을 추천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CFCD40-F481-481A-B72E-89A8C2B5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56" y="3335369"/>
            <a:ext cx="3610479" cy="857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C5FBD6-9431-4AED-975E-27F2665D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56" y="4722350"/>
            <a:ext cx="229584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74AC-64D9-418D-B93A-894716DA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BetterWay5. </a:t>
            </a:r>
            <a:r>
              <a:rPr lang="ko-KR" altLang="en-US" dirty="0"/>
              <a:t>시퀀스를 </a:t>
            </a:r>
            <a:r>
              <a:rPr lang="ko-KR" altLang="en-US" dirty="0" err="1"/>
              <a:t>슬라이스하는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EAD17-E1BB-4D23-B1AC-22BEC36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끝을 기준으로 오프셋을 계산할 때에는 음수로 표현하는게 편함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end</a:t>
            </a:r>
            <a:r>
              <a:rPr lang="ko-KR" altLang="en-US" dirty="0"/>
              <a:t>의 인덱스가 리스트의 경계를 벗어나도 적절히 처리됨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인덱스 음수 사용시 주의</a:t>
            </a:r>
            <a:r>
              <a:rPr lang="en-US" altLang="ko-KR" dirty="0"/>
              <a:t>, </a:t>
            </a:r>
            <a:r>
              <a:rPr lang="en-US" altLang="ko-KR" dirty="0" err="1"/>
              <a:t>somelist</a:t>
            </a:r>
            <a:r>
              <a:rPr lang="en-US" altLang="ko-KR" dirty="0"/>
              <a:t>[-0:] </a:t>
            </a:r>
            <a:r>
              <a:rPr lang="ko-KR" altLang="en-US" dirty="0"/>
              <a:t>은 원본 리스트의 복사본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슬라이싱의</a:t>
            </a:r>
            <a:r>
              <a:rPr lang="ko-KR" altLang="en-US" dirty="0"/>
              <a:t> 결과는 완전히 새로운 리스트라서 원본에 </a:t>
            </a:r>
            <a:r>
              <a:rPr lang="ko-KR" altLang="en-US" dirty="0" err="1"/>
              <a:t>영향미치지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50F7C-F5D9-4C63-8916-4AE218E3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99" y="2581156"/>
            <a:ext cx="435353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7FF0F-C57A-4EB3-BE21-308F2AF7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BetterWay5. </a:t>
            </a:r>
            <a:r>
              <a:rPr lang="ko-KR" altLang="en-US" dirty="0"/>
              <a:t>시퀀스를 </a:t>
            </a:r>
            <a:r>
              <a:rPr lang="ko-KR" altLang="en-US" dirty="0" err="1"/>
              <a:t>슬라이스하는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AD372-E421-4CC8-A7AE-BB69A0FE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할당을 사용하면 슬라이스는 원본리스트에서 지정한 범위를 대체</a:t>
            </a:r>
            <a:endParaRPr lang="en-US" altLang="ko-KR" dirty="0"/>
          </a:p>
          <a:p>
            <a:pPr lvl="2"/>
            <a:r>
              <a:rPr lang="ko-KR" altLang="en-US" dirty="0"/>
              <a:t>길이가 달라도 동작함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시작과 끝 인덱스를 모두 생략하면 원본리스트의 복사본 얻음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시작과 끝 인덱스 생략한 채로 </a:t>
            </a:r>
            <a:r>
              <a:rPr lang="ko-KR" altLang="en-US" dirty="0" err="1"/>
              <a:t>할당시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EC0D9-2915-4C93-836D-C7CE0FED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20" y="1893813"/>
            <a:ext cx="2174577" cy="938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073B5A-0324-41FF-9021-69CED4969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13" y="2097273"/>
            <a:ext cx="5729934" cy="5313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23DFA0-2A33-4331-962E-E7F031FB5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58" y="3248752"/>
            <a:ext cx="2495898" cy="905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5BC8AA-DB5A-4DED-AA09-7DAB9D2A9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04" y="4643685"/>
            <a:ext cx="4191585" cy="1228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99ADAC-7E38-4093-B08F-07E8186A7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25" y="4988446"/>
            <a:ext cx="3759281" cy="5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ECC04-E8EA-4C72-B865-88E2FAF8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/>
              <a:t>BetterWay6. </a:t>
            </a:r>
            <a:r>
              <a:rPr lang="ko-KR" altLang="en-US" sz="2900" dirty="0"/>
              <a:t>한 슬라이스에 </a:t>
            </a:r>
            <a:r>
              <a:rPr lang="en-US" altLang="ko-KR" sz="2900" dirty="0"/>
              <a:t>start, end, stride</a:t>
            </a:r>
            <a:r>
              <a:rPr lang="ko-KR" altLang="en-US" sz="2900" dirty="0"/>
              <a:t>를 함께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4425C-5765-4C29-9278-64C9D810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Somelist</a:t>
            </a:r>
            <a:r>
              <a:rPr lang="en-US" altLang="ko-KR" dirty="0"/>
              <a:t>[</a:t>
            </a:r>
            <a:r>
              <a:rPr lang="en-US" altLang="ko-KR" dirty="0" err="1"/>
              <a:t>start:end:stride</a:t>
            </a:r>
            <a:r>
              <a:rPr lang="en-US" altLang="ko-KR" dirty="0"/>
              <a:t>]   stride</a:t>
            </a:r>
            <a:r>
              <a:rPr lang="ko-KR" altLang="en-US" dirty="0"/>
              <a:t>로 간격 설정 가능</a:t>
            </a:r>
            <a:endParaRPr lang="en-US" altLang="ko-KR" dirty="0"/>
          </a:p>
          <a:p>
            <a:pPr lvl="1"/>
            <a:r>
              <a:rPr lang="ko-KR" altLang="en-US" dirty="0"/>
              <a:t>시퀀스를 슬라이스 시 매</a:t>
            </a:r>
            <a:r>
              <a:rPr lang="en-US" altLang="ko-KR" dirty="0"/>
              <a:t> n</a:t>
            </a:r>
            <a:r>
              <a:rPr lang="ko-KR" altLang="en-US" dirty="0"/>
              <a:t>번째 아이템을 가져옴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문자열을 역순으로 만드는 방법에서 버그 생길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사용하면 문자열을 역순으로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바이트문자열이나 아스키문자에는 잘 동작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But utf-8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바이트 문자열로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인코드된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유니코드 문자에는 동작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EA022A-D201-4D13-9582-EDFEE6FAE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6" y="2041350"/>
            <a:ext cx="4772691" cy="943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625C29-D6A1-44DB-A677-EF4C5E9DE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51" y="2220674"/>
            <a:ext cx="2941399" cy="5231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73CEEF-1C36-404D-8EDA-633752A7E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32" y="4114152"/>
            <a:ext cx="2426016" cy="26274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C2DDE0-B083-4E02-A91C-9A119154D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4461264"/>
            <a:ext cx="1106057" cy="3027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0EBC7D-6600-4F88-A45C-8975851CF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51" y="6492875"/>
            <a:ext cx="4800362" cy="1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8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99D0-9C29-4495-8EDC-A7BD9809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/>
              <a:t>BetterWay6. </a:t>
            </a:r>
            <a:r>
              <a:rPr lang="ko-KR" altLang="en-US" sz="2900" dirty="0"/>
              <a:t>한 슬라이스에 </a:t>
            </a:r>
            <a:r>
              <a:rPr lang="en-US" altLang="ko-KR" sz="2900" dirty="0"/>
              <a:t>start, end, stride</a:t>
            </a:r>
            <a:r>
              <a:rPr lang="ko-KR" altLang="en-US" sz="2900" dirty="0"/>
              <a:t>를 함께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4BF5E-1EBC-4DE7-8017-AE3C19B6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-1</a:t>
            </a:r>
            <a:r>
              <a:rPr lang="ko-KR" altLang="en-US" dirty="0"/>
              <a:t>을 제외한 다른 음수를 </a:t>
            </a:r>
            <a:r>
              <a:rPr lang="en-US" altLang="ko-KR" dirty="0"/>
              <a:t>stride</a:t>
            </a:r>
            <a:r>
              <a:rPr lang="ko-KR" altLang="en-US" dirty="0"/>
              <a:t>로 한다면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다음과 같은 예제</a:t>
            </a:r>
            <a:r>
              <a:rPr lang="en-US" altLang="ko-KR" dirty="0"/>
              <a:t>5</a:t>
            </a:r>
            <a:r>
              <a:rPr lang="ko-KR" altLang="en-US" dirty="0"/>
              <a:t>는 대괄호에 숫자가 많아서 어떤 작용을 하는지 분명하지 않음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stride</a:t>
            </a:r>
            <a:r>
              <a:rPr lang="ko-KR" altLang="en-US" dirty="0"/>
              <a:t>를 </a:t>
            </a:r>
            <a:r>
              <a:rPr lang="en-US" altLang="ko-KR" dirty="0"/>
              <a:t>start, end </a:t>
            </a:r>
            <a:r>
              <a:rPr lang="ko-KR" altLang="en-US" dirty="0"/>
              <a:t>인덱스와 함께 사용하지 말아야함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64586-F684-4089-A806-6C768BF87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60" y="1498868"/>
            <a:ext cx="4284193" cy="10134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E6E7CD-335C-46B3-9CF3-409B33A72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40" y="3860787"/>
            <a:ext cx="3899413" cy="14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2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411E-400A-4FC9-A7F0-D1394FB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altLang="ko-KR" sz="4400" i="0" u="sng" dirty="0"/>
              <a:t>Chapter 1.</a:t>
            </a:r>
            <a:r>
              <a:rPr lang="en-US" altLang="ko-KR" sz="4400" dirty="0"/>
              <a:t> </a:t>
            </a:r>
            <a:r>
              <a:rPr lang="en-US" altLang="ko-KR" dirty="0"/>
              <a:t>pythonic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A86A9-A0B7-4369-866C-CCB2FF0B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r>
              <a:rPr lang="en-US" altLang="ko-KR" dirty="0"/>
              <a:t>Pythonic : </a:t>
            </a:r>
            <a:r>
              <a:rPr lang="ko-KR" altLang="en-US" dirty="0" err="1"/>
              <a:t>파이썬</a:t>
            </a:r>
            <a:r>
              <a:rPr lang="ko-KR" altLang="en-US" dirty="0"/>
              <a:t> 다운 생각</a:t>
            </a:r>
            <a:endParaRPr lang="en-US" altLang="ko-KR" dirty="0"/>
          </a:p>
          <a:p>
            <a:r>
              <a:rPr lang="ko-KR" altLang="en-US" dirty="0"/>
              <a:t>단순함 선호</a:t>
            </a:r>
            <a:r>
              <a:rPr lang="en-US" altLang="ko-KR" dirty="0"/>
              <a:t>, </a:t>
            </a:r>
            <a:r>
              <a:rPr lang="ko-KR" altLang="en-US" dirty="0"/>
              <a:t>가독성 극대화하기 위해서 명료함 선호</a:t>
            </a:r>
            <a:endParaRPr lang="en-US" altLang="ko-KR" dirty="0"/>
          </a:p>
          <a:p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 err="1"/>
              <a:t>c++</a:t>
            </a:r>
            <a:r>
              <a:rPr lang="ko-KR" altLang="en-US" dirty="0"/>
              <a:t>등 과 같은 스타일로 작성하기 보다는 </a:t>
            </a:r>
            <a:r>
              <a:rPr lang="ko-KR" altLang="en-US" dirty="0" err="1"/>
              <a:t>파이썬답게</a:t>
            </a:r>
            <a:r>
              <a:rPr lang="ko-KR" altLang="en-US" dirty="0"/>
              <a:t> 작성하는 것이 가장 중요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09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99D0-9C29-4495-8EDC-A7BD9809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/>
              <a:t>BetterWay6. </a:t>
            </a:r>
            <a:r>
              <a:rPr lang="ko-KR" altLang="en-US" sz="2900" dirty="0"/>
              <a:t>한 슬라이스에 </a:t>
            </a:r>
            <a:r>
              <a:rPr lang="en-US" altLang="ko-KR" sz="2900" dirty="0"/>
              <a:t>start, end, stride</a:t>
            </a:r>
            <a:r>
              <a:rPr lang="ko-KR" altLang="en-US" sz="2900" dirty="0"/>
              <a:t>를 함께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4BF5E-1EBC-4DE7-8017-AE3C19B6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Stride</a:t>
            </a:r>
            <a:r>
              <a:rPr lang="ko-KR" altLang="en-US" dirty="0"/>
              <a:t>를 사용해야 한다면 양수 값을 사용하고</a:t>
            </a:r>
            <a:r>
              <a:rPr lang="en-US" altLang="ko-KR" dirty="0"/>
              <a:t>, start</a:t>
            </a:r>
            <a:r>
              <a:rPr lang="ko-KR" altLang="en-US" dirty="0"/>
              <a:t>와 </a:t>
            </a:r>
            <a:r>
              <a:rPr lang="en-US" altLang="ko-KR" dirty="0"/>
              <a:t>end </a:t>
            </a:r>
            <a:r>
              <a:rPr lang="ko-KR" altLang="en-US" dirty="0"/>
              <a:t>인덱스를 생략하는게 좋음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한 슬라이스에 </a:t>
            </a:r>
            <a:r>
              <a:rPr lang="en-US" altLang="ko-KR" dirty="0"/>
              <a:t>start, end, stride</a:t>
            </a:r>
            <a:r>
              <a:rPr lang="ko-KR" altLang="en-US" dirty="0"/>
              <a:t>를 함께 사용하는 상황은 피하자</a:t>
            </a:r>
            <a:r>
              <a:rPr lang="en-US" altLang="ko-KR" dirty="0"/>
              <a:t>. </a:t>
            </a:r>
            <a:r>
              <a:rPr lang="ko-KR" altLang="en-US" dirty="0"/>
              <a:t>파라미터 </a:t>
            </a:r>
            <a:r>
              <a:rPr lang="ko-KR" altLang="en-US" dirty="0" err="1"/>
              <a:t>세개를</a:t>
            </a:r>
            <a:r>
              <a:rPr lang="ko-KR" altLang="en-US" dirty="0"/>
              <a:t> 사용해야 한다면 할당 두 개</a:t>
            </a:r>
            <a:r>
              <a:rPr lang="en-US" altLang="ko-KR" dirty="0"/>
              <a:t>(</a:t>
            </a:r>
            <a:r>
              <a:rPr lang="ko-KR" altLang="en-US" dirty="0"/>
              <a:t>하나는 슬라이스</a:t>
            </a:r>
            <a:r>
              <a:rPr lang="en-US" altLang="ko-KR" dirty="0"/>
              <a:t>, </a:t>
            </a:r>
            <a:r>
              <a:rPr lang="ko-KR" altLang="en-US" dirty="0"/>
              <a:t>다른 하나는 </a:t>
            </a:r>
            <a:r>
              <a:rPr lang="ko-KR" altLang="en-US" dirty="0" err="1"/>
              <a:t>스트라이드</a:t>
            </a:r>
            <a:r>
              <a:rPr lang="en-US" altLang="ko-KR" dirty="0"/>
              <a:t>)</a:t>
            </a:r>
            <a:r>
              <a:rPr lang="ko-KR" altLang="en-US" dirty="0"/>
              <a:t>를 사용하거나 내장 모듈 </a:t>
            </a:r>
            <a:r>
              <a:rPr lang="en-US" altLang="ko-KR" dirty="0" err="1"/>
              <a:t>itertools</a:t>
            </a:r>
            <a:r>
              <a:rPr lang="ko-KR" altLang="en-US" dirty="0"/>
              <a:t>의 </a:t>
            </a:r>
            <a:r>
              <a:rPr lang="en-US" altLang="ko-KR" dirty="0" err="1"/>
              <a:t>islice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B75B92-9057-494B-8172-7985061EE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90" y="3963649"/>
            <a:ext cx="4839481" cy="629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E9032-9EFA-4C72-A074-3C971F1D16AF}"/>
              </a:ext>
            </a:extLst>
          </p:cNvPr>
          <p:cNvSpPr txBox="1"/>
          <p:nvPr/>
        </p:nvSpPr>
        <p:spPr>
          <a:xfrm>
            <a:off x="2670790" y="4837390"/>
            <a:ext cx="5388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슬라이싱부터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스트라이딩을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하면 데이터의 얕은 복사본이 추가로 생김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연산은 결과로 나오는 슬라이스의 크기를 최대한 줄여야 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95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FF100-63E5-4247-A9F1-4766A9BB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BetterWay7.map</a:t>
            </a:r>
            <a:r>
              <a:rPr lang="ko-KR" altLang="en-US" dirty="0"/>
              <a:t>과 </a:t>
            </a:r>
            <a:r>
              <a:rPr lang="en-US" altLang="ko-KR" dirty="0"/>
              <a:t>filter</a:t>
            </a:r>
            <a:r>
              <a:rPr lang="ko-KR" altLang="en-US" dirty="0"/>
              <a:t>대신 </a:t>
            </a:r>
            <a:r>
              <a:rPr lang="en-US" altLang="ko-KR" dirty="0"/>
              <a:t>list comprehension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3A990-40A6-480E-A6B0-4ACC46B4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리스트에서 다른 리스트를 만들어내는 간결한 문법을 사용한 표현식을 </a:t>
            </a:r>
            <a:r>
              <a:rPr lang="en-US" altLang="ko-KR" dirty="0"/>
              <a:t>list comprehension</a:t>
            </a:r>
            <a:r>
              <a:rPr lang="ko-KR" altLang="en-US" dirty="0"/>
              <a:t>이라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리스트의 각 숫자 제곱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인수가 하나뿐인 함수를 적용하는 상황이 아니면</a:t>
            </a:r>
            <a:r>
              <a:rPr lang="en-US" altLang="ko-KR" dirty="0"/>
              <a:t>, </a:t>
            </a:r>
            <a:r>
              <a:rPr lang="ko-KR" altLang="en-US" dirty="0"/>
              <a:t>간단한 연산에는 내장함수 </a:t>
            </a:r>
            <a:r>
              <a:rPr lang="en-US" altLang="ko-KR" dirty="0"/>
              <a:t>map</a:t>
            </a:r>
            <a:r>
              <a:rPr lang="ko-KR" altLang="en-US" dirty="0"/>
              <a:t>보다 명확함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</a:t>
            </a:r>
            <a:r>
              <a:rPr lang="ko-KR" altLang="en-US" dirty="0"/>
              <a:t> 사용시</a:t>
            </a:r>
            <a:r>
              <a:rPr lang="en-US" altLang="ko-KR" dirty="0"/>
              <a:t> lambda</a:t>
            </a:r>
            <a:r>
              <a:rPr lang="ko-KR" altLang="en-US" dirty="0"/>
              <a:t>함수를 생성해야 해서 깔끔해 보이지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Item filtering</a:t>
            </a:r>
            <a:r>
              <a:rPr lang="ko-KR" altLang="en-US" dirty="0"/>
              <a:t>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내장함수 </a:t>
            </a:r>
            <a:r>
              <a:rPr lang="en-US" altLang="ko-KR" dirty="0"/>
              <a:t>filter</a:t>
            </a:r>
            <a:r>
              <a:rPr lang="ko-KR" altLang="en-US" dirty="0"/>
              <a:t>를 </a:t>
            </a:r>
            <a:r>
              <a:rPr lang="en-US" altLang="ko-KR" dirty="0"/>
              <a:t>map</a:t>
            </a:r>
            <a:r>
              <a:rPr lang="ko-KR" altLang="en-US" dirty="0"/>
              <a:t>과 연계해서 사용한 경우</a:t>
            </a:r>
            <a:r>
              <a:rPr lang="en-US" altLang="ko-KR" dirty="0"/>
              <a:t>. </a:t>
            </a:r>
            <a:r>
              <a:rPr lang="ko-KR" altLang="en-US" dirty="0"/>
              <a:t>위와 결과는 같지만</a:t>
            </a:r>
            <a:r>
              <a:rPr lang="en-US" altLang="ko-KR" dirty="0"/>
              <a:t>, </a:t>
            </a:r>
            <a:r>
              <a:rPr lang="ko-KR" altLang="en-US" dirty="0"/>
              <a:t>읽기 어려움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92156-D81D-4FDD-8B82-DC209AFB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69" y="2384323"/>
            <a:ext cx="2958675" cy="829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44FC8B-696A-4753-B09D-0ECC3EA9C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32" y="2455244"/>
            <a:ext cx="3175543" cy="641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55ACEA-D241-40B5-BCB2-6514D6CAF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69" y="4725021"/>
            <a:ext cx="4632513" cy="7468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5FC3EB-B8FA-4DDD-8900-61774A01A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69" y="5953384"/>
            <a:ext cx="5561503" cy="7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2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FD91B-8BF3-49FD-8D61-F6F2195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BetterWay7.map</a:t>
            </a:r>
            <a:r>
              <a:rPr lang="ko-KR" altLang="en-US" dirty="0"/>
              <a:t>과 </a:t>
            </a:r>
            <a:r>
              <a:rPr lang="en-US" altLang="ko-KR" dirty="0"/>
              <a:t>filter</a:t>
            </a:r>
            <a:r>
              <a:rPr lang="ko-KR" altLang="en-US" dirty="0"/>
              <a:t>대신 </a:t>
            </a:r>
            <a:r>
              <a:rPr lang="en-US" altLang="ko-KR" dirty="0"/>
              <a:t>list comprehension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EDB19-6926-41EA-A604-CEA45FA1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Dict</a:t>
            </a:r>
            <a:r>
              <a:rPr lang="ko-KR" altLang="en-US" dirty="0"/>
              <a:t>와 </a:t>
            </a:r>
            <a:r>
              <a:rPr lang="en-US" altLang="ko-KR" dirty="0"/>
              <a:t>set</a:t>
            </a:r>
            <a:r>
              <a:rPr lang="ko-KR" altLang="en-US" dirty="0"/>
              <a:t>에도 </a:t>
            </a:r>
            <a:r>
              <a:rPr lang="en-US" altLang="ko-KR" dirty="0"/>
              <a:t>list comprehension</a:t>
            </a:r>
            <a:r>
              <a:rPr lang="ko-KR" altLang="en-US" dirty="0"/>
              <a:t>에 해당하는 문법이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035A1-ED44-4B0A-BA77-BA6CE6686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27" y="1814674"/>
            <a:ext cx="5648876" cy="1269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68A584-BA5C-46C9-8E76-CD4CFFEE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27" y="3514491"/>
            <a:ext cx="4641728" cy="5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3D9AE-AB72-4A79-93AF-FCA3B3BD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BetterWay8.</a:t>
            </a:r>
            <a:r>
              <a:rPr lang="en-US" altLang="ko-KR" sz="2900" dirty="0"/>
              <a:t>list comprehension</a:t>
            </a:r>
            <a:r>
              <a:rPr lang="ko-KR" altLang="en-US" sz="2900" dirty="0"/>
              <a:t>에서 표현식을 두 개 넘게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5AD9E-A637-4A46-857C-39284838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comprehension</a:t>
            </a:r>
            <a:r>
              <a:rPr lang="ko-KR" altLang="en-US" dirty="0"/>
              <a:t>에서는 다중루프를 지원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표현식은 왼쪽에서 오른쪽 순서로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 다른 다중루프 표현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7C84B-CA94-4746-97FF-0137DC85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86" y="1949808"/>
            <a:ext cx="3994620" cy="919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AECF99-12AC-4A14-99B3-E605F3E1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2" y="2990945"/>
            <a:ext cx="3241596" cy="282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6A91C7-BA95-499F-B880-25F0E555F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09" y="3775002"/>
            <a:ext cx="4535218" cy="699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9C79BB-1474-4259-9BC8-B8E428A8C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2" y="4535423"/>
            <a:ext cx="4298665" cy="2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9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A75F69-B0F1-4B21-B043-AB6D9DAE1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842"/>
            <a:ext cx="3413077" cy="3684315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5F559CA-9B26-485A-B409-C17B23DF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BetterWay8.</a:t>
            </a:r>
            <a:r>
              <a:rPr lang="en-US" altLang="ko-KR" sz="2900" dirty="0"/>
              <a:t>list comprehension</a:t>
            </a:r>
            <a:r>
              <a:rPr lang="ko-KR" altLang="en-US" sz="2900" dirty="0"/>
              <a:t>에서 표현식을 두 개 넘게 쓰지 말자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596AA-E40E-46BB-8174-01C72A73051C}"/>
              </a:ext>
            </a:extLst>
          </p:cNvPr>
          <p:cNvSpPr txBox="1"/>
          <p:nvPr/>
        </p:nvSpPr>
        <p:spPr>
          <a:xfrm>
            <a:off x="4474465" y="1859339"/>
            <a:ext cx="6681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Mylist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식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컴프리헨션을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일반 루프문으로 작성하면 들여쓰기를 사용해서 더 이해하기 쉬움</a:t>
            </a:r>
          </a:p>
        </p:txBody>
      </p:sp>
    </p:spTree>
    <p:extLst>
      <p:ext uri="{BB962C8B-B14F-4D97-AF65-F5344CB8AC3E}">
        <p14:creationId xmlns:p14="http://schemas.microsoft.com/office/powerpoint/2010/main" val="46414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3D9AE-AB72-4A79-93AF-FCA3B3BD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BetterWay8.</a:t>
            </a:r>
            <a:r>
              <a:rPr lang="en-US" altLang="ko-KR" sz="2900" dirty="0"/>
              <a:t>list comprehension</a:t>
            </a:r>
            <a:r>
              <a:rPr lang="ko-KR" altLang="en-US" sz="2900" dirty="0"/>
              <a:t>에서 표현식을 두 개 넘게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5AD9E-A637-4A46-857C-39284838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44896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컴프리헨션도</a:t>
            </a:r>
            <a:r>
              <a:rPr lang="ko-KR" altLang="en-US" dirty="0"/>
              <a:t> 다중 </a:t>
            </a:r>
            <a:r>
              <a:rPr lang="en-US" altLang="ko-KR" dirty="0"/>
              <a:t>if </a:t>
            </a:r>
            <a:r>
              <a:rPr lang="ko-KR" altLang="en-US" dirty="0"/>
              <a:t>조건 지원</a:t>
            </a:r>
            <a:r>
              <a:rPr lang="en-US" altLang="ko-KR" dirty="0"/>
              <a:t>. </a:t>
            </a:r>
            <a:r>
              <a:rPr lang="ko-KR" altLang="en-US" dirty="0"/>
              <a:t>같은 루프레벨에 여러 조건이 있으면 암시적인 </a:t>
            </a:r>
            <a:r>
              <a:rPr lang="en-US" altLang="ko-KR" dirty="0"/>
              <a:t>and</a:t>
            </a:r>
            <a:r>
              <a:rPr lang="ko-KR" altLang="en-US" dirty="0"/>
              <a:t>표현식이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조건은 루프의 각 레벨에서 </a:t>
            </a:r>
            <a:r>
              <a:rPr lang="en-US" altLang="ko-KR" dirty="0"/>
              <a:t>for </a:t>
            </a:r>
            <a:r>
              <a:rPr lang="ko-KR" altLang="en-US" dirty="0"/>
              <a:t>표현식 뒤에 설정 할 수 있음</a:t>
            </a:r>
            <a:r>
              <a:rPr lang="en-US" altLang="ko-KR" dirty="0"/>
              <a:t>. </a:t>
            </a:r>
            <a:r>
              <a:rPr lang="ko-KR" altLang="en-US" dirty="0"/>
              <a:t>다음과 같이 리스트 </a:t>
            </a:r>
            <a:r>
              <a:rPr lang="ko-KR" altLang="en-US" dirty="0" err="1"/>
              <a:t>컴프리헨션으로</a:t>
            </a:r>
            <a:r>
              <a:rPr lang="ko-KR" altLang="en-US" dirty="0"/>
              <a:t> 표현하면 간단하지만 이해하기 어려움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Row</a:t>
            </a:r>
            <a:r>
              <a:rPr lang="ko-KR" altLang="en-US" dirty="0"/>
              <a:t>의 합이 </a:t>
            </a:r>
            <a:r>
              <a:rPr lang="en-US" altLang="ko-KR" dirty="0"/>
              <a:t>10</a:t>
            </a:r>
            <a:r>
              <a:rPr lang="ko-KR" altLang="en-US" dirty="0"/>
              <a:t>이상이고 </a:t>
            </a:r>
            <a:r>
              <a:rPr lang="en-US" altLang="ko-KR" dirty="0"/>
              <a:t>3</a:t>
            </a:r>
            <a:r>
              <a:rPr lang="ko-KR" altLang="en-US" dirty="0"/>
              <a:t>으로 나누어 떨어지는 셀 구하는 표현식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컴프리헨션이</a:t>
            </a:r>
            <a:r>
              <a:rPr lang="ko-KR" altLang="en-US" dirty="0"/>
              <a:t> 표현은 짧지만 이해하기 어려우므로 피해야함</a:t>
            </a:r>
            <a:r>
              <a:rPr lang="en-US" altLang="ko-KR" dirty="0"/>
              <a:t>. </a:t>
            </a:r>
            <a:r>
              <a:rPr lang="ko-KR" altLang="en-US" dirty="0"/>
              <a:t>표현식이 두 개를 넘는다면 일반적인 </a:t>
            </a:r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for</a:t>
            </a:r>
            <a:r>
              <a:rPr lang="ko-KR" altLang="en-US" dirty="0"/>
              <a:t>문을 사용하고 </a:t>
            </a:r>
            <a:r>
              <a:rPr lang="ko-KR" altLang="en-US" dirty="0" err="1"/>
              <a:t>헬퍼함수를</a:t>
            </a:r>
            <a:r>
              <a:rPr lang="ko-KR" altLang="en-US" dirty="0"/>
              <a:t> 작성해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2F20DC-4F69-4A8E-A9B6-1178C3B92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34" y="1940887"/>
            <a:ext cx="4004766" cy="861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54B8A2-998E-4DDB-8B0A-7D645DEC6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35" y="2122827"/>
            <a:ext cx="1119623" cy="497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907836-44F2-49B1-BE92-39F9C9091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94" y="4237564"/>
            <a:ext cx="4158945" cy="10027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658425-C5A0-4155-AD5C-98885C35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65" y="4552927"/>
            <a:ext cx="1250133" cy="3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9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9CE33-88FD-4CD3-A971-BDC215B9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BetterWay9.</a:t>
            </a:r>
            <a:r>
              <a:rPr lang="en-US" altLang="ko-KR" sz="2900" dirty="0"/>
              <a:t>comprehension</a:t>
            </a:r>
            <a:r>
              <a:rPr lang="ko-KR" altLang="en-US" sz="2900" dirty="0"/>
              <a:t>이 클 때는 </a:t>
            </a:r>
            <a:r>
              <a:rPr lang="en-US" altLang="ko-KR" sz="2900" dirty="0"/>
              <a:t>generator</a:t>
            </a:r>
            <a:r>
              <a:rPr lang="ko-KR" altLang="en-US" sz="2900" dirty="0"/>
              <a:t>표현식을 고려하자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55425-5D99-4261-931B-C881B7B0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 err="1"/>
              <a:t>컴프리헨션의</a:t>
            </a:r>
            <a:r>
              <a:rPr lang="ko-KR" altLang="en-US" dirty="0"/>
              <a:t> 문제점</a:t>
            </a:r>
            <a:r>
              <a:rPr lang="en-US" altLang="ko-KR" dirty="0"/>
              <a:t>. </a:t>
            </a:r>
            <a:r>
              <a:rPr lang="ko-KR" altLang="en-US" dirty="0"/>
              <a:t>입력 시퀀스에 있는 각 </a:t>
            </a:r>
            <a:r>
              <a:rPr lang="ko-KR" altLang="en-US" dirty="0" err="1"/>
              <a:t>값별로</a:t>
            </a:r>
            <a:r>
              <a:rPr lang="ko-KR" altLang="en-US" dirty="0"/>
              <a:t> 아이템을 하나씩 담은 새 리스트를 통째로 생성함</a:t>
            </a:r>
            <a:r>
              <a:rPr lang="en-US" altLang="ko-KR" dirty="0"/>
              <a:t>. </a:t>
            </a:r>
            <a:r>
              <a:rPr lang="ko-KR" altLang="en-US" dirty="0"/>
              <a:t>입력이 큰 경우 메모리를 많이 소모해서 문제가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파일을 읽고 각 줄에 있는 문자 개수 반환하는 예제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컴프리헨션으로</a:t>
            </a:r>
            <a:r>
              <a:rPr lang="ko-KR" altLang="en-US" dirty="0"/>
              <a:t> </a:t>
            </a:r>
            <a:r>
              <a:rPr lang="ko-KR" altLang="en-US" dirty="0" err="1"/>
              <a:t>표현시</a:t>
            </a:r>
            <a:r>
              <a:rPr lang="en-US" altLang="ko-KR" dirty="0"/>
              <a:t>, </a:t>
            </a:r>
            <a:r>
              <a:rPr lang="ko-KR" altLang="en-US" dirty="0"/>
              <a:t>각 줄의 길이만큼 메모리 필요</a:t>
            </a:r>
            <a:r>
              <a:rPr lang="en-US" altLang="ko-KR" dirty="0"/>
              <a:t>. </a:t>
            </a:r>
            <a:r>
              <a:rPr lang="ko-KR" altLang="en-US" sz="1800" dirty="0"/>
              <a:t>파일에 </a:t>
            </a:r>
            <a:r>
              <a:rPr lang="ko-KR" altLang="en-US" sz="1800" dirty="0" err="1"/>
              <a:t>오류있거나</a:t>
            </a:r>
            <a:r>
              <a:rPr lang="ko-KR" altLang="en-US" sz="1800" dirty="0"/>
              <a:t> 끊김이 없는 네트워크 소켓일 경우 문제가 발생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DFE67-5410-4C4E-881B-007FAD41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60" y="4002881"/>
            <a:ext cx="4363358" cy="4557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8BD0D8-F52F-4A09-B32F-971AEED14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83" y="4021153"/>
            <a:ext cx="296268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90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9CE33-88FD-4CD3-A971-BDC215B9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BetterWay9.</a:t>
            </a:r>
            <a:r>
              <a:rPr lang="en-US" altLang="ko-KR" sz="2900" dirty="0"/>
              <a:t>comprehension</a:t>
            </a:r>
            <a:r>
              <a:rPr lang="ko-KR" altLang="en-US" sz="2900" dirty="0"/>
              <a:t>이 클 때는 </a:t>
            </a:r>
            <a:r>
              <a:rPr lang="en-US" altLang="ko-KR" sz="2900" dirty="0"/>
              <a:t>generator</a:t>
            </a:r>
            <a:r>
              <a:rPr lang="ko-KR" altLang="en-US" sz="2900" dirty="0"/>
              <a:t>표현식을 고려하자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55425-5D99-4261-931B-C881B7B0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generator </a:t>
            </a:r>
            <a:r>
              <a:rPr lang="ko-KR" altLang="en-US" sz="2200" dirty="0"/>
              <a:t>표현식 </a:t>
            </a:r>
            <a:r>
              <a:rPr lang="en-US" altLang="ko-KR" sz="2200" dirty="0"/>
              <a:t>(list comprehension</a:t>
            </a:r>
            <a:r>
              <a:rPr lang="ko-KR" altLang="en-US" sz="2200" dirty="0"/>
              <a:t>과 </a:t>
            </a:r>
            <a:r>
              <a:rPr lang="en-US" altLang="ko-KR" sz="2200" dirty="0"/>
              <a:t>generator</a:t>
            </a:r>
            <a:r>
              <a:rPr lang="ko-KR" altLang="en-US" sz="2200" dirty="0"/>
              <a:t>를 일반화</a:t>
            </a:r>
            <a:r>
              <a:rPr lang="en-US" altLang="ko-KR" sz="2200" dirty="0"/>
              <a:t>) </a:t>
            </a:r>
            <a:r>
              <a:rPr lang="ko-KR" altLang="en-US" sz="2200" dirty="0"/>
              <a:t>제공</a:t>
            </a:r>
            <a:endParaRPr lang="en-US" altLang="ko-KR" sz="2200" dirty="0"/>
          </a:p>
          <a:p>
            <a:pPr lvl="1"/>
            <a:r>
              <a:rPr lang="en-US" altLang="ko-KR" sz="1800" dirty="0"/>
              <a:t>Iterator </a:t>
            </a:r>
            <a:r>
              <a:rPr lang="ko-KR" altLang="en-US" sz="1800" dirty="0"/>
              <a:t>로 평가되고 한 번에 한 출력만 만드므로 메모리 문제 해결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Generator</a:t>
            </a:r>
            <a:r>
              <a:rPr lang="ko-KR" altLang="en-US" sz="1800" dirty="0"/>
              <a:t> 함수로 표현 시 </a:t>
            </a:r>
            <a:r>
              <a:rPr lang="en-US" altLang="ko-KR" sz="1800" dirty="0"/>
              <a:t>yield </a:t>
            </a:r>
            <a:r>
              <a:rPr lang="ko-KR" altLang="en-US" sz="1800" dirty="0"/>
              <a:t>사용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600" dirty="0"/>
              <a:t>Yield : </a:t>
            </a:r>
            <a:r>
              <a:rPr lang="ko-KR" altLang="en-US" sz="1600" dirty="0"/>
              <a:t>일반적인 함수의 경우 사용이 종료되면 메모리 상에서 클리어</a:t>
            </a:r>
            <a:r>
              <a:rPr lang="en-US" altLang="ko-KR" sz="1600" dirty="0"/>
              <a:t>. </a:t>
            </a:r>
          </a:p>
          <a:p>
            <a:pPr marL="914400" lvl="2" indent="0">
              <a:buNone/>
            </a:pPr>
            <a:r>
              <a:rPr lang="en-US" altLang="ko-KR" sz="1600" dirty="0"/>
              <a:t>	generator </a:t>
            </a:r>
            <a:r>
              <a:rPr lang="ko-KR" altLang="en-US" sz="1600" dirty="0"/>
              <a:t>함수가 실행 중에 </a:t>
            </a:r>
            <a:r>
              <a:rPr lang="en-US" altLang="ko-KR" sz="1600" dirty="0"/>
              <a:t>yield</a:t>
            </a:r>
            <a:r>
              <a:rPr lang="ko-KR" altLang="en-US" sz="1600" dirty="0"/>
              <a:t>를 만나면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함수는 그대로 정지되며 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반환 값을 </a:t>
            </a:r>
            <a:r>
              <a:rPr lang="en-US" altLang="ko-KR" sz="1600" dirty="0"/>
              <a:t>next()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호출한 위치로 전달</a:t>
            </a:r>
            <a:r>
              <a:rPr lang="en-US" altLang="ko-KR" sz="1600" dirty="0"/>
              <a:t>. </a:t>
            </a:r>
            <a:r>
              <a:rPr lang="ko-KR" altLang="en-US" sz="1600" dirty="0"/>
              <a:t>함수가 종료되는게 아니라 그 상태로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 유지됨</a:t>
            </a:r>
            <a:r>
              <a:rPr lang="en-US" altLang="ko-KR" sz="1600" dirty="0"/>
              <a:t>.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( ) </a:t>
            </a:r>
            <a:r>
              <a:rPr lang="ko-KR" altLang="en-US" sz="1800" dirty="0"/>
              <a:t>사이에 리스트 </a:t>
            </a:r>
            <a:r>
              <a:rPr lang="ko-KR" altLang="en-US" sz="1800" dirty="0" err="1"/>
              <a:t>컴프리헨션과</a:t>
            </a:r>
            <a:r>
              <a:rPr lang="ko-KR" altLang="en-US" sz="1800" dirty="0"/>
              <a:t> 비슷한 문법을 사용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E8BE25-DF10-464D-925F-660E9324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65040"/>
            <a:ext cx="3688883" cy="680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230E1C-3C00-453A-BBD4-8C9547370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9363"/>
            <a:ext cx="4079027" cy="19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B4296-FCAD-48B8-A079-C2E6E21137F7}"/>
              </a:ext>
            </a:extLst>
          </p:cNvPr>
          <p:cNvSpPr txBox="1"/>
          <p:nvPr/>
        </p:nvSpPr>
        <p:spPr>
          <a:xfrm>
            <a:off x="5083569" y="6191099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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이터레이터로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평가되어서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6C9ACA-D36F-469E-AC43-D525A8E6F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975" y="5709633"/>
            <a:ext cx="1575259" cy="4354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47557C-E827-41B9-8507-A592F3559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992" y="5676158"/>
            <a:ext cx="390602" cy="4557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068D98-602F-42D2-A806-31AB61FF9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49" y="1238421"/>
            <a:ext cx="1743318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7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064A-D85E-4172-8C08-735C061D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BetterWay9.</a:t>
            </a:r>
            <a:r>
              <a:rPr lang="en-US" altLang="ko-KR" sz="2900" dirty="0"/>
              <a:t>comprehension</a:t>
            </a:r>
            <a:r>
              <a:rPr lang="ko-KR" altLang="en-US" sz="2900" dirty="0"/>
              <a:t>이 클 때는 </a:t>
            </a:r>
            <a:r>
              <a:rPr lang="en-US" altLang="ko-KR" sz="2900" dirty="0"/>
              <a:t>generator</a:t>
            </a:r>
            <a:r>
              <a:rPr lang="ko-KR" altLang="en-US" sz="2900" dirty="0"/>
              <a:t>표현식을 고려하자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5497F-A33C-4CBD-86F2-FC6D6F7A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Generator </a:t>
            </a:r>
            <a:r>
              <a:rPr lang="ko-KR" altLang="en-US" dirty="0"/>
              <a:t>퍼포먼스</a:t>
            </a:r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만개의 정보가 들어가는 리스트 생성 시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사용시 </a:t>
            </a:r>
            <a:r>
              <a:rPr lang="en-US" altLang="ko-KR" dirty="0"/>
              <a:t>				generator </a:t>
            </a:r>
            <a:r>
              <a:rPr lang="ko-KR" altLang="en-US" dirty="0"/>
              <a:t>사용시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제너레이터</a:t>
            </a:r>
            <a:r>
              <a:rPr lang="ko-KR" altLang="en-US" dirty="0"/>
              <a:t> 표현식은 다른 </a:t>
            </a:r>
            <a:r>
              <a:rPr lang="ko-KR" altLang="en-US" dirty="0" err="1"/>
              <a:t>제너레이터</a:t>
            </a:r>
            <a:r>
              <a:rPr lang="ko-KR" altLang="en-US" dirty="0"/>
              <a:t> 표현식과 함께 사용할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이터레이터를</a:t>
            </a:r>
            <a:r>
              <a:rPr lang="ko-KR" altLang="en-US" dirty="0"/>
              <a:t> 전진시킬 때마다 내부 </a:t>
            </a:r>
            <a:r>
              <a:rPr lang="ko-KR" altLang="en-US" dirty="0" err="1"/>
              <a:t>이터레이터도</a:t>
            </a:r>
            <a:r>
              <a:rPr lang="ko-KR" altLang="en-US" dirty="0"/>
              <a:t> 전진시킴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C7500B-3477-4F15-8441-EDE93759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6" y="5209548"/>
            <a:ext cx="3221044" cy="1385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FD6799-B994-4CBC-9057-AF702649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42" y="5880149"/>
            <a:ext cx="2576888" cy="296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84888C-DFA5-4C69-9F0E-0BE183273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69" y="2305090"/>
            <a:ext cx="3086531" cy="905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4F0412-DC4E-4218-8655-B4C60BEB5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67" y="2305090"/>
            <a:ext cx="288647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10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842B-094B-45BF-9B87-67A031D6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BetterWay10. range</a:t>
            </a:r>
            <a:r>
              <a:rPr lang="ko-KR" altLang="en-US" dirty="0"/>
              <a:t>보다는 </a:t>
            </a:r>
            <a:r>
              <a:rPr lang="en-US" altLang="ko-KR" dirty="0"/>
              <a:t>enumerator</a:t>
            </a:r>
            <a:r>
              <a:rPr lang="ko-KR" altLang="en-US" dirty="0"/>
              <a:t>를 사용하자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C09AA-A90B-4046-9F94-4D742309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</a:t>
            </a:r>
            <a:r>
              <a:rPr lang="ko-KR" altLang="en-US" dirty="0"/>
              <a:t>는 정수집합을 </a:t>
            </a:r>
            <a:r>
              <a:rPr lang="en-US" altLang="ko-KR" dirty="0"/>
              <a:t>iterate</a:t>
            </a:r>
            <a:r>
              <a:rPr lang="ko-KR" altLang="en-US" dirty="0"/>
              <a:t>하는 루프를 실행 시 유용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순회할 자료구조 있으면 직접 루프를 실행할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리스트의 아이템의 인덱스를 출력한다면</a:t>
            </a:r>
            <a:r>
              <a:rPr lang="en-US" altLang="ko-KR" dirty="0"/>
              <a:t>, range</a:t>
            </a:r>
            <a:r>
              <a:rPr lang="ko-KR" altLang="en-US" dirty="0"/>
              <a:t>를 사용하는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88E975-6FC1-4A9D-AC87-1C22D32A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4" y="1648139"/>
            <a:ext cx="2523206" cy="1034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2A5986-AD59-4EAD-8867-EFF7835A0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4" y="3608210"/>
            <a:ext cx="4744112" cy="7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07901-5D23-49AD-B7A6-BAB750E96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4" y="5209861"/>
            <a:ext cx="3557414" cy="8662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A7B3A2-D1CB-49EE-94F5-EDC5103F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66359"/>
            <a:ext cx="1509168" cy="10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9C9A9-3FCE-4750-BE6A-2B741CBC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BetterWay</a:t>
            </a:r>
            <a:r>
              <a:rPr lang="en-US" altLang="ko-KR" dirty="0"/>
              <a:t> 1. </a:t>
            </a:r>
            <a:r>
              <a:rPr lang="ko-KR" altLang="en-US" dirty="0"/>
              <a:t>사용 중인 </a:t>
            </a:r>
            <a:r>
              <a:rPr lang="ko-KR" altLang="en-US" dirty="0" err="1"/>
              <a:t>파이썬의</a:t>
            </a:r>
            <a:r>
              <a:rPr lang="ko-KR" altLang="en-US" dirty="0"/>
              <a:t> 버전 알기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78FE0-D615-4175-9E16-155E6588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2.7 </a:t>
            </a:r>
            <a:r>
              <a:rPr lang="ko-KR" altLang="en-US" dirty="0"/>
              <a:t>버전과 </a:t>
            </a:r>
            <a:r>
              <a:rPr lang="en-US" altLang="ko-KR" dirty="0"/>
              <a:t>3.8</a:t>
            </a:r>
            <a:r>
              <a:rPr lang="ko-KR" altLang="en-US" dirty="0"/>
              <a:t>버전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파이썬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ko-KR" altLang="en-US" dirty="0" err="1"/>
              <a:t>파이썬</a:t>
            </a:r>
            <a:r>
              <a:rPr lang="en-US" altLang="ko-KR" dirty="0"/>
              <a:t>3 </a:t>
            </a:r>
            <a:r>
              <a:rPr lang="ko-KR" altLang="en-US" dirty="0"/>
              <a:t>모두 활발히 사용</a:t>
            </a:r>
            <a:endParaRPr lang="en-US" altLang="ko-KR" dirty="0"/>
          </a:p>
          <a:p>
            <a:r>
              <a:rPr lang="en-US" altLang="ko-KR" dirty="0" err="1"/>
              <a:t>Cpython</a:t>
            </a:r>
            <a:r>
              <a:rPr lang="en-US" altLang="ko-KR" dirty="0"/>
              <a:t>, </a:t>
            </a:r>
            <a:r>
              <a:rPr lang="en-US" altLang="ko-KR" dirty="0" err="1"/>
              <a:t>Jython</a:t>
            </a:r>
            <a:r>
              <a:rPr lang="en-US" altLang="ko-KR" dirty="0"/>
              <a:t>, </a:t>
            </a:r>
            <a:r>
              <a:rPr lang="en-US" altLang="ko-KR" dirty="0" err="1"/>
              <a:t>IronPython</a:t>
            </a:r>
            <a:r>
              <a:rPr lang="en-US" altLang="ko-KR" dirty="0"/>
              <a:t>, </a:t>
            </a:r>
            <a:r>
              <a:rPr lang="en-US" altLang="ko-KR" dirty="0" err="1"/>
              <a:t>PyPy</a:t>
            </a:r>
            <a:r>
              <a:rPr lang="en-US" altLang="ko-KR" dirty="0"/>
              <a:t> </a:t>
            </a:r>
            <a:r>
              <a:rPr lang="ko-KR" altLang="en-US" dirty="0"/>
              <a:t>등 다양한 런타임 존재</a:t>
            </a:r>
            <a:endParaRPr lang="en-US" altLang="ko-KR" dirty="0"/>
          </a:p>
          <a:p>
            <a:r>
              <a:rPr lang="en-US" altLang="ko-KR" dirty="0"/>
              <a:t>2to3, six </a:t>
            </a:r>
            <a:r>
              <a:rPr lang="ko-KR" altLang="en-US" dirty="0"/>
              <a:t>와 같은 도구로 </a:t>
            </a:r>
            <a:r>
              <a:rPr lang="ko-KR" altLang="en-US" dirty="0" err="1"/>
              <a:t>파이썬</a:t>
            </a:r>
            <a:r>
              <a:rPr lang="en-US" altLang="ko-KR" dirty="0"/>
              <a:t>3</a:t>
            </a:r>
            <a:r>
              <a:rPr lang="ko-KR" altLang="en-US" dirty="0"/>
              <a:t>으로 바꿀 수 있음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93007F-9FC3-4B37-B7B6-B1A4EEA88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3" y="3637121"/>
            <a:ext cx="6430272" cy="2676899"/>
          </a:xfrm>
          <a:prstGeom prst="rect">
            <a:avLst/>
          </a:prstGeo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94E24E6-4FD7-4EC2-9623-FBA057ED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16" y="3791640"/>
            <a:ext cx="5227288" cy="724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12719-3058-4873-9997-E9BE19B4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21" y="4702969"/>
            <a:ext cx="5434299" cy="7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19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3AD75-305E-473E-9B9B-7543C0C1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앞선 경우는 읽기 불편함</a:t>
            </a:r>
            <a:r>
              <a:rPr lang="en-US" altLang="ko-KR" dirty="0"/>
              <a:t>. Enumerate</a:t>
            </a:r>
            <a:r>
              <a:rPr lang="ko-KR" altLang="en-US" dirty="0"/>
              <a:t>를 사용하여 개선할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Enumerate</a:t>
            </a:r>
            <a:r>
              <a:rPr lang="ko-KR" altLang="en-US" dirty="0"/>
              <a:t>는 지연 </a:t>
            </a:r>
            <a:r>
              <a:rPr lang="ko-KR" altLang="en-US" dirty="0" err="1"/>
              <a:t>제너레이터로</a:t>
            </a:r>
            <a:r>
              <a:rPr lang="ko-KR" altLang="en-US" dirty="0"/>
              <a:t> </a:t>
            </a:r>
            <a:r>
              <a:rPr lang="ko-KR" altLang="en-US" dirty="0" err="1"/>
              <a:t>이터레이터를</a:t>
            </a:r>
            <a:r>
              <a:rPr lang="ko-KR" altLang="en-US" dirty="0"/>
              <a:t> 감싼다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제너레이터는</a:t>
            </a:r>
            <a:r>
              <a:rPr lang="ko-KR" altLang="en-US" dirty="0"/>
              <a:t> </a:t>
            </a:r>
            <a:r>
              <a:rPr lang="ko-KR" altLang="en-US" dirty="0" err="1"/>
              <a:t>이터레이터에서</a:t>
            </a:r>
            <a:r>
              <a:rPr lang="ko-KR" altLang="en-US" dirty="0"/>
              <a:t> </a:t>
            </a:r>
            <a:r>
              <a:rPr lang="ko-KR" altLang="en-US" dirty="0" err="1"/>
              <a:t>루프인덱스와</a:t>
            </a:r>
            <a:r>
              <a:rPr lang="ko-KR" altLang="en-US" dirty="0"/>
              <a:t> 다음 값을 한 쌍으로 가져와 넘겨줌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숫자를 지정할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7E91565-64ED-4E3F-B078-888F72C1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/>
          <a:p>
            <a:r>
              <a:rPr lang="en-US" altLang="ko-KR" dirty="0"/>
              <a:t>BetterWay10. range</a:t>
            </a:r>
            <a:r>
              <a:rPr lang="ko-KR" altLang="en-US" dirty="0"/>
              <a:t>보다는 </a:t>
            </a:r>
            <a:r>
              <a:rPr lang="en-US" altLang="ko-KR" dirty="0" err="1"/>
              <a:t>enumerat</a:t>
            </a:r>
            <a:r>
              <a:rPr lang="ko-KR" altLang="en-US" dirty="0"/>
              <a:t>를 사용하자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9EB7B-471A-4689-8865-3B336649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15" y="2719538"/>
            <a:ext cx="1509168" cy="1010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C2113-D3AC-4B3F-8429-AC24192B6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67" y="2719538"/>
            <a:ext cx="3854741" cy="709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1BC18-2327-45BF-9633-614952B3E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68" y="4598821"/>
            <a:ext cx="4162175" cy="7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3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73779-B438-40BD-87F5-4FF1744E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BetterWay11. iterator</a:t>
            </a:r>
            <a:r>
              <a:rPr lang="ko-KR" altLang="en-US" dirty="0"/>
              <a:t>를 병렬로 처리하려면 </a:t>
            </a:r>
            <a:r>
              <a:rPr lang="en-US" altLang="ko-KR" dirty="0"/>
              <a:t>zip</a:t>
            </a:r>
            <a:r>
              <a:rPr lang="ko-KR" altLang="en-US" dirty="0"/>
              <a:t>을 사용하자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FCC48-B00C-4B6E-9D21-C1E7DCDB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소스리스트와 파생된 파생리스트에 대하여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파생리스트와 소스리스트의 아이템은 서로 인덱스로 연관되어 있음</a:t>
            </a:r>
            <a:r>
              <a:rPr lang="en-US" altLang="ko-KR" dirty="0"/>
              <a:t>. </a:t>
            </a:r>
            <a:r>
              <a:rPr lang="ko-KR" altLang="en-US" dirty="0"/>
              <a:t>따라서 두 리스트를 병렬로 순회하려면 소스리스트의 길이만큼 순회하면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Names</a:t>
            </a:r>
            <a:r>
              <a:rPr lang="ko-KR" altLang="en-US" dirty="0"/>
              <a:t>와 </a:t>
            </a:r>
            <a:r>
              <a:rPr lang="en-US" altLang="ko-KR" dirty="0"/>
              <a:t>letters</a:t>
            </a:r>
            <a:r>
              <a:rPr lang="ko-KR" altLang="en-US" dirty="0"/>
              <a:t>를 인덱스로 접근한 코드 </a:t>
            </a:r>
            <a:r>
              <a:rPr lang="en-US" altLang="ko-KR" dirty="0"/>
              <a:t>(</a:t>
            </a:r>
            <a:r>
              <a:rPr lang="ko-KR" altLang="en-US" dirty="0"/>
              <a:t>읽기 어려움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9AD82-1955-4C41-B242-517DCFFC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3429000"/>
            <a:ext cx="3758931" cy="274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73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8038D-59D8-4DF3-B2DF-D9D5FEAD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BetterWay11. iterator</a:t>
            </a:r>
            <a:r>
              <a:rPr lang="ko-KR" altLang="en-US" dirty="0"/>
              <a:t>를 병렬로 처리하려면 </a:t>
            </a:r>
            <a:r>
              <a:rPr lang="en-US" altLang="ko-KR" dirty="0"/>
              <a:t>zip</a:t>
            </a:r>
            <a:r>
              <a:rPr lang="ko-KR" altLang="en-US" dirty="0"/>
              <a:t>을 사용하자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A3EF3-FAD7-4216-9908-42D7697B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&lt;Betterway10. range</a:t>
            </a:r>
            <a:r>
              <a:rPr lang="ko-KR" altLang="en-US" dirty="0"/>
              <a:t>보다는 </a:t>
            </a:r>
            <a:r>
              <a:rPr lang="en-US" altLang="ko-KR" dirty="0"/>
              <a:t>enumerate</a:t>
            </a:r>
            <a:r>
              <a:rPr lang="ko-KR" altLang="en-US" dirty="0"/>
              <a:t>를 사용하자</a:t>
            </a:r>
            <a:r>
              <a:rPr lang="en-US" altLang="ko-KR" dirty="0"/>
              <a:t>&gt;</a:t>
            </a:r>
            <a:r>
              <a:rPr lang="ko-KR" altLang="en-US" dirty="0"/>
              <a:t>에서와 같이 </a:t>
            </a:r>
            <a:r>
              <a:rPr lang="en-US" altLang="ko-KR" dirty="0"/>
              <a:t>enumerate</a:t>
            </a:r>
            <a:r>
              <a:rPr lang="ko-KR" altLang="en-US" dirty="0"/>
              <a:t>를 사용하여 개선 </a:t>
            </a:r>
            <a:r>
              <a:rPr lang="en-US" altLang="ko-KR" dirty="0"/>
              <a:t>(</a:t>
            </a:r>
            <a:r>
              <a:rPr lang="ko-KR" altLang="en-US" dirty="0"/>
              <a:t>여전히 완벽하지는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Python3</a:t>
            </a:r>
            <a:r>
              <a:rPr lang="ko-KR" altLang="en-US" dirty="0"/>
              <a:t>의 </a:t>
            </a:r>
            <a:r>
              <a:rPr lang="en-US" altLang="ko-KR" dirty="0"/>
              <a:t>zip</a:t>
            </a:r>
            <a:r>
              <a:rPr lang="ko-KR" altLang="en-US" dirty="0"/>
              <a:t>사용하여 개선</a:t>
            </a:r>
            <a:endParaRPr lang="en-US" altLang="ko-KR" dirty="0"/>
          </a:p>
          <a:p>
            <a:pPr lvl="1"/>
            <a:r>
              <a:rPr lang="ko-KR" altLang="en-US" dirty="0"/>
              <a:t>지연 </a:t>
            </a:r>
            <a:r>
              <a:rPr lang="ko-KR" altLang="en-US" dirty="0" err="1"/>
              <a:t>제너레이터로</a:t>
            </a:r>
            <a:r>
              <a:rPr lang="ko-KR" altLang="en-US" dirty="0"/>
              <a:t> </a:t>
            </a:r>
            <a:r>
              <a:rPr lang="ko-KR" altLang="en-US" dirty="0" err="1"/>
              <a:t>이터레이터</a:t>
            </a:r>
            <a:r>
              <a:rPr lang="ko-KR" altLang="en-US" dirty="0"/>
              <a:t> 두 개 이상을 감싼다</a:t>
            </a:r>
            <a:r>
              <a:rPr lang="en-US" altLang="ko-KR" dirty="0"/>
              <a:t>. Zip </a:t>
            </a:r>
            <a:r>
              <a:rPr lang="ko-KR" altLang="en-US" dirty="0" err="1"/>
              <a:t>제너레이터는</a:t>
            </a:r>
            <a:r>
              <a:rPr lang="ko-KR" altLang="en-US" dirty="0"/>
              <a:t> 각 </a:t>
            </a:r>
            <a:r>
              <a:rPr lang="ko-KR" altLang="en-US" dirty="0" err="1"/>
              <a:t>이터레이터로부터</a:t>
            </a:r>
            <a:r>
              <a:rPr lang="ko-KR" altLang="en-US" dirty="0"/>
              <a:t> 다음 값을 담은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얻어옴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5631DC-7B77-4CE5-A2DD-3BD786B6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61" y="2046806"/>
            <a:ext cx="2974298" cy="1927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40BEE4-8E63-4E4C-83CC-05211CE65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7" y="4919737"/>
            <a:ext cx="3693812" cy="1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62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EEE8-A793-413A-A602-0D42C9DE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BetterWay11. iterator</a:t>
            </a:r>
            <a:r>
              <a:rPr lang="ko-KR" altLang="en-US" dirty="0"/>
              <a:t>를 병렬로 처리하려면 </a:t>
            </a:r>
            <a:r>
              <a:rPr lang="en-US" altLang="ko-KR" dirty="0"/>
              <a:t>zip</a:t>
            </a:r>
            <a:r>
              <a:rPr lang="ko-KR" altLang="en-US" dirty="0"/>
              <a:t>을 사용하자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24ACB-4255-4833-BEA6-F2776200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 두가지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python2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제공하는 </a:t>
            </a:r>
            <a:r>
              <a:rPr lang="en-US" altLang="ko-KR" dirty="0"/>
              <a:t>zip</a:t>
            </a:r>
            <a:r>
              <a:rPr lang="ko-KR" altLang="en-US" dirty="0"/>
              <a:t>이 </a:t>
            </a:r>
            <a:r>
              <a:rPr lang="ko-KR" altLang="en-US" dirty="0" err="1"/>
              <a:t>제너레이터가</a:t>
            </a:r>
            <a:r>
              <a:rPr lang="ko-KR" altLang="en-US" dirty="0"/>
              <a:t> 아님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제공한 </a:t>
            </a:r>
            <a:r>
              <a:rPr lang="ko-KR" altLang="en-US" dirty="0" err="1"/>
              <a:t>이터레이터를</a:t>
            </a:r>
            <a:r>
              <a:rPr lang="ko-KR" altLang="en-US" dirty="0"/>
              <a:t> 완전히 순회해서 </a:t>
            </a:r>
            <a:r>
              <a:rPr lang="en-US" altLang="ko-KR" dirty="0"/>
              <a:t>zip</a:t>
            </a:r>
            <a:r>
              <a:rPr lang="ko-KR" altLang="en-US" dirty="0"/>
              <a:t>으로 생성한 모든 </a:t>
            </a:r>
            <a:r>
              <a:rPr lang="ko-KR" altLang="en-US" dirty="0" err="1"/>
              <a:t>튜플을</a:t>
            </a:r>
            <a:r>
              <a:rPr lang="ko-KR" altLang="en-US" dirty="0"/>
              <a:t> 반환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메모리 </a:t>
            </a:r>
            <a:r>
              <a:rPr lang="ko-KR" altLang="en-US" dirty="0" err="1">
                <a:sym typeface="Wingdings" panose="05000000000000000000" pitchFamily="2" charset="2"/>
              </a:rPr>
              <a:t>사용많음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매우 큰 </a:t>
            </a:r>
            <a:r>
              <a:rPr lang="ko-KR" altLang="en-US" dirty="0" err="1">
                <a:sym typeface="Wingdings" panose="05000000000000000000" pitchFamily="2" charset="2"/>
              </a:rPr>
              <a:t>이터레이터를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zip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사용시 내장 모듈 </a:t>
            </a:r>
            <a:r>
              <a:rPr lang="en-US" altLang="ko-KR" dirty="0" err="1">
                <a:sym typeface="Wingdings" panose="05000000000000000000" pitchFamily="2" charset="2"/>
              </a:rPr>
              <a:t>itertools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 err="1">
                <a:sym typeface="Wingdings" panose="05000000000000000000" pitchFamily="2" charset="2"/>
              </a:rPr>
              <a:t>izip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입력 </a:t>
            </a:r>
            <a:r>
              <a:rPr lang="ko-KR" altLang="en-US" dirty="0" err="1">
                <a:sym typeface="Wingdings" panose="05000000000000000000" pitchFamily="2" charset="2"/>
              </a:rPr>
              <a:t>이터레이터들의</a:t>
            </a:r>
            <a:r>
              <a:rPr lang="ko-KR" altLang="en-US" dirty="0">
                <a:sym typeface="Wingdings" panose="05000000000000000000" pitchFamily="2" charset="2"/>
              </a:rPr>
              <a:t> 길이가 다르면 잘못 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예를 들어 소스리스트엔 아이템을 추가했지만 파생리스트에는 업데이트 하지 않은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두 </a:t>
            </a:r>
            <a:r>
              <a:rPr lang="ko-KR" altLang="en-US" dirty="0" err="1">
                <a:sym typeface="Wingdings" panose="05000000000000000000" pitchFamily="2" charset="2"/>
              </a:rPr>
              <a:t>이터레이터의</a:t>
            </a:r>
            <a:r>
              <a:rPr lang="ko-KR" altLang="en-US" dirty="0">
                <a:sym typeface="Wingdings" panose="05000000000000000000" pitchFamily="2" charset="2"/>
              </a:rPr>
              <a:t> 길이가 다름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길이가 짧은 </a:t>
            </a:r>
            <a:r>
              <a:rPr lang="ko-KR" altLang="en-US" dirty="0" err="1">
                <a:sym typeface="Wingdings" panose="05000000000000000000" pitchFamily="2" charset="2"/>
              </a:rPr>
              <a:t>이터레이터까지만</a:t>
            </a:r>
            <a:r>
              <a:rPr lang="ko-KR" altLang="en-US" dirty="0">
                <a:sym typeface="Wingdings" panose="05000000000000000000" pitchFamily="2" charset="2"/>
              </a:rPr>
              <a:t> 순회함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ko-KR" altLang="en-US" dirty="0" err="1">
                <a:sym typeface="Wingdings" panose="05000000000000000000" pitchFamily="2" charset="2"/>
              </a:rPr>
              <a:t>내장모듈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itertools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zip_longest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사용하면 길이에 상관없이 병렬순회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63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16C4-191E-42EB-8C74-47AC7C9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BetterWay12.for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루프 뒤에는 </a:t>
            </a:r>
            <a:r>
              <a:rPr lang="en-US" altLang="ko-KR" dirty="0"/>
              <a:t>else </a:t>
            </a:r>
            <a:r>
              <a:rPr lang="ko-KR" altLang="en-US" dirty="0"/>
              <a:t>블록을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514BE-E311-454F-86D5-FC5ADD4D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루프에서 반복되는 내부블록 바로 다음에 </a:t>
            </a:r>
            <a:r>
              <a:rPr lang="en-US" altLang="ko-KR" dirty="0"/>
              <a:t>else</a:t>
            </a:r>
            <a:r>
              <a:rPr lang="ko-KR" altLang="en-US" dirty="0"/>
              <a:t>블록이 올 수 있다</a:t>
            </a:r>
            <a:r>
              <a:rPr lang="en-US" altLang="ko-KR" dirty="0"/>
              <a:t>. </a:t>
            </a:r>
            <a:r>
              <a:rPr lang="ko-KR" altLang="en-US" dirty="0"/>
              <a:t>루프에서 </a:t>
            </a:r>
            <a:r>
              <a:rPr lang="en-US" altLang="ko-KR" dirty="0"/>
              <a:t>break</a:t>
            </a:r>
            <a:r>
              <a:rPr lang="ko-KR" altLang="en-US" dirty="0"/>
              <a:t>문을 사용해야 </a:t>
            </a:r>
            <a:r>
              <a:rPr lang="en-US" altLang="ko-KR" dirty="0"/>
              <a:t>else</a:t>
            </a:r>
            <a:r>
              <a:rPr lang="ko-KR" altLang="en-US" dirty="0"/>
              <a:t>블록을 건너 뛸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561C1C-0E94-4F4C-82FA-123783728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99" y="2353842"/>
            <a:ext cx="2619741" cy="3696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9C318C-9EF5-4236-BB48-FA279770F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0" y="2511456"/>
            <a:ext cx="847843" cy="685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9B306D-7178-4460-B456-42328C134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0" y="4141853"/>
            <a:ext cx="590632" cy="3238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6EA4F3-FAAC-45E4-90BD-25CBC939E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3" y="5591251"/>
            <a:ext cx="1181265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42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16C4-191E-42EB-8C74-47AC7C9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BetterWay12.for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루프 뒤에는 </a:t>
            </a:r>
            <a:r>
              <a:rPr lang="en-US" altLang="ko-KR" dirty="0"/>
              <a:t>else </a:t>
            </a:r>
            <a:r>
              <a:rPr lang="ko-KR" altLang="en-US" dirty="0"/>
              <a:t>블록을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514BE-E311-454F-86D5-FC5ADD4D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사용한 예제 </a:t>
            </a:r>
            <a:r>
              <a:rPr lang="en-US" altLang="ko-KR" dirty="0"/>
              <a:t>/ </a:t>
            </a:r>
            <a:r>
              <a:rPr lang="ko-KR" altLang="en-US" dirty="0"/>
              <a:t>두 숫자가 </a:t>
            </a:r>
            <a:r>
              <a:rPr lang="ko-KR" altLang="en-US" dirty="0" err="1"/>
              <a:t>서로소인지</a:t>
            </a:r>
            <a:r>
              <a:rPr lang="ko-KR" altLang="en-US" dirty="0"/>
              <a:t> 판별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개발자가 봤을 때 이해하기 어렵기 때문에 이런 코드 지양해야 함</a:t>
            </a:r>
            <a:r>
              <a:rPr lang="en-US" altLang="ko-KR" dirty="0"/>
              <a:t>. </a:t>
            </a:r>
            <a:r>
              <a:rPr lang="ko-KR" altLang="en-US" dirty="0"/>
              <a:t>절대 사용하지 말아야함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D7D0A-D103-49EC-853F-8E302775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63" y="1885995"/>
            <a:ext cx="2734057" cy="2086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AB18B1-0E19-4D50-B985-DEE2E675B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30" y="2600469"/>
            <a:ext cx="85737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4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16C4-191E-42EB-8C74-47AC7C9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BetterWay12.for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루프 뒤에는 </a:t>
            </a:r>
            <a:r>
              <a:rPr lang="en-US" altLang="ko-KR" dirty="0"/>
              <a:t>else </a:t>
            </a:r>
            <a:r>
              <a:rPr lang="ko-KR" altLang="en-US" dirty="0"/>
              <a:t>블록을 쓰지 말자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514BE-E311-454F-86D5-FC5ADD4D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헬퍼함수</a:t>
            </a:r>
            <a:r>
              <a:rPr lang="ko-KR" altLang="en-US" dirty="0"/>
              <a:t> 작성하여 개선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찾으려는 조건 찾았을 때 바로 반환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루프에서 찾으려는 대상을 찾았는지 알려주는 결과 변수를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36D7C-A7DA-4E7D-BA51-208AA1903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23" y="2224397"/>
            <a:ext cx="3602551" cy="1204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DEAB46-90FE-4EF2-98B5-14D8FC71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23" y="4793362"/>
            <a:ext cx="3684842" cy="15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6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4BE4D-F6FE-49A2-97D8-05037493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/>
              <a:t>BetterWay13.try/except/else/finally</a:t>
            </a:r>
            <a:r>
              <a:rPr lang="ko-KR" altLang="en-US" sz="2600" dirty="0"/>
              <a:t>에서 각 블록의 장점을 이용하자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D3567-7DD5-4688-B70C-B1DD1ED5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블록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예외를 전달하고 싶지만</a:t>
            </a:r>
            <a:r>
              <a:rPr lang="en-US" altLang="ko-KR" dirty="0"/>
              <a:t>, </a:t>
            </a:r>
            <a:r>
              <a:rPr lang="ko-KR" altLang="en-US" dirty="0"/>
              <a:t>예외가 발생해도 정리 코드를 실행하고 싶을 때 </a:t>
            </a:r>
            <a:r>
              <a:rPr lang="en-US" altLang="ko-KR" dirty="0"/>
              <a:t>try/finally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일반적인 사용 예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종료시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에서 발생한 예외는 항상 호출코드까지 전달되며</a:t>
            </a:r>
            <a:r>
              <a:rPr lang="en-US" altLang="ko-KR" dirty="0"/>
              <a:t>, handle</a:t>
            </a:r>
            <a:r>
              <a:rPr lang="ko-KR" altLang="en-US" dirty="0"/>
              <a:t>의 </a:t>
            </a:r>
            <a:r>
              <a:rPr lang="en-US" altLang="ko-KR" dirty="0"/>
              <a:t>close </a:t>
            </a:r>
            <a:r>
              <a:rPr lang="ko-KR" altLang="en-US" dirty="0"/>
              <a:t>메소드 또한 </a:t>
            </a:r>
            <a:r>
              <a:rPr lang="en-US" altLang="ko-KR" dirty="0"/>
              <a:t>finally </a:t>
            </a:r>
            <a:r>
              <a:rPr lang="ko-KR" altLang="en-US" dirty="0"/>
              <a:t>블록에서 실행되는 것이 보장됨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2B180-FA81-40ED-A48E-8FBB2E430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69" y="1562185"/>
            <a:ext cx="439163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62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83E04-73A9-4853-928A-4CDFC371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Else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1"/>
            <a:r>
              <a:rPr lang="ko-KR" altLang="en-US" dirty="0"/>
              <a:t>코드에서 어떤 예외를 처리하고 어떤 예외를 전달할지 명확하게 하려면 </a:t>
            </a:r>
            <a:r>
              <a:rPr lang="en-US" altLang="ko-KR" dirty="0"/>
              <a:t>try/except/else </a:t>
            </a:r>
            <a:r>
              <a:rPr lang="ko-KR" altLang="en-US" dirty="0"/>
              <a:t>사용해야 함</a:t>
            </a:r>
            <a:endParaRPr lang="en-US" altLang="ko-KR" dirty="0"/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블록이 예외를 일으키지 않으면 </a:t>
            </a:r>
            <a:r>
              <a:rPr lang="en-US" altLang="ko-KR" dirty="0"/>
              <a:t>else </a:t>
            </a:r>
            <a:r>
              <a:rPr lang="ko-KR" altLang="en-US" dirty="0"/>
              <a:t>블록 실행</a:t>
            </a:r>
            <a:endParaRPr lang="en-US" altLang="ko-KR" dirty="0"/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 블록 사용시 </a:t>
            </a:r>
            <a:r>
              <a:rPr lang="en-US" altLang="ko-KR" dirty="0"/>
              <a:t>try </a:t>
            </a:r>
            <a:r>
              <a:rPr lang="ko-KR" altLang="en-US" dirty="0"/>
              <a:t>블록의 코드 최소로 줄이고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가독성 높임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코드 정상 실행 후</a:t>
            </a:r>
            <a:r>
              <a:rPr lang="en-US" altLang="ko-KR" dirty="0"/>
              <a:t>, finally </a:t>
            </a:r>
            <a:r>
              <a:rPr lang="ko-KR" altLang="en-US" dirty="0"/>
              <a:t>블록에서 정리코드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실행하기 전에 추가 작업 시 사용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3539C4-1677-4280-8FA6-D5E20331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BetterWay13.try/except/else/finally</a:t>
            </a:r>
            <a:r>
              <a:rPr lang="ko-KR" altLang="en-US" sz="2600" dirty="0"/>
              <a:t>에서 각 블록의 장점을 이용하자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4F4F3-554A-4DCE-8237-DDFBEDE4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39" y="2299553"/>
            <a:ext cx="487748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44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83E04-73A9-4853-928A-4CDFC371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52" y="1097280"/>
            <a:ext cx="10515600" cy="5079683"/>
          </a:xfrm>
        </p:spPr>
        <p:txBody>
          <a:bodyPr/>
          <a:lstStyle/>
          <a:p>
            <a:r>
              <a:rPr lang="ko-KR" altLang="en-US" dirty="0"/>
              <a:t>모두 함께 사용</a:t>
            </a:r>
            <a:endParaRPr lang="en-US" altLang="ko-KR" dirty="0"/>
          </a:p>
          <a:p>
            <a:r>
              <a:rPr lang="en-US" altLang="ko-KR" dirty="0"/>
              <a:t>Try/except/else/finally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파일에서 수행할 작업 설명을 읽고 처리한 후 즉석에서 파일 업데이트</a:t>
            </a:r>
            <a:endParaRPr lang="en-US" altLang="ko-KR" dirty="0"/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파일을 읽고 처리하는 데 사용</a:t>
            </a:r>
            <a:endParaRPr lang="en-US" altLang="ko-KR" dirty="0"/>
          </a:p>
          <a:p>
            <a:pPr lvl="1"/>
            <a:r>
              <a:rPr lang="en-US" altLang="ko-KR" dirty="0"/>
              <a:t>Except </a:t>
            </a:r>
            <a:r>
              <a:rPr lang="ko-KR" altLang="en-US" dirty="0"/>
              <a:t>블록 </a:t>
            </a:r>
            <a:r>
              <a:rPr lang="en-US" altLang="ko-KR" dirty="0"/>
              <a:t>: try </a:t>
            </a:r>
            <a:r>
              <a:rPr lang="ko-KR" altLang="en-US" dirty="0"/>
              <a:t>블록에서 일어난 예외를 처리하는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 데 사용</a:t>
            </a:r>
            <a:endParaRPr lang="en-US" altLang="ko-KR" dirty="0"/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파일을</a:t>
            </a:r>
            <a:r>
              <a:rPr lang="en-US" altLang="ko-KR" dirty="0"/>
              <a:t> </a:t>
            </a:r>
            <a:r>
              <a:rPr lang="ko-KR" altLang="en-US" dirty="0"/>
              <a:t>즉석에서 업데이트</a:t>
            </a:r>
            <a:r>
              <a:rPr lang="en-US" altLang="ko-KR" dirty="0"/>
              <a:t>, </a:t>
            </a:r>
            <a:r>
              <a:rPr lang="ko-KR" altLang="en-US" dirty="0"/>
              <a:t>이와 관련된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예외 전달되게 함</a:t>
            </a:r>
            <a:endParaRPr lang="en-US" altLang="ko-KR" dirty="0"/>
          </a:p>
          <a:p>
            <a:pPr lvl="1"/>
            <a:r>
              <a:rPr lang="en-US" altLang="ko-KR" dirty="0"/>
              <a:t>Finally</a:t>
            </a:r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핸들을 정리</a:t>
            </a:r>
            <a:r>
              <a:rPr lang="en-US" altLang="ko-KR" dirty="0"/>
              <a:t>(</a:t>
            </a:r>
            <a:r>
              <a:rPr lang="ko-KR" altLang="en-US" dirty="0"/>
              <a:t>예외가 일어나도 동작함</a:t>
            </a:r>
            <a:r>
              <a:rPr lang="en-US" altLang="ko-KR" dirty="0"/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3539C4-1677-4280-8FA6-D5E20331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BetterWay13.try/except/else/finally</a:t>
            </a:r>
            <a:r>
              <a:rPr lang="ko-KR" altLang="en-US" sz="2600" dirty="0"/>
              <a:t>에서 각 블록의 장점을 이용하자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E4E54-D93C-4717-B2E8-CB933D32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58" y="2733384"/>
            <a:ext cx="482984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3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A0C2-5C8E-48A9-A072-ABC7D4AE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BetterWay2. PEP8 </a:t>
            </a:r>
            <a:r>
              <a:rPr lang="ko-KR" altLang="en-US" dirty="0"/>
              <a:t>가이드 </a:t>
            </a:r>
            <a:r>
              <a:rPr lang="ko-KR" altLang="en-US" dirty="0" err="1"/>
              <a:t>따르기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64A81-BC6F-4EE3-A18D-2DC098A1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White space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dirty="0"/>
              <a:t>탭</a:t>
            </a:r>
            <a:r>
              <a:rPr lang="en-US" altLang="ko-KR" dirty="0"/>
              <a:t>X,</a:t>
            </a:r>
            <a:r>
              <a:rPr lang="ko-KR" altLang="en-US" dirty="0"/>
              <a:t> 스페이스 사용</a:t>
            </a:r>
            <a:r>
              <a:rPr lang="en-US" altLang="ko-KR" dirty="0"/>
              <a:t>, </a:t>
            </a:r>
            <a:r>
              <a:rPr lang="ko-KR" altLang="en-US" dirty="0"/>
              <a:t>문법적 </a:t>
            </a:r>
            <a:r>
              <a:rPr lang="ko-KR" altLang="en-US" dirty="0" err="1"/>
              <a:t>의미있는</a:t>
            </a:r>
            <a:r>
              <a:rPr lang="ko-KR" altLang="en-US" dirty="0"/>
              <a:t> 들여쓰기는 스페이스 </a:t>
            </a:r>
            <a:r>
              <a:rPr lang="en-US" altLang="ko-KR" dirty="0"/>
              <a:t>4</a:t>
            </a:r>
            <a:r>
              <a:rPr lang="ko-KR" altLang="en-US" dirty="0"/>
              <a:t>칸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dirty="0"/>
              <a:t>파일에서 함수와 클래스는 빈 줄 두개로 구분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dirty="0"/>
              <a:t>클래스에서 메서드는 빈 줄 하나로 구분</a:t>
            </a:r>
            <a:endParaRPr lang="en-US" altLang="ko-KR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dirty="0"/>
              <a:t>리스트 인덱스</a:t>
            </a:r>
            <a:r>
              <a:rPr lang="en-US" altLang="ko-KR" dirty="0"/>
              <a:t>, </a:t>
            </a:r>
            <a:r>
              <a:rPr lang="ko-KR" altLang="en-US" dirty="0"/>
              <a:t>함수 호출</a:t>
            </a:r>
            <a:r>
              <a:rPr lang="en-US" altLang="ko-KR" dirty="0"/>
              <a:t>, </a:t>
            </a:r>
            <a:r>
              <a:rPr lang="ko-KR" altLang="en-US" dirty="0"/>
              <a:t>키워드 인수 할당에는 스페이스 사용</a:t>
            </a:r>
            <a:r>
              <a:rPr lang="en-US" altLang="ko-KR" dirty="0"/>
              <a:t>X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dirty="0"/>
              <a:t>변수 할당 앞뒤에 스페이스 하나만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43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EC67-244A-4B2E-8B47-3A265149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BetterWay2. PEP8 </a:t>
            </a:r>
            <a:r>
              <a:rPr lang="ko-KR" altLang="en-US" dirty="0"/>
              <a:t>가이드 </a:t>
            </a:r>
            <a:r>
              <a:rPr lang="ko-KR" altLang="en-US" dirty="0" err="1"/>
              <a:t>따르기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17A0E-96A6-4E25-9DFA-2BCA0C25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dirty="0"/>
              <a:t>2. Naming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en-US" altLang="ko-KR" dirty="0" err="1"/>
              <a:t>lowercase_underscore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Protected : _</a:t>
            </a:r>
            <a:r>
              <a:rPr lang="en-US" altLang="ko-KR" dirty="0" err="1"/>
              <a:t>leading_underscore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Private : _ _</a:t>
            </a:r>
            <a:r>
              <a:rPr lang="en-US" altLang="ko-KR" dirty="0" err="1"/>
              <a:t>double_underscore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예외 </a:t>
            </a:r>
            <a:r>
              <a:rPr lang="en-US" altLang="ko-KR" dirty="0"/>
              <a:t>: </a:t>
            </a:r>
            <a:r>
              <a:rPr lang="en-US" altLang="ko-KR" dirty="0" err="1"/>
              <a:t>CapitalizedWord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모듈 수준 상수 </a:t>
            </a:r>
            <a:r>
              <a:rPr lang="en-US" altLang="ko-KR" dirty="0"/>
              <a:t>: ALL_CAPS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클래스의 인스턴스 메서드에서 첫 파라미터</a:t>
            </a:r>
            <a:r>
              <a:rPr lang="en-US" altLang="ko-KR" dirty="0"/>
              <a:t>(</a:t>
            </a:r>
            <a:r>
              <a:rPr lang="ko-KR" altLang="en-US" dirty="0"/>
              <a:t>해당 객체를 참조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self</a:t>
            </a:r>
            <a:r>
              <a:rPr lang="ko-KR" altLang="en-US" dirty="0"/>
              <a:t>로 함</a:t>
            </a:r>
            <a:r>
              <a:rPr lang="en-US" altLang="ko-KR" dirty="0"/>
              <a:t>.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클래스 메서드에서는 첫 번째 파라미터</a:t>
            </a:r>
            <a:r>
              <a:rPr lang="en-US" altLang="ko-KR" dirty="0"/>
              <a:t>(</a:t>
            </a:r>
            <a:r>
              <a:rPr lang="ko-KR" altLang="en-US" dirty="0"/>
              <a:t>해당 클래스를 참조</a:t>
            </a:r>
            <a:r>
              <a:rPr lang="en-US" altLang="ko-KR" dirty="0"/>
              <a:t>)</a:t>
            </a:r>
            <a:r>
              <a:rPr lang="ko-KR" altLang="en-US" dirty="0"/>
              <a:t>의 이름을 </a:t>
            </a:r>
            <a:r>
              <a:rPr lang="en-US" altLang="ko-KR" dirty="0" err="1"/>
              <a:t>cls</a:t>
            </a:r>
            <a:r>
              <a:rPr lang="ko-KR" altLang="en-US" dirty="0"/>
              <a:t>로 함</a:t>
            </a:r>
          </a:p>
        </p:txBody>
      </p:sp>
    </p:spTree>
    <p:extLst>
      <p:ext uri="{BB962C8B-B14F-4D97-AF65-F5344CB8AC3E}">
        <p14:creationId xmlns:p14="http://schemas.microsoft.com/office/powerpoint/2010/main" val="14229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6BC70-0203-40B5-AD51-719093BD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BetterWay2. PEP8 </a:t>
            </a:r>
            <a:r>
              <a:rPr lang="ko-KR" altLang="en-US" dirty="0"/>
              <a:t>가이드 </a:t>
            </a:r>
            <a:r>
              <a:rPr lang="ko-KR" altLang="en-US" dirty="0" err="1"/>
              <a:t>따르기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F4C76-292C-4D3E-8555-5F546817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표현식과 문장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긍정 표현식의 부정 </a:t>
            </a:r>
            <a:r>
              <a:rPr lang="en-US" altLang="ko-KR" dirty="0"/>
              <a:t>(if not a is b) </a:t>
            </a:r>
            <a:r>
              <a:rPr lang="ko-KR" altLang="en-US" dirty="0"/>
              <a:t>대신에 인라인 부정 </a:t>
            </a:r>
            <a:r>
              <a:rPr lang="en-US" altLang="ko-KR" dirty="0"/>
              <a:t>(if a is not b)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길이 확인으로 </a:t>
            </a:r>
            <a:r>
              <a:rPr lang="en-US" altLang="ko-KR" dirty="0"/>
              <a:t>null check </a:t>
            </a:r>
            <a:r>
              <a:rPr lang="ko-KR" altLang="en-US" dirty="0"/>
              <a:t>하지</a:t>
            </a:r>
            <a:r>
              <a:rPr lang="en-US" altLang="ko-KR" dirty="0"/>
              <a:t>X. </a:t>
            </a:r>
            <a:r>
              <a:rPr lang="ko-KR" altLang="en-US" dirty="0"/>
              <a:t>대신 </a:t>
            </a:r>
            <a:r>
              <a:rPr lang="en-US" altLang="ko-KR" dirty="0"/>
              <a:t>if not </a:t>
            </a:r>
            <a:r>
              <a:rPr lang="en-US" altLang="ko-KR" dirty="0" err="1"/>
              <a:t>listname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한 줄로 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for while loop, except </a:t>
            </a:r>
            <a:r>
              <a:rPr lang="ko-KR" altLang="en-US" dirty="0" err="1"/>
              <a:t>복합문</a:t>
            </a:r>
            <a:r>
              <a:rPr lang="ko-KR" altLang="en-US" dirty="0"/>
              <a:t> 사용 </a:t>
            </a:r>
            <a:r>
              <a:rPr lang="en-US" altLang="ko-KR" dirty="0"/>
              <a:t>X. </a:t>
            </a:r>
            <a:r>
              <a:rPr lang="ko-KR" altLang="en-US" dirty="0"/>
              <a:t>여러 줄로 나눠서 명료하게 작성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ko-KR" dirty="0"/>
              <a:t>Import</a:t>
            </a:r>
            <a:r>
              <a:rPr lang="ko-KR" altLang="en-US" dirty="0"/>
              <a:t>는 파일의 맨 위에</a:t>
            </a:r>
            <a:endParaRPr lang="en-US" altLang="ko-K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ko-KR" altLang="en-US" dirty="0"/>
              <a:t>모듈 </a:t>
            </a:r>
            <a:r>
              <a:rPr lang="en-US" altLang="ko-KR" dirty="0"/>
              <a:t>import </a:t>
            </a:r>
            <a:r>
              <a:rPr lang="ko-KR" altLang="en-US" dirty="0"/>
              <a:t>시 모듈의 절대이름 사용</a:t>
            </a:r>
            <a:r>
              <a:rPr lang="en-US" altLang="ko-KR" dirty="0"/>
              <a:t>. </a:t>
            </a:r>
            <a:r>
              <a:rPr lang="ko-KR" altLang="en-US" dirty="0"/>
              <a:t>상대경로 사용 </a:t>
            </a:r>
            <a:r>
              <a:rPr lang="en-US" altLang="ko-KR" dirty="0"/>
              <a:t>X.</a:t>
            </a:r>
            <a:r>
              <a:rPr lang="ko-KR" altLang="en-US" dirty="0"/>
              <a:t> </a:t>
            </a:r>
            <a:r>
              <a:rPr lang="en-US" altLang="ko-KR" dirty="0"/>
              <a:t>bar</a:t>
            </a:r>
            <a:r>
              <a:rPr lang="ko-KR" altLang="en-US" dirty="0"/>
              <a:t>패키지의 </a:t>
            </a:r>
            <a:r>
              <a:rPr lang="en-US" altLang="ko-KR" dirty="0"/>
              <a:t>foo</a:t>
            </a:r>
            <a:r>
              <a:rPr lang="ko-KR" altLang="en-US" dirty="0"/>
              <a:t>모듈 사용시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bar import foo</a:t>
            </a:r>
          </a:p>
        </p:txBody>
      </p:sp>
    </p:spTree>
    <p:extLst>
      <p:ext uri="{BB962C8B-B14F-4D97-AF65-F5344CB8AC3E}">
        <p14:creationId xmlns:p14="http://schemas.microsoft.com/office/powerpoint/2010/main" val="12751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14E4-F43F-4AE4-8A66-74BDA0B4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BetterWay3. bytes,</a:t>
            </a:r>
            <a:r>
              <a:rPr lang="ko-KR" altLang="en-US" dirty="0"/>
              <a:t> </a:t>
            </a:r>
            <a:r>
              <a:rPr lang="en-US" altLang="ko-KR" dirty="0"/>
              <a:t>str,</a:t>
            </a:r>
            <a:r>
              <a:rPr lang="ko-KR" altLang="en-US" dirty="0"/>
              <a:t> </a:t>
            </a:r>
            <a:r>
              <a:rPr lang="en-US" altLang="ko-KR" dirty="0" err="1"/>
              <a:t>unicode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4EBA9-F4DF-4E72-9C38-D69A5CC6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str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raw 8bit</a:t>
            </a:r>
          </a:p>
          <a:p>
            <a:pPr lvl="1"/>
            <a:r>
              <a:rPr lang="en-US" altLang="ko-KR" dirty="0"/>
              <a:t>Unicode </a:t>
            </a:r>
          </a:p>
          <a:p>
            <a:pPr lvl="1"/>
            <a:r>
              <a:rPr lang="en-US" altLang="ko-KR" dirty="0"/>
              <a:t>Str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비트 아스키문자만 </a:t>
            </a:r>
            <a:r>
              <a:rPr lang="ko-KR" altLang="en-US" dirty="0" err="1"/>
              <a:t>포함시</a:t>
            </a:r>
            <a:r>
              <a:rPr lang="en-US" altLang="ko-KR" dirty="0"/>
              <a:t>, </a:t>
            </a:r>
            <a:r>
              <a:rPr lang="ko-KR" altLang="en-US" dirty="0"/>
              <a:t>연산자에 </a:t>
            </a:r>
            <a:r>
              <a:rPr lang="en-US" altLang="ko-KR" dirty="0"/>
              <a:t>str</a:t>
            </a:r>
            <a:r>
              <a:rPr lang="ko-KR" altLang="en-US" dirty="0"/>
              <a:t>과 </a:t>
            </a:r>
            <a:r>
              <a:rPr lang="en-US" altLang="ko-KR" dirty="0"/>
              <a:t>Unicode </a:t>
            </a:r>
            <a:r>
              <a:rPr lang="ko-KR" altLang="en-US" dirty="0"/>
              <a:t>함께 사용 가능</a:t>
            </a:r>
            <a:endParaRPr lang="en-US" altLang="ko-KR" dirty="0"/>
          </a:p>
          <a:p>
            <a:r>
              <a:rPr lang="en-US" altLang="ko-KR" dirty="0"/>
              <a:t>Python 3</a:t>
            </a:r>
          </a:p>
          <a:p>
            <a:pPr lvl="1"/>
            <a:r>
              <a:rPr lang="en-US" altLang="ko-KR" dirty="0"/>
              <a:t>Bytes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raw 8bit</a:t>
            </a:r>
          </a:p>
          <a:p>
            <a:pPr lvl="1"/>
            <a:r>
              <a:rPr lang="en-US" altLang="ko-KR" dirty="0"/>
              <a:t>Str : Unicode</a:t>
            </a:r>
          </a:p>
          <a:p>
            <a:pPr lvl="1"/>
            <a:r>
              <a:rPr lang="en-US" altLang="ko-KR" dirty="0"/>
              <a:t>&gt;</a:t>
            </a:r>
            <a:r>
              <a:rPr lang="ko-KR" altLang="en-US" dirty="0"/>
              <a:t>나</a:t>
            </a:r>
            <a:r>
              <a:rPr lang="en-US" altLang="ko-KR" dirty="0"/>
              <a:t> +</a:t>
            </a:r>
            <a:r>
              <a:rPr lang="ko-KR" altLang="en-US" dirty="0"/>
              <a:t>와 같은 연산자에 </a:t>
            </a:r>
            <a:r>
              <a:rPr lang="en-US" altLang="ko-KR" dirty="0"/>
              <a:t>bytes</a:t>
            </a:r>
            <a:r>
              <a:rPr lang="ko-KR" altLang="en-US" dirty="0"/>
              <a:t>와 </a:t>
            </a:r>
            <a:r>
              <a:rPr lang="en-US" altLang="ko-KR" dirty="0"/>
              <a:t>str </a:t>
            </a:r>
            <a:r>
              <a:rPr lang="ko-KR" altLang="en-US" dirty="0"/>
              <a:t>인스턴스 함께 사용 불가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파이썬에서</a:t>
            </a:r>
            <a:r>
              <a:rPr lang="ko-KR" altLang="en-US" dirty="0"/>
              <a:t> 유니코드에 연관된 바이너리 인코딩이 없음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Encode / decode </a:t>
            </a:r>
            <a:r>
              <a:rPr lang="ko-KR" altLang="en-US" dirty="0"/>
              <a:t>메서드 사용해야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3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7DB05-381B-404B-BEF0-8ADF9891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BetterWay3. bytes,</a:t>
            </a:r>
            <a:r>
              <a:rPr lang="ko-KR" altLang="en-US" dirty="0"/>
              <a:t> </a:t>
            </a:r>
            <a:r>
              <a:rPr lang="en-US" altLang="ko-KR" dirty="0"/>
              <a:t>str,</a:t>
            </a:r>
            <a:r>
              <a:rPr lang="ko-KR" altLang="en-US" dirty="0"/>
              <a:t> </a:t>
            </a:r>
            <a:r>
              <a:rPr lang="en-US" altLang="ko-KR" dirty="0" err="1"/>
              <a:t>unicode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B8D07-6AF1-4C65-B809-09466B66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출력텍스트</a:t>
            </a:r>
            <a:r>
              <a:rPr lang="ko-KR" altLang="en-US" dirty="0"/>
              <a:t> 인코딩</a:t>
            </a:r>
            <a:r>
              <a:rPr lang="en-US" altLang="ko-KR" dirty="0"/>
              <a:t>(UTF-8) </a:t>
            </a:r>
            <a:r>
              <a:rPr lang="ko-KR" altLang="en-US" dirty="0"/>
              <a:t>유지하면서 다른 텍스트 인코딩</a:t>
            </a:r>
            <a:r>
              <a:rPr lang="en-US" altLang="ko-KR" dirty="0"/>
              <a:t>(Latin-1, Shift JIS, Big 5)</a:t>
            </a:r>
            <a:r>
              <a:rPr lang="ko-KR" altLang="en-US" dirty="0"/>
              <a:t> 수용하기 위해서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프로그래밍시</a:t>
            </a:r>
            <a:r>
              <a:rPr lang="en-US" altLang="ko-KR" dirty="0"/>
              <a:t>, </a:t>
            </a:r>
            <a:r>
              <a:rPr lang="ko-KR" altLang="en-US" dirty="0"/>
              <a:t>외부에 제공할 인터페이스에서는 유니코드를 인코드하고</a:t>
            </a:r>
            <a:r>
              <a:rPr lang="en-US" altLang="ko-KR" dirty="0"/>
              <a:t>, </a:t>
            </a:r>
            <a:r>
              <a:rPr lang="ko-KR" altLang="en-US" dirty="0" err="1"/>
              <a:t>디코드해야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프로그램 핵심부에는 유니코드 문자타입</a:t>
            </a:r>
            <a:r>
              <a:rPr lang="en-US" altLang="ko-KR" dirty="0"/>
              <a:t>(python3 – str / python2- </a:t>
            </a:r>
            <a:r>
              <a:rPr lang="en-US" altLang="ko-KR" dirty="0" err="1"/>
              <a:t>unicode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590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04369-BE21-4EED-BCB2-E27DAEA6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BetterWay3. bytes,</a:t>
            </a:r>
            <a:r>
              <a:rPr lang="ko-KR" altLang="en-US" dirty="0"/>
              <a:t> </a:t>
            </a:r>
            <a:r>
              <a:rPr lang="en-US" altLang="ko-KR" dirty="0"/>
              <a:t>str,</a:t>
            </a:r>
            <a:r>
              <a:rPr lang="ko-KR" altLang="en-US" dirty="0"/>
              <a:t> </a:t>
            </a:r>
            <a:r>
              <a:rPr lang="en-US" altLang="ko-KR" dirty="0" err="1"/>
              <a:t>unicode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AB9A8-9642-4BDF-BD71-14B5A6BF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UTF-8(</a:t>
            </a:r>
            <a:r>
              <a:rPr lang="ko-KR" altLang="en-US" dirty="0"/>
              <a:t>또는 다른 인코딩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인코드된</a:t>
            </a:r>
            <a:r>
              <a:rPr lang="ko-KR" altLang="en-US" dirty="0"/>
              <a:t> 문자인 </a:t>
            </a:r>
            <a:r>
              <a:rPr lang="en-US" altLang="ko-KR" dirty="0"/>
              <a:t>raw 8bit </a:t>
            </a:r>
            <a:r>
              <a:rPr lang="ko-KR" altLang="en-US" dirty="0"/>
              <a:t>값을 처리</a:t>
            </a:r>
            <a:endParaRPr lang="en-US" altLang="ko-KR" dirty="0"/>
          </a:p>
          <a:p>
            <a:pPr lvl="1"/>
            <a:r>
              <a:rPr lang="ko-KR" altLang="en-US" dirty="0"/>
              <a:t>인코딩이 없는 유니코드 문자 처리 </a:t>
            </a:r>
            <a:r>
              <a:rPr lang="en-US" altLang="ko-KR" dirty="0"/>
              <a:t>/ </a:t>
            </a:r>
            <a:r>
              <a:rPr lang="ko-KR" altLang="en-US" dirty="0"/>
              <a:t>이 두 경우 다루기 위한 </a:t>
            </a:r>
            <a:r>
              <a:rPr lang="ko-KR" altLang="en-US" dirty="0" err="1"/>
              <a:t>헬퍼함수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Str</a:t>
            </a:r>
            <a:r>
              <a:rPr lang="ko-KR" altLang="en-US" dirty="0"/>
              <a:t> 반환</a:t>
            </a:r>
            <a:r>
              <a:rPr lang="en-US" altLang="ko-KR" dirty="0"/>
              <a:t>					bytes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7E1A9F-1016-4CDF-ACFD-79FAF31F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96" y="2808215"/>
            <a:ext cx="4262427" cy="2105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5B547C-2929-49BB-8369-D7BF55EEC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99" y="2951030"/>
            <a:ext cx="3753374" cy="1819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50AAC2-6107-4185-BB3C-CD21E2342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19" y="4871385"/>
            <a:ext cx="364858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1869</Words>
  <Application>Microsoft Office PowerPoint</Application>
  <PresentationFormat>와이드스크린</PresentationFormat>
  <Paragraphs>309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Arial</vt:lpstr>
      <vt:lpstr>나눔스퀘어 Bold</vt:lpstr>
      <vt:lpstr>Wingdings</vt:lpstr>
      <vt:lpstr>나눔스퀘어 ExtraBold</vt:lpstr>
      <vt:lpstr>나눔스퀘어</vt:lpstr>
      <vt:lpstr>맑은 고딕</vt:lpstr>
      <vt:lpstr>Office 테마</vt:lpstr>
      <vt:lpstr>Effective python</vt:lpstr>
      <vt:lpstr>Chapter 1. pythonic</vt:lpstr>
      <vt:lpstr>BetterWay 1. 사용 중인 파이썬의 버전 알기</vt:lpstr>
      <vt:lpstr>BetterWay2. PEP8 가이드 따르기</vt:lpstr>
      <vt:lpstr>BetterWay2. PEP8 가이드 따르기</vt:lpstr>
      <vt:lpstr>BetterWay2. PEP8 가이드 따르기</vt:lpstr>
      <vt:lpstr>BetterWay3. bytes, str, unicode의 차이점</vt:lpstr>
      <vt:lpstr>BetterWay3. bytes, str, unicode의 차이점</vt:lpstr>
      <vt:lpstr>BetterWay3. bytes, str, unicode의 차이점</vt:lpstr>
      <vt:lpstr>BetterWay3. bytes, str, unicode의 차이점</vt:lpstr>
      <vt:lpstr>BetterWay3. bytes, str, unicode의 차이점</vt:lpstr>
      <vt:lpstr>BetterWay4. 복잡한 표현식 대신 헬퍼 함수 작성</vt:lpstr>
      <vt:lpstr>BetterWay4. 복잡한 표현식 대신 헬퍼 함수 작성</vt:lpstr>
      <vt:lpstr>BetterWay4. 복잡한 표현식 대신 헬퍼 함수 작성</vt:lpstr>
      <vt:lpstr>BetterWay5. 시퀀스를 슬라이스하는 방법</vt:lpstr>
      <vt:lpstr>BetterWay5. 시퀀스를 슬라이스하는 방법</vt:lpstr>
      <vt:lpstr>BetterWay5. 시퀀스를 슬라이스하는 방법</vt:lpstr>
      <vt:lpstr>BetterWay6. 한 슬라이스에 start, end, stride를 함께 쓰지 말자</vt:lpstr>
      <vt:lpstr>BetterWay6. 한 슬라이스에 start, end, stride를 함께 쓰지 말자</vt:lpstr>
      <vt:lpstr>BetterWay6. 한 슬라이스에 start, end, stride를 함께 쓰지 말자</vt:lpstr>
      <vt:lpstr>BetterWay7.map과 filter대신 list comprehension을 사용하자</vt:lpstr>
      <vt:lpstr>BetterWay7.map과 filter대신 list comprehension을 사용하자</vt:lpstr>
      <vt:lpstr>BetterWay8.list comprehension에서 표현식을 두 개 넘게 쓰지 말자</vt:lpstr>
      <vt:lpstr>BetterWay8.list comprehension에서 표현식을 두 개 넘게 쓰지 말자</vt:lpstr>
      <vt:lpstr>BetterWay8.list comprehension에서 표현식을 두 개 넘게 쓰지 말자</vt:lpstr>
      <vt:lpstr>BetterWay9.comprehension이 클 때는 generator표현식을 고려하자</vt:lpstr>
      <vt:lpstr>BetterWay9.comprehension이 클 때는 generator표현식을 고려하자</vt:lpstr>
      <vt:lpstr>BetterWay9.comprehension이 클 때는 generator표현식을 고려하자</vt:lpstr>
      <vt:lpstr>BetterWay10. range보다는 enumerator를 사용하자</vt:lpstr>
      <vt:lpstr>BetterWay10. range보다는 enumerat를 사용하자</vt:lpstr>
      <vt:lpstr>BetterWay11. iterator를 병렬로 처리하려면 zip을 사용하자</vt:lpstr>
      <vt:lpstr>BetterWay11. iterator를 병렬로 처리하려면 zip을 사용하자</vt:lpstr>
      <vt:lpstr>BetterWay11. iterator를 병렬로 처리하려면 zip을 사용하자</vt:lpstr>
      <vt:lpstr>BetterWay12.for와 while루프 뒤에는 else 블록을 쓰지 말자</vt:lpstr>
      <vt:lpstr>BetterWay12.for와 while루프 뒤에는 else 블록을 쓰지 말자</vt:lpstr>
      <vt:lpstr>BetterWay12.for와 while루프 뒤에는 else 블록을 쓰지 말자</vt:lpstr>
      <vt:lpstr>BetterWay13.try/except/else/finally에서 각 블록의 장점을 이용하자</vt:lpstr>
      <vt:lpstr>BetterWay13.try/except/else/finally에서 각 블록의 장점을 이용하자</vt:lpstr>
      <vt:lpstr>BetterWay13.try/except/else/finally에서 각 블록의 장점을 이용하자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python</dc:title>
  <dc:creator>PLAS</dc:creator>
  <cp:lastModifiedBy>PLAS</cp:lastModifiedBy>
  <cp:revision>72</cp:revision>
  <dcterms:created xsi:type="dcterms:W3CDTF">2020-01-02T09:13:20Z</dcterms:created>
  <dcterms:modified xsi:type="dcterms:W3CDTF">2020-01-08T05:14:10Z</dcterms:modified>
</cp:coreProperties>
</file>