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embeddedFontLst>
    <p:embeddedFont>
      <p:font typeface="나눔스퀘어" panose="020B0600000101010101" pitchFamily="50" charset="-127"/>
      <p:regular r:id="rId36"/>
    </p:embeddedFont>
    <p:embeddedFont>
      <p:font typeface="나눔스퀘어 Bold" panose="020B0600000101010101" pitchFamily="50" charset="-127"/>
      <p:bold r:id="rId37"/>
    </p:embeddedFont>
    <p:embeddedFont>
      <p:font typeface="나눔스퀘어 ExtraBold" panose="020B0600000101010101" pitchFamily="50" charset="-127"/>
      <p:bold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4" autoAdjust="0"/>
    <p:restoredTop sz="88850" autoAdjust="0"/>
  </p:normalViewPr>
  <p:slideViewPr>
    <p:cSldViewPr snapToGrid="0">
      <p:cViewPr varScale="1">
        <p:scale>
          <a:sx n="82" d="100"/>
          <a:sy n="82" d="100"/>
        </p:scale>
        <p:origin x="11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35C50CC-A76A-4440-9161-D7E3670233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38D148-1D85-4961-9EDE-59CA7F0DDA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D4C96-7531-4697-8CBF-BB7F4D71F29E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D48E6A-43B0-4DB3-B652-AA189ABB28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AF40B7-42E3-473E-9279-EF91B860D6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E5C52-1822-4B97-B906-930018791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537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E7F89-1F7E-4F43-AC0D-545EB2BFF9DF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BB32B-D11B-4F45-9B5B-D036C420E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99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클래스의 </a:t>
            </a:r>
            <a:r>
              <a:rPr lang="en-US" altLang="ko-KR" dirty="0"/>
              <a:t>__</a:t>
            </a:r>
            <a:r>
              <a:rPr lang="en-US" altLang="ko-KR" dirty="0" err="1"/>
              <a:t>iter</a:t>
            </a:r>
            <a:r>
              <a:rPr lang="en-US" altLang="ko-KR" dirty="0"/>
              <a:t>__</a:t>
            </a:r>
            <a:r>
              <a:rPr lang="ko-KR" altLang="en-US" dirty="0"/>
              <a:t>메서드를 </a:t>
            </a:r>
            <a:r>
              <a:rPr lang="ko-KR" altLang="en-US" dirty="0" err="1"/>
              <a:t>제너레이터로</a:t>
            </a:r>
            <a:r>
              <a:rPr lang="ko-KR" altLang="en-US" dirty="0"/>
              <a:t> 구현하면 이렇게 동작함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코드가 동작하는 이유는 </a:t>
            </a:r>
            <a:r>
              <a:rPr lang="en-US" altLang="ko-KR" dirty="0"/>
              <a:t>normalize</a:t>
            </a:r>
            <a:r>
              <a:rPr lang="ko-KR" altLang="en-US" dirty="0"/>
              <a:t>의 </a:t>
            </a:r>
            <a:r>
              <a:rPr lang="en-US" altLang="ko-KR" dirty="0"/>
              <a:t>sum </a:t>
            </a:r>
            <a:r>
              <a:rPr lang="ko-KR" altLang="en-US" dirty="0"/>
              <a:t>메서드가 새 </a:t>
            </a:r>
            <a:r>
              <a:rPr lang="ko-KR" altLang="en-US" dirty="0" err="1"/>
              <a:t>이터레이터</a:t>
            </a:r>
            <a:r>
              <a:rPr lang="ko-KR" altLang="en-US" dirty="0"/>
              <a:t> 객체를 할당하려고 </a:t>
            </a:r>
            <a:r>
              <a:rPr lang="en-US" altLang="ko-KR" dirty="0" err="1"/>
              <a:t>readVisit</a:t>
            </a:r>
            <a:r>
              <a:rPr lang="en-US" altLang="ko-KR" dirty="0"/>
              <a:t>.__</a:t>
            </a:r>
            <a:r>
              <a:rPr lang="en-US" altLang="ko-KR" dirty="0" err="1"/>
              <a:t>iter</a:t>
            </a:r>
            <a:r>
              <a:rPr lang="en-US" altLang="ko-KR" dirty="0"/>
              <a:t>__</a:t>
            </a:r>
            <a:r>
              <a:rPr lang="ko-KR" altLang="en-US" dirty="0"/>
              <a:t>를 호출</a:t>
            </a:r>
            <a:endParaRPr lang="en-US" altLang="ko-KR" dirty="0"/>
          </a:p>
          <a:p>
            <a:r>
              <a:rPr lang="ko-KR" altLang="en-US" dirty="0"/>
              <a:t>두 번째로 </a:t>
            </a:r>
            <a:r>
              <a:rPr lang="en-US" altLang="ko-KR" dirty="0"/>
              <a:t>for</a:t>
            </a:r>
            <a:r>
              <a:rPr lang="ko-KR" altLang="en-US" dirty="0"/>
              <a:t>루프도 </a:t>
            </a:r>
            <a:r>
              <a:rPr lang="en-US" altLang="ko-KR" dirty="0"/>
              <a:t>__</a:t>
            </a:r>
            <a:r>
              <a:rPr lang="en-US" altLang="ko-KR" dirty="0" err="1"/>
              <a:t>iter</a:t>
            </a:r>
            <a:r>
              <a:rPr lang="en-US" altLang="ko-KR" dirty="0"/>
              <a:t>__ </a:t>
            </a:r>
            <a:r>
              <a:rPr lang="ko-KR" altLang="en-US" dirty="0"/>
              <a:t>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BB32B-D11B-4F45-9B5B-D036C420E48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428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로그에 넘길 값이 없을 때 빈 리스트를 넘기기 불편하므로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BB32B-D11B-4F45-9B5B-D036C420E48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895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BB32B-D11B-4F45-9B5B-D036C420E48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359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위치 파라미터는 키워드 파라미터 앞에 지정해야 함</a:t>
            </a:r>
            <a:endParaRPr lang="en-US" altLang="ko-KR" dirty="0"/>
          </a:p>
          <a:p>
            <a:r>
              <a:rPr lang="ko-KR" altLang="en-US" dirty="0"/>
              <a:t>각 파라미터는 한 번만 지정할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BB32B-D11B-4F45-9B5B-D036C420E48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677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선택적인 키워드 </a:t>
            </a:r>
            <a:r>
              <a:rPr lang="ko-KR" altLang="en-US" dirty="0" err="1"/>
              <a:t>인ㅇ수를</a:t>
            </a:r>
            <a:r>
              <a:rPr lang="ko-KR" altLang="en-US" dirty="0"/>
              <a:t> 사용하면 </a:t>
            </a:r>
            <a:r>
              <a:rPr lang="en-US" altLang="ko-KR" dirty="0"/>
              <a:t>*</a:t>
            </a:r>
            <a:r>
              <a:rPr lang="en-US" altLang="ko-KR" dirty="0" err="1"/>
              <a:t>args</a:t>
            </a:r>
            <a:r>
              <a:rPr lang="ko-KR" altLang="en-US" dirty="0"/>
              <a:t>를 인수로 받는 함수에서 하위 호환성을 지키기 어려움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더 좋은 방법은 키워드 전용 인수를 사용하는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BB32B-D11B-4F45-9B5B-D036C420E48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92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Datetime.now</a:t>
            </a:r>
            <a:r>
              <a:rPr lang="en-US" altLang="ko-KR" dirty="0"/>
              <a:t> </a:t>
            </a:r>
            <a:r>
              <a:rPr lang="ko-KR" altLang="en-US" dirty="0"/>
              <a:t>는 함수를 정의할 때 딱 한번만 실행됨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BB32B-D11B-4F45-9B5B-D036C420E48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242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Kwargs</a:t>
            </a:r>
            <a:r>
              <a:rPr lang="en-US" altLang="ko-KR" dirty="0"/>
              <a:t>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BB32B-D11B-4F45-9B5B-D036C420E48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00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6DC9D-FD01-4371-A8AE-895D36DA8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5B6E44-EF98-4E1D-8FDB-F048FEF63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B0C48-F1E0-4C60-AE9E-4BF1D28F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E093-2EDA-46D0-B100-FFB0A7B51FA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E6DB2-51CC-43B0-94CF-D94B3B1A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8385D-F921-4C61-9FF0-8BD22279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37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60243-88AA-4B2A-82A1-1D856852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CFC390-A470-43E8-AB3A-DE9926449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BD74C-D608-4304-B361-14618FA3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E093-2EDA-46D0-B100-FFB0A7B51FA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DE020-7E9C-4210-8D5F-CD02406A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AC646-51E0-4BCE-8DA4-4AE9FCE4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63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D21DC8-FC72-4C69-85A7-415E1A573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17CFDE-BF36-4A86-8287-D1B0A8943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24D71-20CD-4330-BAC4-6833B4B4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E093-2EDA-46D0-B100-FFB0A7B51FA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A0F2D-7CF0-4143-B731-ED57B429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7CD85-2D3A-4C84-90EA-5D1B6AD5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7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41238-4B78-48C7-8270-E2C6177F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/>
          <a:lstStyle>
            <a:lvl1pPr>
              <a:defRPr i="1" u="none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DE059-0A33-4626-B2C2-23FD116A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/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B2E2E-E557-4116-B2D8-21C50861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E093-2EDA-46D0-B100-FFB0A7B51FA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4247B-6F28-4B47-95BB-5C3242B3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0BD363-B0AB-4FEB-859A-5D3D2EC7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97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7A3CE-E5EA-42DF-B1B8-B75EC08E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EA553D-588E-4D2C-8E05-32B551815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3DAE7-B376-4928-BC7D-9E79A7E7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E093-2EDA-46D0-B100-FFB0A7B51FA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F69373-DB55-4555-9DFB-F3C31560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406FB-369E-4136-AA71-974FB823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0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E9C66-C64D-4766-8F64-01925AA1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571CA-639B-41D5-80D6-0FC9C25B4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989F19-3D6D-4BA2-9102-40D7C1DA2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467FD6-6181-4146-AF53-65BED4B0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E093-2EDA-46D0-B100-FFB0A7B51FA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DE0113-F64C-4A99-BC79-1196BF78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D21FA1-C1E9-4ACA-B29E-817B6442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4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A129B-25E0-404C-B269-73B4D676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F20900-8F7B-41C7-8263-63B965DF0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859B6F-A60C-4190-8D4E-D8E55A6AA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A200F6-D1E9-4E27-A730-7277E5D1F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E813DC-1E6B-4C60-9939-32237B56D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58AE6F-137D-4EFD-9AEF-70155AB9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E093-2EDA-46D0-B100-FFB0A7B51FA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3B3920-ABDC-4F3F-A908-4935A555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8DAB27-B23D-4683-953D-6062CD60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9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BCFE0-1BB6-45B9-A629-A3DB0009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312C75-DE30-4575-A8CB-31EF34A6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E093-2EDA-46D0-B100-FFB0A7B51FA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188A4D-C96E-4BAE-9856-74258496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DB5977-44FF-4596-980B-B4F9C433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54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7003E9-6432-4374-A675-97D04FB6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E093-2EDA-46D0-B100-FFB0A7B51FA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EA656E-C5F4-40EF-8D85-9813CE93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296E2D-37CE-4C8A-B367-2384572E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9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CE458-9D6D-4187-BF28-0C0403F4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407D9-9F4B-4F56-9548-C8B501DE7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CD5B8B-8897-417F-9F86-C86CEFD5C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CFED1-0BB9-45B2-A452-D54E1109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E093-2EDA-46D0-B100-FFB0A7B51FA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B5DDDC-D94B-4E11-9939-0DE06363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E038C6-41C9-4E73-959D-362EFB2B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9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0E08A-8F0B-4595-BBA9-983D99E0A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D62B6A-F7B3-4E1A-8F87-3AAA2934E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C30EFD-1F50-4F6E-99DF-BCF920D74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7A639-7281-4E02-9A18-5B37995C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E093-2EDA-46D0-B100-FFB0A7B51FA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FA3596-E744-4B7C-8499-56B76431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41BA61-4042-4909-8CC8-CF93CB93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32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D72AA2-EA56-47CA-85C2-1DA8791F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E8234-6A9E-48A6-B96F-1C83E3B6D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97280"/>
            <a:ext cx="10515600" cy="5079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2202E-F0B6-4DC4-BC89-F427A09E2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2E093-2EDA-46D0-B100-FFB0A7B51FA1}" type="datetimeFigureOut">
              <a:rPr lang="ko-KR" altLang="en-US" smtClean="0"/>
              <a:t>2020-01-22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B1E20-3D63-49E1-982F-6498642C0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8422E-AE54-4575-B1C4-7B9F34AA0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32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tmp"/><Relationship Id="rId5" Type="http://schemas.openxmlformats.org/officeDocument/2006/relationships/image" Target="../media/image34.tmp"/><Relationship Id="rId4" Type="http://schemas.openxmlformats.org/officeDocument/2006/relationships/image" Target="../media/image33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tmp"/><Relationship Id="rId5" Type="http://schemas.openxmlformats.org/officeDocument/2006/relationships/image" Target="../media/image46.tmp"/><Relationship Id="rId4" Type="http://schemas.openxmlformats.org/officeDocument/2006/relationships/image" Target="../media/image45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tm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mp"/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tmp"/><Relationship Id="rId3" Type="http://schemas.openxmlformats.org/officeDocument/2006/relationships/image" Target="../media/image58.tmp"/><Relationship Id="rId7" Type="http://schemas.openxmlformats.org/officeDocument/2006/relationships/image" Target="../media/image62.tmp"/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tmp"/><Relationship Id="rId5" Type="http://schemas.openxmlformats.org/officeDocument/2006/relationships/image" Target="../media/image60.tmp"/><Relationship Id="rId4" Type="http://schemas.openxmlformats.org/officeDocument/2006/relationships/image" Target="../media/image59.tmp"/><Relationship Id="rId9" Type="http://schemas.openxmlformats.org/officeDocument/2006/relationships/image" Target="../media/image6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C6B76-8694-481B-9CD4-E42C93829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6720" y="1041400"/>
            <a:ext cx="9144000" cy="2387600"/>
          </a:xfrm>
        </p:spPr>
        <p:txBody>
          <a:bodyPr/>
          <a:lstStyle/>
          <a:p>
            <a:r>
              <a:rPr lang="en-US" altLang="ko-KR" dirty="0"/>
              <a:t>Effective 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E0D1AB-F9FB-4607-8D8E-146E1828F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	</a:t>
            </a:r>
            <a:r>
              <a:rPr lang="ko-KR" altLang="en-US" sz="2800" dirty="0"/>
              <a:t>강서연</a:t>
            </a:r>
            <a:endParaRPr lang="en-US" altLang="ko-KR" sz="2800" dirty="0"/>
          </a:p>
          <a:p>
            <a:r>
              <a:rPr lang="en-US" altLang="ko-KR" sz="2800" dirty="0"/>
              <a:t>2020. 01. 14</a:t>
            </a:r>
            <a:endParaRPr lang="ko-KR" altLang="en-US" sz="2800" dirty="0"/>
          </a:p>
        </p:txBody>
      </p:sp>
      <p:pic>
        <p:nvPicPr>
          <p:cNvPr id="1026" name="Picture 2" descr="https://github.com/gilbutITbook/006764/raw/master/cover.jpg">
            <a:extLst>
              <a:ext uri="{FF2B5EF4-FFF2-40B4-BE49-F238E27FC236}">
                <a16:creationId xmlns:a16="http://schemas.microsoft.com/office/drawing/2014/main" id="{495046C9-FC5F-4744-B2C1-A78C62D0F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922" y="409194"/>
            <a:ext cx="4200525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2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019D5-FA4D-4417-B3CE-E3503FDF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BetterWay15.</a:t>
            </a:r>
            <a:r>
              <a:rPr lang="ko-KR" altLang="en-US" dirty="0" err="1"/>
              <a:t>클로저가</a:t>
            </a:r>
            <a:r>
              <a:rPr lang="ko-KR" altLang="en-US" dirty="0"/>
              <a:t> 변수 </a:t>
            </a:r>
            <a:r>
              <a:rPr lang="ko-KR" altLang="en-US" dirty="0" err="1"/>
              <a:t>스코프와</a:t>
            </a:r>
            <a:r>
              <a:rPr lang="ko-KR" altLang="en-US" dirty="0"/>
              <a:t> 상호작용하는 방법을 알자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17DA1B-CFD6-477C-9C71-9977E0872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Python3</a:t>
            </a:r>
            <a:r>
              <a:rPr lang="ko-KR" altLang="en-US" dirty="0"/>
              <a:t>에 </a:t>
            </a:r>
            <a:r>
              <a:rPr lang="ko-KR" altLang="en-US" dirty="0" err="1"/>
              <a:t>클로저에서</a:t>
            </a:r>
            <a:r>
              <a:rPr lang="ko-KR" altLang="en-US" dirty="0"/>
              <a:t> 데이터 얻어오는 문법</a:t>
            </a:r>
            <a:endParaRPr lang="en-US" altLang="ko-KR" dirty="0"/>
          </a:p>
          <a:p>
            <a:r>
              <a:rPr lang="en-US" altLang="ko-KR" dirty="0"/>
              <a:t>nonlocal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특정 변수 이름에 할당 할 때 </a:t>
            </a:r>
            <a:r>
              <a:rPr lang="ko-KR" altLang="en-US" dirty="0" err="1"/>
              <a:t>스코프</a:t>
            </a:r>
            <a:r>
              <a:rPr lang="ko-KR" altLang="en-US" dirty="0"/>
              <a:t> 탐색이 일어나야 함을 나타냄</a:t>
            </a:r>
            <a:endParaRPr lang="en-US" altLang="ko-KR" dirty="0"/>
          </a:p>
          <a:p>
            <a:pPr lvl="3"/>
            <a:r>
              <a:rPr lang="ko-KR" altLang="en-US" sz="1800" dirty="0"/>
              <a:t>모듈 수준의 </a:t>
            </a:r>
            <a:r>
              <a:rPr lang="ko-KR" altLang="en-US" sz="1800" dirty="0" err="1"/>
              <a:t>스코프까지는</a:t>
            </a:r>
            <a:r>
              <a:rPr lang="ko-KR" altLang="en-US" sz="1800" dirty="0"/>
              <a:t> 탐색할 수 없음</a:t>
            </a:r>
            <a:r>
              <a:rPr lang="en-US" altLang="ko-KR" sz="1800" dirty="0"/>
              <a:t>(</a:t>
            </a:r>
            <a:r>
              <a:rPr lang="ko-KR" altLang="en-US" sz="1800" dirty="0"/>
              <a:t>전역변수의 오염을 피하기 위해</a:t>
            </a:r>
            <a:r>
              <a:rPr lang="en-US" altLang="ko-KR" sz="1800" dirty="0"/>
              <a:t>)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 err="1"/>
              <a:t>클로저에서</a:t>
            </a:r>
            <a:r>
              <a:rPr lang="ko-KR" altLang="en-US" dirty="0"/>
              <a:t> 데이터를 다른 </a:t>
            </a:r>
            <a:r>
              <a:rPr lang="ko-KR" altLang="en-US" dirty="0" err="1"/>
              <a:t>스코프에</a:t>
            </a:r>
            <a:r>
              <a:rPr lang="ko-KR" altLang="en-US" dirty="0"/>
              <a:t> 할당하는 시점 알아보기 쉽게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pPr lvl="3"/>
            <a:r>
              <a:rPr lang="ko-KR" altLang="en-US" dirty="0"/>
              <a:t>변수 할당이 모듈 </a:t>
            </a:r>
            <a:r>
              <a:rPr lang="ko-KR" altLang="en-US" dirty="0" err="1"/>
              <a:t>스코프에</a:t>
            </a:r>
            <a:r>
              <a:rPr lang="ko-KR" altLang="en-US" dirty="0"/>
              <a:t> 직접 들어가게 하는 </a:t>
            </a:r>
            <a:r>
              <a:rPr lang="en-US" altLang="ko-KR" dirty="0"/>
              <a:t>global</a:t>
            </a:r>
            <a:r>
              <a:rPr lang="ko-KR" altLang="en-US" dirty="0"/>
              <a:t>문을 보완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But </a:t>
            </a:r>
            <a:r>
              <a:rPr lang="ko-KR" altLang="en-US" dirty="0"/>
              <a:t>간단한 함수 이외에는 사용하지 말아야 함</a:t>
            </a:r>
            <a:r>
              <a:rPr lang="en-US" altLang="ko-KR" dirty="0"/>
              <a:t>. </a:t>
            </a:r>
            <a:r>
              <a:rPr lang="ko-KR" altLang="en-US" dirty="0"/>
              <a:t>함수가 길어지면 변수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할당과 멀어져서 이해하기 어려움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C4C765-24D5-4917-8062-6222983A7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991" y="2588031"/>
            <a:ext cx="3029373" cy="29245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F62894-C1C7-4443-9C81-FE4E0F404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991" y="5891199"/>
            <a:ext cx="2505946" cy="50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1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E11E1-A626-4376-B10B-4F50DA25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BetterWay15.</a:t>
            </a:r>
            <a:r>
              <a:rPr lang="ko-KR" altLang="en-US" dirty="0" err="1"/>
              <a:t>클로저가</a:t>
            </a:r>
            <a:r>
              <a:rPr lang="ko-KR" altLang="en-US" dirty="0"/>
              <a:t> 변수 </a:t>
            </a:r>
            <a:r>
              <a:rPr lang="ko-KR" altLang="en-US" dirty="0" err="1"/>
              <a:t>스코프와</a:t>
            </a:r>
            <a:r>
              <a:rPr lang="ko-KR" altLang="en-US" dirty="0"/>
              <a:t> 상호작용하는 방법을 알자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A2298-2049-4A62-B6B7-023241B71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Python3</a:t>
            </a:r>
          </a:p>
          <a:p>
            <a:endParaRPr lang="en-US" altLang="ko-KR" dirty="0"/>
          </a:p>
          <a:p>
            <a:r>
              <a:rPr lang="ko-KR" altLang="en-US" dirty="0"/>
              <a:t>복잡해지면 </a:t>
            </a:r>
            <a:r>
              <a:rPr lang="ko-KR" altLang="en-US" dirty="0" err="1"/>
              <a:t>헬퍼</a:t>
            </a:r>
            <a:r>
              <a:rPr lang="ko-KR" altLang="en-US" dirty="0"/>
              <a:t> 클래스로 상태를 감싸는 방법 이용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B0CF98-B85D-4DAE-AAD2-912BC0B80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29" y="2970942"/>
            <a:ext cx="2429214" cy="3000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724628-F0D8-4264-93E3-A9B7D6FEF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586" y="4471339"/>
            <a:ext cx="1943371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9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D4A47-931C-4607-A458-929A0D01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BetterWay15.</a:t>
            </a:r>
            <a:r>
              <a:rPr lang="ko-KR" altLang="en-US" dirty="0" err="1"/>
              <a:t>클로저가</a:t>
            </a:r>
            <a:r>
              <a:rPr lang="ko-KR" altLang="en-US" dirty="0"/>
              <a:t> 변수 </a:t>
            </a:r>
            <a:r>
              <a:rPr lang="ko-KR" altLang="en-US" dirty="0" err="1"/>
              <a:t>스코프와</a:t>
            </a:r>
            <a:r>
              <a:rPr lang="ko-KR" altLang="en-US" dirty="0"/>
              <a:t> 상호작용하는 방법을 알자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36E23D-FF62-4AA7-82F7-F2B0D6ED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Python2 </a:t>
            </a:r>
            <a:r>
              <a:rPr lang="ko-KR" altLang="en-US" dirty="0"/>
              <a:t>의 </a:t>
            </a:r>
            <a:r>
              <a:rPr lang="ko-KR" altLang="en-US" dirty="0" err="1"/>
              <a:t>스코프</a:t>
            </a:r>
            <a:endParaRPr lang="en-US" altLang="ko-KR" dirty="0"/>
          </a:p>
          <a:p>
            <a:r>
              <a:rPr lang="en-US" altLang="ko-KR" dirty="0"/>
              <a:t>Nonlocal </a:t>
            </a:r>
            <a:r>
              <a:rPr lang="ko-KR" altLang="en-US" dirty="0"/>
              <a:t>지원</a:t>
            </a:r>
            <a:r>
              <a:rPr lang="en-US" altLang="ko-KR" dirty="0"/>
              <a:t>X / </a:t>
            </a:r>
            <a:r>
              <a:rPr lang="ko-KR" altLang="en-US" dirty="0" err="1"/>
              <a:t>깔끔하진</a:t>
            </a:r>
            <a:r>
              <a:rPr lang="ko-KR" altLang="en-US" dirty="0"/>
              <a:t> 않지만 다른 방법으로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en-US" altLang="ko-KR" dirty="0"/>
              <a:t>Found</a:t>
            </a:r>
            <a:r>
              <a:rPr lang="ko-KR" altLang="en-US" dirty="0"/>
              <a:t>변수가 어디서 참조되었는지 상위 </a:t>
            </a:r>
            <a:r>
              <a:rPr lang="ko-KR" altLang="en-US" dirty="0" err="1"/>
              <a:t>스코프로</a:t>
            </a:r>
            <a:r>
              <a:rPr lang="ko-KR" altLang="en-US" dirty="0"/>
              <a:t> 탐색하는 거 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B655C5-E985-4837-ADCA-B2A4D285F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229" y="3242854"/>
            <a:ext cx="3429479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55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8E4CA-2DBC-4119-BCFA-E7B509E4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BetterWay16.</a:t>
            </a:r>
            <a:r>
              <a:rPr lang="ko-KR" altLang="en-US" dirty="0"/>
              <a:t>리스트를 반환하는 대신 </a:t>
            </a:r>
            <a:r>
              <a:rPr lang="ko-KR" altLang="en-US" dirty="0" err="1"/>
              <a:t>제너레이터를</a:t>
            </a:r>
            <a:r>
              <a:rPr lang="ko-KR" altLang="en-US" dirty="0"/>
              <a:t> 고려하자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3C869-7DF9-4E78-9C10-AD586C0A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일련의 결과를 생성하는 함수</a:t>
            </a:r>
            <a:endParaRPr lang="en-US" altLang="ko-KR" dirty="0"/>
          </a:p>
          <a:p>
            <a:r>
              <a:rPr lang="ko-KR" altLang="en-US" dirty="0"/>
              <a:t>가장 간단한 방법 </a:t>
            </a:r>
            <a:r>
              <a:rPr lang="en-US" altLang="ko-KR" dirty="0"/>
              <a:t>-&gt; </a:t>
            </a:r>
            <a:r>
              <a:rPr lang="ko-KR" altLang="en-US" dirty="0"/>
              <a:t>아이템의 리스트 반환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but</a:t>
            </a:r>
            <a:r>
              <a:rPr lang="ko-KR" altLang="en-US" dirty="0"/>
              <a:t> 두가지 문제가 있음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문제</a:t>
            </a:r>
            <a:r>
              <a:rPr lang="en-US" altLang="ko-KR" sz="1800" dirty="0"/>
              <a:t>1. </a:t>
            </a:r>
            <a:r>
              <a:rPr lang="ko-KR" altLang="en-US" sz="1800" dirty="0"/>
              <a:t>코드 복잡</a:t>
            </a:r>
            <a:r>
              <a:rPr lang="en-US" altLang="ko-KR" sz="1800" dirty="0"/>
              <a:t>, </a:t>
            </a:r>
            <a:r>
              <a:rPr lang="ko-KR" altLang="en-US" sz="1800" dirty="0"/>
              <a:t>깔끔하지 않음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문제</a:t>
            </a:r>
            <a:r>
              <a:rPr lang="en-US" altLang="ko-KR" sz="1800" dirty="0"/>
              <a:t>2. </a:t>
            </a:r>
            <a:r>
              <a:rPr lang="ko-KR" altLang="en-US" sz="1800" dirty="0"/>
              <a:t>반환하기 전에 모든 결과 리스트에 저장해야 해서 메모리 문제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ko-KR" altLang="en-US" sz="2000" dirty="0"/>
              <a:t>문자열에서 단어의 인덱스 출력하는 예제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endParaRPr lang="en-US" altLang="ko-KR" sz="20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42A674-3119-48AC-8C3B-F3F987615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833" y="3095523"/>
            <a:ext cx="4039164" cy="28293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B74BED-F67A-4529-BA67-A474BB662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833" y="6306502"/>
            <a:ext cx="1220351" cy="30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14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9E021-2703-45D4-AF63-9BE5C976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BetterWay16.</a:t>
            </a:r>
            <a:r>
              <a:rPr lang="ko-KR" altLang="en-US" dirty="0"/>
              <a:t>리스트를 반환하는 대신 </a:t>
            </a:r>
            <a:r>
              <a:rPr lang="ko-KR" altLang="en-US" dirty="0" err="1"/>
              <a:t>제너레이터를</a:t>
            </a:r>
            <a:r>
              <a:rPr lang="ko-KR" altLang="en-US" dirty="0"/>
              <a:t> 고려하자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626D9-B115-42AA-A0CF-5E1F6B974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앞의 예제와 동일한 동작하는 함수를 </a:t>
            </a:r>
            <a:r>
              <a:rPr lang="ko-KR" altLang="en-US" dirty="0" err="1"/>
              <a:t>제너레이터로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000" dirty="0" err="1"/>
              <a:t>제너레이터</a:t>
            </a:r>
            <a:r>
              <a:rPr lang="ko-KR" altLang="en-US" sz="2000" dirty="0"/>
              <a:t> 호출로 반환되는 </a:t>
            </a:r>
            <a:r>
              <a:rPr lang="ko-KR" altLang="en-US" sz="2000" dirty="0" err="1"/>
              <a:t>이터레이터를</a:t>
            </a:r>
            <a:r>
              <a:rPr lang="ko-KR" altLang="en-US" sz="2000" dirty="0"/>
              <a:t> 내장함수 </a:t>
            </a:r>
            <a:r>
              <a:rPr lang="en-US" altLang="ko-KR" sz="2000" dirty="0"/>
              <a:t>list</a:t>
            </a:r>
            <a:r>
              <a:rPr lang="ko-KR" altLang="en-US" sz="2000" dirty="0"/>
              <a:t>에 전달하여 </a:t>
            </a:r>
            <a:r>
              <a:rPr lang="en-US" altLang="ko-KR" sz="2000" dirty="0"/>
              <a:t>list</a:t>
            </a:r>
            <a:r>
              <a:rPr lang="ko-KR" altLang="en-US" sz="2000" dirty="0"/>
              <a:t>로 변환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제너레이터</a:t>
            </a:r>
            <a:r>
              <a:rPr lang="ko-KR" altLang="en-US" sz="2000" dirty="0"/>
              <a:t> 사용할 때 주의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반환되는 </a:t>
            </a:r>
            <a:r>
              <a:rPr lang="ko-KR" altLang="en-US" sz="2000" dirty="0" err="1"/>
              <a:t>이터레이터에</a:t>
            </a:r>
            <a:r>
              <a:rPr lang="ko-KR" altLang="en-US" sz="2000" dirty="0"/>
              <a:t> 상태가 있고 재사용할 수 없다는 사실을 호출하는 쪽에서 알아야 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42E0CA-7BBF-4687-A7DD-E34A1E6C6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479" y="2445434"/>
            <a:ext cx="3945134" cy="15138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C9A5DF-339E-423A-8D91-6ECE06E9F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479" y="4158557"/>
            <a:ext cx="3219899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93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D88FF-5F05-4F71-8725-BE6D55C9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BetterWay17.</a:t>
            </a:r>
            <a:r>
              <a:rPr lang="ko-KR" altLang="en-US" dirty="0"/>
              <a:t>인수를 순회할 때는 방어적으로 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F355CF-C28C-4C3E-93B6-4EA407A9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600"/>
            <a:ext cx="10515600" cy="5079683"/>
          </a:xfrm>
        </p:spPr>
        <p:txBody>
          <a:bodyPr/>
          <a:lstStyle/>
          <a:p>
            <a:r>
              <a:rPr lang="ko-KR" altLang="en-US" dirty="0"/>
              <a:t>리스트를 여러 번 순회해야 할 경우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3FEC2C-D011-4135-8E4C-3AE0F9B5C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83" y="2106458"/>
            <a:ext cx="2953162" cy="24673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A93921-CE48-41E2-AD23-229B4C3B2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000" y="1860273"/>
            <a:ext cx="2838846" cy="28864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664474-489D-428F-A191-3EEBB1EA9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83" y="4897672"/>
            <a:ext cx="4525006" cy="1905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2D36938-AC4E-469A-8F8A-AD158FE7CA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03" y="4982870"/>
            <a:ext cx="547532" cy="4999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D26BF4-0B81-446B-9CDB-505104A60FB9}"/>
              </a:ext>
            </a:extLst>
          </p:cNvPr>
          <p:cNvSpPr txBox="1"/>
          <p:nvPr/>
        </p:nvSpPr>
        <p:spPr>
          <a:xfrm>
            <a:off x="8409108" y="2256691"/>
            <a:ext cx="33279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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파일에서 데이터 읽도록 확장했을 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Sum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한 번 순회하고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끝나버림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이터레이터가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결과를 한 번만 생성하기 때문에 이미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stopIteration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예외를 일으킨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이터레이터나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제너레이터를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순회해도 결과를 얻을 수 없음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300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9C1B3-D7F3-4ED9-8405-D39F618C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BetterWay17.</a:t>
            </a:r>
            <a:r>
              <a:rPr lang="ko-KR" altLang="en-US" dirty="0"/>
              <a:t>인수를 순회할 때는 방어적으로 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5E299-CCE1-4CA6-BF85-A7C0149A1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이터레이터를</a:t>
            </a:r>
            <a:r>
              <a:rPr lang="ko-KR" altLang="en-US" dirty="0"/>
              <a:t> 소진했는지 알 수 없어서 문제</a:t>
            </a:r>
            <a:r>
              <a:rPr lang="en-US" altLang="ko-KR" dirty="0"/>
              <a:t>. </a:t>
            </a:r>
            <a:r>
              <a:rPr lang="ko-KR" altLang="en-US" dirty="0"/>
              <a:t>입력 </a:t>
            </a:r>
            <a:r>
              <a:rPr lang="ko-KR" altLang="en-US" dirty="0" err="1"/>
              <a:t>이터레이터를</a:t>
            </a:r>
            <a:r>
              <a:rPr lang="ko-KR" altLang="en-US" dirty="0"/>
              <a:t> 방어적으로 복사하여 해결</a:t>
            </a:r>
            <a:r>
              <a:rPr lang="en-US" altLang="ko-KR" dirty="0"/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3C85DF-1BA4-4025-82D9-1AF666F10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56" y="5159886"/>
            <a:ext cx="4525006" cy="1905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60DF74-A05D-4650-8E2C-25C9DA674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56" y="2174438"/>
            <a:ext cx="7744906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41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21F4F-87BC-4558-9382-B37C5FFC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BetterWay17.</a:t>
            </a:r>
            <a:r>
              <a:rPr lang="ko-KR" altLang="en-US" dirty="0"/>
              <a:t>인수를 순회할 때는 방어적으로 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12A6E-D27F-413A-AD80-04533D8D5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But </a:t>
            </a:r>
            <a:r>
              <a:rPr lang="ko-KR" altLang="en-US" dirty="0" err="1"/>
              <a:t>입력받은</a:t>
            </a:r>
            <a:r>
              <a:rPr lang="ko-KR" altLang="en-US" dirty="0"/>
              <a:t> </a:t>
            </a:r>
            <a:r>
              <a:rPr lang="ko-KR" altLang="en-US" dirty="0" err="1"/>
              <a:t>이터레이터</a:t>
            </a:r>
            <a:r>
              <a:rPr lang="ko-KR" altLang="en-US" dirty="0"/>
              <a:t> 콘텐츠의 복사본이 클 수도 있음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 </a:t>
            </a:r>
            <a:r>
              <a:rPr lang="ko-KR" altLang="en-US" dirty="0">
                <a:sym typeface="Wingdings" panose="05000000000000000000" pitchFamily="2" charset="2"/>
              </a:rPr>
              <a:t>호출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될 때마다 새 </a:t>
            </a:r>
            <a:r>
              <a:rPr lang="ko-KR" altLang="en-US" dirty="0" err="1">
                <a:sym typeface="Wingdings" panose="05000000000000000000" pitchFamily="2" charset="2"/>
              </a:rPr>
              <a:t>이터레이터를</a:t>
            </a:r>
            <a:r>
              <a:rPr lang="ko-KR" altLang="en-US" dirty="0">
                <a:sym typeface="Wingdings" panose="05000000000000000000" pitchFamily="2" charset="2"/>
              </a:rPr>
              <a:t> 반환하는 함수를 받게 만들어서 해결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C4C7BF-913B-4856-B52D-7AA9A7C8A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61" y="2547772"/>
            <a:ext cx="4486901" cy="23720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DA584E-D6FF-4B03-AB16-513461581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605" y="3079398"/>
            <a:ext cx="2495898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28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34E4F-6662-4AE1-BB66-A80F9B04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BetterWay17.</a:t>
            </a:r>
            <a:r>
              <a:rPr lang="ko-KR" altLang="en-US" dirty="0"/>
              <a:t>인수를 순회할 때는 방어적으로 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BF5D4-2A41-4A51-97BC-F28711710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앞의 예제보다 더 좋은 방법</a:t>
            </a:r>
            <a:r>
              <a:rPr lang="en-US" altLang="ko-KR" dirty="0"/>
              <a:t>, </a:t>
            </a:r>
            <a:r>
              <a:rPr lang="ko-KR" altLang="en-US" dirty="0" err="1"/>
              <a:t>이터레이터</a:t>
            </a:r>
            <a:r>
              <a:rPr lang="ko-KR" altLang="en-US" dirty="0"/>
              <a:t> 프로토콜을 구현한 새 컨테이너 클래스</a:t>
            </a:r>
            <a:endParaRPr lang="en-US" altLang="ko-KR" dirty="0"/>
          </a:p>
          <a:p>
            <a:pPr lvl="1"/>
            <a:r>
              <a:rPr lang="ko-KR" altLang="en-US" dirty="0" err="1"/>
              <a:t>이터레이터</a:t>
            </a:r>
            <a:r>
              <a:rPr lang="ko-KR" altLang="en-US" dirty="0"/>
              <a:t> 프로토콜은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ko-KR" altLang="en-US" dirty="0"/>
              <a:t>루프와 관련 표현식이 컨테이너 타입의 콘텐츠를 탐색하는 방법을 나타냄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for x in</a:t>
            </a:r>
            <a:r>
              <a:rPr lang="ko-KR" altLang="en-US" dirty="0"/>
              <a:t> </a:t>
            </a:r>
            <a:r>
              <a:rPr lang="en-US" altLang="ko-KR" dirty="0"/>
              <a:t>foo </a:t>
            </a:r>
            <a:r>
              <a:rPr lang="ko-KR" altLang="en-US" dirty="0"/>
              <a:t>같은 문장을 만나면 실제로는 </a:t>
            </a:r>
            <a:r>
              <a:rPr lang="en-US" altLang="ko-KR" dirty="0" err="1"/>
              <a:t>iter</a:t>
            </a:r>
            <a:r>
              <a:rPr lang="en-US" altLang="ko-KR" dirty="0"/>
              <a:t>(foo)</a:t>
            </a:r>
            <a:r>
              <a:rPr lang="ko-KR" altLang="en-US" dirty="0"/>
              <a:t>를 호출함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그러면 내장함수는 </a:t>
            </a:r>
            <a:r>
              <a:rPr lang="en-US" altLang="ko-KR" dirty="0" err="1"/>
              <a:t>iter</a:t>
            </a:r>
            <a:r>
              <a:rPr lang="ko-KR" altLang="en-US" dirty="0"/>
              <a:t>라는 특별한 메서드인 </a:t>
            </a:r>
            <a:r>
              <a:rPr lang="en-US" altLang="ko-KR" dirty="0"/>
              <a:t>foo.__</a:t>
            </a:r>
            <a:r>
              <a:rPr lang="en-US" altLang="ko-KR" dirty="0" err="1"/>
              <a:t>iter</a:t>
            </a:r>
            <a:r>
              <a:rPr lang="en-US" altLang="ko-KR" dirty="0"/>
              <a:t>__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호출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__</a:t>
            </a:r>
            <a:r>
              <a:rPr lang="en-US" altLang="ko-KR" dirty="0" err="1"/>
              <a:t>iter</a:t>
            </a:r>
            <a:r>
              <a:rPr lang="en-US" altLang="ko-KR" dirty="0"/>
              <a:t>__</a:t>
            </a:r>
            <a:r>
              <a:rPr lang="ko-KR" altLang="en-US" dirty="0"/>
              <a:t>메서드는 </a:t>
            </a:r>
            <a:r>
              <a:rPr lang="ko-KR" altLang="en-US" dirty="0" err="1"/>
              <a:t>이터네이터</a:t>
            </a:r>
            <a:r>
              <a:rPr lang="ko-KR" altLang="en-US" dirty="0"/>
              <a:t> 객체를 반환해야 함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마지막으로 </a:t>
            </a:r>
            <a:r>
              <a:rPr lang="en-US" altLang="ko-KR" dirty="0"/>
              <a:t>for</a:t>
            </a:r>
            <a:r>
              <a:rPr lang="ko-KR" altLang="en-US" dirty="0"/>
              <a:t>루프는 </a:t>
            </a:r>
            <a:r>
              <a:rPr lang="ko-KR" altLang="en-US" dirty="0" err="1"/>
              <a:t>이터레이터를</a:t>
            </a:r>
            <a:r>
              <a:rPr lang="ko-KR" altLang="en-US" dirty="0"/>
              <a:t> 모두 소진할 때까지 </a:t>
            </a:r>
            <a:r>
              <a:rPr lang="ko-KR" altLang="en-US" dirty="0" err="1"/>
              <a:t>이터레이터</a:t>
            </a:r>
            <a:r>
              <a:rPr lang="ko-KR" altLang="en-US" dirty="0"/>
              <a:t> 객체에 내장 함수 </a:t>
            </a:r>
            <a:r>
              <a:rPr lang="en-US" altLang="ko-KR" dirty="0"/>
              <a:t>next</a:t>
            </a:r>
            <a:r>
              <a:rPr lang="ko-KR" altLang="en-US" dirty="0"/>
              <a:t>를 계속 호출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입력 데이터를 여러 번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읽음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2967F2-4C07-437F-B6A9-513B4B2E6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14" y="3796924"/>
            <a:ext cx="3162741" cy="26959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A3EFAA-67DF-498E-AD70-94D64D6A1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979" y="4951014"/>
            <a:ext cx="2962688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14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C1C75-CA20-404F-9A5C-151DFF4F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BetterWay17.</a:t>
            </a:r>
            <a:r>
              <a:rPr lang="ko-KR" altLang="en-US" dirty="0"/>
              <a:t>인수를 순회할 때는 방어적으로 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AE9A7-0203-45B9-B318-BAEC968E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파라미터가 단순한 </a:t>
            </a:r>
            <a:r>
              <a:rPr lang="ko-KR" altLang="en-US" dirty="0" err="1"/>
              <a:t>이터레이터가</a:t>
            </a:r>
            <a:r>
              <a:rPr lang="ko-KR" altLang="en-US" dirty="0"/>
              <a:t> 아님을 보장하는 함수 작성</a:t>
            </a:r>
            <a:endParaRPr lang="en-US" altLang="ko-KR" dirty="0"/>
          </a:p>
          <a:p>
            <a:pPr lvl="1"/>
            <a:r>
              <a:rPr lang="ko-KR" altLang="en-US" dirty="0"/>
              <a:t>프로토콜에 따르면 내장함수 </a:t>
            </a:r>
            <a:r>
              <a:rPr lang="en-US" altLang="ko-KR" dirty="0" err="1"/>
              <a:t>iter</a:t>
            </a:r>
            <a:r>
              <a:rPr lang="ko-KR" altLang="en-US" dirty="0"/>
              <a:t>에 </a:t>
            </a:r>
            <a:r>
              <a:rPr lang="ko-KR" altLang="en-US" dirty="0" err="1"/>
              <a:t>이터레이터를</a:t>
            </a:r>
            <a:r>
              <a:rPr lang="ko-KR" altLang="en-US" dirty="0"/>
              <a:t> 넘기면 </a:t>
            </a:r>
            <a:r>
              <a:rPr lang="ko-KR" altLang="en-US" dirty="0" err="1"/>
              <a:t>이터레이터</a:t>
            </a:r>
            <a:r>
              <a:rPr lang="ko-KR" altLang="en-US" dirty="0"/>
              <a:t> 자체가 반환됨</a:t>
            </a:r>
            <a:r>
              <a:rPr lang="en-US" altLang="ko-KR" dirty="0"/>
              <a:t>. But</a:t>
            </a:r>
            <a:r>
              <a:rPr lang="ko-KR" altLang="en-US" dirty="0"/>
              <a:t> </a:t>
            </a:r>
            <a:r>
              <a:rPr lang="en-US" altLang="ko-KR" dirty="0" err="1"/>
              <a:t>iter</a:t>
            </a:r>
            <a:r>
              <a:rPr lang="ko-KR" altLang="en-US" dirty="0"/>
              <a:t>에 컨테이너 타입을 넘기면 매번 새로운 </a:t>
            </a:r>
            <a:r>
              <a:rPr lang="ko-KR" altLang="en-US" dirty="0" err="1"/>
              <a:t>이터레이터</a:t>
            </a:r>
            <a:r>
              <a:rPr lang="ko-KR" altLang="en-US" dirty="0"/>
              <a:t> 객체가 반환됨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입력 </a:t>
            </a:r>
            <a:r>
              <a:rPr lang="ko-KR" altLang="en-US" dirty="0" err="1"/>
              <a:t>이터레이터</a:t>
            </a:r>
            <a:r>
              <a:rPr lang="ko-KR" altLang="en-US" dirty="0"/>
              <a:t> 전체를 복사하고 싶지는 않지만</a:t>
            </a:r>
            <a:r>
              <a:rPr lang="en-US" altLang="ko-KR" dirty="0"/>
              <a:t>, </a:t>
            </a:r>
            <a:r>
              <a:rPr lang="ko-KR" altLang="en-US" dirty="0"/>
              <a:t>입력 데이터를 여러 번 순회해야 할 때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C80A1A-EDE5-4BD2-9E50-67C9804FBD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18"/>
          <a:stretch/>
        </p:blipFill>
        <p:spPr>
          <a:xfrm>
            <a:off x="2582390" y="2935678"/>
            <a:ext cx="5010849" cy="188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2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411E-400A-4FC9-A7F0-D1394FB2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>
            <a:normAutofit/>
          </a:bodyPr>
          <a:lstStyle/>
          <a:p>
            <a:r>
              <a:rPr lang="en-US" altLang="ko-KR" sz="4400" i="0" u="sng" dirty="0"/>
              <a:t>Chapter 2.</a:t>
            </a:r>
            <a:r>
              <a:rPr lang="en-US" altLang="ko-KR" sz="4400" dirty="0"/>
              <a:t>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A86A9-A0B7-4369-866C-CCB2FF0BA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888"/>
            <a:ext cx="10515600" cy="4787075"/>
          </a:xfrm>
        </p:spPr>
        <p:txBody>
          <a:bodyPr/>
          <a:lstStyle/>
          <a:p>
            <a:r>
              <a:rPr lang="ko-KR" altLang="en-US" dirty="0"/>
              <a:t>다른 프로그래밍 언어에서 제공하는 기능과 비슷하지만 그 외의 </a:t>
            </a:r>
            <a:r>
              <a:rPr lang="ko-KR" altLang="en-US" dirty="0" err="1"/>
              <a:t>파이썬에만</a:t>
            </a:r>
            <a:r>
              <a:rPr lang="ko-KR" altLang="en-US" dirty="0"/>
              <a:t> 있는 기능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부가기능은 함수의 목적을 더 분명하게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불필요한 요소를 제거하고 호출자의 의도를 명료하게 보여주며</a:t>
            </a:r>
            <a:r>
              <a:rPr lang="en-US" altLang="ko-KR" dirty="0"/>
              <a:t>, </a:t>
            </a:r>
            <a:r>
              <a:rPr lang="ko-KR" altLang="en-US" dirty="0"/>
              <a:t>찾기 어려운 미묘한 버그를 줄일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909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71B35-EFCF-4DC3-85AC-97833FC8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BetterWay18. </a:t>
            </a:r>
            <a:r>
              <a:rPr lang="ko-KR" altLang="en-US" dirty="0"/>
              <a:t>가변 위치 인수로 깔끔하게 보이게 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3AC94-3E14-4102-8358-90845503C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/>
          <a:lstStyle/>
          <a:p>
            <a:r>
              <a:rPr lang="ko-KR" altLang="en-US" dirty="0"/>
              <a:t>선택적 위치인수 </a:t>
            </a:r>
            <a:r>
              <a:rPr lang="en-US" altLang="ko-KR" dirty="0"/>
              <a:t>(*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받게 만들면 함수 호출을 더 명확하게 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로그를 남기는 예제</a:t>
            </a:r>
            <a:endParaRPr lang="en-US" altLang="ko-KR" dirty="0"/>
          </a:p>
          <a:p>
            <a:pPr lvl="2"/>
            <a:r>
              <a:rPr lang="ko-KR" altLang="en-US" dirty="0"/>
              <a:t>로그에 넘길 값이 없을 때 빈 리스트를 넘기기 불편하므로</a:t>
            </a:r>
            <a:r>
              <a:rPr lang="en-US" altLang="ko-KR" dirty="0"/>
              <a:t>..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6E0EE5-DCDE-4F0C-875D-CD2019529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40" y="3129090"/>
            <a:ext cx="4353533" cy="18385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437F89-2F69-4BF6-8976-77D9B0A4D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13" y="3157669"/>
            <a:ext cx="4401164" cy="18100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D369E8-2C0C-4252-B819-3447C3CB6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38" y="5558028"/>
            <a:ext cx="1752845" cy="3334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4E9C2EE-5072-4025-A551-2C24FF750C22}"/>
              </a:ext>
            </a:extLst>
          </p:cNvPr>
          <p:cNvSpPr/>
          <p:nvPr/>
        </p:nvSpPr>
        <p:spPr>
          <a:xfrm>
            <a:off x="7362092" y="3294181"/>
            <a:ext cx="633046" cy="234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0FAB4C9-EBCC-46F0-9E91-B5D3B46B45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37" y="5224606"/>
            <a:ext cx="2800741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30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DF7DC-7840-4960-A4EA-643EE22D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BetterWay18. </a:t>
            </a:r>
            <a:r>
              <a:rPr lang="ko-KR" altLang="en-US" dirty="0"/>
              <a:t>가변 위치 인수로 깔끔하게 보이게 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11768-D9DD-4043-9AFA-1255340B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가변개수의 위치 인수를 받는 방법의 문제점 두가지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가변 인수가 함수에 전달되기 전에 항상 </a:t>
            </a:r>
            <a:r>
              <a:rPr lang="ko-KR" altLang="en-US" dirty="0" err="1"/>
              <a:t>튜플로</a:t>
            </a:r>
            <a:r>
              <a:rPr lang="ko-KR" altLang="en-US" dirty="0"/>
              <a:t> 변환됨</a:t>
            </a:r>
          </a:p>
          <a:p>
            <a:pPr marL="914400" lvl="1" indent="-457200">
              <a:buAutoNum type="arabicPeriod"/>
            </a:pPr>
            <a:r>
              <a:rPr lang="ko-KR" altLang="en-US" dirty="0"/>
              <a:t>함수를 호출하는 쪽에서 </a:t>
            </a:r>
            <a:r>
              <a:rPr lang="ko-KR" altLang="en-US" dirty="0" err="1"/>
              <a:t>제너레이터에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연산자를 쓰면 </a:t>
            </a:r>
            <a:r>
              <a:rPr lang="ko-KR" altLang="en-US" dirty="0" err="1"/>
              <a:t>제너레이터가</a:t>
            </a:r>
            <a:r>
              <a:rPr lang="ko-KR" altLang="en-US" dirty="0"/>
              <a:t> 모두 </a:t>
            </a:r>
            <a:r>
              <a:rPr lang="ko-KR" altLang="en-US" dirty="0" err="1"/>
              <a:t>소진될때까지</a:t>
            </a:r>
            <a:r>
              <a:rPr lang="ko-KR" altLang="en-US" dirty="0"/>
              <a:t> 순회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메모리 문제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914400" lvl="1" indent="-457200"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*</a:t>
            </a:r>
            <a:r>
              <a:rPr lang="en-US" altLang="ko-KR" dirty="0" err="1">
                <a:sym typeface="Wingdings" panose="05000000000000000000" pitchFamily="2" charset="2"/>
              </a:rPr>
              <a:t>args</a:t>
            </a:r>
            <a:r>
              <a:rPr lang="ko-KR" altLang="en-US" dirty="0">
                <a:sym typeface="Wingdings" panose="05000000000000000000" pitchFamily="2" charset="2"/>
              </a:rPr>
              <a:t>는 입력의 수가 적을 때 쓰기 좋음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914400" lvl="1" indent="-45720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많은 </a:t>
            </a:r>
            <a:r>
              <a:rPr lang="ko-KR" altLang="en-US" dirty="0" err="1">
                <a:sym typeface="Wingdings" panose="05000000000000000000" pitchFamily="2" charset="2"/>
              </a:rPr>
              <a:t>리터럴이나</a:t>
            </a:r>
            <a:r>
              <a:rPr lang="ko-KR" altLang="en-US" dirty="0">
                <a:sym typeface="Wingdings" panose="05000000000000000000" pitchFamily="2" charset="2"/>
              </a:rPr>
              <a:t> 변수 이름을 한꺼번에 넘기는 함수 호출에 이상적임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C3F619-33B7-4B0B-B351-ED8E7EDFB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969" y="3805487"/>
            <a:ext cx="574437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63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D0CCD-E69C-485A-B26B-61194AE1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BetterWay18. </a:t>
            </a:r>
            <a:r>
              <a:rPr lang="ko-KR" altLang="en-US" dirty="0"/>
              <a:t>가변 위치 인수로 깔끔하게 보이게 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11DF3E-22D6-45EF-A1CB-B695EDC38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가변개수의 위치 인수를 받는 방법의 문제점 두가지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추후에 코드를 모두 변경하지 </a:t>
            </a:r>
            <a:r>
              <a:rPr lang="ko-KR" altLang="en-US" dirty="0" err="1"/>
              <a:t>않고서는</a:t>
            </a:r>
            <a:r>
              <a:rPr lang="ko-KR" altLang="en-US" dirty="0"/>
              <a:t> 새 위치 인수를 추가할 수 없음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14ECCC-53B7-4D3D-8E12-E56A45CDF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646" y="2324336"/>
            <a:ext cx="4953691" cy="18576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40D529-3F49-49FC-ACC0-E094FA37B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249" y="4768377"/>
            <a:ext cx="2757612" cy="48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49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B6EFC-BD05-4A9E-B1E9-340EE6FC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BetterWay19.</a:t>
            </a:r>
            <a:r>
              <a:rPr lang="ko-KR" altLang="en-US" dirty="0"/>
              <a:t>키워드 인수로 선택적인 동작을 제공하자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FD4FE-62C9-41EE-B709-FA521A204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파라미터를 </a:t>
            </a:r>
            <a:r>
              <a:rPr lang="ko-KR" altLang="en-US" b="1" u="sng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위치</a:t>
            </a:r>
            <a:r>
              <a:rPr lang="ko-KR" altLang="en-US" dirty="0"/>
              <a:t>로 넘길 수 있고</a:t>
            </a:r>
            <a:r>
              <a:rPr lang="en-US" altLang="ko-KR" dirty="0"/>
              <a:t>, </a:t>
            </a:r>
            <a:r>
              <a:rPr lang="ko-KR" altLang="en-US" u="sng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키워드</a:t>
            </a:r>
            <a:r>
              <a:rPr lang="ko-KR" altLang="en-US" dirty="0"/>
              <a:t>로도 전달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키워드 파라미터의 이점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함수호출을 더 명확하게 이해할 수 있음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함수 정의 시 기본값 설정 가능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기존의 호출 코드와 호환성을 유지하면서</a:t>
            </a:r>
            <a:r>
              <a:rPr lang="en-US" altLang="ko-KR" dirty="0"/>
              <a:t>, </a:t>
            </a:r>
            <a:r>
              <a:rPr lang="ko-KR" altLang="en-US" dirty="0"/>
              <a:t>함수의 파라미터 확장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647D17-CF6E-4FA8-BF9A-9A538A14A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50" y="1795709"/>
            <a:ext cx="3373542" cy="1803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E8EA56-4A5D-4073-9C03-C167E3B65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50" y="3720904"/>
            <a:ext cx="1943371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86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2CD3C-F3A8-4CFF-82E7-44BBDCFF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BetterWay19.</a:t>
            </a:r>
            <a:r>
              <a:rPr lang="ko-KR" altLang="en-US" dirty="0"/>
              <a:t>키워드 인수로 선택적인 동작을 제공하자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975CF-360B-4707-B0B7-2E681583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 함수 정의 시 기본값 설정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sz="2000" dirty="0"/>
              <a:t>기본값이 간단할 때 잘 동작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1662FB-818F-461E-A0B8-079F3ABF6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90" y="2261044"/>
            <a:ext cx="4606010" cy="7869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E74D85-82B0-44FD-A16B-C4388FA29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90" y="3169920"/>
            <a:ext cx="4791744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88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C2570-B7DC-4FAB-94B2-F2FB314B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BetterWay19.</a:t>
            </a:r>
            <a:r>
              <a:rPr lang="ko-KR" altLang="en-US" dirty="0"/>
              <a:t>키워드 인수로 선택적인 동작을 제공하자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46990-1D0B-440D-A571-021B09F7A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기존의 호출 코드와 호환성을 유지하면서</a:t>
            </a:r>
            <a:r>
              <a:rPr lang="en-US" altLang="ko-KR" dirty="0"/>
              <a:t>, </a:t>
            </a:r>
            <a:r>
              <a:rPr lang="ko-KR" altLang="en-US" dirty="0"/>
              <a:t>함수의 파라미터 확장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선택적인 키워드 인수를 여전히 위치 인수로 넘길 </a:t>
            </a:r>
            <a:r>
              <a:rPr lang="ko-KR" altLang="en-US" sz="2000" dirty="0" err="1"/>
              <a:t>수있음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</a:t>
            </a:r>
            <a:r>
              <a:rPr lang="ko-KR" altLang="en-US" sz="2000" dirty="0" err="1"/>
              <a:t>혼동일으킬</a:t>
            </a:r>
            <a:r>
              <a:rPr lang="ko-KR" altLang="en-US" sz="2000" dirty="0"/>
              <a:t> 수 있으니 항상 키워드이름으로만 사용하는게 좋음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10ED8B-1844-41D6-BAF5-E6CE06750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741" y="3045147"/>
            <a:ext cx="4982270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07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F6A4A-BB4A-4C02-A00E-90F0CDCD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BetterWay20. </a:t>
            </a:r>
            <a:r>
              <a:rPr lang="ko-KR" altLang="en-US" sz="2700" dirty="0"/>
              <a:t>동적 기본 인수를 지정하려면 </a:t>
            </a:r>
            <a:r>
              <a:rPr lang="en-US" altLang="ko-KR" sz="2700" dirty="0"/>
              <a:t>None</a:t>
            </a:r>
            <a:r>
              <a:rPr lang="ko-KR" altLang="en-US" sz="2700" dirty="0"/>
              <a:t>과 </a:t>
            </a:r>
            <a:r>
              <a:rPr lang="en-US" altLang="ko-KR" sz="2700" dirty="0"/>
              <a:t>docstring</a:t>
            </a:r>
            <a:r>
              <a:rPr lang="ko-KR" altLang="en-US" sz="2700" dirty="0"/>
              <a:t>을 사용하자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65BD7-83EB-4BE3-913F-8741F63C8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키워드 인수의 기본값을 </a:t>
            </a:r>
            <a:r>
              <a:rPr lang="en-US" altLang="ko-KR" dirty="0"/>
              <a:t>non-static </a:t>
            </a:r>
            <a:r>
              <a:rPr lang="ko-KR" altLang="en-US" dirty="0"/>
              <a:t>타입을 사용할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호출한 시각을 출력하려는 예제</a:t>
            </a:r>
            <a:endParaRPr lang="en-US" altLang="ko-KR" dirty="0"/>
          </a:p>
          <a:p>
            <a:pPr lvl="1"/>
            <a:r>
              <a:rPr lang="ko-KR" altLang="en-US" dirty="0"/>
              <a:t>인수가 수정 가능할 때 </a:t>
            </a:r>
            <a:r>
              <a:rPr lang="en-US" altLang="ko-KR" dirty="0"/>
              <a:t>None </a:t>
            </a:r>
            <a:r>
              <a:rPr lang="ko-KR" altLang="en-US" dirty="0"/>
              <a:t>사용하는게 중요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5D52F3-65B1-4792-84B6-E47F0535C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83" y="4770036"/>
            <a:ext cx="3757721" cy="4634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34E7E9-0249-4F0A-846C-6CAF72CEE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83" y="3016674"/>
            <a:ext cx="3316003" cy="12408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2EC6C1-3359-415A-9541-7945C680C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862" y="2899443"/>
            <a:ext cx="4153480" cy="30103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058878A-A797-4634-BB63-8400EE986637}"/>
              </a:ext>
            </a:extLst>
          </p:cNvPr>
          <p:cNvSpPr/>
          <p:nvPr/>
        </p:nvSpPr>
        <p:spPr>
          <a:xfrm>
            <a:off x="7444154" y="3032240"/>
            <a:ext cx="867508" cy="2188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6831076-A782-47BC-94B7-6FBB820D05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521" y="6016600"/>
            <a:ext cx="2886478" cy="33342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AC6E66-9A11-46EA-9EEC-986C5AF94786}"/>
              </a:ext>
            </a:extLst>
          </p:cNvPr>
          <p:cNvSpPr/>
          <p:nvPr/>
        </p:nvSpPr>
        <p:spPr>
          <a:xfrm>
            <a:off x="2708788" y="3038670"/>
            <a:ext cx="1781149" cy="212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647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77947-423D-4FE9-9B35-F8E64F38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BetterWay20. </a:t>
            </a:r>
            <a:r>
              <a:rPr lang="ko-KR" altLang="en-US" sz="2700" dirty="0"/>
              <a:t>동적 기본 인수를 지정하려면 </a:t>
            </a:r>
            <a:r>
              <a:rPr lang="en-US" altLang="ko-KR" sz="2700" dirty="0"/>
              <a:t>None</a:t>
            </a:r>
            <a:r>
              <a:rPr lang="ko-KR" altLang="en-US" sz="2700" dirty="0"/>
              <a:t>과 </a:t>
            </a:r>
            <a:r>
              <a:rPr lang="en-US" altLang="ko-KR" sz="2700" dirty="0"/>
              <a:t>docstring</a:t>
            </a:r>
            <a:r>
              <a:rPr lang="ko-KR" altLang="en-US" sz="2700" dirty="0"/>
              <a:t>을 사용하자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5EB3D-2778-4E71-8942-1066A977A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2. </a:t>
            </a:r>
            <a:r>
              <a:rPr lang="ko-KR" altLang="en-US" dirty="0"/>
              <a:t>디코딩 실패 시 빈 </a:t>
            </a:r>
            <a:r>
              <a:rPr lang="ko-KR" altLang="en-US" dirty="0" err="1"/>
              <a:t>딕셔너리</a:t>
            </a:r>
            <a:r>
              <a:rPr lang="ko-KR" altLang="en-US" dirty="0"/>
              <a:t> 반환하고자 할 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FD0BE7-8C25-4C46-8F96-0EACD2D4A4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58"/>
          <a:stretch/>
        </p:blipFill>
        <p:spPr>
          <a:xfrm>
            <a:off x="626843" y="4869372"/>
            <a:ext cx="2534004" cy="6943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BEA16D-EC5B-4A15-A190-587B29F9E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200" y="2129816"/>
            <a:ext cx="4010585" cy="43630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021C979-9CA8-40FF-A634-5029FECC32EB}"/>
              </a:ext>
            </a:extLst>
          </p:cNvPr>
          <p:cNvSpPr/>
          <p:nvPr/>
        </p:nvSpPr>
        <p:spPr>
          <a:xfrm>
            <a:off x="476110" y="5268368"/>
            <a:ext cx="1781149" cy="212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1DC4A55-7ED9-4E9A-9B5E-1692B7CDC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10" y="2349833"/>
            <a:ext cx="6801799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22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0779B-1ABA-4F78-8F89-5E7F5A56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BetterWay21. </a:t>
            </a:r>
            <a:r>
              <a:rPr lang="ko-KR" altLang="en-US" dirty="0"/>
              <a:t>키워드 전용 인수로 명료성을 강요하자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B32A3-C824-4FFF-ABBC-296880D1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키워드 인수</a:t>
            </a:r>
            <a:endParaRPr lang="en-US" altLang="ko-KR" dirty="0"/>
          </a:p>
          <a:p>
            <a:pPr lvl="1"/>
            <a:r>
              <a:rPr lang="ko-KR" altLang="en-US" dirty="0"/>
              <a:t>여전히 호출하는 쪽에서 키워드 인수로 의도를 명확히 드러내라고 강요할 방법이 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B1BE03-38C8-4F2B-8EA3-F540615D7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670" y="2053605"/>
            <a:ext cx="5763429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41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6F33D-718F-4BD7-BF77-5C4A45C8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BetterWay21. </a:t>
            </a:r>
            <a:r>
              <a:rPr lang="ko-KR" altLang="en-US" dirty="0"/>
              <a:t>키워드 전용 인수로 명료성을 강요하자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5BB8D-F7A6-48C2-B963-2A9159584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키워드 전용 인수 </a:t>
            </a:r>
            <a:r>
              <a:rPr lang="en-US" altLang="ko-KR" dirty="0"/>
              <a:t>/ python3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4648D4-A8DD-477C-932A-ECA08E7BE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54" y="2019103"/>
            <a:ext cx="3915321" cy="29150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9D48E6-643B-45E7-871E-4A60DA9D2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784" y="2019103"/>
            <a:ext cx="5144218" cy="301032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B916A3-8652-48F1-A6F7-78AD05309BE7}"/>
              </a:ext>
            </a:extLst>
          </p:cNvPr>
          <p:cNvSpPr/>
          <p:nvPr/>
        </p:nvSpPr>
        <p:spPr>
          <a:xfrm>
            <a:off x="3763107" y="2133600"/>
            <a:ext cx="222738" cy="214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54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67B53-44E0-4632-8636-3A9AB5E0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BetterWay14. None</a:t>
            </a:r>
            <a:r>
              <a:rPr lang="ko-KR" altLang="en-US" dirty="0"/>
              <a:t>을 반환하기 보다는 예외를 일으키자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07C36-123E-4A2E-94B8-925CF46F8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None</a:t>
            </a:r>
            <a:r>
              <a:rPr lang="ko-KR" altLang="en-US" dirty="0"/>
              <a:t>을 반환하도록 작성한다면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빈 문자열</a:t>
            </a:r>
            <a:r>
              <a:rPr lang="en-US" altLang="ko-KR" dirty="0"/>
              <a:t>, </a:t>
            </a:r>
            <a:r>
              <a:rPr lang="ko-KR" altLang="en-US" dirty="0"/>
              <a:t>빈 리스트</a:t>
            </a:r>
            <a:r>
              <a:rPr lang="en-US" altLang="ko-KR" dirty="0"/>
              <a:t>, 0 </a:t>
            </a:r>
            <a:r>
              <a:rPr lang="ko-KR" altLang="en-US" dirty="0"/>
              <a:t>이 모두 암시적으로 </a:t>
            </a:r>
            <a:r>
              <a:rPr lang="en-US" altLang="ko-KR" dirty="0"/>
              <a:t>false</a:t>
            </a:r>
            <a:r>
              <a:rPr lang="ko-KR" altLang="en-US" dirty="0"/>
              <a:t>로 평가됨 </a:t>
            </a:r>
            <a:r>
              <a:rPr lang="en-US" altLang="ko-KR" dirty="0"/>
              <a:t>(betterWay4. </a:t>
            </a:r>
            <a:r>
              <a:rPr lang="ko-KR" altLang="en-US" dirty="0"/>
              <a:t>에서</a:t>
            </a:r>
            <a:r>
              <a:rPr lang="en-US" altLang="ko-KR" dirty="0"/>
              <a:t>..)</a:t>
            </a:r>
          </a:p>
          <a:p>
            <a:pPr lvl="1"/>
            <a:r>
              <a:rPr lang="en-US" altLang="ko-KR" dirty="0"/>
              <a:t>None</a:t>
            </a:r>
            <a:r>
              <a:rPr lang="ko-KR" altLang="en-US" dirty="0"/>
              <a:t>이 아닌 경우에도 </a:t>
            </a:r>
            <a:r>
              <a:rPr lang="en-US" altLang="ko-KR" dirty="0"/>
              <a:t>false</a:t>
            </a:r>
            <a:r>
              <a:rPr lang="ko-KR" altLang="en-US" dirty="0"/>
              <a:t>로 검사될 수 있어서 문제가 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606DDB-BBC8-4EAA-BF05-609D325C2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98" y="1771697"/>
            <a:ext cx="2353003" cy="19338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7E2B4F-1140-49FE-A9B8-C3E16B954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076" y="1186180"/>
            <a:ext cx="3591426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8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F8484-815C-4094-8950-8EA494CC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BetterWay21. </a:t>
            </a:r>
            <a:r>
              <a:rPr lang="ko-KR" altLang="en-US" dirty="0"/>
              <a:t>키워드 전용 인수로 명료성을 강요하자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2ABEF-D367-45A0-AF03-73C61F83D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Python2 </a:t>
            </a:r>
            <a:r>
              <a:rPr lang="ko-KR" altLang="en-US" dirty="0"/>
              <a:t>키워드 전용 인수</a:t>
            </a:r>
            <a:endParaRPr lang="en-US" altLang="ko-KR" dirty="0"/>
          </a:p>
          <a:p>
            <a:pPr lvl="1"/>
            <a:r>
              <a:rPr lang="ko-KR" altLang="en-US" dirty="0"/>
              <a:t>명시적 문법이 없음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인수 리스트에 </a:t>
            </a:r>
            <a:r>
              <a:rPr lang="en-US" altLang="ko-KR" dirty="0"/>
              <a:t>**</a:t>
            </a:r>
            <a:r>
              <a:rPr lang="ko-KR" altLang="en-US" dirty="0"/>
              <a:t>연산자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826F05-4B27-495E-AC17-DCF5E29BD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587" y="2738510"/>
            <a:ext cx="3949083" cy="22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47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295AE-318B-485D-B408-0B9A8AC5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BetterWay21. </a:t>
            </a:r>
            <a:r>
              <a:rPr lang="ko-KR" altLang="en-US" dirty="0"/>
              <a:t>키워드 전용 인수로 명료성을 강요하자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C933E-356F-45D4-907D-25F8A54D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Python2 </a:t>
            </a:r>
            <a:r>
              <a:rPr lang="ko-KR" altLang="en-US" dirty="0"/>
              <a:t>키워드 전용 인수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BF3E96-AFBB-4FE1-BA37-4B0B5345B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81" y="2036338"/>
            <a:ext cx="4896533" cy="31341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6951A4-8F96-498A-BB2F-8D7DAE778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734" y="2283610"/>
            <a:ext cx="5734850" cy="34771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F8F8C35-D50C-4959-980E-6541E3906036}"/>
              </a:ext>
            </a:extLst>
          </p:cNvPr>
          <p:cNvSpPr/>
          <p:nvPr/>
        </p:nvSpPr>
        <p:spPr>
          <a:xfrm>
            <a:off x="3493476" y="2150716"/>
            <a:ext cx="867508" cy="2188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16C95A-6160-44CD-9721-2D3116F83C1F}"/>
              </a:ext>
            </a:extLst>
          </p:cNvPr>
          <p:cNvSpPr/>
          <p:nvPr/>
        </p:nvSpPr>
        <p:spPr>
          <a:xfrm>
            <a:off x="2389876" y="2369611"/>
            <a:ext cx="2838616" cy="2188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708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08946-DB99-43E1-811F-DDB81C9D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8521561-1326-4AFD-A5C0-F680AEDC9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54" y="1318918"/>
            <a:ext cx="3124636" cy="185763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6D21D1-FDA4-4649-A095-35F688C8E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329" y="1571366"/>
            <a:ext cx="3172268" cy="18576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D8ECB6-28AC-402E-91DD-AA351EE49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57" y="1817192"/>
            <a:ext cx="3448531" cy="18576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E1F5DC-D28C-47E2-ADFA-574611DDB6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16" y="4191106"/>
            <a:ext cx="4010585" cy="20672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DED734-DC55-4BF6-B986-66ED21CE2A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13" y="4891902"/>
            <a:ext cx="3372321" cy="19433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5B8E306-E645-4049-BF5B-FCE47E524C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572" y="4387556"/>
            <a:ext cx="3629532" cy="210531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B9C3F4D-59D5-4682-AF0A-A6E2AEFAF5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82" y="3071762"/>
            <a:ext cx="2972215" cy="17337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7C7525C-B2E9-47E0-9A3A-A30E9137A0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673" y="3129531"/>
            <a:ext cx="2857899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8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6F8E6-18C6-49E2-9A42-FFE732CB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BetterWay14. None</a:t>
            </a:r>
            <a:r>
              <a:rPr lang="ko-KR" altLang="en-US" dirty="0"/>
              <a:t>을 반환하기 보다는 예외를 일으키자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C5881-1C5B-48A8-AC6B-69DF9DFA4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개선 </a:t>
            </a:r>
            <a:r>
              <a:rPr lang="en-US" altLang="ko-KR" dirty="0"/>
              <a:t>1. </a:t>
            </a:r>
            <a:r>
              <a:rPr lang="ko-KR" altLang="en-US" dirty="0"/>
              <a:t>반환 값을 두 개로 나눠서 </a:t>
            </a:r>
            <a:r>
              <a:rPr lang="ko-KR" altLang="en-US" dirty="0" err="1"/>
              <a:t>튜플에</a:t>
            </a:r>
            <a:r>
              <a:rPr lang="ko-KR" altLang="en-US" dirty="0"/>
              <a:t> 담기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작업 성공 여부</a:t>
            </a:r>
            <a:r>
              <a:rPr lang="en-US" altLang="ko-KR" dirty="0"/>
              <a:t>, </a:t>
            </a:r>
            <a:r>
              <a:rPr lang="ko-KR" altLang="en-US" dirty="0"/>
              <a:t>계산된 실제 결과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But </a:t>
            </a:r>
            <a:r>
              <a:rPr lang="ko-KR" altLang="en-US" dirty="0"/>
              <a:t>호출자가 </a:t>
            </a:r>
            <a:r>
              <a:rPr lang="ko-KR" altLang="en-US" dirty="0" err="1"/>
              <a:t>튜플의</a:t>
            </a:r>
            <a:r>
              <a:rPr lang="ko-KR" altLang="en-US" dirty="0"/>
              <a:t> 첫 번째 부분을 쉽게 무시할 수 있음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(</a:t>
            </a:r>
            <a:r>
              <a:rPr lang="ko-KR" altLang="en-US" dirty="0" err="1"/>
              <a:t>파이썬에서</a:t>
            </a:r>
            <a:r>
              <a:rPr lang="ko-KR" altLang="en-US" dirty="0"/>
              <a:t> 사용하지 않을 변수에 붙이는 관례인 밑줄 변수 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이름을 사용해서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 None </a:t>
            </a:r>
            <a:r>
              <a:rPr lang="ko-KR" altLang="en-US" dirty="0">
                <a:sym typeface="Wingdings" panose="05000000000000000000" pitchFamily="2" charset="2"/>
              </a:rPr>
              <a:t>반환 만큼이나 나쁨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860A60-4305-4371-B300-911C7BCC2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893" y="1097280"/>
            <a:ext cx="2610214" cy="24482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B75E42-64D2-4AD3-AEE9-7F7DD39D5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197" y="4577614"/>
            <a:ext cx="3801005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FACF1-2E93-426E-9E99-93CE227B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BetterWay14. None</a:t>
            </a:r>
            <a:r>
              <a:rPr lang="ko-KR" altLang="en-US" dirty="0"/>
              <a:t>을 반환하기 보다는 예외를 일으키자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A19A31-B514-4CE4-B3DB-901A58A4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개선</a:t>
            </a:r>
            <a:r>
              <a:rPr lang="en-US" altLang="ko-KR" dirty="0"/>
              <a:t>2. </a:t>
            </a:r>
            <a:r>
              <a:rPr lang="ko-KR" altLang="en-US" dirty="0"/>
              <a:t>절대로 </a:t>
            </a:r>
            <a:r>
              <a:rPr lang="en-US" altLang="ko-KR" dirty="0"/>
              <a:t>None</a:t>
            </a:r>
            <a:r>
              <a:rPr lang="ko-KR" altLang="en-US" dirty="0"/>
              <a:t>을 반환하지 않기</a:t>
            </a:r>
            <a:endParaRPr lang="en-US" altLang="ko-KR" dirty="0"/>
          </a:p>
          <a:p>
            <a:pPr lvl="1"/>
            <a:r>
              <a:rPr lang="ko-KR" altLang="en-US" dirty="0"/>
              <a:t>대신에 호출하는 쪽에 예외 일으켜서 호출하는 쪽에서 예외를 처리하도록 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9E3847-03C5-4549-A2FD-141CCD695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555" y="2122966"/>
            <a:ext cx="5146264" cy="1533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0C0D25-BD18-471F-B135-6D1529157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555" y="4082464"/>
            <a:ext cx="3826540" cy="193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3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6F5ED-16B3-4153-965A-9BB5A797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BetterWay15.</a:t>
            </a:r>
            <a:r>
              <a:rPr lang="ko-KR" altLang="en-US" dirty="0" err="1"/>
              <a:t>클로저가</a:t>
            </a:r>
            <a:r>
              <a:rPr lang="ko-KR" altLang="en-US" dirty="0"/>
              <a:t> 변수 </a:t>
            </a:r>
            <a:r>
              <a:rPr lang="ko-KR" altLang="en-US" dirty="0" err="1"/>
              <a:t>스코프와</a:t>
            </a:r>
            <a:r>
              <a:rPr lang="ko-KR" altLang="en-US" dirty="0"/>
              <a:t> 상호작용하는 방법을 알자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F57A4-A5ED-4E93-8ACD-A57441246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숫자 리스트를 정렬할 때 특정 그룹의 숫자들이 먼저 오도록 정렬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i="1" dirty="0"/>
              <a:t>key</a:t>
            </a:r>
            <a:r>
              <a:rPr lang="ko-KR" altLang="en-US" sz="2000" dirty="0"/>
              <a:t> 매개 변수의 값은 단일 인자를 취하고 정렬 목적으로 사용할 키를 반환하는 함수여야 함</a:t>
            </a:r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461717-94DD-4456-83B0-01ACE48D9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112" y="2800262"/>
            <a:ext cx="2600688" cy="1257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C6F585-8C35-4219-AECE-5AB41C8B8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559" y="4561511"/>
            <a:ext cx="2819794" cy="10193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F7E3B1-9DA3-425E-959D-D3AA52391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112" y="6147796"/>
            <a:ext cx="1886213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6F5ED-16B3-4153-965A-9BB5A797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BetterWay15.</a:t>
            </a:r>
            <a:r>
              <a:rPr lang="ko-KR" altLang="en-US" dirty="0" err="1"/>
              <a:t>클로저가</a:t>
            </a:r>
            <a:r>
              <a:rPr lang="ko-KR" altLang="en-US" dirty="0"/>
              <a:t> 변수 </a:t>
            </a:r>
            <a:r>
              <a:rPr lang="ko-KR" altLang="en-US" dirty="0" err="1"/>
              <a:t>스코프와</a:t>
            </a:r>
            <a:r>
              <a:rPr lang="ko-KR" altLang="en-US" dirty="0"/>
              <a:t> 상호작용하는 방법을 알자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F57A4-A5ED-4E93-8ACD-A57441246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동작하는 이유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sz="2000" dirty="0" err="1"/>
              <a:t>클로저</a:t>
            </a:r>
            <a:r>
              <a:rPr lang="ko-KR" altLang="en-US" sz="2000" dirty="0"/>
              <a:t> </a:t>
            </a:r>
            <a:r>
              <a:rPr lang="en-US" altLang="ko-KR" sz="2000" dirty="0"/>
              <a:t>closure :</a:t>
            </a:r>
            <a:r>
              <a:rPr lang="ko-KR" altLang="en-US" sz="2000" dirty="0"/>
              <a:t> 자신이 정의된 </a:t>
            </a:r>
            <a:r>
              <a:rPr lang="ko-KR" altLang="en-US" sz="2000" dirty="0" err="1"/>
              <a:t>스코프에</a:t>
            </a:r>
            <a:r>
              <a:rPr lang="ko-KR" altLang="en-US" sz="2000" dirty="0"/>
              <a:t> 있는 변수를 참조하는 함수</a:t>
            </a:r>
            <a:endParaRPr lang="en-US" altLang="ko-KR" sz="2000" dirty="0"/>
          </a:p>
          <a:p>
            <a:pPr marL="914400" lvl="1" indent="-457200">
              <a:buAutoNum type="arabicPeriod"/>
            </a:pPr>
            <a:r>
              <a:rPr lang="en-US" altLang="ko-KR" sz="1600" dirty="0"/>
              <a:t>Helper</a:t>
            </a:r>
            <a:r>
              <a:rPr lang="ko-KR" altLang="en-US" sz="1600" dirty="0"/>
              <a:t>함수가 </a:t>
            </a:r>
            <a:r>
              <a:rPr lang="en-US" altLang="ko-KR" sz="1600" dirty="0" err="1"/>
              <a:t>sort_priprity</a:t>
            </a:r>
            <a:r>
              <a:rPr lang="ko-KR" altLang="en-US" sz="1600" dirty="0"/>
              <a:t>의 </a:t>
            </a:r>
            <a:r>
              <a:rPr lang="en-US" altLang="ko-KR" sz="1600" dirty="0"/>
              <a:t>group</a:t>
            </a:r>
            <a:r>
              <a:rPr lang="ko-KR" altLang="en-US" sz="1600" dirty="0"/>
              <a:t>인수에 접근할 수 있게 </a:t>
            </a:r>
            <a:r>
              <a:rPr lang="ko-KR" altLang="en-US" sz="1600" dirty="0" err="1"/>
              <a:t>해줌</a:t>
            </a:r>
            <a:endParaRPr lang="en-US" altLang="ko-KR" sz="1600" dirty="0"/>
          </a:p>
          <a:p>
            <a:pPr marL="914400" lvl="1" indent="-457200">
              <a:buAutoNum type="arabicPeriod"/>
            </a:pPr>
            <a:endParaRPr lang="en-US" altLang="ko-KR" sz="1600" dirty="0"/>
          </a:p>
          <a:p>
            <a:pPr marL="457200" indent="-457200">
              <a:buAutoNum type="arabicPeriod"/>
            </a:pPr>
            <a:r>
              <a:rPr lang="ko-KR" altLang="en-US" sz="2000" dirty="0"/>
              <a:t>함수는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</a:t>
            </a:r>
            <a:r>
              <a:rPr lang="en-US" altLang="ko-KR" sz="2000" dirty="0"/>
              <a:t>first-class object</a:t>
            </a:r>
            <a:r>
              <a:rPr lang="ko-KR" altLang="en-US" sz="2000" dirty="0"/>
              <a:t>임</a:t>
            </a:r>
            <a:r>
              <a:rPr lang="en-US" altLang="ko-KR" sz="2000" dirty="0"/>
              <a:t>. </a:t>
            </a:r>
          </a:p>
          <a:p>
            <a:pPr marL="914400" lvl="1" indent="-457200">
              <a:buAutoNum type="arabicPeriod"/>
            </a:pPr>
            <a:r>
              <a:rPr lang="ko-KR" altLang="en-US" sz="1600" dirty="0"/>
              <a:t>함수를 직접 참조하고</a:t>
            </a:r>
            <a:r>
              <a:rPr lang="en-US" altLang="ko-KR" sz="1600" dirty="0"/>
              <a:t>, </a:t>
            </a:r>
            <a:r>
              <a:rPr lang="ko-KR" altLang="en-US" sz="1600" dirty="0"/>
              <a:t>변수에 할당하고</a:t>
            </a:r>
            <a:r>
              <a:rPr lang="en-US" altLang="ko-KR" sz="1600" dirty="0"/>
              <a:t>, </a:t>
            </a:r>
            <a:r>
              <a:rPr lang="ko-KR" altLang="en-US" sz="1600" dirty="0"/>
              <a:t>다른 함수의 인수로 전달하고</a:t>
            </a:r>
            <a:r>
              <a:rPr lang="en-US" altLang="ko-KR" sz="1600" dirty="0"/>
              <a:t>, </a:t>
            </a:r>
            <a:r>
              <a:rPr lang="ko-KR" altLang="en-US" sz="1600" dirty="0"/>
              <a:t>표현식과 </a:t>
            </a:r>
            <a:r>
              <a:rPr lang="en-US" altLang="ko-KR" sz="1600" dirty="0"/>
              <a:t>if</a:t>
            </a:r>
            <a:r>
              <a:rPr lang="ko-KR" altLang="en-US" sz="1600" dirty="0"/>
              <a:t>문 등에서 비교할 수 있음</a:t>
            </a:r>
            <a:endParaRPr lang="en-US" altLang="ko-KR" sz="16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 err="1"/>
              <a:t>파이썬에서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튜플을</a:t>
            </a:r>
            <a:r>
              <a:rPr lang="ko-KR" altLang="en-US" sz="2000" dirty="0"/>
              <a:t> 비교하는 특정한 규칙</a:t>
            </a:r>
            <a:endParaRPr lang="en-US" altLang="ko-KR" sz="2000" dirty="0"/>
          </a:p>
          <a:p>
            <a:pPr marL="914400" lvl="1" indent="-457200">
              <a:buAutoNum type="arabicPeriod"/>
            </a:pPr>
            <a:r>
              <a:rPr lang="ko-KR" altLang="en-US" sz="1600" dirty="0"/>
              <a:t>인덱스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아이템을 비교하고 그 다음으로 인덱스 </a:t>
            </a:r>
            <a:r>
              <a:rPr lang="en-US" altLang="ko-KR" sz="1600" dirty="0"/>
              <a:t>1, </a:t>
            </a:r>
            <a:r>
              <a:rPr lang="ko-KR" altLang="en-US" sz="1600" dirty="0"/>
              <a:t>다음은 인덱스 </a:t>
            </a:r>
            <a:r>
              <a:rPr lang="en-US" altLang="ko-KR" sz="1600" dirty="0"/>
              <a:t>2</a:t>
            </a:r>
            <a:r>
              <a:rPr lang="ko-KR" altLang="en-US" sz="1600" dirty="0"/>
              <a:t>와 같이 진행</a:t>
            </a:r>
            <a:endParaRPr lang="en-US" altLang="ko-KR" sz="1600" dirty="0"/>
          </a:p>
          <a:p>
            <a:pPr marL="914400" lvl="1" indent="-457200">
              <a:buAutoNum type="arabicPeriod"/>
            </a:pPr>
            <a:r>
              <a:rPr lang="ko-KR" altLang="en-US" sz="1600" dirty="0"/>
              <a:t>이 때문에 </a:t>
            </a:r>
            <a:r>
              <a:rPr lang="en-US" altLang="ko-KR" sz="1600" dirty="0"/>
              <a:t>Helper </a:t>
            </a:r>
            <a:r>
              <a:rPr lang="ko-KR" altLang="en-US" sz="1600" dirty="0" err="1"/>
              <a:t>클로저의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반환값이</a:t>
            </a:r>
            <a:r>
              <a:rPr lang="ko-KR" altLang="en-US" sz="1600" dirty="0"/>
              <a:t> 정렬 순서를 분리된 두 그룹으로 나뉘게 함</a:t>
            </a:r>
            <a:endParaRPr lang="en-US" altLang="ko-KR" sz="1600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461717-94DD-4456-83B0-01ACE48D9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512" y="4024476"/>
            <a:ext cx="2600688" cy="1257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C6F585-8C35-4219-AECE-5AB41C8B8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959" y="5473558"/>
            <a:ext cx="2819794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39D28-B511-4E50-A0D1-98F84A97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BetterWay15.</a:t>
            </a:r>
            <a:r>
              <a:rPr lang="ko-KR" altLang="en-US" dirty="0" err="1"/>
              <a:t>클로저가</a:t>
            </a:r>
            <a:r>
              <a:rPr lang="ko-KR" altLang="en-US" dirty="0"/>
              <a:t> 변수 </a:t>
            </a:r>
            <a:r>
              <a:rPr lang="ko-KR" altLang="en-US" dirty="0" err="1"/>
              <a:t>스코프와</a:t>
            </a:r>
            <a:r>
              <a:rPr lang="ko-KR" altLang="en-US" dirty="0"/>
              <a:t> 상호작용하는 방법을 알자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29A01-374D-48F3-855E-200A871E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이전의 함수에서 우선순위가 높은 아이템을 발견했는지 여부 반환하도록 한다면</a:t>
            </a:r>
            <a:endParaRPr lang="en-US" altLang="ko-KR" dirty="0"/>
          </a:p>
          <a:p>
            <a:pPr lvl="1"/>
            <a:r>
              <a:rPr lang="en-US" altLang="ko-KR" dirty="0"/>
              <a:t>Boolean </a:t>
            </a:r>
            <a:r>
              <a:rPr lang="ko-KR" altLang="en-US" dirty="0"/>
              <a:t>타입 변수를 추가해서 </a:t>
            </a:r>
            <a:r>
              <a:rPr lang="ko-KR" altLang="en-US" dirty="0" err="1"/>
              <a:t>동작시킨다면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8"/>
            <a:r>
              <a:rPr lang="ko-KR" altLang="en-US" dirty="0" err="1"/>
              <a:t>ㅇ</a:t>
            </a:r>
            <a:r>
              <a:rPr lang="en-US" altLang="ko-KR" dirty="0"/>
              <a:t>			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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제대로 된 결과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989B5F-A89C-4F51-BB39-BCD84018E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497" y="2004813"/>
            <a:ext cx="3258005" cy="28483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1229250-EE12-4031-A546-9A72A26B136F}"/>
              </a:ext>
            </a:extLst>
          </p:cNvPr>
          <p:cNvSpPr/>
          <p:nvPr/>
        </p:nvSpPr>
        <p:spPr>
          <a:xfrm>
            <a:off x="2273300" y="3548221"/>
            <a:ext cx="1066800" cy="203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276275-91AC-4C5C-82E0-9E7416C8F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929" y="4095244"/>
            <a:ext cx="1895740" cy="35247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8FCB089-7039-4019-A44D-A966F2A21541}"/>
              </a:ext>
            </a:extLst>
          </p:cNvPr>
          <p:cNvSpPr/>
          <p:nvPr/>
        </p:nvSpPr>
        <p:spPr>
          <a:xfrm>
            <a:off x="5423106" y="4058007"/>
            <a:ext cx="1066800" cy="203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8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B2906-5BE8-4F17-A299-0DA3CA6E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BetterWay15.</a:t>
            </a:r>
            <a:r>
              <a:rPr lang="ko-KR" altLang="en-US" dirty="0" err="1"/>
              <a:t>클로저가</a:t>
            </a:r>
            <a:r>
              <a:rPr lang="ko-KR" altLang="en-US" dirty="0"/>
              <a:t> 변수 </a:t>
            </a:r>
            <a:r>
              <a:rPr lang="ko-KR" altLang="en-US" dirty="0" err="1"/>
              <a:t>스코프와</a:t>
            </a:r>
            <a:r>
              <a:rPr lang="ko-KR" altLang="en-US" dirty="0"/>
              <a:t> 상호작용하는 방법을 알자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05427-D8F2-440B-BD78-75C740E78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결과가 잘못된 이유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scope </a:t>
            </a:r>
            <a:r>
              <a:rPr lang="ko-KR" altLang="en-US" dirty="0"/>
              <a:t>탐색 순서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sz="1600" dirty="0"/>
              <a:t>현재 함수의 </a:t>
            </a:r>
            <a:r>
              <a:rPr lang="ko-KR" altLang="en-US" sz="1600" dirty="0" err="1"/>
              <a:t>스코프</a:t>
            </a:r>
            <a:endParaRPr lang="en-US" altLang="ko-KR" sz="1600" dirty="0"/>
          </a:p>
          <a:p>
            <a:pPr marL="914400" lvl="1" indent="-457200">
              <a:buAutoNum type="arabicPeriod"/>
            </a:pPr>
            <a:r>
              <a:rPr lang="ko-KR" altLang="en-US" sz="1600" dirty="0"/>
              <a:t>감싸고 있는 </a:t>
            </a:r>
            <a:r>
              <a:rPr lang="ko-KR" altLang="en-US" sz="1600" dirty="0" err="1"/>
              <a:t>스코프</a:t>
            </a:r>
            <a:endParaRPr lang="en-US" altLang="ko-KR" sz="1600" dirty="0"/>
          </a:p>
          <a:p>
            <a:pPr marL="914400" lvl="1" indent="-457200">
              <a:buAutoNum type="arabicPeriod"/>
            </a:pPr>
            <a:r>
              <a:rPr lang="ko-KR" altLang="en-US" sz="1600" dirty="0"/>
              <a:t>코드를 포함하고 있는 모듈의 </a:t>
            </a:r>
            <a:r>
              <a:rPr lang="ko-KR" altLang="en-US" sz="1600" dirty="0" err="1"/>
              <a:t>스코프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전역 </a:t>
            </a:r>
            <a:r>
              <a:rPr lang="ko-KR" altLang="en-US" sz="1600" dirty="0" err="1"/>
              <a:t>스코프라고도</a:t>
            </a:r>
            <a:r>
              <a:rPr lang="ko-KR" altLang="en-US" sz="1600" dirty="0"/>
              <a:t> 함</a:t>
            </a:r>
            <a:r>
              <a:rPr lang="en-US" altLang="ko-KR" sz="1600" dirty="0"/>
              <a:t>)</a:t>
            </a:r>
          </a:p>
          <a:p>
            <a:pPr marL="914400" lvl="1" indent="-457200">
              <a:buAutoNum type="arabicPeriod"/>
            </a:pPr>
            <a:r>
              <a:rPr lang="en-US" altLang="ko-KR" sz="1600" dirty="0"/>
              <a:t>Len</a:t>
            </a:r>
            <a:r>
              <a:rPr lang="ko-KR" altLang="en-US" sz="1600" dirty="0"/>
              <a:t>이나 </a:t>
            </a:r>
            <a:r>
              <a:rPr lang="en-US" altLang="ko-KR" sz="1600" dirty="0"/>
              <a:t>str</a:t>
            </a:r>
            <a:r>
              <a:rPr lang="ko-KR" altLang="en-US" sz="1600" dirty="0"/>
              <a:t>같은 함수를 담고 있는 내장 </a:t>
            </a:r>
            <a:r>
              <a:rPr lang="ko-KR" altLang="en-US" sz="1600" dirty="0" err="1"/>
              <a:t>스코프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ko-KR" altLang="en-US" sz="1600" dirty="0"/>
              <a:t>찾지 못하면 </a:t>
            </a:r>
            <a:r>
              <a:rPr lang="en-US" altLang="ko-KR" sz="1600" dirty="0" err="1"/>
              <a:t>NameError</a:t>
            </a:r>
            <a:r>
              <a:rPr lang="en-US" altLang="ko-KR" sz="1600" dirty="0"/>
              <a:t> </a:t>
            </a:r>
            <a:r>
              <a:rPr lang="ko-KR" altLang="en-US" sz="1600" dirty="0"/>
              <a:t>예외 발생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dirty="0"/>
              <a:t>변수 값 할당 시</a:t>
            </a:r>
            <a:endParaRPr lang="en-US" altLang="ko-KR" dirty="0"/>
          </a:p>
          <a:p>
            <a:pPr lvl="1"/>
            <a:r>
              <a:rPr lang="ko-KR" altLang="en-US" dirty="0"/>
              <a:t>변수가</a:t>
            </a:r>
            <a:r>
              <a:rPr lang="en-US" altLang="ko-KR" dirty="0"/>
              <a:t> </a:t>
            </a:r>
            <a:r>
              <a:rPr lang="ko-KR" altLang="en-US" dirty="0"/>
              <a:t>이미 </a:t>
            </a:r>
            <a:r>
              <a:rPr lang="ko-KR" altLang="en-US" dirty="0" err="1"/>
              <a:t>스코프에</a:t>
            </a:r>
            <a:r>
              <a:rPr lang="ko-KR" altLang="en-US" dirty="0"/>
              <a:t> 정의되어 있다면 값 새로 얻음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ko-KR" altLang="en-US" dirty="0" err="1"/>
              <a:t>스코프에</a:t>
            </a:r>
            <a:r>
              <a:rPr lang="ko-KR" altLang="en-US" dirty="0"/>
              <a:t> 존재하지 않으면 새로운 변수 정의로 취급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새 변수의 </a:t>
            </a:r>
            <a:r>
              <a:rPr lang="ko-KR" altLang="en-US" dirty="0" err="1"/>
              <a:t>스코프는</a:t>
            </a:r>
            <a:r>
              <a:rPr lang="ko-KR" altLang="en-US" dirty="0"/>
              <a:t> 할당된 함수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1E5A4C-AD63-4EC5-88F4-3F1731988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08" y="3782243"/>
            <a:ext cx="3258005" cy="28483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B0E0D12-54DF-4559-9AC0-E5E69AB40AB0}"/>
              </a:ext>
            </a:extLst>
          </p:cNvPr>
          <p:cNvSpPr/>
          <p:nvPr/>
        </p:nvSpPr>
        <p:spPr>
          <a:xfrm>
            <a:off x="8838487" y="4627008"/>
            <a:ext cx="1066800" cy="203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1FE6B-F1F4-449B-B672-602A9AEE8B3E}"/>
              </a:ext>
            </a:extLst>
          </p:cNvPr>
          <p:cNvSpPr txBox="1"/>
          <p:nvPr/>
        </p:nvSpPr>
        <p:spPr>
          <a:xfrm>
            <a:off x="9885828" y="443254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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 변수</a:t>
            </a:r>
          </a:p>
        </p:txBody>
      </p:sp>
    </p:spTree>
    <p:extLst>
      <p:ext uri="{BB962C8B-B14F-4D97-AF65-F5344CB8AC3E}">
        <p14:creationId xmlns:p14="http://schemas.microsoft.com/office/powerpoint/2010/main" val="229154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8857</TotalTime>
  <Words>1292</Words>
  <Application>Microsoft Office PowerPoint</Application>
  <PresentationFormat>와이드스크린</PresentationFormat>
  <Paragraphs>206</Paragraphs>
  <Slides>32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나눔스퀘어 ExtraBold</vt:lpstr>
      <vt:lpstr>나눔스퀘어 Bold</vt:lpstr>
      <vt:lpstr>맑은 고딕</vt:lpstr>
      <vt:lpstr>나눔스퀘어</vt:lpstr>
      <vt:lpstr>Wingdings</vt:lpstr>
      <vt:lpstr>Arial</vt:lpstr>
      <vt:lpstr>Office 테마</vt:lpstr>
      <vt:lpstr>Effective python</vt:lpstr>
      <vt:lpstr>Chapter 2. function</vt:lpstr>
      <vt:lpstr>BetterWay14. None을 반환하기 보다는 예외를 일으키자</vt:lpstr>
      <vt:lpstr>BetterWay14. None을 반환하기 보다는 예외를 일으키자</vt:lpstr>
      <vt:lpstr>BetterWay14. None을 반환하기 보다는 예외를 일으키자</vt:lpstr>
      <vt:lpstr>BetterWay15.클로저가 변수 스코프와 상호작용하는 방법을 알자</vt:lpstr>
      <vt:lpstr>BetterWay15.클로저가 변수 스코프와 상호작용하는 방법을 알자</vt:lpstr>
      <vt:lpstr>BetterWay15.클로저가 변수 스코프와 상호작용하는 방법을 알자</vt:lpstr>
      <vt:lpstr>BetterWay15.클로저가 변수 스코프와 상호작용하는 방법을 알자</vt:lpstr>
      <vt:lpstr>BetterWay15.클로저가 변수 스코프와 상호작용하는 방법을 알자</vt:lpstr>
      <vt:lpstr>BetterWay15.클로저가 변수 스코프와 상호작용하는 방법을 알자</vt:lpstr>
      <vt:lpstr>BetterWay15.클로저가 변수 스코프와 상호작용하는 방법을 알자</vt:lpstr>
      <vt:lpstr>BetterWay16.리스트를 반환하는 대신 제너레이터를 고려하자</vt:lpstr>
      <vt:lpstr>BetterWay16.리스트를 반환하는 대신 제너레이터를 고려하자</vt:lpstr>
      <vt:lpstr>BetterWay17.인수를 순회할 때는 방어적으로 하자</vt:lpstr>
      <vt:lpstr>BetterWay17.인수를 순회할 때는 방어적으로 하자</vt:lpstr>
      <vt:lpstr>BetterWay17.인수를 순회할 때는 방어적으로 하자</vt:lpstr>
      <vt:lpstr>BetterWay17.인수를 순회할 때는 방어적으로 하자</vt:lpstr>
      <vt:lpstr>BetterWay17.인수를 순회할 때는 방어적으로 하자</vt:lpstr>
      <vt:lpstr>BetterWay18. 가변 위치 인수로 깔끔하게 보이게 하자</vt:lpstr>
      <vt:lpstr>BetterWay18. 가변 위치 인수로 깔끔하게 보이게 하자</vt:lpstr>
      <vt:lpstr>BetterWay18. 가변 위치 인수로 깔끔하게 보이게 하자</vt:lpstr>
      <vt:lpstr>BetterWay19.키워드 인수로 선택적인 동작을 제공하자</vt:lpstr>
      <vt:lpstr>BetterWay19.키워드 인수로 선택적인 동작을 제공하자</vt:lpstr>
      <vt:lpstr>BetterWay19.키워드 인수로 선택적인 동작을 제공하자</vt:lpstr>
      <vt:lpstr>BetterWay20. 동적 기본 인수를 지정하려면 None과 docstring을 사용하자</vt:lpstr>
      <vt:lpstr>BetterWay20. 동적 기본 인수를 지정하려면 None과 docstring을 사용하자</vt:lpstr>
      <vt:lpstr>BetterWay21. 키워드 전용 인수로 명료성을 강요하자</vt:lpstr>
      <vt:lpstr>BetterWay21. 키워드 전용 인수로 명료성을 강요하자</vt:lpstr>
      <vt:lpstr>BetterWay21. 키워드 전용 인수로 명료성을 강요하자</vt:lpstr>
      <vt:lpstr>BetterWay21. 키워드 전용 인수로 명료성을 강요하자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python</dc:title>
  <dc:creator>PLAS</dc:creator>
  <cp:lastModifiedBy>PLAS</cp:lastModifiedBy>
  <cp:revision>166</cp:revision>
  <dcterms:created xsi:type="dcterms:W3CDTF">2020-01-02T09:13:20Z</dcterms:created>
  <dcterms:modified xsi:type="dcterms:W3CDTF">2020-01-23T08:45:23Z</dcterms:modified>
</cp:coreProperties>
</file>