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4" r:id="rId9"/>
    <p:sldId id="265" r:id="rId10"/>
    <p:sldId id="266" r:id="rId11"/>
    <p:sldId id="268" r:id="rId12"/>
    <p:sldId id="269" r:id="rId13"/>
    <p:sldId id="271" r:id="rId14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88850" autoAdjust="0"/>
  </p:normalViewPr>
  <p:slideViewPr>
    <p:cSldViewPr snapToGrid="0">
      <p:cViewPr varScale="1">
        <p:scale>
          <a:sx n="82" d="100"/>
          <a:sy n="82" d="100"/>
        </p:scale>
        <p:origin x="16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F89-1F7E-4F43-AC0D-545EB2BFF9DF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B32B-D11B-4F45-9B5B-D036C420E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상속받아서 리스트의 </a:t>
            </a:r>
            <a:r>
              <a:rPr lang="ko-KR" altLang="en-US" dirty="0" err="1"/>
              <a:t>표준기능ㅇ르</a:t>
            </a:r>
            <a:r>
              <a:rPr lang="ko-KR" altLang="en-US" dirty="0"/>
              <a:t> 모두 갖춤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2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추상기반클래스가 요구하는 메서드를 모두 구현하면 별도로 작업하지 않아도 클래스가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count</a:t>
            </a:r>
            <a:r>
              <a:rPr lang="ko-KR" altLang="en-US" dirty="0"/>
              <a:t>같은 부가적인 메서드를 모두 제공함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6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는 정수 객체를 만드는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87B4-F08C-4C01-AE4C-0CCE7FEC7543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FFCC-1917-4168-A3F6-37C62CB800AE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479-3DF4-489A-AF0D-1BD6FE3DFF93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B255-6FCB-4F60-8F81-C784FF031AA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4D6C-1BE3-4C0B-95A9-E9DD576B72EB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1330-168D-4726-B395-167FF3140BF3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AAA-5E63-48D8-89C4-ED6132712448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C78-49DD-4282-9738-FF9CF7C478F0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DE2D-7045-464D-832F-859ADC1D53AE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D04-6F06-450B-9CDD-010AABEF7C37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BDD-B014-400A-92EB-1AF42FCF9E3F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EBF6-3037-43D9-8C67-E05E6916AE86}" type="datetime1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2020. 02. </a:t>
            </a:r>
            <a:r>
              <a:rPr lang="en-US" altLang="ko-KR" sz="2800"/>
              <a:t>13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EE0AF-727E-4CC3-B4F9-65F71C5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989E-4C81-44EB-9211-4058283B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Chapter4.</a:t>
            </a:r>
            <a:r>
              <a:rPr lang="ko-KR" altLang="en-US" dirty="0"/>
              <a:t> 메타클래스와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D0EA3-5137-4838-AB85-8FFE7163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73EAFA1-9020-42D2-908A-40AD6892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963"/>
            <a:ext cx="10515600" cy="5080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29 </a:t>
            </a:r>
            <a:r>
              <a:rPr lang="ko-KR" altLang="en-US" sz="2400" dirty="0" err="1"/>
              <a:t>게터와</a:t>
            </a:r>
            <a:r>
              <a:rPr lang="ko-KR" altLang="en-US" sz="2400" dirty="0"/>
              <a:t> 세터 메서드 대신에 일반 속성을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30 </a:t>
            </a:r>
            <a:r>
              <a:rPr lang="ko-KR" altLang="en-US" sz="2400" dirty="0"/>
              <a:t>속성을 </a:t>
            </a:r>
            <a:r>
              <a:rPr lang="ko-KR" altLang="en-US" sz="2400" dirty="0" err="1"/>
              <a:t>리팩토링하는</a:t>
            </a:r>
            <a:r>
              <a:rPr lang="ko-KR" altLang="en-US" sz="2400" dirty="0"/>
              <a:t> 대신 </a:t>
            </a:r>
            <a:r>
              <a:rPr lang="en-US" altLang="ko-KR" sz="2400" dirty="0"/>
              <a:t>@property</a:t>
            </a:r>
            <a:r>
              <a:rPr lang="ko-KR" altLang="en-US" sz="2400" dirty="0"/>
              <a:t>를 고려하자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31 </a:t>
            </a:r>
            <a:r>
              <a:rPr lang="ko-KR" altLang="en-US" sz="2400" dirty="0"/>
              <a:t>재사용 가능한 </a:t>
            </a:r>
            <a:r>
              <a:rPr lang="en-US" altLang="ko-KR" sz="2400" dirty="0"/>
              <a:t>@property </a:t>
            </a:r>
            <a:r>
              <a:rPr lang="ko-KR" altLang="en-US" sz="2400" dirty="0"/>
              <a:t>메서드에서는 </a:t>
            </a:r>
            <a:r>
              <a:rPr lang="ko-KR" altLang="en-US" sz="2400" dirty="0" err="1"/>
              <a:t>디스크립터를</a:t>
            </a:r>
            <a:r>
              <a:rPr lang="ko-KR" altLang="en-US" sz="2400" dirty="0"/>
              <a:t>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32 </a:t>
            </a:r>
            <a:r>
              <a:rPr lang="ko-KR" altLang="en-US" sz="2400" dirty="0"/>
              <a:t>지연속성에는 다양한 함수를 사용하자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33 </a:t>
            </a:r>
            <a:r>
              <a:rPr lang="ko-KR" altLang="en-US" sz="2400" dirty="0"/>
              <a:t>메타클래스로 서브클래스를 검증하자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34 </a:t>
            </a:r>
            <a:r>
              <a:rPr lang="ko-KR" altLang="en-US" sz="2400" dirty="0"/>
              <a:t>메타클래스로 클래스의 존재를 등록하자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 35 </a:t>
            </a:r>
            <a:r>
              <a:rPr lang="ko-KR" altLang="en-US" sz="2400" dirty="0"/>
              <a:t>메타클래스로 클래스 속성에 주석을 달자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4E5961-D9D1-41C1-87A4-51E5EC1B5160}"/>
              </a:ext>
            </a:extLst>
          </p:cNvPr>
          <p:cNvSpPr/>
          <p:nvPr/>
        </p:nvSpPr>
        <p:spPr>
          <a:xfrm>
            <a:off x="1324708" y="1570892"/>
            <a:ext cx="6951784" cy="574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65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C0DC-BFBC-40D9-AA33-C4B2B145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FAFE2-D11F-4F7E-AF0A-D55218AF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클래스도 객체이다</a:t>
            </a:r>
            <a:r>
              <a:rPr lang="en-US" altLang="ko-KR" dirty="0"/>
              <a:t>. </a:t>
            </a:r>
            <a:r>
              <a:rPr lang="ko-KR" altLang="en-US" dirty="0"/>
              <a:t>클래스를 만드는 또 다른 클래스가 </a:t>
            </a:r>
            <a:r>
              <a:rPr lang="en-US" altLang="ko-KR" dirty="0"/>
              <a:t>“</a:t>
            </a:r>
            <a:r>
              <a:rPr lang="ko-KR" altLang="en-US" dirty="0"/>
              <a:t>메타클래스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클래스로 객체를 만들 듯이 메타클래스로 클래스를 만들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5A6CF-FEF8-4BEB-8128-401F0FCE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03F7A-7B02-496E-9203-FF3B5384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2943030"/>
            <a:ext cx="3007193" cy="1863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4B4D37-58D8-4A5F-9756-68599DB3E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4928382"/>
            <a:ext cx="3007193" cy="879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193D8A-F68D-4E57-A6E5-CC2E21C3A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02" y="2196990"/>
            <a:ext cx="5526798" cy="429588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42FF5D-C5E4-49F6-892A-183799A97A1A}"/>
              </a:ext>
            </a:extLst>
          </p:cNvPr>
          <p:cNvCxnSpPr/>
          <p:nvPr/>
        </p:nvCxnSpPr>
        <p:spPr>
          <a:xfrm>
            <a:off x="3299460" y="4152900"/>
            <a:ext cx="2057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9A2A88-D4A4-4300-9B33-B0AAC9B62DA7}"/>
              </a:ext>
            </a:extLst>
          </p:cNvPr>
          <p:cNvCxnSpPr/>
          <p:nvPr/>
        </p:nvCxnSpPr>
        <p:spPr>
          <a:xfrm>
            <a:off x="3642360" y="4152900"/>
            <a:ext cx="2057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864CBE-9B7B-427C-8F26-DA0D64139C89}"/>
              </a:ext>
            </a:extLst>
          </p:cNvPr>
          <p:cNvSpPr txBox="1"/>
          <p:nvPr/>
        </p:nvSpPr>
        <p:spPr>
          <a:xfrm>
            <a:off x="2972301" y="355318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9CAA8-6E9E-4745-B7A1-D442DF9F95C3}"/>
              </a:ext>
            </a:extLst>
          </p:cNvPr>
          <p:cNvSpPr txBox="1"/>
          <p:nvPr/>
        </p:nvSpPr>
        <p:spPr>
          <a:xfrm>
            <a:off x="7754227" y="219699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동적으로 클래스를 만들 수 있음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9108-3619-4E3E-9693-AD92070E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메타클래스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78208-F5A2-4943-AD33-1A777FD4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커스텀 메타 클래스 생성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</a:t>
            </a:r>
            <a:r>
              <a:rPr lang="ko-KR" altLang="en-US" sz="2000" dirty="0">
                <a:sym typeface="Wingdings" panose="05000000000000000000" pitchFamily="2" charset="2"/>
              </a:rPr>
              <a:t>클래스를 컨트롤해 원하는 방향으로 클래스가 생성되게 할 수 있음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	type</a:t>
            </a:r>
            <a:r>
              <a:rPr lang="ko-KR" altLang="en-US" sz="2000" dirty="0">
                <a:sym typeface="Wingdings" panose="05000000000000000000" pitchFamily="2" charset="2"/>
              </a:rPr>
              <a:t>클래스를 상속받고</a:t>
            </a:r>
            <a:r>
              <a:rPr lang="en-US" altLang="ko-KR" sz="2000" dirty="0">
                <a:sym typeface="Wingdings" panose="05000000000000000000" pitchFamily="2" charset="2"/>
              </a:rPr>
              <a:t>, type</a:t>
            </a:r>
            <a:r>
              <a:rPr lang="ko-KR" altLang="en-US" sz="2000" dirty="0">
                <a:sym typeface="Wingdings" panose="05000000000000000000" pitchFamily="2" charset="2"/>
              </a:rPr>
              <a:t>클래스가 가지고 있는 </a:t>
            </a:r>
            <a:r>
              <a:rPr lang="en-US" altLang="ko-KR" sz="2000" dirty="0">
                <a:sym typeface="Wingdings" panose="05000000000000000000" pitchFamily="2" charset="2"/>
              </a:rPr>
              <a:t>new </a:t>
            </a:r>
            <a:r>
              <a:rPr lang="ko-KR" altLang="en-US" sz="2000" dirty="0">
                <a:sym typeface="Wingdings" panose="05000000000000000000" pitchFamily="2" charset="2"/>
              </a:rPr>
              <a:t>메서드를 </a:t>
            </a:r>
            <a:r>
              <a:rPr lang="ko-KR" altLang="en-US" sz="2000" dirty="0" err="1">
                <a:sym typeface="Wingdings" panose="05000000000000000000" pitchFamily="2" charset="2"/>
              </a:rPr>
              <a:t>오버라이드하여</a:t>
            </a:r>
            <a:r>
              <a:rPr lang="ko-KR" altLang="en-US" sz="2000" dirty="0">
                <a:sym typeface="Wingdings" panose="05000000000000000000" pitchFamily="2" charset="2"/>
              </a:rPr>
              <a:t> 생성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3BD8D-750E-45CF-B533-2DFE0693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193433-88AF-4F9D-8851-67D1BE97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908"/>
            <a:ext cx="5450201" cy="325759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B10499-7C7C-4B1E-8FD1-E469ED8BE5C8}"/>
              </a:ext>
            </a:extLst>
          </p:cNvPr>
          <p:cNvCxnSpPr/>
          <p:nvPr/>
        </p:nvCxnSpPr>
        <p:spPr>
          <a:xfrm>
            <a:off x="3949700" y="3662521"/>
            <a:ext cx="393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2AB51F-CCA0-4B56-907A-FECDB596E7C8}"/>
              </a:ext>
            </a:extLst>
          </p:cNvPr>
          <p:cNvSpPr txBox="1"/>
          <p:nvPr/>
        </p:nvSpPr>
        <p:spPr>
          <a:xfrm>
            <a:off x="6580166" y="3429000"/>
            <a:ext cx="448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메타클래스로 클래스를 만들 때 속성과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이곳에 명시하면 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Type()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래스를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 때 맨 끝 인자와 같음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메서드에서 반환해야 할 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type.new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메서드로 받는 클래스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50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B72D-B038-4AFE-82F2-27213B37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BetterWay29. </a:t>
            </a:r>
            <a:r>
              <a:rPr lang="ko-KR" altLang="en-US" dirty="0" err="1"/>
              <a:t>게터와</a:t>
            </a:r>
            <a:r>
              <a:rPr lang="ko-KR" altLang="en-US" dirty="0"/>
              <a:t> 세터 메서드 대신에 일반 속성을 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3DAB2-CDFA-4D2E-A9ED-5FE4EAD6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E98CC-356B-4B74-BFD7-5A44D117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CCD12-F2EC-4E7D-8C2B-9D91750A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BetterWay27.</a:t>
            </a:r>
            <a:r>
              <a:rPr lang="ko-KR" altLang="en-US" dirty="0"/>
              <a:t> 공개 속성보다는 비공개 속성을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D0CCB-DA92-4589-8B12-B55FAE66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클래스의 속성의 가시성 </a:t>
            </a:r>
            <a:r>
              <a:rPr lang="en-US" altLang="ko-KR" dirty="0"/>
              <a:t>– </a:t>
            </a:r>
            <a:r>
              <a:rPr lang="en-US" altLang="ko-KR" u="sng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u="sng" dirty="0"/>
              <a:t>private</a:t>
            </a:r>
          </a:p>
          <a:p>
            <a:endParaRPr lang="en-US" altLang="ko-KR" u="sng" dirty="0"/>
          </a:p>
          <a:p>
            <a:pPr lvl="1"/>
            <a:r>
              <a:rPr lang="en-US" altLang="ko-KR" dirty="0"/>
              <a:t>Under</a:t>
            </a:r>
            <a:r>
              <a:rPr lang="ko-KR" altLang="en-US" dirty="0"/>
              <a:t> </a:t>
            </a:r>
            <a:r>
              <a:rPr lang="en-US" altLang="ko-KR" dirty="0"/>
              <a:t>bar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이용해서 </a:t>
            </a:r>
            <a:r>
              <a:rPr lang="en-US" altLang="ko-KR" dirty="0"/>
              <a:t>private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 err="1"/>
              <a:t>Classmethod</a:t>
            </a:r>
            <a:r>
              <a:rPr lang="ko-KR" altLang="en-US" dirty="0"/>
              <a:t>도 같은 클래스 내의 비공개 속성에 접근 가능</a:t>
            </a:r>
            <a:endParaRPr lang="en-US" altLang="ko-KR" dirty="0"/>
          </a:p>
          <a:p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72C8F-8CF2-4726-ABD3-8C5AF451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0E1373-74D8-481C-B8A3-234135B6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58" y="3226643"/>
            <a:ext cx="515374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1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747D2-1A39-4FDF-85FB-E6D2D2B0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BetterWay27.</a:t>
            </a:r>
            <a:r>
              <a:rPr lang="ko-KR" altLang="en-US" dirty="0"/>
              <a:t> 공개 속성보다는 비공개 속성을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45BAD-E61D-490A-BB7A-76EC2BBE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서브클래스에서 부모클래스의 </a:t>
            </a:r>
            <a:r>
              <a:rPr lang="en-US" altLang="ko-KR" dirty="0"/>
              <a:t>private </a:t>
            </a:r>
            <a:r>
              <a:rPr lang="ko-KR" altLang="en-US" dirty="0"/>
              <a:t>필드 접근 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컴파일러는  클래스의 메서드에서 비공개 속성에 접근하는 코드 발견하면 </a:t>
            </a:r>
            <a:r>
              <a:rPr lang="en-US" altLang="ko-KR" dirty="0"/>
              <a:t>_</a:t>
            </a:r>
            <a:r>
              <a:rPr lang="en-US" altLang="ko-KR" dirty="0" err="1"/>
              <a:t>classname</a:t>
            </a:r>
            <a:r>
              <a:rPr lang="en-US" altLang="ko-KR" dirty="0"/>
              <a:t>__</a:t>
            </a:r>
            <a:r>
              <a:rPr lang="en-US" altLang="ko-KR" dirty="0" err="1"/>
              <a:t>private_field</a:t>
            </a:r>
            <a:r>
              <a:rPr lang="en-US" altLang="ko-KR" dirty="0"/>
              <a:t> </a:t>
            </a:r>
            <a:r>
              <a:rPr lang="ko-KR" altLang="en-US" dirty="0"/>
              <a:t>에 접근하는 코드로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C7486-17AC-4D91-A9D3-5F62FD1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ABF74-32F3-4047-BA99-7472505D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7" y="2849547"/>
            <a:ext cx="3305636" cy="1752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4B49A6-8F74-4949-85EA-57AD011AB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32" y="4345308"/>
            <a:ext cx="6677957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1A3ECF-3DAC-4591-9DE3-985B387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21630"/>
            <a:ext cx="3000794" cy="628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F799B2-453C-4F0F-823F-202BF1CFF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53" y="5624430"/>
            <a:ext cx="5649113" cy="29531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B91A8-2EA0-43B3-9299-63C2D284E644}"/>
              </a:ext>
            </a:extLst>
          </p:cNvPr>
          <p:cNvSpPr/>
          <p:nvPr/>
        </p:nvSpPr>
        <p:spPr>
          <a:xfrm>
            <a:off x="2962486" y="3887665"/>
            <a:ext cx="1209464" cy="1905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A18E44-BCB5-4312-ADC7-5FDAF17641CA}"/>
              </a:ext>
            </a:extLst>
          </p:cNvPr>
          <p:cNvSpPr/>
          <p:nvPr/>
        </p:nvSpPr>
        <p:spPr>
          <a:xfrm>
            <a:off x="8205045" y="4339738"/>
            <a:ext cx="2412043" cy="2626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F0A56E-05C6-488B-AA44-62A9DDD19CF8}"/>
              </a:ext>
            </a:extLst>
          </p:cNvPr>
          <p:cNvSpPr/>
          <p:nvPr/>
        </p:nvSpPr>
        <p:spPr>
          <a:xfrm>
            <a:off x="3017470" y="5659809"/>
            <a:ext cx="1042561" cy="19806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A848C-7E9B-4EC4-9A7E-1FA1BADC6936}"/>
              </a:ext>
            </a:extLst>
          </p:cNvPr>
          <p:cNvSpPr/>
          <p:nvPr/>
        </p:nvSpPr>
        <p:spPr>
          <a:xfrm>
            <a:off x="8761778" y="5565933"/>
            <a:ext cx="1155945" cy="29194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7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D946-E352-4D91-98FD-7A57473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BetterWay27.</a:t>
            </a:r>
            <a:r>
              <a:rPr lang="ko-KR" altLang="en-US" dirty="0"/>
              <a:t> 공개 속성보다는 비공개 속성을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1BA37-06AE-4E32-BBAB-B2D35F58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이와 같이 작성하면 비공개 속성에 접근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객체 내부 조작 가능하도록 설계됨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무조건 비공개 필드로 작성하기 보다는 </a:t>
            </a:r>
            <a:r>
              <a:rPr lang="en-US" altLang="ko-KR" dirty="0"/>
              <a:t>_</a:t>
            </a:r>
            <a:r>
              <a:rPr lang="en-US" altLang="ko-KR" dirty="0" err="1"/>
              <a:t>protected_field</a:t>
            </a:r>
            <a:r>
              <a:rPr lang="ko-KR" altLang="en-US" dirty="0"/>
              <a:t>처럼 보호필드로 취급하여 외부사용자들에게 신중하게 사용하도록 작성하는게 좋음</a:t>
            </a:r>
            <a:r>
              <a:rPr lang="en-US" altLang="ko-KR" dirty="0"/>
              <a:t>, </a:t>
            </a:r>
            <a:r>
              <a:rPr lang="ko-KR" altLang="en-US" dirty="0"/>
              <a:t>그리고 문서화해서 설명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비공개필드로만 작성시 확장성이 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A12E57-839D-4896-BAB6-C9796137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74F7E-C46D-45FE-80E2-D296632C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87" y="1608187"/>
            <a:ext cx="5246750" cy="45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7013B3-DED1-4692-A788-EF384FD6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1" y="4440036"/>
            <a:ext cx="2886478" cy="114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BCBF2-E650-446E-92CB-DEF48E5E7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1" y="5760720"/>
            <a:ext cx="3258005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ECB96F-34DB-4F68-AC61-C12938B2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67" y="4316194"/>
            <a:ext cx="3105583" cy="253400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7B87D-43FE-4846-AEB0-77A3EEE313B0}"/>
              </a:ext>
            </a:extLst>
          </p:cNvPr>
          <p:cNvCxnSpPr/>
          <p:nvPr/>
        </p:nvCxnSpPr>
        <p:spPr>
          <a:xfrm>
            <a:off x="5521569" y="4245995"/>
            <a:ext cx="0" cy="23244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7EB1-72D0-4A92-9A2E-70281E5E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BetterWay27.</a:t>
            </a:r>
            <a:r>
              <a:rPr lang="ko-KR" altLang="en-US" dirty="0"/>
              <a:t> 공개 속성보다는 비공개 속성을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74773-F322-4DF5-B107-5667D515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비공개필드 </a:t>
            </a:r>
            <a:r>
              <a:rPr lang="ko-KR" altLang="en-US" dirty="0" err="1"/>
              <a:t>사용할만한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r>
              <a:rPr lang="ko-KR" altLang="en-US" dirty="0"/>
              <a:t>서브클래스와 이름이 충돌할 가능성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</a:t>
            </a:r>
            <a:r>
              <a:rPr lang="ko-KR" altLang="en-US" dirty="0">
                <a:sym typeface="Wingdings" panose="05000000000000000000" pitchFamily="2" charset="2"/>
              </a:rPr>
              <a:t>자식클래스가 부모클래스에서 정의된 필드를 다시 정의할 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	</a:t>
            </a:r>
            <a:r>
              <a:rPr lang="ko-KR" altLang="en-US" u="sng" dirty="0">
                <a:sym typeface="Wingdings" panose="05000000000000000000" pitchFamily="2" charset="2"/>
              </a:rPr>
              <a:t>이름을 겹치지 않게 작성하여 해결</a:t>
            </a:r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42B58-47AC-4E51-ABB5-FD4BC721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14547-3398-4A54-89BC-124E5117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7112"/>
            <a:ext cx="4201111" cy="2467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006C11-F171-4B7F-A819-5BF702B4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8" y="5815399"/>
            <a:ext cx="4865269" cy="3040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9FBFF9-4E11-4CAC-892E-0C8EDFBA4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4" y="3233285"/>
            <a:ext cx="3886742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3E93D-83B6-4B37-8506-A2A21BE6E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12" y="5843499"/>
            <a:ext cx="4197445" cy="455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90EDAF-C185-4A97-986F-FC788CE43B17}"/>
              </a:ext>
            </a:extLst>
          </p:cNvPr>
          <p:cNvSpPr/>
          <p:nvPr/>
        </p:nvSpPr>
        <p:spPr>
          <a:xfrm>
            <a:off x="1825836" y="3465644"/>
            <a:ext cx="885614" cy="1905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86C73A-EA6A-4F63-AB57-670AF375551A}"/>
              </a:ext>
            </a:extLst>
          </p:cNvPr>
          <p:cNvSpPr/>
          <p:nvPr/>
        </p:nvSpPr>
        <p:spPr>
          <a:xfrm>
            <a:off x="1825836" y="4840165"/>
            <a:ext cx="1247564" cy="1905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595D0-55EB-4C50-BCAF-9620FCFBA10C}"/>
              </a:ext>
            </a:extLst>
          </p:cNvPr>
          <p:cNvSpPr/>
          <p:nvPr/>
        </p:nvSpPr>
        <p:spPr>
          <a:xfrm>
            <a:off x="1286086" y="5349224"/>
            <a:ext cx="1933364" cy="1905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C1710F-60C1-40A1-8053-8070392CA439}"/>
              </a:ext>
            </a:extLst>
          </p:cNvPr>
          <p:cNvSpPr/>
          <p:nvPr/>
        </p:nvSpPr>
        <p:spPr>
          <a:xfrm>
            <a:off x="7802929" y="3620622"/>
            <a:ext cx="953722" cy="17667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17B02-D94E-4C62-8D0C-9C444DDC171B}"/>
              </a:ext>
            </a:extLst>
          </p:cNvPr>
          <p:cNvSpPr/>
          <p:nvPr/>
        </p:nvSpPr>
        <p:spPr>
          <a:xfrm>
            <a:off x="7802928" y="4987350"/>
            <a:ext cx="1296621" cy="17667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F53DF2-E778-4C72-9330-1BC17FE4755A}"/>
              </a:ext>
            </a:extLst>
          </p:cNvPr>
          <p:cNvSpPr/>
          <p:nvPr/>
        </p:nvSpPr>
        <p:spPr>
          <a:xfrm>
            <a:off x="7270750" y="5488555"/>
            <a:ext cx="1943100" cy="23302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5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489A4-EB6B-4114-8D83-CAA40AE9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dirty="0" err="1"/>
              <a:t>파이썬</a:t>
            </a:r>
            <a:r>
              <a:rPr lang="ko-KR" altLang="en-US" dirty="0"/>
              <a:t> 컴파일러는 비공개 속성을 엄격하게 강요하지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서브클래스가 내부 </a:t>
            </a:r>
            <a:r>
              <a:rPr lang="en-US" altLang="ko-KR" dirty="0"/>
              <a:t>API</a:t>
            </a:r>
            <a:r>
              <a:rPr lang="ko-KR" altLang="en-US" dirty="0"/>
              <a:t>와 속성에 접근하지 못하게 막기보다는 처음부터 내부 </a:t>
            </a:r>
            <a:r>
              <a:rPr lang="en-US" altLang="ko-KR" dirty="0"/>
              <a:t>API</a:t>
            </a:r>
            <a:r>
              <a:rPr lang="ko-KR" altLang="en-US" dirty="0"/>
              <a:t>와 속성으로 더 많은 일을 할 수 있게 설계하자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비공개 속성에 대한 접근을 강제로 제어하지 말고 보호 필드를 문서화해서 서브클래스에 필요한 지침을 제공하자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직접 제어할 수 없는 서브클래스와 이름이 충돌하지 않게 할 때만 비공개 속성을 사용하는 방안을 고려하자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2BA24-477E-414D-BC57-B396BB6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9A30B2-C598-4E3E-BC71-1BE44120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/>
          <a:lstStyle/>
          <a:p>
            <a:r>
              <a:rPr lang="en-US" altLang="ko-KR" dirty="0"/>
              <a:t>BetterWay27.</a:t>
            </a:r>
            <a:r>
              <a:rPr lang="ko-KR" altLang="en-US" dirty="0"/>
              <a:t> 공개 속성보다는 비공개 속성을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FD0E-0D5E-427D-80B8-5AD19801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BetterWay28. </a:t>
            </a:r>
            <a:r>
              <a:rPr lang="ko-KR" altLang="en-US" sz="2200" dirty="0"/>
              <a:t>커스텀 컨테이너 타입은 </a:t>
            </a:r>
            <a:r>
              <a:rPr lang="en-US" altLang="ko-KR" sz="2200" dirty="0" err="1"/>
              <a:t>collections.abc</a:t>
            </a:r>
            <a:r>
              <a:rPr lang="ko-KR" altLang="en-US" sz="2200" dirty="0"/>
              <a:t>의 클래스를 상속받게 만들자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B5399-4780-470D-BE3B-48FE432F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컨테이너 타입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내장 컨테이너 타입</a:t>
            </a:r>
            <a:r>
              <a:rPr lang="en-US" altLang="ko-KR" dirty="0"/>
              <a:t>(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 </a:t>
            </a:r>
            <a:r>
              <a:rPr lang="en-US" altLang="ko-KR" dirty="0"/>
              <a:t>)</a:t>
            </a:r>
            <a:r>
              <a:rPr lang="ko-KR" altLang="en-US" dirty="0"/>
              <a:t>에 프로그래머가 커스텀 동작을 위해 메서드를 추가한 타입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커스텀 리스트타입 예제 </a:t>
            </a:r>
            <a:r>
              <a:rPr lang="en-US" altLang="ko-KR" dirty="0"/>
              <a:t>- </a:t>
            </a:r>
            <a:r>
              <a:rPr lang="ko-KR" altLang="en-US" sz="1800" dirty="0"/>
              <a:t>멤버의 빈도를 세는 메서드를 추가로 갖는 예제</a:t>
            </a:r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C76A3-2BC9-4173-9DC8-A054CFEC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39283-EB95-409F-A358-AFFE62E4D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8" y="3253923"/>
            <a:ext cx="5125165" cy="3238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1D6FB2-3123-4C16-9034-2BEBF9A34AD1}"/>
              </a:ext>
            </a:extLst>
          </p:cNvPr>
          <p:cNvSpPr txBox="1"/>
          <p:nvPr/>
        </p:nvSpPr>
        <p:spPr>
          <a:xfrm>
            <a:off x="7111012" y="4694670"/>
            <a:ext cx="463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&gt;&gt;&gt;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Length is 7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 pop: [‘a’, ’b’, ’a’, ’c’, ’b’, ’a’]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Frequency: {‘a’:3, ‘c’:1, ‘b’:2}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5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FFBD0-29CB-429C-8809-B88E572B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Collections.abc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내장모듈</a:t>
            </a:r>
            <a:endParaRPr lang="en-US" altLang="ko-KR" dirty="0"/>
          </a:p>
          <a:p>
            <a:pPr lvl="1"/>
            <a:r>
              <a:rPr lang="ko-KR" altLang="en-US" dirty="0"/>
              <a:t>각 컨테이너 타입에 필요한 일반적인 메서드를 모두 제공하는 추상 기반 클래스들을 정의함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추상 기반 </a:t>
            </a:r>
            <a:r>
              <a:rPr lang="ko-KR" altLang="en-US" dirty="0" err="1"/>
              <a:t>클래스들에서</a:t>
            </a:r>
            <a:r>
              <a:rPr lang="ko-KR" altLang="en-US" dirty="0"/>
              <a:t> 상속받아 서브클래스를 만들다가 필수 메서드를 구현하지 않으면 오류발생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1C594-024F-4599-9607-A89E4EA5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B49C6C-585D-41A4-A573-D2DF293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BetterWay28. </a:t>
            </a:r>
            <a:r>
              <a:rPr lang="ko-KR" altLang="en-US" sz="2200" dirty="0"/>
              <a:t>커스텀 컨테이너 타입은 </a:t>
            </a:r>
            <a:r>
              <a:rPr lang="en-US" altLang="ko-KR" sz="2200" dirty="0" err="1"/>
              <a:t>collections.abc</a:t>
            </a:r>
            <a:r>
              <a:rPr lang="ko-KR" altLang="en-US" sz="2200" dirty="0"/>
              <a:t>의 클래스를 상속받게 만들자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6580EF-5EC0-494E-BF97-350149943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93" y="3429000"/>
            <a:ext cx="3143689" cy="1162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FFE40B-ED17-45CB-8E27-F824C16B1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93" y="4802252"/>
            <a:ext cx="733527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8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391E5-3D88-4A43-B414-4A865C74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DCFE8-29C1-4645-B247-7F5038401F75}"/>
              </a:ext>
            </a:extLst>
          </p:cNvPr>
          <p:cNvSpPr txBox="1"/>
          <p:nvPr/>
        </p:nvSpPr>
        <p:spPr>
          <a:xfrm>
            <a:off x="1165813" y="1557675"/>
            <a:ext cx="9748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쓰임새가 간단할 때는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list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dict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컨테이너 타입에서 직접 상속받게 하자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커스텀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컨테이너 타입을 올바르게 구현하는 데 필요한 많은 메서드에 주의해야 한다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커스텀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컨테이너 타입이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collections.abc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정의된 인터페이스에서 상속받게 만들어서 클래스가 필요한 인터페이스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동작과 일치하게 하자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770F531-9740-4995-AEFA-91014C94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BetterWay28. </a:t>
            </a:r>
            <a:r>
              <a:rPr lang="ko-KR" altLang="en-US" sz="2200" dirty="0"/>
              <a:t>커스텀 컨테이너 타입은 </a:t>
            </a:r>
            <a:r>
              <a:rPr lang="en-US" altLang="ko-KR" sz="2200" dirty="0" err="1"/>
              <a:t>collections.abc</a:t>
            </a:r>
            <a:r>
              <a:rPr lang="ko-KR" altLang="en-US" sz="2200" dirty="0"/>
              <a:t>의 클래스를 상속받게 만들자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29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11919</TotalTime>
  <Words>621</Words>
  <Application>Microsoft Office PowerPoint</Application>
  <PresentationFormat>와이드스크린</PresentationFormat>
  <Paragraphs>104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Arial</vt:lpstr>
      <vt:lpstr>Wingdings</vt:lpstr>
      <vt:lpstr>나눔스퀘어 Bold</vt:lpstr>
      <vt:lpstr>나눔스퀘어 ExtraBold</vt:lpstr>
      <vt:lpstr>맑은 고딕</vt:lpstr>
      <vt:lpstr>Office 테마</vt:lpstr>
      <vt:lpstr>Effective python</vt:lpstr>
      <vt:lpstr>BetterWay27. 공개 속성보다는 비공개 속성을 사용하자.</vt:lpstr>
      <vt:lpstr>BetterWay27. 공개 속성보다는 비공개 속성을 사용하자.</vt:lpstr>
      <vt:lpstr>BetterWay27. 공개 속성보다는 비공개 속성을 사용하자.</vt:lpstr>
      <vt:lpstr>BetterWay27. 공개 속성보다는 비공개 속성을 사용하자.</vt:lpstr>
      <vt:lpstr>BetterWay27. 공개 속성보다는 비공개 속성을 사용하자.</vt:lpstr>
      <vt:lpstr>BetterWay28. 커스텀 컨테이너 타입은 collections.abc의 클래스를 상속받게 만들자</vt:lpstr>
      <vt:lpstr>BetterWay28. 커스텀 컨테이너 타입은 collections.abc의 클래스를 상속받게 만들자</vt:lpstr>
      <vt:lpstr>BetterWay28. 커스텀 컨테이너 타입은 collections.abc의 클래스를 상속받게 만들자</vt:lpstr>
      <vt:lpstr>Chapter4. 메타클래스와 속성</vt:lpstr>
      <vt:lpstr>메타클래스?</vt:lpstr>
      <vt:lpstr>메타클래스?</vt:lpstr>
      <vt:lpstr>BetterWay29. 게터와 세터 메서드 대신에 일반 속성을 사용하자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313</cp:revision>
  <dcterms:created xsi:type="dcterms:W3CDTF">2020-01-02T09:13:20Z</dcterms:created>
  <dcterms:modified xsi:type="dcterms:W3CDTF">2020-02-19T07:37:07Z</dcterms:modified>
</cp:coreProperties>
</file>