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72" r:id="rId4"/>
    <p:sldId id="273" r:id="rId5"/>
    <p:sldId id="274" r:id="rId6"/>
    <p:sldId id="280" r:id="rId7"/>
    <p:sldId id="275" r:id="rId8"/>
    <p:sldId id="276" r:id="rId9"/>
    <p:sldId id="277" r:id="rId10"/>
    <p:sldId id="278" r:id="rId11"/>
    <p:sldId id="279" r:id="rId12"/>
    <p:sldId id="281" r:id="rId13"/>
    <p:sldId id="282" r:id="rId14"/>
    <p:sldId id="283" r:id="rId15"/>
    <p:sldId id="268" r:id="rId16"/>
    <p:sldId id="269" r:id="rId17"/>
  </p:sldIdLst>
  <p:sldSz cx="12192000" cy="6858000"/>
  <p:notesSz cx="6858000" cy="9144000"/>
  <p:embeddedFontLst>
    <p:embeddedFont>
      <p:font typeface="나눔스퀘어" panose="020B0600000101010101" pitchFamily="50" charset="-127"/>
      <p:regular r:id="rId20"/>
    </p:embeddedFont>
    <p:embeddedFont>
      <p:font typeface="나눔스퀘어 Bold" panose="020B0600000101010101" pitchFamily="50" charset="-127"/>
      <p:bold r:id="rId21"/>
    </p:embeddedFont>
    <p:embeddedFont>
      <p:font typeface="나눔스퀘어 ExtraBold" panose="020B0600000101010101" pitchFamily="50" charset="-127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AS" initials="P" lastIdx="1" clrIdx="0">
    <p:extLst>
      <p:ext uri="{19B8F6BF-5375-455C-9EA6-DF929625EA0E}">
        <p15:presenceInfo xmlns:p15="http://schemas.microsoft.com/office/powerpoint/2012/main" userId="PL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68" autoAdjust="0"/>
    <p:restoredTop sz="88850" autoAdjust="0"/>
  </p:normalViewPr>
  <p:slideViewPr>
    <p:cSldViewPr snapToGrid="0">
      <p:cViewPr varScale="1">
        <p:scale>
          <a:sx n="102" d="100"/>
          <a:sy n="102" d="100"/>
        </p:scale>
        <p:origin x="13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35C50CC-A76A-4440-9161-D7E3670233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38D148-1D85-4961-9EDE-59CA7F0DDA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D4C96-7531-4697-8CBF-BB7F4D71F29E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D48E6A-43B0-4DB3-B652-AA189ABB28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AF40B7-42E3-473E-9279-EF91B860D6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E5C52-1822-4B97-B906-930018791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537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E7F89-1F7E-4F43-AC0D-545EB2BFF9DF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BB32B-D11B-4F45-9B5B-D036C420E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99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BB32B-D11B-4F45-9B5B-D036C420E4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10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</a:t>
            </a:r>
            <a:r>
              <a:rPr lang="ko-KR" altLang="en-US" dirty="0"/>
              <a:t> 는 정수 객체를 만드는 클래스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BB32B-D11B-4F45-9B5B-D036C420E48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67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6DC9D-FD01-4371-A8AE-895D36DA8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5B6E44-EF98-4E1D-8FDB-F048FEF63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B0C48-F1E0-4C60-AE9E-4BF1D28F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87B4-F08C-4C01-AE4C-0CCE7FEC7543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E6DB2-51CC-43B0-94CF-D94B3B1A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8385D-F921-4C61-9FF0-8BD22279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7550DCDD-E019-4A93-935F-6AEB9D9AF3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37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60243-88AA-4B2A-82A1-1D856852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CFC390-A470-43E8-AB3A-DE9926449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BD74C-D608-4304-B361-14618FA3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FFCC-1917-4168-A3F6-37C62CB800AE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DE020-7E9C-4210-8D5F-CD02406A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AC646-51E0-4BCE-8DA4-4AE9FCE4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63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D21DC8-FC72-4C69-85A7-415E1A573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17CFDE-BF36-4A86-8287-D1B0A8943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24D71-20CD-4330-BAC4-6833B4B4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0479-3DF4-489A-AF0D-1BD6FE3DFF93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A0F2D-7CF0-4143-B731-ED57B429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7CD85-2D3A-4C84-90EA-5D1B6AD5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7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41238-4B78-48C7-8270-E2C6177F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/>
          <a:lstStyle>
            <a:lvl1pPr>
              <a:defRPr i="1" u="none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DE059-0A33-4626-B2C2-23FD116A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/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B2E2E-E557-4116-B2D8-21C50861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B255-6FCB-4F60-8F81-C784FF031AA8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4247B-6F28-4B47-95BB-5C3242B3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0BD363-B0AB-4FEB-859A-5D3D2EC7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97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7A3CE-E5EA-42DF-B1B8-B75EC08E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EA553D-588E-4D2C-8E05-32B551815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3DAE7-B376-4928-BC7D-9E79A7E7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4D6C-1BE3-4C0B-95A9-E9DD576B72EB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F69373-DB55-4555-9DFB-F3C31560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406FB-369E-4136-AA71-974FB823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0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E9C66-C64D-4766-8F64-01925AA1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571CA-639B-41D5-80D6-0FC9C25B4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989F19-3D6D-4BA2-9102-40D7C1DA2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467FD6-6181-4146-AF53-65BED4B0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1330-168D-4726-B395-167FF3140BF3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DE0113-F64C-4A99-BC79-1196BF78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D21FA1-C1E9-4ACA-B29E-817B6442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4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A129B-25E0-404C-B269-73B4D676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F20900-8F7B-41C7-8263-63B965DF0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859B6F-A60C-4190-8D4E-D8E55A6AA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A200F6-D1E9-4E27-A730-7277E5D1F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E813DC-1E6B-4C60-9939-32237B56D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58AE6F-137D-4EFD-9AEF-70155AB9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AAAA-5E63-48D8-89C4-ED6132712448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3B3920-ABDC-4F3F-A908-4935A555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8DAB27-B23D-4683-953D-6062CD60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9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BCFE0-1BB6-45B9-A629-A3DB0009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312C75-DE30-4575-A8CB-31EF34A6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1C78-49DD-4282-9738-FF9CF7C478F0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188A4D-C96E-4BAE-9856-74258496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DB5977-44FF-4596-980B-B4F9C433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54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7003E9-6432-4374-A675-97D04FB6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7DE2D-7045-464D-832F-859ADC1D53AE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EA656E-C5F4-40EF-8D85-9813CE93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296E2D-37CE-4C8A-B367-2384572E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9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CE458-9D6D-4187-BF28-0C0403F4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407D9-9F4B-4F56-9548-C8B501DE7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CD5B8B-8897-417F-9F86-C86CEFD5C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CFED1-0BB9-45B2-A452-D54E1109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8D04-6F06-450B-9CDD-010AABEF7C37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B5DDDC-D94B-4E11-9939-0DE06363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E038C6-41C9-4E73-959D-362EFB2B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9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0E08A-8F0B-4595-BBA9-983D99E0A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D62B6A-F7B3-4E1A-8F87-3AAA2934E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C30EFD-1F50-4F6E-99DF-BCF920D74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7A639-7281-4E02-9A18-5B37995C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8BDD-B014-400A-92EB-1AF42FCF9E3F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FA3596-E744-4B7C-8499-56B76431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41BA61-4042-4909-8CC8-CF93CB93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32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D72AA2-EA56-47CA-85C2-1DA8791F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E8234-6A9E-48A6-B96F-1C83E3B6D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97280"/>
            <a:ext cx="10515600" cy="5079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2202E-F0B6-4DC4-BC89-F427A09E2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0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7EBF6-3037-43D9-8C67-E05E6916AE86}" type="datetime1">
              <a:rPr lang="ko-KR" altLang="en-US" smtClean="0"/>
              <a:t>2020-05-24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B1E20-3D63-49E1-982F-6498642C0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8422E-AE54-4575-B1C4-7B9F34AA0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fld id="{7550DCDD-E019-4A93-935F-6AEB9D9AF3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32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tmp"/><Relationship Id="rId4" Type="http://schemas.openxmlformats.org/officeDocument/2006/relationships/image" Target="../media/image29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tmp"/><Relationship Id="rId7" Type="http://schemas.openxmlformats.org/officeDocument/2006/relationships/image" Target="../media/image6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hyperlink" Target="https://tech.ssut.me/understanding-python-metaclasses/" TargetMode="Externa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hyperlink" Target="https://stackoverflow.com/questions/40514829/different-class-instances-use-same-memory-loc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hyperlink" Target="https://stackoverflow.com/questions/40514829/different-class-instances-use-same-memory-loc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hyperlink" Target="https://tech.ssut.me/understanding-python-metaclass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hyperlink" Target="https://tech.ssut.me/understanding-python-metaclass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hyperlink" Target="https://tech.ssut.me/understanding-python-metaclass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C6B76-8694-481B-9CD4-E42C93829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6720" y="1041400"/>
            <a:ext cx="9144000" cy="2387600"/>
          </a:xfrm>
        </p:spPr>
        <p:txBody>
          <a:bodyPr/>
          <a:lstStyle/>
          <a:p>
            <a:r>
              <a:rPr lang="en-US" altLang="ko-KR" dirty="0"/>
              <a:t>Effective 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E0D1AB-F9FB-4607-8D8E-146E1828F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	</a:t>
            </a:r>
            <a:r>
              <a:rPr lang="ko-KR" altLang="en-US" sz="2800" dirty="0"/>
              <a:t>강서연</a:t>
            </a:r>
            <a:endParaRPr lang="en-US" altLang="ko-KR" sz="2800" dirty="0"/>
          </a:p>
          <a:p>
            <a:r>
              <a:rPr lang="en-US" altLang="ko-KR" sz="2800" dirty="0"/>
              <a:t>2020. 03. 12</a:t>
            </a:r>
            <a:endParaRPr lang="ko-KR" altLang="en-US" sz="2800" dirty="0"/>
          </a:p>
        </p:txBody>
      </p:sp>
      <p:pic>
        <p:nvPicPr>
          <p:cNvPr id="1026" name="Picture 2" descr="https://github.com/gilbutITbook/006764/raw/master/cover.jpg">
            <a:extLst>
              <a:ext uri="{FF2B5EF4-FFF2-40B4-BE49-F238E27FC236}">
                <a16:creationId xmlns:a16="http://schemas.microsoft.com/office/drawing/2014/main" id="{495046C9-FC5F-4744-B2C1-A78C62D0F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922" y="409194"/>
            <a:ext cx="4200525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9EE0AF-727E-4CC3-B4F9-65F71C5F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92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CAEE0E6-05F5-4B09-B122-F74277F63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42" y="1770953"/>
            <a:ext cx="8268854" cy="2981741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73685B-4065-4C06-A628-54DF0B00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2473362-C361-4F6A-83D2-CC897752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600"/>
          </a:xfrm>
        </p:spPr>
        <p:txBody>
          <a:bodyPr/>
          <a:lstStyle/>
          <a:p>
            <a:r>
              <a:rPr lang="ko-KR" altLang="en-US" dirty="0"/>
              <a:t>메타클래스</a:t>
            </a:r>
            <a:r>
              <a:rPr lang="en-US" altLang="ko-KR" dirty="0"/>
              <a:t>? – </a:t>
            </a:r>
            <a:r>
              <a:rPr lang="ko-KR" altLang="en-US" dirty="0"/>
              <a:t>동적으로 클래스 생성 </a:t>
            </a:r>
            <a:r>
              <a:rPr lang="en-US" altLang="ko-KR" dirty="0"/>
              <a:t>| type</a:t>
            </a:r>
            <a:r>
              <a:rPr lang="ko-KR" altLang="en-US" dirty="0"/>
              <a:t>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0990A0-F9F9-4930-9D86-A30C228E4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528" y="4948763"/>
            <a:ext cx="4563112" cy="6001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1332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19520-964D-43D6-9261-1B7A682D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메타클래스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E56B1-5410-4CCB-A767-AEAD50A79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메타클래스는 클래스객체를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 만드는 </a:t>
            </a:r>
            <a:r>
              <a:rPr lang="en-US" altLang="ko-KR" dirty="0"/>
              <a:t>‘</a:t>
            </a:r>
            <a:r>
              <a:rPr lang="ko-KR" altLang="en-US" dirty="0"/>
              <a:t>무언가</a:t>
            </a:r>
            <a:r>
              <a:rPr lang="en-US" altLang="ko-KR" dirty="0"/>
              <a:t>’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Type</a:t>
            </a:r>
            <a:r>
              <a:rPr lang="ko-KR" altLang="en-US" dirty="0"/>
              <a:t>은 </a:t>
            </a:r>
            <a:r>
              <a:rPr lang="en-US" altLang="ko-KR" dirty="0"/>
              <a:t>python</a:t>
            </a:r>
            <a:r>
              <a:rPr lang="ko-KR" altLang="en-US" dirty="0"/>
              <a:t>이 사용하는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내장된 메타클래스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32961F-1BB0-4A97-93B7-C3907CEA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786BB7-78F2-486B-8DA1-0A7B24A82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246" y="263210"/>
            <a:ext cx="7078309" cy="609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4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0723F-E394-4647-B9F5-3DA7705C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메타클래스</a:t>
            </a:r>
            <a:r>
              <a:rPr lang="en-US" altLang="ko-KR" dirty="0"/>
              <a:t>? -  __</a:t>
            </a:r>
            <a:r>
              <a:rPr lang="en-US" altLang="ko-KR" dirty="0" err="1"/>
              <a:t>metaclass</a:t>
            </a:r>
            <a:r>
              <a:rPr lang="en-US" altLang="ko-KR" dirty="0"/>
              <a:t>__ </a:t>
            </a:r>
            <a:r>
              <a:rPr lang="ko-KR" altLang="en-US" dirty="0"/>
              <a:t>속성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B49B56B-CF88-4867-937A-4FA519790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93" y="1405304"/>
            <a:ext cx="7294513" cy="451485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E28E8E-97A1-4B10-87FA-440207B9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12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7DAD6C-B571-4616-9824-7D7450BC3F08}"/>
              </a:ext>
            </a:extLst>
          </p:cNvPr>
          <p:cNvCxnSpPr>
            <a:cxnSpLocks/>
          </p:cNvCxnSpPr>
          <p:nvPr/>
        </p:nvCxnSpPr>
        <p:spPr>
          <a:xfrm>
            <a:off x="2930770" y="3475893"/>
            <a:ext cx="492422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C549CE8-2839-45E6-A3EE-F2236E0B5C21}"/>
              </a:ext>
            </a:extLst>
          </p:cNvPr>
          <p:cNvCxnSpPr>
            <a:cxnSpLocks/>
          </p:cNvCxnSpPr>
          <p:nvPr/>
        </p:nvCxnSpPr>
        <p:spPr>
          <a:xfrm>
            <a:off x="2183949" y="5251939"/>
            <a:ext cx="56710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78B4C66-7C46-4EC8-B386-AAE6ACEB10FA}"/>
              </a:ext>
            </a:extLst>
          </p:cNvPr>
          <p:cNvCxnSpPr>
            <a:cxnSpLocks/>
          </p:cNvCxnSpPr>
          <p:nvPr/>
        </p:nvCxnSpPr>
        <p:spPr>
          <a:xfrm>
            <a:off x="838200" y="5533292"/>
            <a:ext cx="344891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2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6EAA0-34CC-4CAD-A2A7-887B2703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메타클래스</a:t>
            </a:r>
            <a:r>
              <a:rPr lang="en-US" altLang="ko-KR" dirty="0"/>
              <a:t>? -  __</a:t>
            </a:r>
            <a:r>
              <a:rPr lang="en-US" altLang="ko-KR" dirty="0" err="1"/>
              <a:t>metaclass</a:t>
            </a:r>
            <a:r>
              <a:rPr lang="en-US" altLang="ko-KR" dirty="0"/>
              <a:t>__ </a:t>
            </a:r>
            <a:r>
              <a:rPr lang="ko-KR" altLang="en-US" dirty="0"/>
              <a:t>속성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DFFAC9-1C31-44CC-8AEF-24DA1E93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58C919-5C6B-47E1-9C77-A28EACF96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75360"/>
            <a:ext cx="8464500" cy="1427871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941218A-3B2D-4611-94FB-D7394FE60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597" y="2218774"/>
            <a:ext cx="6848003" cy="4639226"/>
          </a:xfr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1055F73-5108-46F1-9DD5-AC157C05EBDE}"/>
              </a:ext>
            </a:extLst>
          </p:cNvPr>
          <p:cNvCxnSpPr>
            <a:cxnSpLocks/>
          </p:cNvCxnSpPr>
          <p:nvPr/>
        </p:nvCxnSpPr>
        <p:spPr>
          <a:xfrm>
            <a:off x="2145323" y="3135924"/>
            <a:ext cx="26142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3ECE6AE-3896-4260-8444-70B7D40DEB93}"/>
              </a:ext>
            </a:extLst>
          </p:cNvPr>
          <p:cNvCxnSpPr>
            <a:cxnSpLocks/>
          </p:cNvCxnSpPr>
          <p:nvPr/>
        </p:nvCxnSpPr>
        <p:spPr>
          <a:xfrm>
            <a:off x="7350369" y="4085494"/>
            <a:ext cx="58615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8A3F1FD-8569-42F2-A66A-45FFF019D286}"/>
              </a:ext>
            </a:extLst>
          </p:cNvPr>
          <p:cNvCxnSpPr>
            <a:cxnSpLocks/>
          </p:cNvCxnSpPr>
          <p:nvPr/>
        </p:nvCxnSpPr>
        <p:spPr>
          <a:xfrm>
            <a:off x="2321169" y="4378571"/>
            <a:ext cx="58615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6D6C11-245E-4E52-A184-DD0E37603F1D}"/>
              </a:ext>
            </a:extLst>
          </p:cNvPr>
          <p:cNvCxnSpPr>
            <a:cxnSpLocks/>
          </p:cNvCxnSpPr>
          <p:nvPr/>
        </p:nvCxnSpPr>
        <p:spPr>
          <a:xfrm>
            <a:off x="5802923" y="5023340"/>
            <a:ext cx="2133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3999980-4246-40CE-83BA-AADF6418C377}"/>
              </a:ext>
            </a:extLst>
          </p:cNvPr>
          <p:cNvCxnSpPr>
            <a:cxnSpLocks/>
          </p:cNvCxnSpPr>
          <p:nvPr/>
        </p:nvCxnSpPr>
        <p:spPr>
          <a:xfrm>
            <a:off x="2426677" y="5316417"/>
            <a:ext cx="451338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2716644-FE8C-4D5A-9D6A-4F7CED784D3A}"/>
              </a:ext>
            </a:extLst>
          </p:cNvPr>
          <p:cNvCxnSpPr>
            <a:cxnSpLocks/>
          </p:cNvCxnSpPr>
          <p:nvPr/>
        </p:nvCxnSpPr>
        <p:spPr>
          <a:xfrm>
            <a:off x="3645876" y="6148756"/>
            <a:ext cx="277837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A5EEBA3-F175-4341-B6C9-8CD11B468075}"/>
              </a:ext>
            </a:extLst>
          </p:cNvPr>
          <p:cNvSpPr txBox="1"/>
          <p:nvPr/>
        </p:nvSpPr>
        <p:spPr>
          <a:xfrm>
            <a:off x="8185710" y="2279414"/>
            <a:ext cx="4006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__</a:t>
            </a:r>
            <a:r>
              <a:rPr lang="en-US" altLang="ko-KR" dirty="0" err="1"/>
              <a:t>metaclass</a:t>
            </a:r>
            <a:r>
              <a:rPr lang="en-US" altLang="ko-KR" dirty="0"/>
              <a:t>__</a:t>
            </a:r>
            <a:r>
              <a:rPr lang="ko-KR" altLang="en-US" dirty="0"/>
              <a:t>엔 클래스를 만드는</a:t>
            </a:r>
            <a:endParaRPr lang="en-US" altLang="ko-KR" dirty="0"/>
          </a:p>
          <a:p>
            <a:r>
              <a:rPr lang="en-US" altLang="ko-KR" dirty="0"/>
              <a:t>Type </a:t>
            </a:r>
            <a:r>
              <a:rPr lang="ko-KR" altLang="en-US" dirty="0"/>
              <a:t>또는 서브클래스</a:t>
            </a:r>
            <a:r>
              <a:rPr lang="en-US" altLang="ko-KR" dirty="0"/>
              <a:t>, type</a:t>
            </a:r>
            <a:r>
              <a:rPr lang="ko-KR" altLang="en-US" dirty="0"/>
              <a:t>을 사용하는 </a:t>
            </a:r>
            <a:endParaRPr lang="en-US" altLang="ko-KR" dirty="0"/>
          </a:p>
          <a:p>
            <a:r>
              <a:rPr lang="ko-KR" altLang="en-US" dirty="0"/>
              <a:t>모든 것이 올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31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02AA3-1D65-492A-B0C0-850C8A27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메타클래스</a:t>
            </a:r>
            <a:r>
              <a:rPr lang="en-US" altLang="ko-KR" dirty="0"/>
              <a:t>? – </a:t>
            </a:r>
            <a:r>
              <a:rPr lang="ko-KR" altLang="en-US" dirty="0"/>
              <a:t>커스텀 메타클래스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31A9CB4-E6AA-49E2-8D42-E0EAF63E4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95" y="1833429"/>
            <a:ext cx="7201905" cy="207674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AE983A-F56F-48A3-9533-591D878D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3783AF-0866-4304-96BE-528DFAB68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989" y="4768239"/>
            <a:ext cx="6433238" cy="89203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828F11-B476-4462-83FF-9DAE80093BF4}"/>
              </a:ext>
            </a:extLst>
          </p:cNvPr>
          <p:cNvCxnSpPr>
            <a:cxnSpLocks/>
          </p:cNvCxnSpPr>
          <p:nvPr/>
        </p:nvCxnSpPr>
        <p:spPr>
          <a:xfrm>
            <a:off x="1565912" y="4990324"/>
            <a:ext cx="568569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D77EBF8-849F-4B50-A96C-A2E18A870F9A}"/>
              </a:ext>
            </a:extLst>
          </p:cNvPr>
          <p:cNvCxnSpPr>
            <a:cxnSpLocks/>
          </p:cNvCxnSpPr>
          <p:nvPr/>
        </p:nvCxnSpPr>
        <p:spPr>
          <a:xfrm>
            <a:off x="4818053" y="3444553"/>
            <a:ext cx="346597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D9F22EA-9228-48CA-B22C-25B677279545}"/>
              </a:ext>
            </a:extLst>
          </p:cNvPr>
          <p:cNvCxnSpPr>
            <a:cxnSpLocks/>
          </p:cNvCxnSpPr>
          <p:nvPr/>
        </p:nvCxnSpPr>
        <p:spPr>
          <a:xfrm>
            <a:off x="1352077" y="2871799"/>
            <a:ext cx="346597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231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EC0DC-BFBC-40D9-AA33-C4B2B145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메타클래스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FAFE2-D11F-4F7E-AF0A-D55218AFA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클래스도 객체이다</a:t>
            </a:r>
            <a:r>
              <a:rPr lang="en-US" altLang="ko-KR" dirty="0"/>
              <a:t>. </a:t>
            </a:r>
            <a:r>
              <a:rPr lang="ko-KR" altLang="en-US" dirty="0"/>
              <a:t>클래스를 만드는 또 다른 클래스가 </a:t>
            </a:r>
            <a:r>
              <a:rPr lang="en-US" altLang="ko-KR" dirty="0"/>
              <a:t>“</a:t>
            </a:r>
            <a:r>
              <a:rPr lang="ko-KR" altLang="en-US" dirty="0"/>
              <a:t>메타클래스</a:t>
            </a:r>
            <a:r>
              <a:rPr lang="en-US" altLang="ko-KR" dirty="0"/>
              <a:t>”</a:t>
            </a:r>
          </a:p>
          <a:p>
            <a:pPr lvl="1"/>
            <a:r>
              <a:rPr lang="ko-KR" altLang="en-US" dirty="0"/>
              <a:t>클래스로 객체를 만들 듯이 메타클래스로 클래스를 만들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type()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D5A6CF-FEF8-4BEB-8128-401F0FCE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403F7A-7B02-496E-9203-FF3B53841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" y="2943030"/>
            <a:ext cx="3007193" cy="18634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4B4D37-58D8-4A5F-9756-68599DB3E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" y="4928382"/>
            <a:ext cx="3007193" cy="8794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2193D8A-F68D-4E57-A6E5-CC2E21C3A7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702" y="2196990"/>
            <a:ext cx="5526798" cy="4295885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242FF5D-C5E4-49F6-892A-183799A97A1A}"/>
              </a:ext>
            </a:extLst>
          </p:cNvPr>
          <p:cNvCxnSpPr/>
          <p:nvPr/>
        </p:nvCxnSpPr>
        <p:spPr>
          <a:xfrm>
            <a:off x="3299460" y="4152900"/>
            <a:ext cx="2057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39A2A88-D4A4-4300-9B33-B0AAC9B62DA7}"/>
              </a:ext>
            </a:extLst>
          </p:cNvPr>
          <p:cNvCxnSpPr/>
          <p:nvPr/>
        </p:nvCxnSpPr>
        <p:spPr>
          <a:xfrm>
            <a:off x="3642360" y="4152900"/>
            <a:ext cx="2057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0864CBE-9B7B-427C-8F26-DA0D64139C89}"/>
              </a:ext>
            </a:extLst>
          </p:cNvPr>
          <p:cNvSpPr txBox="1"/>
          <p:nvPr/>
        </p:nvSpPr>
        <p:spPr>
          <a:xfrm>
            <a:off x="2972301" y="3553182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튜플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|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39CAA8-6E9E-4745-B7A1-D442DF9F95C3}"/>
              </a:ext>
            </a:extLst>
          </p:cNvPr>
          <p:cNvSpPr txBox="1"/>
          <p:nvPr/>
        </p:nvSpPr>
        <p:spPr>
          <a:xfrm>
            <a:off x="7754227" y="2196990"/>
            <a:ext cx="341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동적으로 클래스를 만들 수 있음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22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19108-3619-4E3E-9693-AD92070E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메타클래스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78208-F5A2-4943-AD33-1A777FD4C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880"/>
            <a:ext cx="10515600" cy="50796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커스텀 메타 클래스 생성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	</a:t>
            </a:r>
            <a:r>
              <a:rPr lang="ko-KR" altLang="en-US" sz="2000" dirty="0">
                <a:sym typeface="Wingdings" panose="05000000000000000000" pitchFamily="2" charset="2"/>
              </a:rPr>
              <a:t>클래스를 컨트롤해 원하는 방향으로 클래스가 생성되게 할 수 있음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	type</a:t>
            </a:r>
            <a:r>
              <a:rPr lang="ko-KR" altLang="en-US" sz="2000" dirty="0">
                <a:sym typeface="Wingdings" panose="05000000000000000000" pitchFamily="2" charset="2"/>
              </a:rPr>
              <a:t>클래스를 상속받고</a:t>
            </a:r>
            <a:r>
              <a:rPr lang="en-US" altLang="ko-KR" sz="2000" dirty="0">
                <a:sym typeface="Wingdings" panose="05000000000000000000" pitchFamily="2" charset="2"/>
              </a:rPr>
              <a:t>, type</a:t>
            </a:r>
            <a:r>
              <a:rPr lang="ko-KR" altLang="en-US" sz="2000" dirty="0">
                <a:sym typeface="Wingdings" panose="05000000000000000000" pitchFamily="2" charset="2"/>
              </a:rPr>
              <a:t>클래스가 가지고 있는 </a:t>
            </a:r>
            <a:r>
              <a:rPr lang="en-US" altLang="ko-KR" sz="2000" dirty="0">
                <a:sym typeface="Wingdings" panose="05000000000000000000" pitchFamily="2" charset="2"/>
              </a:rPr>
              <a:t>new </a:t>
            </a:r>
            <a:r>
              <a:rPr lang="ko-KR" altLang="en-US" sz="2000" dirty="0">
                <a:sym typeface="Wingdings" panose="05000000000000000000" pitchFamily="2" charset="2"/>
              </a:rPr>
              <a:t>메서드를 </a:t>
            </a:r>
            <a:r>
              <a:rPr lang="ko-KR" altLang="en-US" sz="2000" dirty="0" err="1">
                <a:sym typeface="Wingdings" panose="05000000000000000000" pitchFamily="2" charset="2"/>
              </a:rPr>
              <a:t>오버라이드하여</a:t>
            </a:r>
            <a:r>
              <a:rPr lang="ko-KR" altLang="en-US" sz="2000" dirty="0">
                <a:sym typeface="Wingdings" panose="05000000000000000000" pitchFamily="2" charset="2"/>
              </a:rPr>
              <a:t> 생성 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13BD8D-750E-45CF-B533-2DFE0693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193433-88AF-4F9D-8851-67D1BE977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4908"/>
            <a:ext cx="5450201" cy="325759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B10499-7C7C-4B1E-8FD1-E469ED8BE5C8}"/>
              </a:ext>
            </a:extLst>
          </p:cNvPr>
          <p:cNvCxnSpPr/>
          <p:nvPr/>
        </p:nvCxnSpPr>
        <p:spPr>
          <a:xfrm>
            <a:off x="3949700" y="3662521"/>
            <a:ext cx="3937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2AB51F-CCA0-4B56-907A-FECDB596E7C8}"/>
              </a:ext>
            </a:extLst>
          </p:cNvPr>
          <p:cNvSpPr txBox="1"/>
          <p:nvPr/>
        </p:nvSpPr>
        <p:spPr>
          <a:xfrm>
            <a:off x="6580166" y="3429000"/>
            <a:ext cx="44818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메타클래스로 클래스를 만들 때 속성과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메서드를 이곳에 명시하면 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Type()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래스를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만들 때 맨 끝 인자와 같음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메서드에서 반환해야 할 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type.new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메서드로 받는 클래스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50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7989E-4C81-44EB-9211-4058283B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Chapter4.</a:t>
            </a:r>
            <a:r>
              <a:rPr lang="ko-KR" altLang="en-US" dirty="0"/>
              <a:t> 메타클래스와 속성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2D0EA3-5137-4838-AB85-8FFE7163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73EAFA1-9020-42D2-908A-40AD68927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963"/>
            <a:ext cx="10515600" cy="5080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 29 </a:t>
            </a:r>
            <a:r>
              <a:rPr lang="ko-KR" altLang="en-US" sz="2400" dirty="0" err="1"/>
              <a:t>게터와</a:t>
            </a:r>
            <a:r>
              <a:rPr lang="ko-KR" altLang="en-US" sz="2400" dirty="0"/>
              <a:t> 세터 메서드 대신에 일반 속성을 사용하자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 30 </a:t>
            </a:r>
            <a:r>
              <a:rPr lang="ko-KR" altLang="en-US" sz="2400" dirty="0"/>
              <a:t>속성을 </a:t>
            </a:r>
            <a:r>
              <a:rPr lang="ko-KR" altLang="en-US" sz="2400" dirty="0" err="1"/>
              <a:t>리팩토링하는</a:t>
            </a:r>
            <a:r>
              <a:rPr lang="ko-KR" altLang="en-US" sz="2400" dirty="0"/>
              <a:t> 대신 </a:t>
            </a:r>
            <a:r>
              <a:rPr lang="en-US" altLang="ko-KR" sz="2400" dirty="0"/>
              <a:t>@property</a:t>
            </a:r>
            <a:r>
              <a:rPr lang="ko-KR" altLang="en-US" sz="2400" dirty="0"/>
              <a:t>를 고려하자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 31 </a:t>
            </a:r>
            <a:r>
              <a:rPr lang="ko-KR" altLang="en-US" sz="2400" dirty="0"/>
              <a:t>재사용 가능한 </a:t>
            </a:r>
            <a:r>
              <a:rPr lang="en-US" altLang="ko-KR" sz="2400" dirty="0"/>
              <a:t>@property </a:t>
            </a:r>
            <a:r>
              <a:rPr lang="ko-KR" altLang="en-US" sz="2400" dirty="0"/>
              <a:t>메서드에서는 </a:t>
            </a:r>
            <a:r>
              <a:rPr lang="ko-KR" altLang="en-US" sz="2400" dirty="0" err="1"/>
              <a:t>디스크립터를</a:t>
            </a:r>
            <a:r>
              <a:rPr lang="ko-KR" altLang="en-US" sz="2400" dirty="0"/>
              <a:t> 사용하자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 32 </a:t>
            </a:r>
            <a:r>
              <a:rPr lang="ko-KR" altLang="en-US" sz="2400" dirty="0"/>
              <a:t>지연속성에는 다양한 함수를 사용하자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 33 </a:t>
            </a:r>
            <a:r>
              <a:rPr lang="ko-KR" altLang="en-US" sz="2400" dirty="0"/>
              <a:t>메타클래스로 서브클래스를 검증하자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 34 </a:t>
            </a:r>
            <a:r>
              <a:rPr lang="ko-KR" altLang="en-US" sz="2400" dirty="0"/>
              <a:t>메타클래스로 클래스의 존재를 등록하자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 35 </a:t>
            </a:r>
            <a:r>
              <a:rPr lang="ko-KR" altLang="en-US" sz="2400" dirty="0"/>
              <a:t>메타클래스로 클래스 속성에 주석을 달자</a:t>
            </a:r>
            <a:endParaRPr lang="en-US" altLang="ko-KR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4E5961-D9D1-41C1-87A4-51E5EC1B5160}"/>
              </a:ext>
            </a:extLst>
          </p:cNvPr>
          <p:cNvSpPr/>
          <p:nvPr/>
        </p:nvSpPr>
        <p:spPr>
          <a:xfrm>
            <a:off x="1324707" y="1570892"/>
            <a:ext cx="9777301" cy="1770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65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12FBA-1019-4B89-B0D8-8C84C585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메타클래스</a:t>
            </a:r>
            <a:r>
              <a:rPr lang="en-US" altLang="ko-KR" dirty="0"/>
              <a:t>? – </a:t>
            </a:r>
            <a:r>
              <a:rPr lang="ko-KR" altLang="en-US" dirty="0"/>
              <a:t>클래스를 객체로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B8757D-9FA2-4216-A503-56306A122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은 </a:t>
            </a:r>
            <a:r>
              <a:rPr lang="en-US" altLang="ko-KR" dirty="0" err="1"/>
              <a:t>smalltalk</a:t>
            </a:r>
            <a:r>
              <a:rPr lang="ko-KR" altLang="en-US" dirty="0"/>
              <a:t>언어에서 따온 매우 특별한 클래스 구성이 존재</a:t>
            </a:r>
            <a:endParaRPr lang="en-US" altLang="ko-KR" dirty="0"/>
          </a:p>
          <a:p>
            <a:r>
              <a:rPr lang="ko-KR" altLang="en-US" dirty="0" err="1"/>
              <a:t>파이썬에서</a:t>
            </a:r>
            <a:r>
              <a:rPr lang="ko-KR" altLang="en-US" dirty="0"/>
              <a:t> 클래스는 객체</a:t>
            </a:r>
            <a:endParaRPr lang="en-US" altLang="ko-KR" dirty="0"/>
          </a:p>
          <a:p>
            <a:pPr lvl="1"/>
            <a:r>
              <a:rPr lang="en-US" altLang="ko-KR" dirty="0"/>
              <a:t>Class </a:t>
            </a:r>
            <a:r>
              <a:rPr lang="ko-KR" altLang="en-US" dirty="0"/>
              <a:t>키워드를 사용하면 </a:t>
            </a:r>
            <a:r>
              <a:rPr lang="en-US" altLang="ko-KR" dirty="0"/>
              <a:t>python</a:t>
            </a:r>
            <a:r>
              <a:rPr lang="ko-KR" altLang="en-US" dirty="0"/>
              <a:t>이 실행하면서 객체를 </a:t>
            </a:r>
            <a:r>
              <a:rPr lang="ko-KR" altLang="en-US" dirty="0" err="1"/>
              <a:t>만들어냄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클래스 객체는 새로운  객체</a:t>
            </a:r>
            <a:r>
              <a:rPr lang="en-US" altLang="ko-KR" dirty="0"/>
              <a:t>(</a:t>
            </a:r>
            <a:r>
              <a:rPr lang="ko-KR" altLang="en-US" dirty="0"/>
              <a:t>인스턴스</a:t>
            </a:r>
            <a:r>
              <a:rPr lang="en-US" altLang="ko-KR" dirty="0"/>
              <a:t>)</a:t>
            </a:r>
            <a:r>
              <a:rPr lang="ko-KR" altLang="en-US" dirty="0"/>
              <a:t>를 만들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 fontAlgn="base"/>
            <a:r>
              <a:rPr lang="ko-KR" altLang="en-US" dirty="0"/>
              <a:t>변수에 할당할 수도 있고</a:t>
            </a:r>
          </a:p>
          <a:p>
            <a:pPr lvl="1" fontAlgn="base"/>
            <a:r>
              <a:rPr lang="ko-KR" altLang="en-US" dirty="0"/>
              <a:t>복사할 수도 있고</a:t>
            </a:r>
          </a:p>
          <a:p>
            <a:pPr lvl="1" fontAlgn="base"/>
            <a:r>
              <a:rPr lang="ko-KR" altLang="en-US" dirty="0"/>
              <a:t>새로운 속성을 추가할 수도 있고</a:t>
            </a:r>
          </a:p>
          <a:p>
            <a:pPr lvl="1" fontAlgn="base"/>
            <a:r>
              <a:rPr lang="ko-KR" altLang="en-US" dirty="0"/>
              <a:t>함수의 인자로 넘길 수도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693AA3-1FFB-4585-93BD-6A74A945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48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7B858-A4EA-4788-BE39-8CC27414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메타클래스</a:t>
            </a:r>
            <a:r>
              <a:rPr lang="en-US" altLang="ko-KR" dirty="0"/>
              <a:t>? – </a:t>
            </a:r>
            <a:r>
              <a:rPr lang="ko-KR" altLang="en-US" dirty="0"/>
              <a:t>동적으로 클래스 생성 </a:t>
            </a:r>
            <a:r>
              <a:rPr lang="en-US" altLang="ko-KR" dirty="0"/>
              <a:t>| type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9BFF80-25C3-4E54-84EC-9C4B9495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Type</a:t>
            </a:r>
            <a:r>
              <a:rPr lang="ko-KR" altLang="en-US" dirty="0"/>
              <a:t> 함수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객체의 타입 반환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클래스의 정의를 인자로 받아서 </a:t>
            </a:r>
            <a:r>
              <a:rPr lang="ko-KR" altLang="en-US" u="sng" dirty="0"/>
              <a:t>클래스를 반환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04DA4D-FBE6-4FB7-96BE-AC4008E4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C96618-2F1D-4915-8A20-3F1DDF91A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876" y="2702194"/>
            <a:ext cx="2943636" cy="15813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42EE589-F845-4A03-B9E9-35B3DD257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307" y="3630321"/>
            <a:ext cx="1867161" cy="590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B50DC82-93BB-43EC-8639-FBBE0CDF1A04}"/>
              </a:ext>
            </a:extLst>
          </p:cNvPr>
          <p:cNvSpPr/>
          <p:nvPr/>
        </p:nvSpPr>
        <p:spPr>
          <a:xfrm>
            <a:off x="9224198" y="3630321"/>
            <a:ext cx="408627" cy="533428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A709B55-F136-4D75-B470-3DA3E4D2C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74" y="2736118"/>
            <a:ext cx="4334480" cy="752580"/>
          </a:xfrm>
          <a:prstGeom prst="rect">
            <a:avLst/>
          </a:prstGeom>
        </p:spPr>
      </p:pic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93950EEC-EC13-4C22-B807-42170A42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hlinkClick r:id="rId5"/>
              </a:rPr>
              <a:t>https://tech.ssut.me/understanding-python-metaclasses/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065970-8982-4690-92BC-A8E66F979140}"/>
              </a:ext>
            </a:extLst>
          </p:cNvPr>
          <p:cNvSpPr/>
          <p:nvPr/>
        </p:nvSpPr>
        <p:spPr>
          <a:xfrm>
            <a:off x="7408985" y="3188678"/>
            <a:ext cx="1430215" cy="23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3D5704-B2AA-4228-8ACD-BDF73E97C344}"/>
              </a:ext>
            </a:extLst>
          </p:cNvPr>
          <p:cNvSpPr txBox="1"/>
          <p:nvPr/>
        </p:nvSpPr>
        <p:spPr>
          <a:xfrm>
            <a:off x="9008342" y="2375955"/>
            <a:ext cx="2688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클래스 객체 반환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할당한 변수가 클래스의</a:t>
            </a:r>
            <a:endParaRPr lang="en-US" altLang="ko-KR" dirty="0"/>
          </a:p>
          <a:p>
            <a:r>
              <a:rPr lang="ko-KR" altLang="en-US" dirty="0"/>
              <a:t>레퍼런스를 갖는다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8EB6BE5-142A-414D-B710-4C08B16712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2" y="4865562"/>
            <a:ext cx="1028844" cy="5239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A0A9A36-E127-43FD-A904-C272845D9C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044" y="4945367"/>
            <a:ext cx="3258005" cy="438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1FA72C-22CF-4001-95AF-06C647D0C17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324" r="78984" b="68435"/>
          <a:stretch/>
        </p:blipFill>
        <p:spPr>
          <a:xfrm>
            <a:off x="8259716" y="245309"/>
            <a:ext cx="2562255" cy="179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3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A8A85-2E85-46B2-9A5B-C03D8703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잠깐 딴소리</a:t>
            </a:r>
            <a:r>
              <a:rPr lang="en-US" altLang="ko-KR" dirty="0"/>
              <a:t>… - </a:t>
            </a:r>
            <a:r>
              <a:rPr lang="ko-KR" altLang="en-US" dirty="0"/>
              <a:t>인스턴스 메모리 할당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226A2-F482-4110-872B-BB6CF90B5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16" y="1097280"/>
            <a:ext cx="5257800" cy="50796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Example #1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 algn="just">
              <a:buNone/>
            </a:pPr>
            <a:r>
              <a:rPr lang="en-US" altLang="ko-KR" sz="2000" dirty="0"/>
              <a:t>For loop</a:t>
            </a:r>
            <a:r>
              <a:rPr lang="ko-KR" altLang="en-US" sz="2000" dirty="0"/>
              <a:t>의 </a:t>
            </a:r>
            <a:r>
              <a:rPr lang="en-US" altLang="ko-KR" sz="2000" dirty="0"/>
              <a:t>iteration</a:t>
            </a:r>
            <a:r>
              <a:rPr lang="ko-KR" altLang="en-US" sz="2000" dirty="0"/>
              <a:t>마다 </a:t>
            </a:r>
            <a:r>
              <a:rPr lang="en-US" altLang="ko-KR" sz="2000" dirty="0"/>
              <a:t>print(</a:t>
            </a:r>
            <a:r>
              <a:rPr lang="en-US" altLang="ko-KR" sz="2000" dirty="0" err="1"/>
              <a:t>DemoClass</a:t>
            </a:r>
            <a:r>
              <a:rPr lang="en-US" altLang="ko-KR" sz="2000" dirty="0"/>
              <a:t>())</a:t>
            </a:r>
            <a:r>
              <a:rPr lang="ko-KR" altLang="en-US" sz="2000" dirty="0"/>
              <a:t>가 호출되는데</a:t>
            </a:r>
            <a:r>
              <a:rPr lang="en-US" altLang="ko-KR" sz="2000" dirty="0"/>
              <a:t>, </a:t>
            </a:r>
            <a:r>
              <a:rPr lang="ko-KR" altLang="en-US" sz="2000" dirty="0"/>
              <a:t>호출이 끝날 때마다 사용된 메모리주소는 해제되어 </a:t>
            </a:r>
            <a:r>
              <a:rPr lang="en-US" altLang="ko-KR" sz="2000" dirty="0"/>
              <a:t>heap</a:t>
            </a:r>
            <a:r>
              <a:rPr lang="ko-KR" altLang="en-US" sz="2000" dirty="0"/>
              <a:t>의 </a:t>
            </a:r>
            <a:r>
              <a:rPr lang="en-US" altLang="ko-KR" sz="2000" dirty="0"/>
              <a:t>top</a:t>
            </a:r>
            <a:r>
              <a:rPr lang="ko-KR" altLang="en-US" sz="2000" dirty="0"/>
              <a:t>을 반환함</a:t>
            </a:r>
            <a:r>
              <a:rPr lang="en-US" altLang="ko-KR" sz="2000" dirty="0"/>
              <a:t>. </a:t>
            </a:r>
          </a:p>
          <a:p>
            <a:pPr marL="0" indent="0" algn="just">
              <a:buNone/>
            </a:pPr>
            <a:r>
              <a:rPr lang="ko-KR" altLang="en-US" sz="2000" dirty="0"/>
              <a:t>다음 </a:t>
            </a:r>
            <a:r>
              <a:rPr lang="en-US" altLang="ko-KR" sz="2000" dirty="0"/>
              <a:t>iteration</a:t>
            </a:r>
            <a:r>
              <a:rPr lang="ko-KR" altLang="en-US" sz="2000" dirty="0"/>
              <a:t>이 실행되는 동안</a:t>
            </a:r>
            <a:r>
              <a:rPr lang="en-US" altLang="ko-KR" sz="2000" dirty="0"/>
              <a:t>, </a:t>
            </a:r>
            <a:r>
              <a:rPr lang="ko-KR" altLang="en-US" sz="2000" dirty="0"/>
              <a:t>처음에 할당한 주소 다시 사용</a:t>
            </a:r>
            <a:r>
              <a:rPr lang="en-US" altLang="ko-KR" sz="2000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3CAAA6-0493-4D2C-A827-04BE7DEF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0CD3309-FD2D-49C1-8974-06F10730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https://stackoverflow.com/questions/40514829/different-class-instances-use-same-memory-location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F74C97-C910-4E85-834E-3EA04AE6C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6" y="1689876"/>
            <a:ext cx="3377812" cy="1276062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FB92203-16C1-4391-A02A-4EE00927518A}"/>
              </a:ext>
            </a:extLst>
          </p:cNvPr>
          <p:cNvSpPr txBox="1">
            <a:spLocks/>
          </p:cNvSpPr>
          <p:nvPr/>
        </p:nvSpPr>
        <p:spPr>
          <a:xfrm>
            <a:off x="6371334" y="1097280"/>
            <a:ext cx="5257800" cy="5079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Example #2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2000" dirty="0"/>
              <a:t>리스트에 먼저 </a:t>
            </a:r>
            <a:r>
              <a:rPr lang="en-US" altLang="ko-KR" sz="2000" dirty="0" err="1"/>
              <a:t>Democlass</a:t>
            </a:r>
            <a:r>
              <a:rPr lang="en-US" altLang="ko-KR" sz="2000" dirty="0"/>
              <a:t> </a:t>
            </a:r>
            <a:r>
              <a:rPr lang="ko-KR" altLang="en-US" sz="2000" dirty="0"/>
              <a:t>객체들을 할당하고서 리스트를 순회하므로 주소 </a:t>
            </a:r>
            <a:r>
              <a:rPr lang="en-US" altLang="ko-KR" sz="2000" dirty="0"/>
              <a:t>3</a:t>
            </a:r>
            <a:r>
              <a:rPr lang="ko-KR" altLang="en-US" sz="2000" dirty="0"/>
              <a:t>개를 사용하게 됨</a:t>
            </a:r>
            <a:r>
              <a:rPr lang="en-US" altLang="ko-KR" sz="2000" dirty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2000" dirty="0"/>
              <a:t>루프가 끝나고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리스트가 담긴 메모리가 해제됨</a:t>
            </a:r>
            <a:r>
              <a:rPr lang="en-US" altLang="ko-KR" sz="2000" dirty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2000" dirty="0"/>
              <a:t>다시 호출된다면 이전에 사용된 메모리가 다시 사용됨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A36809A-B9DE-4A9F-AD7F-96F0BA9D2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334" y="1689876"/>
            <a:ext cx="3229426" cy="1066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40902C-4BAF-4867-B4B3-5472FE91A380}"/>
              </a:ext>
            </a:extLst>
          </p:cNvPr>
          <p:cNvSpPr txBox="1"/>
          <p:nvPr/>
        </p:nvSpPr>
        <p:spPr>
          <a:xfrm>
            <a:off x="9132277" y="2023516"/>
            <a:ext cx="3080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j-lt"/>
              </a:rPr>
              <a:t>A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+mj-lt"/>
              </a:rPr>
              <a:t>B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+mj-lt"/>
              </a:rPr>
              <a:t>C</a:t>
            </a:r>
            <a:endParaRPr lang="ko-KR" altLang="en-US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48941B-F86C-4333-AFCD-E702461CFD61}"/>
              </a:ext>
            </a:extLst>
          </p:cNvPr>
          <p:cNvSpPr txBox="1"/>
          <p:nvPr/>
        </p:nvSpPr>
        <p:spPr>
          <a:xfrm>
            <a:off x="3645878" y="2240449"/>
            <a:ext cx="3080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j-lt"/>
              </a:rPr>
              <a:t>A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+mj-lt"/>
              </a:rPr>
              <a:t>A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+mj-lt"/>
              </a:rPr>
              <a:t>A</a:t>
            </a:r>
            <a:endParaRPr lang="ko-KR" altLang="en-US" sz="1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A2282D6-178F-46A1-BF32-C65438F4E0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334" y="2940518"/>
            <a:ext cx="2981741" cy="4382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20004A-00BE-4CC9-9319-FCFF68845741}"/>
              </a:ext>
            </a:extLst>
          </p:cNvPr>
          <p:cNvSpPr txBox="1"/>
          <p:nvPr/>
        </p:nvSpPr>
        <p:spPr>
          <a:xfrm>
            <a:off x="9097116" y="3084509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j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04470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A8A85-2E85-46B2-9A5B-C03D8703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잠깐 딴소리</a:t>
            </a:r>
            <a:r>
              <a:rPr lang="en-US" altLang="ko-KR" dirty="0"/>
              <a:t>… - </a:t>
            </a:r>
            <a:r>
              <a:rPr lang="ko-KR" altLang="en-US" dirty="0"/>
              <a:t>인스턴스 메모리 할당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226A2-F482-4110-872B-BB6CF90B5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013"/>
            <a:ext cx="10515600" cy="5079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Example #3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sz="2000" dirty="0"/>
              <a:t>이 예제에서는 매번 </a:t>
            </a:r>
            <a:r>
              <a:rPr lang="en-US" altLang="ko-KR" sz="2000" dirty="0"/>
              <a:t>Demo</a:t>
            </a:r>
            <a:r>
              <a:rPr lang="ko-KR" altLang="en-US" sz="2000" dirty="0"/>
              <a:t>라는 변수에 </a:t>
            </a:r>
            <a:r>
              <a:rPr lang="en-US" altLang="ko-KR" sz="2000" dirty="0" err="1"/>
              <a:t>Democlass</a:t>
            </a:r>
            <a:r>
              <a:rPr lang="en-US" altLang="ko-KR" sz="2000" dirty="0"/>
              <a:t> </a:t>
            </a:r>
            <a:r>
              <a:rPr lang="ko-KR" altLang="en-US" sz="2000" dirty="0"/>
              <a:t>인스턴스가 할당</a:t>
            </a:r>
            <a:r>
              <a:rPr lang="en-US" altLang="ko-KR" sz="2000" dirty="0"/>
              <a:t>?</a:t>
            </a:r>
            <a:r>
              <a:rPr lang="ko-KR" altLang="en-US" sz="2000" dirty="0"/>
              <a:t>되고</a:t>
            </a:r>
            <a:r>
              <a:rPr lang="en-US" altLang="ko-KR" sz="2000" dirty="0"/>
              <a:t>, </a:t>
            </a:r>
            <a:r>
              <a:rPr lang="ko-KR" altLang="en-US" sz="2000" dirty="0"/>
              <a:t>메모리의 세그먼트 하나에 </a:t>
            </a:r>
            <a:r>
              <a:rPr lang="en-US" altLang="ko-KR" sz="2000" dirty="0"/>
              <a:t>Demo</a:t>
            </a:r>
            <a:r>
              <a:rPr lang="ko-KR" altLang="en-US" sz="2000" dirty="0"/>
              <a:t>가 할당됨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하지만 </a:t>
            </a:r>
            <a:r>
              <a:rPr lang="en-US" altLang="ko-KR" sz="2000" dirty="0"/>
              <a:t>print(Demo)</a:t>
            </a:r>
            <a:r>
              <a:rPr lang="ko-KR" altLang="en-US" sz="2000" dirty="0"/>
              <a:t>가 호출되고 메모리가 해제되지 않음</a:t>
            </a:r>
            <a:r>
              <a:rPr lang="en-US" altLang="ko-KR" sz="2000" dirty="0"/>
              <a:t>. </a:t>
            </a:r>
            <a:r>
              <a:rPr lang="ko-KR" altLang="en-US" sz="2000" dirty="0"/>
              <a:t>다음 루프의 시작에서 새로운 메모리 세그먼트에 </a:t>
            </a:r>
            <a:r>
              <a:rPr lang="en-US" altLang="ko-KR" sz="2000" dirty="0"/>
              <a:t>Demo</a:t>
            </a:r>
            <a:r>
              <a:rPr lang="ko-KR" altLang="en-US" sz="2000" dirty="0"/>
              <a:t>가 할당되고</a:t>
            </a:r>
            <a:r>
              <a:rPr lang="en-US" altLang="ko-KR" sz="2000" dirty="0"/>
              <a:t>, Demo</a:t>
            </a:r>
            <a:r>
              <a:rPr lang="ko-KR" altLang="en-US" sz="2000" dirty="0"/>
              <a:t>는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덮어 쓰여지면서 </a:t>
            </a:r>
            <a:r>
              <a:rPr lang="ko-KR" altLang="en-US" sz="2000" dirty="0"/>
              <a:t>기존의 메모리주소는 </a:t>
            </a:r>
            <a:r>
              <a:rPr lang="en-US" altLang="ko-KR" sz="2000" dirty="0"/>
              <a:t>heap</a:t>
            </a:r>
            <a:r>
              <a:rPr lang="ko-KR" altLang="en-US" sz="2000" dirty="0"/>
              <a:t>의 </a:t>
            </a:r>
            <a:r>
              <a:rPr lang="en-US" altLang="ko-KR" sz="2000" dirty="0"/>
              <a:t>top</a:t>
            </a:r>
            <a:r>
              <a:rPr lang="ko-KR" altLang="en-US" sz="2000" dirty="0"/>
              <a:t>으로 </a:t>
            </a:r>
            <a:r>
              <a:rPr lang="ko-KR" altLang="en-US" sz="2000" dirty="0" err="1"/>
              <a:t>돌아감</a:t>
            </a:r>
            <a:r>
              <a:rPr lang="en-US" altLang="ko-KR" sz="2000" dirty="0"/>
              <a:t>. </a:t>
            </a:r>
            <a:r>
              <a:rPr lang="ko-KR" altLang="en-US" sz="2000" dirty="0"/>
              <a:t>두개의</a:t>
            </a:r>
            <a:r>
              <a:rPr lang="en-US" altLang="ko-KR" sz="2000" dirty="0"/>
              <a:t> </a:t>
            </a:r>
            <a:r>
              <a:rPr lang="ko-KR" altLang="en-US" sz="2000" dirty="0"/>
              <a:t>메모리 주소가 번갈아 가면서 사용됨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3CAAA6-0493-4D2C-A827-04BE7DEF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0CD3309-FD2D-49C1-8974-06F10730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https://stackoverflow.com/questions/40514829/different-class-instances-use-same-memory-location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3C6874-39DB-45E3-A393-4D5AE5962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62" y="1688008"/>
            <a:ext cx="3605719" cy="15880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48941B-F86C-4333-AFCD-E702461CFD61}"/>
              </a:ext>
            </a:extLst>
          </p:cNvPr>
          <p:cNvSpPr txBox="1"/>
          <p:nvPr/>
        </p:nvSpPr>
        <p:spPr>
          <a:xfrm>
            <a:off x="3856894" y="2373238"/>
            <a:ext cx="3080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j-lt"/>
              </a:rPr>
              <a:t>A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+mj-lt"/>
              </a:rPr>
              <a:t>B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+mj-lt"/>
              </a:rPr>
              <a:t>A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+mj-lt"/>
              </a:rPr>
              <a:t>B</a:t>
            </a:r>
            <a:endParaRPr lang="ko-KR" altLang="en-US" sz="1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684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7B858-A4EA-4788-BE39-8CC27414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메타클래스</a:t>
            </a:r>
            <a:r>
              <a:rPr lang="en-US" altLang="ko-KR" dirty="0"/>
              <a:t>? – </a:t>
            </a:r>
            <a:r>
              <a:rPr lang="ko-KR" altLang="en-US" dirty="0"/>
              <a:t>동적으로 클래스 생성 </a:t>
            </a:r>
            <a:r>
              <a:rPr lang="en-US" altLang="ko-KR" dirty="0"/>
              <a:t>| type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04DA4D-FBE6-4FB7-96BE-AC4008E4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93950EEC-EC13-4C22-B807-42170A42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https://tech.ssut.me/understanding-python-metaclasses/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895C47-C50F-4F31-B169-C8C5B7776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0" y="1023976"/>
            <a:ext cx="5435920" cy="5697499"/>
          </a:xfrm>
          <a:prstGeom prst="rect">
            <a:avLst/>
          </a:prstGeom>
        </p:spPr>
      </p:pic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4AB29DD8-88D8-4860-BDDF-C1F934CE9290}"/>
              </a:ext>
            </a:extLst>
          </p:cNvPr>
          <p:cNvSpPr/>
          <p:nvPr/>
        </p:nvSpPr>
        <p:spPr>
          <a:xfrm>
            <a:off x="8904289" y="3424354"/>
            <a:ext cx="422030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내용 개체 틀 34">
            <a:extLst>
              <a:ext uri="{FF2B5EF4-FFF2-40B4-BE49-F238E27FC236}">
                <a16:creationId xmlns:a16="http://schemas.microsoft.com/office/drawing/2014/main" id="{5F686DD2-DD8D-4122-AE06-5D4374EFD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447" y="1660438"/>
            <a:ext cx="4429743" cy="1467055"/>
          </a:xfr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3E55C86-6351-4498-A7F7-7BF84686AD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408" y="4057032"/>
            <a:ext cx="1733792" cy="733527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3920982A-47C1-40D4-9CE5-4DC4ECF460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316" y="5097047"/>
            <a:ext cx="1629002" cy="9907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4ECC5A-7D91-4794-B232-AC626ADEA308}"/>
              </a:ext>
            </a:extLst>
          </p:cNvPr>
          <p:cNvSpPr txBox="1"/>
          <p:nvPr/>
        </p:nvSpPr>
        <p:spPr>
          <a:xfrm>
            <a:off x="7346095" y="1945192"/>
            <a:ext cx="269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j-lt"/>
              </a:rPr>
              <a:t>1</a:t>
            </a:r>
          </a:p>
          <a:p>
            <a:endParaRPr lang="en-US" altLang="ko-KR" sz="1200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+mj-lt"/>
              </a:rPr>
              <a:t>2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+mj-lt"/>
              </a:rPr>
              <a:t>3</a:t>
            </a:r>
          </a:p>
          <a:p>
            <a:endParaRPr lang="en-US" altLang="ko-KR" sz="1200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+mj-lt"/>
              </a:rPr>
              <a:t>4</a:t>
            </a:r>
            <a:endParaRPr lang="ko-KR" altLang="en-US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499B53-EB73-4466-BA7C-72E784506FCC}"/>
              </a:ext>
            </a:extLst>
          </p:cNvPr>
          <p:cNvSpPr txBox="1"/>
          <p:nvPr/>
        </p:nvSpPr>
        <p:spPr>
          <a:xfrm>
            <a:off x="7978782" y="4008296"/>
            <a:ext cx="269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j-lt"/>
              </a:rPr>
              <a:t>1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+mj-lt"/>
              </a:rPr>
              <a:t>2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+mj-lt"/>
              </a:rPr>
              <a:t>3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+mj-lt"/>
              </a:rPr>
              <a:t>4</a:t>
            </a:r>
            <a:endParaRPr lang="ko-KR" altLang="en-US" sz="12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021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7B858-A4EA-4788-BE39-8CC27414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메타클래스</a:t>
            </a:r>
            <a:r>
              <a:rPr lang="en-US" altLang="ko-KR" dirty="0"/>
              <a:t>? – </a:t>
            </a:r>
            <a:r>
              <a:rPr lang="ko-KR" altLang="en-US" dirty="0"/>
              <a:t>동적으로 클래스 생성 </a:t>
            </a:r>
            <a:r>
              <a:rPr lang="en-US" altLang="ko-KR" dirty="0"/>
              <a:t>| type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04DA4D-FBE6-4FB7-96BE-AC4008E4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93950EEC-EC13-4C22-B807-42170A42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https://tech.ssut.me/understanding-python-metaclasses/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03E00C-D6FD-4FE0-9743-6AA7AA621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6549"/>
            <a:ext cx="4258269" cy="4124901"/>
          </a:xfrm>
        </p:spPr>
      </p:pic>
    </p:spTree>
    <p:extLst>
      <p:ext uri="{BB962C8B-B14F-4D97-AF65-F5344CB8AC3E}">
        <p14:creationId xmlns:p14="http://schemas.microsoft.com/office/powerpoint/2010/main" val="44622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7B858-A4EA-4788-BE39-8CC27414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메타클래스</a:t>
            </a:r>
            <a:r>
              <a:rPr lang="en-US" altLang="ko-KR" dirty="0"/>
              <a:t>? – </a:t>
            </a:r>
            <a:r>
              <a:rPr lang="ko-KR" altLang="en-US" dirty="0"/>
              <a:t>동적으로 클래스 생성 </a:t>
            </a:r>
            <a:r>
              <a:rPr lang="en-US" altLang="ko-KR" dirty="0"/>
              <a:t>| type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04DA4D-FBE6-4FB7-96BE-AC4008E4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93950EEC-EC13-4C22-B807-42170A42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https://tech.ssut.me/understanding-python-metaclasses/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DFEB6C-9F47-4BF6-9865-44BFDC5E3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992" y="5691249"/>
            <a:ext cx="3296110" cy="523948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02C88F9-51A9-42C7-89AB-B34799D37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37" y="1180575"/>
            <a:ext cx="7251334" cy="3414872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D0E34D-8CF7-47A3-9C67-B321C194F1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000" y="3429000"/>
            <a:ext cx="7259063" cy="20195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77E48B-0A47-497C-B827-AADE005BE7FE}"/>
              </a:ext>
            </a:extLst>
          </p:cNvPr>
          <p:cNvSpPr txBox="1"/>
          <p:nvPr/>
        </p:nvSpPr>
        <p:spPr>
          <a:xfrm>
            <a:off x="4981464" y="56774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F61AE1-2C74-4129-B838-AA0729101E23}"/>
              </a:ext>
            </a:extLst>
          </p:cNvPr>
          <p:cNvSpPr/>
          <p:nvPr/>
        </p:nvSpPr>
        <p:spPr>
          <a:xfrm>
            <a:off x="8510954" y="4009292"/>
            <a:ext cx="1078523" cy="4337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32A21F-BB78-4E41-9589-2D0A629D6E84}"/>
              </a:ext>
            </a:extLst>
          </p:cNvPr>
          <p:cNvSpPr txBox="1"/>
          <p:nvPr/>
        </p:nvSpPr>
        <p:spPr>
          <a:xfrm>
            <a:off x="6136846" y="3287847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Self </a:t>
            </a:r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안 넣으면 오류발생</a:t>
            </a:r>
          </a:p>
        </p:txBody>
      </p:sp>
    </p:spTree>
    <p:extLst>
      <p:ext uri="{BB962C8B-B14F-4D97-AF65-F5344CB8AC3E}">
        <p14:creationId xmlns:p14="http://schemas.microsoft.com/office/powerpoint/2010/main" val="370276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14399</TotalTime>
  <Words>606</Words>
  <Application>Microsoft Office PowerPoint</Application>
  <PresentationFormat>와이드스크린</PresentationFormat>
  <Paragraphs>133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Arial</vt:lpstr>
      <vt:lpstr>나눔스퀘어 Bold</vt:lpstr>
      <vt:lpstr>Wingdings</vt:lpstr>
      <vt:lpstr>나눔스퀘어 ExtraBold</vt:lpstr>
      <vt:lpstr>나눔스퀘어</vt:lpstr>
      <vt:lpstr>맑은 고딕</vt:lpstr>
      <vt:lpstr>Office 테마</vt:lpstr>
      <vt:lpstr>Effective python</vt:lpstr>
      <vt:lpstr>Chapter4. 메타클래스와 속성</vt:lpstr>
      <vt:lpstr>메타클래스? – 클래스를 객체로</vt:lpstr>
      <vt:lpstr>메타클래스? – 동적으로 클래스 생성 | type함수</vt:lpstr>
      <vt:lpstr>잠깐 딴소리… - 인스턴스 메모리 할당</vt:lpstr>
      <vt:lpstr>잠깐 딴소리… - 인스턴스 메모리 할당</vt:lpstr>
      <vt:lpstr>메타클래스? – 동적으로 클래스 생성 | type함수</vt:lpstr>
      <vt:lpstr>메타클래스? – 동적으로 클래스 생성 | type함수</vt:lpstr>
      <vt:lpstr>메타클래스? – 동적으로 클래스 생성 | type함수</vt:lpstr>
      <vt:lpstr>메타클래스? – 동적으로 클래스 생성 | type함수</vt:lpstr>
      <vt:lpstr>메타클래스? </vt:lpstr>
      <vt:lpstr>메타클래스? -  __metaclass__ 속성</vt:lpstr>
      <vt:lpstr>메타클래스? -  __metaclass__ 속성</vt:lpstr>
      <vt:lpstr>메타클래스? – 커스텀 메타클래스</vt:lpstr>
      <vt:lpstr>메타클래스?</vt:lpstr>
      <vt:lpstr>메타클래스?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python</dc:title>
  <dc:creator>PLAS</dc:creator>
  <cp:lastModifiedBy>PLAS</cp:lastModifiedBy>
  <cp:revision>358</cp:revision>
  <dcterms:created xsi:type="dcterms:W3CDTF">2020-01-02T09:13:20Z</dcterms:created>
  <dcterms:modified xsi:type="dcterms:W3CDTF">2020-05-23T18:13:21Z</dcterms:modified>
</cp:coreProperties>
</file>