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2"/>
  </p:handoutMasterIdLst>
  <p:sldIdLst>
    <p:sldId id="256" r:id="rId3"/>
    <p:sldId id="410" r:id="rId4"/>
    <p:sldId id="461" r:id="rId6"/>
    <p:sldId id="442" r:id="rId7"/>
    <p:sldId id="443" r:id="rId8"/>
    <p:sldId id="446" r:id="rId9"/>
    <p:sldId id="477" r:id="rId10"/>
    <p:sldId id="479" r:id="rId11"/>
    <p:sldId id="480" r:id="rId12"/>
    <p:sldId id="481" r:id="rId13"/>
    <p:sldId id="482" r:id="rId14"/>
    <p:sldId id="484" r:id="rId15"/>
    <p:sldId id="485" r:id="rId16"/>
    <p:sldId id="486" r:id="rId17"/>
    <p:sldId id="412" r:id="rId18"/>
    <p:sldId id="487" r:id="rId19"/>
    <p:sldId id="488" r:id="rId20"/>
    <p:sldId id="357" r:id="rId21"/>
    <p:sldId id="489" r:id="rId22"/>
    <p:sldId id="363" r:id="rId23"/>
    <p:sldId id="490" r:id="rId24"/>
    <p:sldId id="495" r:id="rId25"/>
    <p:sldId id="497" r:id="rId26"/>
    <p:sldId id="498" r:id="rId27"/>
    <p:sldId id="496" r:id="rId28"/>
    <p:sldId id="491" r:id="rId29"/>
    <p:sldId id="494" r:id="rId30"/>
    <p:sldId id="385" r:id="rId3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5FD"/>
    <a:srgbClr val="E2F5FE"/>
    <a:srgbClr val="EBF9EC"/>
    <a:srgbClr val="FBFFFE"/>
    <a:srgbClr val="852C09"/>
    <a:srgbClr val="FCF1DC"/>
    <a:srgbClr val="FFCC99"/>
    <a:srgbClr val="FFFFF3"/>
    <a:srgbClr val="FF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9" autoAdjust="0"/>
    <p:restoredTop sz="87856" autoAdjust="0"/>
  </p:normalViewPr>
  <p:slideViewPr>
    <p:cSldViewPr>
      <p:cViewPr varScale="1">
        <p:scale>
          <a:sx n="61" d="100"/>
          <a:sy n="61" d="100"/>
        </p:scale>
        <p:origin x="-1614" y="-96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DB3C531B-D83C-493A-84AD-316F78881EC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CB801823-96DB-4EC2-991A-2DEE593AD1D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7FE78C-5C2A-4C5F-B7BD-7F8CAA7B8610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E1633-31D3-483A-B493-0CCF0D75DE87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3F7375-6634-4311-8ECD-C6F40EB237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aseline="0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7824" y="274638"/>
            <a:ext cx="5698976" cy="562074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052736"/>
            <a:ext cx="2057400" cy="547188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52736"/>
            <a:ext cx="6019800" cy="54718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77132" y="116632"/>
            <a:ext cx="5709667" cy="72008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400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7824" y="188640"/>
            <a:ext cx="5698976" cy="6480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7824" y="274638"/>
            <a:ext cx="5698976" cy="5620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7824" y="274638"/>
            <a:ext cx="5698976" cy="562074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70806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98072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19432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5225752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037927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79249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76350"/>
            <a:ext cx="793115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765175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8" name="图片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42875"/>
            <a:ext cx="2941638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39"/>
          <p:cNvSpPr txBox="1">
            <a:spLocks noChangeArrowheads="1"/>
          </p:cNvSpPr>
          <p:nvPr/>
        </p:nvSpPr>
        <p:spPr bwMode="auto">
          <a:xfrm>
            <a:off x="2195513" y="260350"/>
            <a:ext cx="6948487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0" name="Text Box 39"/>
          <p:cNvSpPr txBox="1">
            <a:spLocks noChangeArrowheads="1"/>
          </p:cNvSpPr>
          <p:nvPr/>
        </p:nvSpPr>
        <p:spPr bwMode="auto">
          <a:xfrm>
            <a:off x="2195513" y="260350"/>
            <a:ext cx="6948487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Blip>
          <a:blip r:embed="rId13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Blip>
          <a:blip r:embed="rId14"/>
        </a:buBlip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Blip>
          <a:blip r:embed="rId15"/>
        </a:buBlip>
        <a:defRPr sz="2000" b="1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1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jpeg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14414" y="3492507"/>
            <a:ext cx="1428760" cy="86518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表单</a:t>
            </a:r>
            <a:endParaRPr lang="en-US" altLang="zh-CN" sz="32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5784" y="2643182"/>
            <a:ext cx="2000250" cy="50006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第三章</a:t>
            </a:r>
            <a:endParaRPr lang="en-US" altLang="zh-CN" sz="36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表单元素</a:t>
            </a:r>
            <a:r>
              <a:rPr lang="en-US" altLang="zh-CN" dirty="0" smtClean="0"/>
              <a:t>8-4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509575"/>
          </a:xfrm>
        </p:spPr>
        <p:txBody>
          <a:bodyPr/>
          <a:lstStyle/>
          <a:p>
            <a:r>
              <a:rPr lang="zh-CN" altLang="en-US" dirty="0" smtClean="0"/>
              <a:t>复选框</a:t>
            </a:r>
            <a:endParaRPr lang="zh-CN" altLang="en-US" dirty="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42844" y="1857364"/>
            <a:ext cx="1000132" cy="400110"/>
            <a:chOff x="1000100" y="1801286"/>
            <a:chExt cx="1000132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714348" y="2738424"/>
            <a:ext cx="7572428" cy="23083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&lt;input type="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checkbox</a:t>
            </a:r>
            <a:r>
              <a:rPr lang="en-US" altLang="zh-CN" b="1" dirty="0" smtClean="0">
                <a:latin typeface="+mn-lt"/>
              </a:rPr>
              <a:t>" name="interest" value="sports"&gt;</a:t>
            </a:r>
            <a:r>
              <a:rPr lang="zh-CN" altLang="en-US" b="1" dirty="0" smtClean="0">
                <a:latin typeface="+mn-lt"/>
              </a:rPr>
              <a:t>运动</a:t>
            </a:r>
            <a:endParaRPr lang="zh-CN" altLang="en-US" b="1" dirty="0" smtClean="0">
              <a:latin typeface="+mn-lt"/>
            </a:endParaRPr>
          </a:p>
          <a:p>
            <a:pPr algn="l"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&lt;input type="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checkbox</a:t>
            </a:r>
            <a:r>
              <a:rPr lang="en-US" altLang="zh-CN" b="1" dirty="0" smtClean="0">
                <a:latin typeface="+mn-lt"/>
              </a:rPr>
              <a:t>" name="interest" value="talk" checked="checked" &gt;</a:t>
            </a:r>
            <a:r>
              <a:rPr lang="zh-CN" altLang="en-US" b="1" dirty="0" smtClean="0">
                <a:latin typeface="+mn-lt"/>
              </a:rPr>
              <a:t>聊天</a:t>
            </a:r>
            <a:endParaRPr lang="zh-CN" altLang="en-US" b="1" dirty="0" smtClean="0">
              <a:latin typeface="+mn-lt"/>
            </a:endParaRPr>
          </a:p>
          <a:p>
            <a:pPr algn="l"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&lt;input type="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checkbox</a:t>
            </a:r>
            <a:r>
              <a:rPr lang="en-US" altLang="zh-CN" b="1" dirty="0" smtClean="0">
                <a:latin typeface="+mn-lt"/>
              </a:rPr>
              <a:t>" name="interest" value="play"&gt;</a:t>
            </a:r>
            <a:r>
              <a:rPr lang="zh-CN" altLang="en-US" b="1" dirty="0" smtClean="0">
                <a:latin typeface="+mn-lt"/>
              </a:rPr>
              <a:t>玩游戏</a:t>
            </a:r>
            <a:endParaRPr lang="en-US" altLang="zh-CN" b="1" dirty="0" smtClean="0">
              <a:latin typeface="+mn-lt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857356" y="1928802"/>
            <a:ext cx="881973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复选框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0" name="直接箭头连接符 9"/>
          <p:cNvCxnSpPr>
            <a:stCxn id="9" idx="2"/>
          </p:cNvCxnSpPr>
          <p:nvPr/>
        </p:nvCxnSpPr>
        <p:spPr>
          <a:xfrm rot="16200000" flipH="1">
            <a:off x="2157144" y="2442904"/>
            <a:ext cx="698668" cy="41627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5583658" y="1928802"/>
            <a:ext cx="417102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值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2" name="直接箭头连接符 11"/>
          <p:cNvCxnSpPr>
            <a:stCxn id="11" idx="2"/>
          </p:cNvCxnSpPr>
          <p:nvPr/>
        </p:nvCxnSpPr>
        <p:spPr>
          <a:xfrm rot="16200000" flipH="1">
            <a:off x="5725745" y="2368169"/>
            <a:ext cx="627230" cy="49430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571472" y="5357826"/>
            <a:ext cx="2393046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复选框选中状态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4" name="直接箭头连接符 13"/>
          <p:cNvCxnSpPr>
            <a:stCxn id="13" idx="0"/>
          </p:cNvCxnSpPr>
          <p:nvPr/>
        </p:nvCxnSpPr>
        <p:spPr>
          <a:xfrm rot="5400000" flipH="1" flipV="1">
            <a:off x="1455485" y="4598766"/>
            <a:ext cx="1071570" cy="44655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5" name="组合 9"/>
          <p:cNvGrpSpPr/>
          <p:nvPr/>
        </p:nvGrpSpPr>
        <p:grpSpPr bwMode="auto">
          <a:xfrm>
            <a:off x="2428875" y="6143625"/>
            <a:ext cx="3429009" cy="431800"/>
            <a:chOff x="1643063" y="6143625"/>
            <a:chExt cx="3429008" cy="431800"/>
          </a:xfrm>
          <a:solidFill>
            <a:srgbClr val="0070C0"/>
          </a:solidFill>
        </p:grpSpPr>
        <p:sp>
          <p:nvSpPr>
            <p:cNvPr id="26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3429008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7" name="TextBox 13"/>
            <p:cNvSpPr txBox="1">
              <a:spLocks noChangeArrowheads="1"/>
            </p:cNvSpPr>
            <p:nvPr/>
          </p:nvSpPr>
          <p:spPr bwMode="auto">
            <a:xfrm>
              <a:off x="2428875" y="6143644"/>
              <a:ext cx="2172389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：复选框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28" name="Picture 8" descr="说话气泡new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表单元素</a:t>
            </a:r>
            <a:r>
              <a:rPr lang="en-US" altLang="zh-CN" dirty="0" smtClean="0"/>
              <a:t>8-5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509575"/>
          </a:xfrm>
        </p:spPr>
        <p:txBody>
          <a:bodyPr/>
          <a:lstStyle/>
          <a:p>
            <a:r>
              <a:rPr lang="zh-CN" altLang="en-US" dirty="0" smtClean="0"/>
              <a:t>列表框</a:t>
            </a:r>
            <a:endParaRPr lang="zh-CN" altLang="en-US" dirty="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42844" y="1857364"/>
            <a:ext cx="1000132" cy="400110"/>
            <a:chOff x="1000100" y="1801286"/>
            <a:chExt cx="1000132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714348" y="2738424"/>
            <a:ext cx="7572428" cy="23083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&lt;select </a:t>
            </a:r>
            <a:r>
              <a:rPr lang="en-US" altLang="zh-CN" b="1" dirty="0" smtClean="0">
                <a:latin typeface="+mn-lt"/>
              </a:rPr>
              <a:t>name="</a:t>
            </a:r>
            <a:r>
              <a:rPr lang="zh-CN" altLang="en-US" b="1" dirty="0" smtClean="0">
                <a:latin typeface="+mn-lt"/>
              </a:rPr>
              <a:t>列表名称</a:t>
            </a:r>
            <a:r>
              <a:rPr lang="en-US" altLang="zh-CN" b="1" dirty="0" smtClean="0">
                <a:latin typeface="+mn-lt"/>
              </a:rPr>
              <a:t>" size="</a:t>
            </a:r>
            <a:r>
              <a:rPr lang="zh-CN" altLang="en-US" b="1" dirty="0" smtClean="0">
                <a:latin typeface="+mn-lt"/>
              </a:rPr>
              <a:t>行数</a:t>
            </a:r>
            <a:r>
              <a:rPr lang="en-US" altLang="zh-CN" b="1" dirty="0" smtClean="0">
                <a:latin typeface="+mn-lt"/>
              </a:rPr>
              <a:t>"&gt;</a:t>
            </a:r>
            <a:endParaRPr lang="en-US" altLang="zh-CN" b="1" dirty="0" smtClean="0">
              <a:latin typeface="+mn-lt"/>
            </a:endParaRPr>
          </a:p>
          <a:p>
            <a:pPr algn="l"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&lt;option </a:t>
            </a:r>
            <a:r>
              <a:rPr lang="en-US" altLang="zh-CN" b="1" dirty="0" smtClean="0">
                <a:latin typeface="+mn-lt"/>
              </a:rPr>
              <a:t>value="</a:t>
            </a:r>
            <a:r>
              <a:rPr lang="zh-CN" altLang="en-US" b="1" dirty="0" smtClean="0">
                <a:latin typeface="+mn-lt"/>
              </a:rPr>
              <a:t>选项的值</a:t>
            </a:r>
            <a:r>
              <a:rPr lang="en-US" altLang="zh-CN" b="1" dirty="0" smtClean="0">
                <a:latin typeface="+mn-lt"/>
              </a:rPr>
              <a:t>" selected="selected"&gt;…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&lt;/option &gt;</a:t>
            </a:r>
            <a:endParaRPr lang="en-US" altLang="zh-CN" b="1" dirty="0" smtClean="0">
              <a:solidFill>
                <a:srgbClr val="FF0000"/>
              </a:solidFill>
              <a:latin typeface="+mn-lt"/>
            </a:endParaRPr>
          </a:p>
          <a:p>
            <a:pPr algn="l"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&lt;option </a:t>
            </a:r>
            <a:r>
              <a:rPr lang="en-US" altLang="zh-CN" b="1" dirty="0" smtClean="0">
                <a:latin typeface="+mn-lt"/>
              </a:rPr>
              <a:t>value="</a:t>
            </a:r>
            <a:r>
              <a:rPr lang="zh-CN" altLang="en-US" b="1" dirty="0" smtClean="0">
                <a:latin typeface="+mn-lt"/>
              </a:rPr>
              <a:t>选项的值</a:t>
            </a:r>
            <a:r>
              <a:rPr lang="en-US" altLang="zh-CN" b="1" dirty="0" smtClean="0">
                <a:latin typeface="+mn-lt"/>
              </a:rPr>
              <a:t>"&gt;…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&lt;/option &gt;</a:t>
            </a:r>
            <a:endParaRPr lang="en-US" altLang="zh-CN" b="1" dirty="0" smtClean="0">
              <a:solidFill>
                <a:srgbClr val="FF0000"/>
              </a:solidFill>
              <a:latin typeface="+mn-lt"/>
            </a:endParaRPr>
          </a:p>
          <a:p>
            <a:pPr algn="l"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&lt;/select&gt;</a:t>
            </a:r>
            <a:endParaRPr lang="en-US" altLang="zh-CN" b="1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714480" y="1928802"/>
            <a:ext cx="881973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列表框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0" name="直接箭头连接符 9"/>
          <p:cNvCxnSpPr>
            <a:stCxn id="9" idx="2"/>
          </p:cNvCxnSpPr>
          <p:nvPr/>
        </p:nvCxnSpPr>
        <p:spPr>
          <a:xfrm rot="5400000">
            <a:off x="1478486" y="2323393"/>
            <a:ext cx="698669" cy="6552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2357422" y="4786322"/>
            <a:ext cx="857256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选项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4" name="直接箭头连接符 13"/>
          <p:cNvCxnSpPr>
            <a:stCxn id="13" idx="0"/>
          </p:cNvCxnSpPr>
          <p:nvPr/>
        </p:nvCxnSpPr>
        <p:spPr>
          <a:xfrm rot="16200000" flipV="1">
            <a:off x="1857356" y="3857628"/>
            <a:ext cx="500066" cy="135732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5" name="组合 9"/>
          <p:cNvGrpSpPr/>
          <p:nvPr/>
        </p:nvGrpSpPr>
        <p:grpSpPr bwMode="auto">
          <a:xfrm>
            <a:off x="2428875" y="6143625"/>
            <a:ext cx="3714761" cy="431800"/>
            <a:chOff x="1643063" y="6143625"/>
            <a:chExt cx="3714760" cy="431800"/>
          </a:xfrm>
          <a:solidFill>
            <a:srgbClr val="0070C0"/>
          </a:solidFill>
        </p:grpSpPr>
        <p:sp>
          <p:nvSpPr>
            <p:cNvPr id="26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3714760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7" name="TextBox 13"/>
            <p:cNvSpPr txBox="1">
              <a:spLocks noChangeArrowheads="1"/>
            </p:cNvSpPr>
            <p:nvPr/>
          </p:nvSpPr>
          <p:spPr bwMode="auto">
            <a:xfrm>
              <a:off x="2428875" y="6143644"/>
              <a:ext cx="263726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6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：下拉列表框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28" name="Picture 8" descr="说话气泡new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5357818" y="2285992"/>
            <a:ext cx="1500198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默认选中项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31" name="直接箭头连接符 30"/>
          <p:cNvCxnSpPr>
            <a:stCxn id="30" idx="2"/>
          </p:cNvCxnSpPr>
          <p:nvPr/>
        </p:nvCxnSpPr>
        <p:spPr>
          <a:xfrm rot="5400000">
            <a:off x="5204939" y="2668900"/>
            <a:ext cx="912982" cy="89297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表单元素</a:t>
            </a:r>
            <a:r>
              <a:rPr lang="en-US" altLang="zh-CN" dirty="0" smtClean="0"/>
              <a:t>8-6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1223955"/>
          </a:xfrm>
        </p:spPr>
        <p:txBody>
          <a:bodyPr/>
          <a:lstStyle/>
          <a:p>
            <a:r>
              <a:rPr lang="zh-CN" altLang="en-US" dirty="0" smtClean="0"/>
              <a:t>按钮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图片按钮</a:t>
            </a:r>
            <a:endParaRPr lang="zh-CN" alt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42844" y="1857364"/>
            <a:ext cx="1000132" cy="400110"/>
            <a:chOff x="1000100" y="1801286"/>
            <a:chExt cx="1000132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714348" y="2738424"/>
            <a:ext cx="7572428" cy="17543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&lt;input  type="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reset</a:t>
            </a:r>
            <a:r>
              <a:rPr lang="en-US" altLang="zh-CN" b="1" dirty="0" smtClean="0">
                <a:latin typeface="+mn-lt"/>
              </a:rPr>
              <a:t>" name="</a:t>
            </a:r>
            <a:r>
              <a:rPr lang="en-US" altLang="zh-CN" b="1" dirty="0" err="1" smtClean="0">
                <a:latin typeface="+mn-lt"/>
              </a:rPr>
              <a:t>butReset</a:t>
            </a:r>
            <a:r>
              <a:rPr lang="en-US" altLang="zh-CN" b="1" dirty="0" smtClean="0">
                <a:latin typeface="+mn-lt"/>
              </a:rPr>
              <a:t>" value="reset</a:t>
            </a:r>
            <a:r>
              <a:rPr lang="zh-CN" altLang="en-US" b="1" dirty="0" smtClean="0">
                <a:latin typeface="+mn-lt"/>
              </a:rPr>
              <a:t>按钮</a:t>
            </a:r>
            <a:r>
              <a:rPr lang="en-US" altLang="zh-CN" b="1" dirty="0" smtClean="0">
                <a:latin typeface="+mn-lt"/>
              </a:rPr>
              <a:t>"&gt;</a:t>
            </a:r>
            <a:endParaRPr lang="en-US" altLang="zh-CN" b="1" dirty="0" smtClean="0">
              <a:latin typeface="+mn-lt"/>
            </a:endParaRPr>
          </a:p>
          <a:p>
            <a:pPr algn="l"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&lt;input  type="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submit</a:t>
            </a:r>
            <a:r>
              <a:rPr lang="en-US" altLang="zh-CN" b="1" dirty="0" smtClean="0">
                <a:latin typeface="+mn-lt"/>
              </a:rPr>
              <a:t>" name="</a:t>
            </a:r>
            <a:r>
              <a:rPr lang="en-US" altLang="zh-CN" b="1" dirty="0" err="1" smtClean="0">
                <a:latin typeface="+mn-lt"/>
              </a:rPr>
              <a:t>butSubmit</a:t>
            </a:r>
            <a:r>
              <a:rPr lang="en-US" altLang="zh-CN" b="1" dirty="0" smtClean="0">
                <a:latin typeface="+mn-lt"/>
              </a:rPr>
              <a:t>" value="submit</a:t>
            </a:r>
            <a:r>
              <a:rPr lang="zh-CN" altLang="en-US" b="1" dirty="0" smtClean="0">
                <a:latin typeface="+mn-lt"/>
              </a:rPr>
              <a:t>按钮</a:t>
            </a:r>
            <a:r>
              <a:rPr lang="en-US" altLang="zh-CN" b="1" dirty="0" smtClean="0">
                <a:latin typeface="+mn-lt"/>
              </a:rPr>
              <a:t>"&gt;</a:t>
            </a:r>
            <a:endParaRPr lang="en-US" altLang="zh-CN" b="1" dirty="0" smtClean="0">
              <a:latin typeface="+mn-lt"/>
            </a:endParaRPr>
          </a:p>
          <a:p>
            <a:pPr algn="l"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&lt;input  type="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button</a:t>
            </a:r>
            <a:r>
              <a:rPr lang="en-US" altLang="zh-CN" b="1" dirty="0" smtClean="0">
                <a:latin typeface="+mn-lt"/>
              </a:rPr>
              <a:t>" name="</a:t>
            </a:r>
            <a:r>
              <a:rPr lang="en-US" altLang="zh-CN" b="1" dirty="0" err="1" smtClean="0">
                <a:latin typeface="+mn-lt"/>
              </a:rPr>
              <a:t>butButton</a:t>
            </a:r>
            <a:r>
              <a:rPr lang="en-US" altLang="zh-CN" b="1" dirty="0" smtClean="0">
                <a:latin typeface="+mn-lt"/>
              </a:rPr>
              <a:t>" value="button</a:t>
            </a:r>
            <a:r>
              <a:rPr lang="zh-CN" altLang="en-US" b="1" dirty="0" smtClean="0">
                <a:latin typeface="+mn-lt"/>
              </a:rPr>
              <a:t>按钮</a:t>
            </a:r>
            <a:r>
              <a:rPr lang="en-US" altLang="zh-CN" b="1" dirty="0" smtClean="0">
                <a:latin typeface="+mn-lt"/>
              </a:rPr>
              <a:t>"</a:t>
            </a:r>
            <a:r>
              <a:rPr lang="fr-FR" altLang="zh-CN" b="1" dirty="0" smtClean="0"/>
              <a:t>/</a:t>
            </a:r>
            <a:r>
              <a:rPr lang="en-US" altLang="zh-CN" b="1" dirty="0" smtClean="0">
                <a:latin typeface="+mn-lt"/>
              </a:rPr>
              <a:t>&gt;</a:t>
            </a:r>
            <a:endParaRPr lang="en-US" altLang="zh-CN" b="1" dirty="0" smtClean="0">
              <a:latin typeface="+mn-lt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714480" y="1928802"/>
            <a:ext cx="1114409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重置按钮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0" name="直接箭头连接符 9"/>
          <p:cNvCxnSpPr>
            <a:stCxn id="9" idx="2"/>
          </p:cNvCxnSpPr>
          <p:nvPr/>
        </p:nvCxnSpPr>
        <p:spPr>
          <a:xfrm rot="16200000" flipH="1">
            <a:off x="2036656" y="2536735"/>
            <a:ext cx="698668" cy="22861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2357422" y="4786322"/>
            <a:ext cx="1285884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普通按钮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4" name="直接箭头连接符 13"/>
          <p:cNvCxnSpPr>
            <a:stCxn id="13" idx="0"/>
          </p:cNvCxnSpPr>
          <p:nvPr/>
        </p:nvCxnSpPr>
        <p:spPr>
          <a:xfrm rot="16200000" flipV="1">
            <a:off x="2607455" y="4393413"/>
            <a:ext cx="428628" cy="35719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" name="组合 9"/>
          <p:cNvGrpSpPr/>
          <p:nvPr/>
        </p:nvGrpSpPr>
        <p:grpSpPr bwMode="auto">
          <a:xfrm>
            <a:off x="2428875" y="6143625"/>
            <a:ext cx="3214695" cy="431800"/>
            <a:chOff x="1643063" y="6143625"/>
            <a:chExt cx="3214694" cy="431800"/>
          </a:xfrm>
          <a:solidFill>
            <a:srgbClr val="0070C0"/>
          </a:solidFill>
        </p:grpSpPr>
        <p:sp>
          <p:nvSpPr>
            <p:cNvPr id="26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32146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7" name="TextBox 13"/>
            <p:cNvSpPr txBox="1">
              <a:spLocks noChangeArrowheads="1"/>
            </p:cNvSpPr>
            <p:nvPr/>
          </p:nvSpPr>
          <p:spPr bwMode="auto">
            <a:xfrm>
              <a:off x="2428875" y="6143644"/>
              <a:ext cx="1939954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7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：按钮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28" name="Picture 8" descr="说话气泡new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3071802" y="2143116"/>
            <a:ext cx="1285884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提交按钮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31" name="直接箭头连接符 30"/>
          <p:cNvCxnSpPr>
            <a:stCxn id="30" idx="2"/>
          </p:cNvCxnSpPr>
          <p:nvPr/>
        </p:nvCxnSpPr>
        <p:spPr>
          <a:xfrm rot="5400000">
            <a:off x="2651031" y="2508163"/>
            <a:ext cx="1055856" cy="107157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AutoShape 6"/>
          <p:cNvSpPr>
            <a:spLocks noChangeArrowheads="1"/>
          </p:cNvSpPr>
          <p:nvPr/>
        </p:nvSpPr>
        <p:spPr bwMode="auto">
          <a:xfrm>
            <a:off x="4429124" y="2571744"/>
            <a:ext cx="1285884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图片路径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33" name="AutoShape 3"/>
          <p:cNvSpPr>
            <a:spLocks noChangeArrowheads="1"/>
          </p:cNvSpPr>
          <p:nvPr/>
        </p:nvSpPr>
        <p:spPr bwMode="auto">
          <a:xfrm>
            <a:off x="714348" y="3357562"/>
            <a:ext cx="7572428" cy="5078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latin typeface="+mn-lt"/>
              </a:rPr>
              <a:t>&lt;input  type="</a:t>
            </a:r>
            <a:r>
              <a:rPr lang="fr-FR" altLang="zh-CN" b="1" dirty="0" smtClean="0">
                <a:solidFill>
                  <a:srgbClr val="FF0000"/>
                </a:solidFill>
                <a:latin typeface="+mn-lt"/>
              </a:rPr>
              <a:t>image</a:t>
            </a:r>
            <a:r>
              <a:rPr lang="fr-FR" altLang="zh-CN" b="1" dirty="0" smtClean="0">
                <a:latin typeface="+mn-lt"/>
              </a:rPr>
              <a:t>"  src="images/login.gif" /&gt;</a:t>
            </a:r>
            <a:endParaRPr lang="fr-FR" altLang="zh-CN" b="1" dirty="0" smtClean="0">
              <a:latin typeface="+mn-lt"/>
            </a:endParaRPr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auto">
          <a:xfrm>
            <a:off x="5724532" y="2081202"/>
            <a:ext cx="2357454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按钮上显示的文字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35" name="直接箭头连接符 34"/>
          <p:cNvCxnSpPr>
            <a:stCxn id="34" idx="2"/>
          </p:cNvCxnSpPr>
          <p:nvPr/>
        </p:nvCxnSpPr>
        <p:spPr>
          <a:xfrm rot="5400000">
            <a:off x="6500347" y="2597462"/>
            <a:ext cx="546268" cy="25955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4" idx="2"/>
          </p:cNvCxnSpPr>
          <p:nvPr/>
        </p:nvCxnSpPr>
        <p:spPr>
          <a:xfrm rot="5400000">
            <a:off x="4651295" y="3151107"/>
            <a:ext cx="627230" cy="21431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3" grpId="0" animBg="1"/>
      <p:bldP spid="13" grpId="1" animBg="1"/>
      <p:bldP spid="30" grpId="0" animBg="1"/>
      <p:bldP spid="30" grpId="1" animBg="1"/>
      <p:bldP spid="24" grpId="0" animBg="1"/>
      <p:bldP spid="33" grpId="1" animBg="1"/>
      <p:bldP spid="34" grpId="0" animBg="1"/>
      <p:bldP spid="3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表单元素</a:t>
            </a:r>
            <a:r>
              <a:rPr lang="en-US" altLang="zh-CN" dirty="0" smtClean="0"/>
              <a:t>8-7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509575"/>
          </a:xfrm>
        </p:spPr>
        <p:txBody>
          <a:bodyPr/>
          <a:lstStyle/>
          <a:p>
            <a:r>
              <a:rPr lang="zh-CN" altLang="en-US" dirty="0" smtClean="0"/>
              <a:t>多行文本域</a:t>
            </a:r>
            <a:endParaRPr lang="zh-CN" altLang="en-US" dirty="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42844" y="1857364"/>
            <a:ext cx="1000132" cy="400110"/>
            <a:chOff x="1000100" y="1801286"/>
            <a:chExt cx="1000132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714348" y="2854107"/>
            <a:ext cx="8143932" cy="6463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&lt;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textarea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  </a:t>
            </a:r>
            <a:r>
              <a:rPr lang="en-US" altLang="zh-CN" b="1" dirty="0" smtClean="0">
                <a:latin typeface="+mn-lt"/>
              </a:rPr>
              <a:t>name=</a:t>
            </a:r>
            <a:r>
              <a:rPr lang="en-US" altLang="zh-CN" b="1" dirty="0" smtClean="0"/>
              <a:t>"</a:t>
            </a:r>
            <a:r>
              <a:rPr lang="en-US" altLang="zh-CN" b="1" dirty="0" err="1" smtClean="0">
                <a:latin typeface="+mn-lt"/>
              </a:rPr>
              <a:t>showText</a:t>
            </a:r>
            <a:r>
              <a:rPr lang="en-US" altLang="zh-CN" b="1" dirty="0" smtClean="0">
                <a:latin typeface="+mn-lt"/>
              </a:rPr>
              <a:t>"  cols=</a:t>
            </a:r>
            <a:r>
              <a:rPr lang="en-US" altLang="zh-CN" b="1" dirty="0" smtClean="0"/>
              <a:t>"</a:t>
            </a:r>
            <a:r>
              <a:rPr lang="en-US" altLang="zh-CN" b="1" dirty="0" smtClean="0">
                <a:latin typeface="+mn-lt"/>
              </a:rPr>
              <a:t>x</a:t>
            </a:r>
            <a:r>
              <a:rPr lang="en-US" altLang="zh-CN" b="1" dirty="0" smtClean="0"/>
              <a:t>"</a:t>
            </a:r>
            <a:r>
              <a:rPr lang="en-US" altLang="zh-CN" b="1" dirty="0" smtClean="0">
                <a:latin typeface="+mn-lt"/>
              </a:rPr>
              <a:t>  rows=</a:t>
            </a:r>
            <a:r>
              <a:rPr lang="en-US" altLang="zh-CN" b="1" dirty="0" smtClean="0"/>
              <a:t>"</a:t>
            </a:r>
            <a:r>
              <a:rPr lang="en-US" altLang="zh-CN" b="1" dirty="0" smtClean="0">
                <a:latin typeface="+mn-lt"/>
              </a:rPr>
              <a:t>y</a:t>
            </a:r>
            <a:r>
              <a:rPr lang="en-US" altLang="zh-CN" b="1" dirty="0" smtClean="0"/>
              <a:t>"</a:t>
            </a:r>
            <a:r>
              <a:rPr lang="en-US" altLang="zh-CN" b="1" dirty="0" smtClean="0">
                <a:latin typeface="+mn-lt"/>
              </a:rPr>
              <a:t>&gt;</a:t>
            </a:r>
            <a:r>
              <a:rPr lang="zh-CN" altLang="en-US" b="1" dirty="0" smtClean="0">
                <a:latin typeface="+mn-lt"/>
              </a:rPr>
              <a:t>文本内容 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&lt;/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textarea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  &gt;</a:t>
            </a:r>
            <a:endParaRPr lang="en-US" altLang="zh-CN" b="1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643042" y="2071678"/>
            <a:ext cx="1410964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多行文本域 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0" name="直接箭头连接符 9"/>
          <p:cNvCxnSpPr>
            <a:stCxn id="9" idx="2"/>
          </p:cNvCxnSpPr>
          <p:nvPr/>
        </p:nvCxnSpPr>
        <p:spPr>
          <a:xfrm rot="5400000">
            <a:off x="1682169" y="2476893"/>
            <a:ext cx="698666" cy="63404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" name="组合 9"/>
          <p:cNvGrpSpPr/>
          <p:nvPr/>
        </p:nvGrpSpPr>
        <p:grpSpPr bwMode="auto">
          <a:xfrm>
            <a:off x="2428875" y="6143625"/>
            <a:ext cx="3714761" cy="431800"/>
            <a:chOff x="1643063" y="6143625"/>
            <a:chExt cx="3714760" cy="431800"/>
          </a:xfrm>
          <a:solidFill>
            <a:srgbClr val="0070C0"/>
          </a:solidFill>
        </p:grpSpPr>
        <p:sp>
          <p:nvSpPr>
            <p:cNvPr id="26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3714760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7" name="TextBox 13"/>
            <p:cNvSpPr txBox="1">
              <a:spLocks noChangeArrowheads="1"/>
            </p:cNvSpPr>
            <p:nvPr/>
          </p:nvSpPr>
          <p:spPr bwMode="auto">
            <a:xfrm>
              <a:off x="2428875" y="6143644"/>
              <a:ext cx="2172389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8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：文本域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28" name="Picture 8" descr="说话气泡new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3428992" y="2071678"/>
            <a:ext cx="1500198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显示的列数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31" name="直接箭头连接符 30"/>
          <p:cNvCxnSpPr>
            <a:stCxn id="30" idx="2"/>
          </p:cNvCxnSpPr>
          <p:nvPr/>
        </p:nvCxnSpPr>
        <p:spPr>
          <a:xfrm rot="16200000" flipH="1">
            <a:off x="4133368" y="2490304"/>
            <a:ext cx="698668" cy="60722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500694" y="2071678"/>
            <a:ext cx="1500198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显示的行数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21" name="直接箭头连接符 20"/>
          <p:cNvCxnSpPr>
            <a:stCxn id="20" idx="2"/>
          </p:cNvCxnSpPr>
          <p:nvPr/>
        </p:nvCxnSpPr>
        <p:spPr>
          <a:xfrm rot="5400000">
            <a:off x="5776443" y="2597462"/>
            <a:ext cx="627230" cy="32147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0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表单元素</a:t>
            </a:r>
            <a:r>
              <a:rPr lang="en-US" altLang="zh-CN" dirty="0" smtClean="0"/>
              <a:t>8-8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509575"/>
          </a:xfrm>
        </p:spPr>
        <p:txBody>
          <a:bodyPr/>
          <a:lstStyle/>
          <a:p>
            <a:r>
              <a:rPr lang="zh-CN" altLang="en-US" dirty="0" smtClean="0"/>
              <a:t>文件域</a:t>
            </a:r>
            <a:endParaRPr lang="zh-CN" alt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42844" y="1857364"/>
            <a:ext cx="1000132" cy="400110"/>
            <a:chOff x="1000100" y="1801286"/>
            <a:chExt cx="1000132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714348" y="2854107"/>
            <a:ext cx="8143932" cy="23083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&lt;form action="" method="post" 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enctype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="multipart/form-data"</a:t>
            </a:r>
            <a:r>
              <a:rPr lang="en-US" altLang="zh-CN" b="1" dirty="0" smtClean="0">
                <a:latin typeface="+mn-lt"/>
              </a:rPr>
              <a:t>&gt;</a:t>
            </a:r>
            <a:endParaRPr lang="en-US" altLang="zh-CN" b="1" dirty="0" smtClean="0">
              <a:latin typeface="+mn-lt"/>
            </a:endParaRPr>
          </a:p>
          <a:p>
            <a:pPr algn="l"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&lt;p&gt;&lt;input type="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file</a:t>
            </a:r>
            <a:r>
              <a:rPr lang="en-US" altLang="zh-CN" b="1" dirty="0" smtClean="0">
                <a:latin typeface="+mn-lt"/>
              </a:rPr>
              <a:t>" name="files" /&gt;</a:t>
            </a:r>
            <a:endParaRPr lang="en-US" altLang="zh-CN" b="1" dirty="0" smtClean="0">
              <a:latin typeface="+mn-lt"/>
            </a:endParaRPr>
          </a:p>
          <a:p>
            <a:pPr algn="l"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&lt;input type="submit" name="upload" value="</a:t>
            </a:r>
            <a:r>
              <a:rPr lang="zh-CN" altLang="en-US" b="1" dirty="0" smtClean="0">
                <a:latin typeface="+mn-lt"/>
              </a:rPr>
              <a:t>上传</a:t>
            </a:r>
            <a:r>
              <a:rPr lang="en-US" altLang="zh-CN" b="1" dirty="0" smtClean="0">
                <a:latin typeface="+mn-lt"/>
              </a:rPr>
              <a:t>" /&gt;&lt;/p&gt;</a:t>
            </a:r>
            <a:endParaRPr lang="en-US" altLang="zh-CN" b="1" dirty="0" smtClean="0">
              <a:latin typeface="+mn-lt"/>
            </a:endParaRPr>
          </a:p>
          <a:p>
            <a:pPr algn="l"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&lt;/form&gt;</a:t>
            </a:r>
            <a:endParaRPr lang="en-US" altLang="zh-CN" b="1" dirty="0" smtClean="0">
              <a:latin typeface="+mn-lt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643042" y="2071678"/>
            <a:ext cx="881973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文件域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0" name="直接箭头连接符 9"/>
          <p:cNvCxnSpPr>
            <a:stCxn id="9" idx="2"/>
          </p:cNvCxnSpPr>
          <p:nvPr/>
        </p:nvCxnSpPr>
        <p:spPr>
          <a:xfrm rot="16200000" flipH="1">
            <a:off x="1871392" y="2657218"/>
            <a:ext cx="1198734" cy="77346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" name="组合 9"/>
          <p:cNvGrpSpPr/>
          <p:nvPr/>
        </p:nvGrpSpPr>
        <p:grpSpPr bwMode="auto">
          <a:xfrm>
            <a:off x="2428875" y="6143625"/>
            <a:ext cx="3714761" cy="431800"/>
            <a:chOff x="1643063" y="6143625"/>
            <a:chExt cx="3714760" cy="431800"/>
          </a:xfrm>
          <a:solidFill>
            <a:srgbClr val="0070C0"/>
          </a:solidFill>
        </p:grpSpPr>
        <p:sp>
          <p:nvSpPr>
            <p:cNvPr id="26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3714760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7" name="TextBox 13"/>
            <p:cNvSpPr txBox="1">
              <a:spLocks noChangeArrowheads="1"/>
            </p:cNvSpPr>
            <p:nvPr/>
          </p:nvSpPr>
          <p:spPr bwMode="auto">
            <a:xfrm>
              <a:off x="2428875" y="6143644"/>
              <a:ext cx="217239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9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：文件域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28" name="Picture 8" descr="说话气泡new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500694" y="2071678"/>
            <a:ext cx="1857388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表单编码属性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21" name="直接箭头连接符 20"/>
          <p:cNvCxnSpPr>
            <a:stCxn id="20" idx="2"/>
          </p:cNvCxnSpPr>
          <p:nvPr/>
        </p:nvCxnSpPr>
        <p:spPr>
          <a:xfrm rot="5400000">
            <a:off x="5865742" y="2508166"/>
            <a:ext cx="627230" cy="50006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42963" y="116632"/>
            <a:ext cx="8229600" cy="490537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sz="3200" dirty="0" smtClean="0">
                <a:solidFill>
                  <a:schemeClr val="tx2">
                    <a:lumMod val="75000"/>
                  </a:schemeClr>
                </a:solidFill>
              </a:rPr>
              <a:t>—</a:t>
            </a:r>
            <a:r>
              <a:rPr lang="zh-CN" altLang="en-US" sz="3200" dirty="0" smtClean="0"/>
              <a:t>网易邮箱登录页面</a:t>
            </a:r>
            <a:endParaRPr lang="en-US" altLang="zh-CN" sz="3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787426" y="1428737"/>
            <a:ext cx="7499350" cy="1071570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制作网页邮箱登录页面</a:t>
            </a:r>
            <a:endParaRPr lang="zh-CN" altLang="en-US" dirty="0" smtClean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grpSp>
        <p:nvGrpSpPr>
          <p:cNvPr id="18438" name="组合 10"/>
          <p:cNvGrpSpPr/>
          <p:nvPr/>
        </p:nvGrpSpPr>
        <p:grpSpPr bwMode="auto">
          <a:xfrm>
            <a:off x="2857500" y="607218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8443" name="TextBox 10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完成时间：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10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分钟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6" name="TextBox 15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3" name="图片 12" descr="3－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85918" y="2394690"/>
            <a:ext cx="4643470" cy="34811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42963" y="116632"/>
            <a:ext cx="8229600" cy="490537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sz="3200" dirty="0" smtClean="0">
                <a:solidFill>
                  <a:schemeClr val="tx2">
                    <a:lumMod val="75000"/>
                  </a:schemeClr>
                </a:solidFill>
              </a:rPr>
              <a:t>—</a:t>
            </a:r>
            <a:r>
              <a:rPr lang="zh-CN" altLang="en-US" sz="3200" dirty="0" smtClean="0"/>
              <a:t>阿里巴巴用户注册页面</a:t>
            </a:r>
            <a:endParaRPr lang="en-US" altLang="zh-CN" sz="3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787426" y="1428736"/>
            <a:ext cx="7499350" cy="342902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电子邮箱、登录名、密码最多能容纳的字符数是</a:t>
            </a:r>
            <a:r>
              <a:rPr lang="en-US" altLang="zh-CN" dirty="0" smtClean="0"/>
              <a:t>32</a:t>
            </a:r>
            <a:r>
              <a:rPr lang="zh-CN" altLang="en-US" dirty="0" smtClean="0"/>
              <a:t>个字符，验证码最多能容纳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个字符。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默认情况下会员身份中的“买家”处于选中状态。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提交按钮使用素材中提供的图片代替。</a:t>
            </a:r>
            <a:endParaRPr lang="zh-CN" altLang="en-US" dirty="0" smtClean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857500" y="6211910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8443" name="TextBox 10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完成时间：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10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分钟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grpSp>
        <p:nvGrpSpPr>
          <p:cNvPr id="3" name="组合 13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6" name="TextBox 15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2" name="图片 11" descr="完整的页面效果图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488" y="1500174"/>
            <a:ext cx="6072198" cy="4474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42963" y="116632"/>
            <a:ext cx="8229600" cy="490537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sz="3200" dirty="0" smtClean="0">
                <a:solidFill>
                  <a:schemeClr val="tx2">
                    <a:lumMod val="75000"/>
                  </a:schemeClr>
                </a:solidFill>
              </a:rPr>
              <a:t>—</a:t>
            </a:r>
            <a:r>
              <a:rPr lang="zh-CN" altLang="en-US" sz="3200" dirty="0" smtClean="0"/>
              <a:t>人人网注册页面</a:t>
            </a:r>
            <a:endParaRPr lang="en-US" altLang="zh-CN" sz="3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787426" y="1428736"/>
            <a:ext cx="7999416" cy="38576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注册邮箱、密码、姓名和验证码最多能容纳的字符数分别是</a:t>
            </a:r>
            <a:r>
              <a:rPr lang="en-US" altLang="zh-CN" dirty="0" smtClean="0"/>
              <a:t>50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</a:t>
            </a:r>
            <a:r>
              <a:rPr lang="zh-CN" altLang="en-US" dirty="0" smtClean="0"/>
              <a:t>和</a:t>
            </a:r>
            <a:r>
              <a:rPr lang="en-US" altLang="zh-CN" dirty="0" smtClean="0"/>
              <a:t>5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默认情况下，性别中的“男”处于选中状态。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生日下拉列表中的</a:t>
            </a:r>
            <a:r>
              <a:rPr lang="en-US" altLang="zh-CN" dirty="0" smtClean="0"/>
              <a:t>1991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30</a:t>
            </a:r>
            <a:r>
              <a:rPr lang="zh-CN" altLang="en-US" dirty="0" smtClean="0"/>
              <a:t>日处于选中状态。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提交按钮使用素材中提供的图片代替。</a:t>
            </a:r>
            <a:endParaRPr lang="zh-CN" altLang="en-US" dirty="0" smtClean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857500" y="6211910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8443" name="TextBox 10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完成时间：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10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分钟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grpSp>
        <p:nvGrpSpPr>
          <p:cNvPr id="3" name="组合 13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6" name="TextBox 15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3" name="图片 12" descr="完整的页面效果图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74918" y="1151239"/>
            <a:ext cx="6126238" cy="49209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2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表单的高级应用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751" name="Rectangle 10"/>
          <p:cNvSpPr>
            <a:spLocks noGrp="1" noChangeArrowheads="1"/>
          </p:cNvSpPr>
          <p:nvPr>
            <p:ph idx="1"/>
          </p:nvPr>
        </p:nvSpPr>
        <p:spPr>
          <a:xfrm>
            <a:off x="785786" y="1285860"/>
            <a:ext cx="6143668" cy="3429024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隐藏域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只读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禁用</a:t>
            </a:r>
            <a:endParaRPr lang="en-US" altLang="zh-CN" dirty="0" smtClean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pic>
        <p:nvPicPr>
          <p:cNvPr id="5" name="图片 4" descr="3－5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071669" y="2428868"/>
            <a:ext cx="7016089" cy="4286280"/>
          </a:xfrm>
          <a:prstGeom prst="rect">
            <a:avLst/>
          </a:prstGeom>
        </p:spPr>
      </p:pic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072198" y="3143248"/>
            <a:ext cx="1571636" cy="428627"/>
          </a:xfrm>
          <a:prstGeom prst="roundRect">
            <a:avLst>
              <a:gd name="adj" fmla="val 1783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 smtClean="0"/>
              <a:t>只读文本框</a:t>
            </a:r>
            <a:endParaRPr lang="zh-CN" altLang="en-US" b="1" dirty="0"/>
          </a:p>
        </p:txBody>
      </p:sp>
      <p:sp>
        <p:nvSpPr>
          <p:cNvPr id="7" name="Line 20"/>
          <p:cNvSpPr>
            <a:spLocks noChangeShapeType="1"/>
          </p:cNvSpPr>
          <p:nvPr/>
        </p:nvSpPr>
        <p:spPr bwMode="auto">
          <a:xfrm flipH="1">
            <a:off x="5643570" y="3500438"/>
            <a:ext cx="428628" cy="21431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714612" y="6072206"/>
            <a:ext cx="1143008" cy="428627"/>
          </a:xfrm>
          <a:prstGeom prst="roundRect">
            <a:avLst>
              <a:gd name="adj" fmla="val 1783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 smtClean="0"/>
              <a:t>禁用按钮</a:t>
            </a:r>
            <a:endParaRPr lang="zh-CN" altLang="en-US" b="1" dirty="0"/>
          </a:p>
        </p:txBody>
      </p:sp>
      <p:sp>
        <p:nvSpPr>
          <p:cNvPr id="9" name="Line 20"/>
          <p:cNvSpPr>
            <a:spLocks noChangeShapeType="1"/>
          </p:cNvSpPr>
          <p:nvPr/>
        </p:nvSpPr>
        <p:spPr bwMode="auto">
          <a:xfrm>
            <a:off x="3857620" y="6357958"/>
            <a:ext cx="428628" cy="45719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隐藏域</a:t>
            </a:r>
            <a:endParaRPr lang="zh-CN" altLang="en-US" dirty="0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42844" y="1000108"/>
            <a:ext cx="1000132" cy="400110"/>
            <a:chOff x="1000100" y="1801286"/>
            <a:chExt cx="1000132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500034" y="2000240"/>
            <a:ext cx="8143932" cy="5078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&lt;input type="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hidden</a:t>
            </a:r>
            <a:r>
              <a:rPr lang="en-US" altLang="zh-CN" b="1" dirty="0" smtClean="0">
                <a:latin typeface="+mn-lt"/>
              </a:rPr>
              <a:t>" value="666" name="</a:t>
            </a:r>
            <a:r>
              <a:rPr lang="en-US" altLang="zh-CN" b="1" dirty="0" err="1" smtClean="0">
                <a:latin typeface="+mn-lt"/>
              </a:rPr>
              <a:t>userid</a:t>
            </a:r>
            <a:r>
              <a:rPr lang="en-US" altLang="zh-CN" b="1" dirty="0" smtClean="0">
                <a:latin typeface="+mn-lt"/>
              </a:rPr>
              <a:t>"&gt;</a:t>
            </a:r>
            <a:endParaRPr lang="en-US" altLang="zh-CN" b="1" dirty="0" smtClean="0">
              <a:latin typeface="+mn-lt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571604" y="1071546"/>
            <a:ext cx="1000132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隐藏域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0" name="直接箭头连接符 9"/>
          <p:cNvCxnSpPr>
            <a:stCxn id="9" idx="2"/>
          </p:cNvCxnSpPr>
          <p:nvPr/>
        </p:nvCxnSpPr>
        <p:spPr>
          <a:xfrm rot="16200000" flipH="1">
            <a:off x="1793773" y="1722347"/>
            <a:ext cx="770106" cy="21431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" name="组合 9"/>
          <p:cNvGrpSpPr/>
          <p:nvPr/>
        </p:nvGrpSpPr>
        <p:grpSpPr bwMode="auto">
          <a:xfrm>
            <a:off x="2428875" y="6143625"/>
            <a:ext cx="3714761" cy="431800"/>
            <a:chOff x="1643063" y="6143625"/>
            <a:chExt cx="3714760" cy="431800"/>
          </a:xfrm>
          <a:solidFill>
            <a:srgbClr val="0070C0"/>
          </a:solidFill>
        </p:grpSpPr>
        <p:sp>
          <p:nvSpPr>
            <p:cNvPr id="26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3714760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7" name="TextBox 13"/>
            <p:cNvSpPr txBox="1">
              <a:spLocks noChangeArrowheads="1"/>
            </p:cNvSpPr>
            <p:nvPr/>
          </p:nvSpPr>
          <p:spPr bwMode="auto">
            <a:xfrm>
              <a:off x="2428875" y="6143644"/>
              <a:ext cx="230063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10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：隐藏域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28" name="Picture 8" descr="说话气泡new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>
          <a:xfrm>
            <a:off x="1644650" y="214313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本章任务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645398" cy="652451"/>
          </a:xfrm>
        </p:spPr>
        <p:txBody>
          <a:bodyPr/>
          <a:lstStyle/>
          <a:p>
            <a:r>
              <a:rPr lang="zh-CN" altLang="en-US" dirty="0" smtClean="0"/>
              <a:t>制作语义化的表单</a:t>
            </a:r>
            <a:endParaRPr lang="zh-CN" alt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pic>
        <p:nvPicPr>
          <p:cNvPr id="14" name="图片 13" descr="3－1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85720" y="2071678"/>
            <a:ext cx="5744863" cy="4198973"/>
          </a:xfrm>
          <a:prstGeom prst="rect">
            <a:avLst/>
          </a:prstGeom>
        </p:spPr>
      </p:pic>
      <p:pic>
        <p:nvPicPr>
          <p:cNvPr id="15" name="图片 14" descr="3－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0364" y="2071678"/>
            <a:ext cx="5938987" cy="43451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6"/>
          <p:cNvSpPr>
            <a:spLocks noGrp="1" noChangeArrowheads="1"/>
          </p:cNvSpPr>
          <p:nvPr>
            <p:ph type="title"/>
          </p:nvPr>
        </p:nvSpPr>
        <p:spPr>
          <a:xfrm>
            <a:off x="735013" y="-24"/>
            <a:ext cx="8229600" cy="9001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只读和禁用</a:t>
            </a:r>
            <a:endParaRPr lang="en-US" altLang="zh-CN" dirty="0" smtClean="0"/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42844" y="1000108"/>
            <a:ext cx="1000132" cy="400110"/>
            <a:chOff x="1000100" y="1801286"/>
            <a:chExt cx="1000132" cy="400110"/>
          </a:xfrm>
        </p:grpSpPr>
        <p:pic>
          <p:nvPicPr>
            <p:cNvPr id="12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500034" y="2000240"/>
            <a:ext cx="8072494" cy="12003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&lt;input name="name" type="text" value="</a:t>
            </a:r>
            <a:r>
              <a:rPr lang="zh-CN" altLang="en-US" b="1" dirty="0" smtClean="0">
                <a:latin typeface="+mn-lt"/>
              </a:rPr>
              <a:t>张三</a:t>
            </a:r>
            <a:r>
              <a:rPr lang="en-US" altLang="zh-CN" b="1" dirty="0" smtClean="0">
                <a:latin typeface="+mn-lt"/>
              </a:rPr>
              <a:t>"  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readonly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="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readonly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"</a:t>
            </a:r>
            <a:r>
              <a:rPr lang="en-US" altLang="zh-CN" b="1" dirty="0" smtClean="0">
                <a:latin typeface="+mn-lt"/>
              </a:rPr>
              <a:t>&gt;</a:t>
            </a:r>
            <a:endParaRPr lang="en-US" altLang="zh-CN" b="1" dirty="0" smtClean="0">
              <a:latin typeface="+mn-lt"/>
            </a:endParaRPr>
          </a:p>
          <a:p>
            <a:pPr algn="l"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&lt;input type=</a:t>
            </a:r>
            <a:r>
              <a:rPr lang="en-US" altLang="zh-CN" b="1" dirty="0" smtClean="0"/>
              <a:t>"</a:t>
            </a:r>
            <a:r>
              <a:rPr lang="en-US" altLang="zh-CN" b="1" dirty="0" smtClean="0">
                <a:latin typeface="+mn-lt"/>
              </a:rPr>
              <a:t>submit</a:t>
            </a:r>
            <a:r>
              <a:rPr lang="en-US" altLang="zh-CN" b="1" dirty="0" smtClean="0"/>
              <a:t> "</a:t>
            </a:r>
            <a:r>
              <a:rPr lang="en-US" altLang="zh-CN" b="1" dirty="0" smtClean="0">
                <a:latin typeface="+mn-lt"/>
              </a:rPr>
              <a:t>  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disabled=</a:t>
            </a:r>
            <a:r>
              <a:rPr lang="en-US" altLang="zh-CN" b="1" dirty="0" smtClean="0">
                <a:solidFill>
                  <a:srgbClr val="FF0000"/>
                </a:solidFill>
              </a:rPr>
              <a:t>"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disabled</a:t>
            </a:r>
            <a:r>
              <a:rPr lang="en-US" altLang="zh-CN" b="1" dirty="0" smtClean="0">
                <a:solidFill>
                  <a:srgbClr val="FF0000"/>
                </a:solidFill>
              </a:rPr>
              <a:t>"  </a:t>
            </a:r>
            <a:r>
              <a:rPr lang="en-US" altLang="zh-CN" b="1" dirty="0" smtClean="0">
                <a:latin typeface="+mn-lt"/>
              </a:rPr>
              <a:t>value=</a:t>
            </a:r>
            <a:r>
              <a:rPr lang="en-US" altLang="zh-CN" b="1" dirty="0" smtClean="0"/>
              <a:t>"</a:t>
            </a:r>
            <a:r>
              <a:rPr lang="zh-CN" altLang="en-US" b="1" dirty="0" smtClean="0">
                <a:latin typeface="+mn-lt"/>
              </a:rPr>
              <a:t>保存</a:t>
            </a:r>
            <a:r>
              <a:rPr lang="en-US" altLang="zh-CN" b="1" dirty="0" smtClean="0">
                <a:latin typeface="+mn-lt"/>
              </a:rPr>
              <a:t>" &gt;</a:t>
            </a:r>
            <a:endParaRPr lang="en-US" altLang="zh-CN" b="1" dirty="0" smtClean="0">
              <a:latin typeface="+mn-lt"/>
            </a:endParaRP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6357950" y="1142984"/>
            <a:ext cx="1357322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只读文本框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9" name="直接箭头连接符 18"/>
          <p:cNvCxnSpPr>
            <a:stCxn id="18" idx="2"/>
          </p:cNvCxnSpPr>
          <p:nvPr/>
        </p:nvCxnSpPr>
        <p:spPr>
          <a:xfrm rot="16200000" flipH="1">
            <a:off x="6669416" y="1883083"/>
            <a:ext cx="770106" cy="3571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3929058" y="3714752"/>
            <a:ext cx="1000132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禁用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22" name="直接箭头连接符 21"/>
          <p:cNvCxnSpPr>
            <a:stCxn id="21" idx="0"/>
          </p:cNvCxnSpPr>
          <p:nvPr/>
        </p:nvCxnSpPr>
        <p:spPr>
          <a:xfrm rot="5400000" flipH="1" flipV="1">
            <a:off x="4071934" y="3357562"/>
            <a:ext cx="71438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8" name="组合 9"/>
          <p:cNvGrpSpPr/>
          <p:nvPr/>
        </p:nvGrpSpPr>
        <p:grpSpPr bwMode="auto">
          <a:xfrm>
            <a:off x="2428875" y="6143625"/>
            <a:ext cx="3857637" cy="431800"/>
            <a:chOff x="1643063" y="6143625"/>
            <a:chExt cx="3857636" cy="431800"/>
          </a:xfrm>
          <a:solidFill>
            <a:srgbClr val="0070C0"/>
          </a:solidFill>
        </p:grpSpPr>
        <p:sp>
          <p:nvSpPr>
            <p:cNvPr id="29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3857636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30" name="TextBox 13"/>
            <p:cNvSpPr txBox="1">
              <a:spLocks noChangeArrowheads="1"/>
            </p:cNvSpPr>
            <p:nvPr/>
          </p:nvSpPr>
          <p:spPr bwMode="auto">
            <a:xfrm>
              <a:off x="2428875" y="6143644"/>
              <a:ext cx="275274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11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：只读与禁用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31" name="Picture 8" descr="说话气泡new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42963" y="274638"/>
            <a:ext cx="8229600" cy="490537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—</a:t>
            </a:r>
            <a:r>
              <a:rPr lang="zh-CN" altLang="en-US" dirty="0" smtClean="0"/>
              <a:t>新浪微博资料修改页面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787426" y="1428736"/>
            <a:ext cx="7856540" cy="37147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生日中各下拉列表默认为空。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常用邮箱文本框中的默认文本为“</a:t>
            </a:r>
            <a:r>
              <a:rPr lang="en-US" altLang="zh-CN" dirty="0" smtClean="0"/>
              <a:t>student@bdqn.cn”</a:t>
            </a:r>
            <a:r>
              <a:rPr lang="zh-CN" altLang="en-US" dirty="0" smtClean="0"/>
              <a:t>，且文本框不可修改。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提交按钮使用素材中提供的图片代替。</a:t>
            </a:r>
            <a:endParaRPr lang="zh-CN" altLang="en-US" dirty="0" smtClean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857500" y="607218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8443" name="TextBox 10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完成时间：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10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分钟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grpSp>
        <p:nvGrpSpPr>
          <p:cNvPr id="3" name="组合 13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6" name="TextBox 15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2" name="图片 11" descr="3－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00496" y="1000108"/>
            <a:ext cx="4796156" cy="49291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语义化的表单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32242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什么是表单语义化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符合</a:t>
            </a:r>
            <a:r>
              <a:rPr lang="en-US" dirty="0" smtClean="0"/>
              <a:t>W3C</a:t>
            </a:r>
            <a:r>
              <a:rPr lang="zh-CN" altLang="en-US" dirty="0" smtClean="0"/>
              <a:t>标准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语义化的标签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结构合理、代码简洁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grpSp>
        <p:nvGrpSpPr>
          <p:cNvPr id="5" name="组合 9"/>
          <p:cNvGrpSpPr/>
          <p:nvPr/>
        </p:nvGrpSpPr>
        <p:grpSpPr bwMode="auto">
          <a:xfrm>
            <a:off x="2143109" y="6143625"/>
            <a:ext cx="4000528" cy="431800"/>
            <a:chOff x="1643064" y="6143625"/>
            <a:chExt cx="4000527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1643064" y="6143625"/>
              <a:ext cx="4000527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7" name="TextBox 13"/>
            <p:cNvSpPr txBox="1">
              <a:spLocks noChangeArrowheads="1"/>
            </p:cNvSpPr>
            <p:nvPr/>
          </p:nvSpPr>
          <p:spPr bwMode="auto">
            <a:xfrm>
              <a:off x="2428875" y="6143644"/>
              <a:ext cx="276550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12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：语义化标签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8" descr="说话气泡new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语义化的表单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1152517"/>
          </a:xfrm>
        </p:spPr>
        <p:txBody>
          <a:bodyPr/>
          <a:lstStyle/>
          <a:p>
            <a:r>
              <a:rPr lang="zh-CN" altLang="en-US" dirty="0" smtClean="0"/>
              <a:t>域</a:t>
            </a:r>
            <a:endParaRPr lang="en-US" altLang="zh-CN" dirty="0" smtClean="0"/>
          </a:p>
          <a:p>
            <a:r>
              <a:rPr lang="zh-CN" altLang="en-US" dirty="0" smtClean="0"/>
              <a:t>域标题</a:t>
            </a:r>
            <a:endParaRPr lang="zh-CN" altLang="en-US" dirty="0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grpSp>
        <p:nvGrpSpPr>
          <p:cNvPr id="5" name="组合 9"/>
          <p:cNvGrpSpPr/>
          <p:nvPr/>
        </p:nvGrpSpPr>
        <p:grpSpPr bwMode="auto">
          <a:xfrm>
            <a:off x="2143109" y="6143625"/>
            <a:ext cx="3143271" cy="431800"/>
            <a:chOff x="1643064" y="6143625"/>
            <a:chExt cx="3143270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1643064" y="6143625"/>
              <a:ext cx="3143270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7" name="TextBox 13"/>
            <p:cNvSpPr txBox="1">
              <a:spLocks noChangeArrowheads="1"/>
            </p:cNvSpPr>
            <p:nvPr/>
          </p:nvSpPr>
          <p:spPr bwMode="auto">
            <a:xfrm>
              <a:off x="2428875" y="6143644"/>
              <a:ext cx="1835759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13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8" descr="说话气泡new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1285820" y="2786058"/>
            <a:ext cx="6715204" cy="300082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&lt;form action="" method="post" &gt;</a:t>
            </a:r>
            <a:endParaRPr lang="en-US" altLang="zh-CN" b="1" dirty="0" smtClean="0"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	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&lt;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fieldset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&gt;</a:t>
            </a:r>
            <a:endParaRPr lang="en-US" altLang="zh-CN" b="1" dirty="0" smtClean="0">
              <a:solidFill>
                <a:srgbClr val="FF0000"/>
              </a:solidFill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  	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&lt;legend&gt;</a:t>
            </a:r>
            <a:r>
              <a:rPr lang="zh-CN" altLang="en-US" b="1" dirty="0" smtClean="0">
                <a:solidFill>
                  <a:srgbClr val="FF0000"/>
                </a:solidFill>
                <a:latin typeface="+mn-lt"/>
              </a:rPr>
              <a:t>用户信息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&lt;/legend&gt;</a:t>
            </a:r>
            <a:endParaRPr lang="en-US" altLang="zh-CN" b="1" dirty="0" smtClean="0">
              <a:solidFill>
                <a:srgbClr val="FF0000"/>
              </a:solidFill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      	</a:t>
            </a:r>
            <a:r>
              <a:rPr lang="zh-CN" altLang="en-US" b="1" dirty="0" smtClean="0">
                <a:latin typeface="+mn-lt"/>
              </a:rPr>
              <a:t>姓名：</a:t>
            </a:r>
            <a:r>
              <a:rPr lang="en-US" altLang="zh-CN" b="1" dirty="0" smtClean="0">
                <a:latin typeface="+mn-lt"/>
              </a:rPr>
              <a:t>&lt;input type="text"/&gt;</a:t>
            </a:r>
            <a:endParaRPr lang="en-US" altLang="zh-CN" b="1" dirty="0" smtClean="0"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      	……</a:t>
            </a:r>
            <a:endParaRPr lang="en-US" altLang="zh-CN" b="1" dirty="0" smtClean="0"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    &lt;/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fieldset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&gt;</a:t>
            </a:r>
            <a:endParaRPr lang="en-US" altLang="zh-CN" b="1" dirty="0" smtClean="0">
              <a:solidFill>
                <a:srgbClr val="FF0000"/>
              </a:solidFill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&lt;/form&gt;</a:t>
            </a:r>
            <a:endParaRPr lang="en-US" altLang="zh-CN" b="1" dirty="0" smtClean="0">
              <a:latin typeface="+mn-lt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643306" y="2143116"/>
            <a:ext cx="571504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域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1" name="直接箭头连接符 10"/>
          <p:cNvCxnSpPr>
            <a:stCxn id="10" idx="2"/>
          </p:cNvCxnSpPr>
          <p:nvPr/>
        </p:nvCxnSpPr>
        <p:spPr>
          <a:xfrm rot="5400000">
            <a:off x="2901066" y="2329570"/>
            <a:ext cx="841543" cy="121444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5143504" y="3071810"/>
            <a:ext cx="1285884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域标题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5" name="直接箭头连接符 14"/>
          <p:cNvCxnSpPr>
            <a:stCxn id="14" idx="2"/>
          </p:cNvCxnSpPr>
          <p:nvPr/>
        </p:nvCxnSpPr>
        <p:spPr>
          <a:xfrm rot="5400000">
            <a:off x="5151361" y="3151105"/>
            <a:ext cx="341476" cy="9286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71406" y="2500306"/>
            <a:ext cx="1000132" cy="400110"/>
            <a:chOff x="1000100" y="1801286"/>
            <a:chExt cx="1000132" cy="400110"/>
          </a:xfrm>
        </p:grpSpPr>
        <p:pic>
          <p:nvPicPr>
            <p:cNvPr id="1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表单元素的标注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8002588" cy="1152517"/>
          </a:xfrm>
        </p:spPr>
        <p:txBody>
          <a:bodyPr/>
          <a:lstStyle/>
          <a:p>
            <a:r>
              <a:rPr lang="zh-CN" altLang="en-US" dirty="0" smtClean="0"/>
              <a:t>增强鼠标的可用性</a:t>
            </a:r>
            <a:endParaRPr lang="en-US" altLang="zh-CN" dirty="0" smtClean="0"/>
          </a:p>
          <a:p>
            <a:r>
              <a:rPr lang="zh-CN" altLang="en-US" dirty="0" smtClean="0"/>
              <a:t>自动将焦点转移到与该标注相关的表单元素上</a:t>
            </a:r>
            <a:endParaRPr lang="zh-CN" altLang="en-US" dirty="0"/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grpSp>
        <p:nvGrpSpPr>
          <p:cNvPr id="5" name="组合 9"/>
          <p:cNvGrpSpPr/>
          <p:nvPr/>
        </p:nvGrpSpPr>
        <p:grpSpPr bwMode="auto">
          <a:xfrm>
            <a:off x="2143109" y="6143625"/>
            <a:ext cx="3143271" cy="431800"/>
            <a:chOff x="1643064" y="6143625"/>
            <a:chExt cx="3143270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1643064" y="6143625"/>
              <a:ext cx="3143270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7" name="TextBox 13"/>
            <p:cNvSpPr txBox="1">
              <a:spLocks noChangeArrowheads="1"/>
            </p:cNvSpPr>
            <p:nvPr/>
          </p:nvSpPr>
          <p:spPr bwMode="auto">
            <a:xfrm>
              <a:off x="2428875" y="6143644"/>
              <a:ext cx="2068194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14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：标注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8" descr="说话气泡new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1071506" y="3286124"/>
            <a:ext cx="6715204" cy="9233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&lt;label 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for=</a:t>
            </a:r>
            <a:r>
              <a:rPr lang="en-US" altLang="zh-CN" b="1" dirty="0" smtClean="0">
                <a:solidFill>
                  <a:srgbClr val="FF0000"/>
                </a:solidFill>
              </a:rPr>
              <a:t>"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id"</a:t>
            </a:r>
            <a:r>
              <a:rPr lang="en-US" altLang="zh-CN" b="1" dirty="0" smtClean="0">
                <a:latin typeface="+mn-lt"/>
              </a:rPr>
              <a:t>&gt;</a:t>
            </a:r>
            <a:r>
              <a:rPr lang="zh-CN" altLang="en-US" b="1" dirty="0" smtClean="0">
                <a:latin typeface="+mn-lt"/>
              </a:rPr>
              <a:t>标注的文本</a:t>
            </a:r>
            <a:r>
              <a:rPr lang="en-US" altLang="zh-CN" b="1" dirty="0" smtClean="0">
                <a:latin typeface="+mn-lt"/>
              </a:rPr>
              <a:t>&lt;/label&gt;</a:t>
            </a:r>
            <a:endParaRPr lang="en-US" altLang="zh-CN" b="1" dirty="0" smtClean="0"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&lt;input type="radio" name="gender" 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id="male"</a:t>
            </a:r>
            <a:r>
              <a:rPr lang="en-US" altLang="zh-CN" b="1" dirty="0" smtClean="0">
                <a:latin typeface="+mn-lt"/>
              </a:rPr>
              <a:t>/&gt;</a:t>
            </a:r>
            <a:endParaRPr lang="en-US" altLang="zh-CN" b="1" dirty="0" smtClean="0">
              <a:latin typeface="+mn-lt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214546" y="2357430"/>
            <a:ext cx="1857388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表单元素的</a:t>
            </a: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id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1" name="直接箭头连接符 10"/>
          <p:cNvCxnSpPr>
            <a:stCxn id="10" idx="2"/>
          </p:cNvCxnSpPr>
          <p:nvPr/>
        </p:nvCxnSpPr>
        <p:spPr>
          <a:xfrm rot="5400000">
            <a:off x="2508155" y="2793915"/>
            <a:ext cx="698666" cy="57150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5143504" y="4643446"/>
            <a:ext cx="1643074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表单元素</a:t>
            </a: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id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5" name="直接箭头连接符 14"/>
          <p:cNvCxnSpPr>
            <a:stCxn id="14" idx="0"/>
          </p:cNvCxnSpPr>
          <p:nvPr/>
        </p:nvCxnSpPr>
        <p:spPr>
          <a:xfrm rot="16200000" flipV="1">
            <a:off x="5625711" y="4304115"/>
            <a:ext cx="571504" cy="10715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71406" y="2500306"/>
            <a:ext cx="1000132" cy="400110"/>
            <a:chOff x="1000100" y="1801286"/>
            <a:chExt cx="1000132" cy="400110"/>
          </a:xfrm>
        </p:grpSpPr>
        <p:pic>
          <p:nvPicPr>
            <p:cNvPr id="1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42243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表单语义化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语义化的目标是为了页面结构更加合理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在网页设计和开发过程中，使用语义化的标签，能够达到见名知义的作用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语义化的结构，更加符合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标准，更利于搜索引擎的抓取（</a:t>
            </a:r>
            <a:r>
              <a:rPr lang="en-US" altLang="zh-CN" dirty="0" smtClean="0"/>
              <a:t>SEO</a:t>
            </a:r>
            <a:r>
              <a:rPr lang="zh-CN" altLang="en-US" dirty="0" smtClean="0"/>
              <a:t>的优化）和开发维护</a:t>
            </a: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42963" y="116632"/>
            <a:ext cx="8229600" cy="490537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sz="3200" dirty="0" smtClean="0">
                <a:solidFill>
                  <a:schemeClr val="tx2">
                    <a:lumMod val="75000"/>
                  </a:schemeClr>
                </a:solidFill>
              </a:rPr>
              <a:t>—</a:t>
            </a:r>
            <a:r>
              <a:rPr lang="zh-CN" altLang="en-US" sz="3200" dirty="0" smtClean="0"/>
              <a:t>语义化的调研问卷</a:t>
            </a:r>
            <a:endParaRPr lang="en-US" altLang="zh-CN" sz="3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787426" y="1428736"/>
            <a:ext cx="7856540" cy="37147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使用语义化的标签制作调研问卷。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能够实现鼠标点击文本时，与文本对应的表单元素自动获得焦点。</a:t>
            </a:r>
            <a:endParaRPr lang="zh-CN" altLang="en-US" dirty="0" smtClean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857500" y="607218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8443" name="TextBox 10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完成时间：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10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分钟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grpSp>
        <p:nvGrpSpPr>
          <p:cNvPr id="3" name="组合 13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6" name="TextBox 15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3" name="图片 12" descr="完整的页面效果图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3438" y="2071678"/>
            <a:ext cx="4302136" cy="37918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42963" y="116632"/>
            <a:ext cx="8229600" cy="490537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—</a:t>
            </a:r>
            <a:r>
              <a:rPr lang="en-US" altLang="zh-CN" dirty="0" smtClean="0"/>
              <a:t>QQ</a:t>
            </a:r>
            <a:r>
              <a:rPr lang="zh-CN" altLang="en-US" dirty="0" smtClean="0"/>
              <a:t>号码申请页面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787426" y="1428736"/>
            <a:ext cx="7856540" cy="1785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使用语义化的标签制作</a:t>
            </a:r>
            <a:r>
              <a:rPr lang="en-US" altLang="zh-CN" dirty="0" smtClean="0"/>
              <a:t>QQ</a:t>
            </a:r>
            <a:r>
              <a:rPr lang="zh-CN" altLang="en-US" dirty="0" smtClean="0"/>
              <a:t>号码申请页面。</a:t>
            </a:r>
            <a:endParaRPr lang="zh-CN" altLang="en-US" dirty="0" smtClean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857500" y="614047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8443" name="TextBox 10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完成时间：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10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分钟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grpSp>
        <p:nvGrpSpPr>
          <p:cNvPr id="3" name="组合 13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6" name="TextBox 15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2" name="图片 11" descr="3－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8860" y="2719827"/>
            <a:ext cx="4214842" cy="32809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总结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357158" y="1285875"/>
            <a:ext cx="8429684" cy="52244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表单主要用来制作动态网页，方便和用户进行交互。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常用的表单元素有文本框、密码框、单选按钮、复选框、列表框、按钮、多行文本框。</a:t>
            </a:r>
            <a:endParaRPr lang="zh-CN" altLang="en-US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使用</a:t>
            </a:r>
            <a:r>
              <a:rPr lang="en-US" altLang="zh-CN" sz="2400" dirty="0" smtClean="0"/>
              <a:t>&lt;label&gt;</a:t>
            </a:r>
            <a:r>
              <a:rPr lang="zh-CN" altLang="en-US" sz="2400" dirty="0" smtClean="0"/>
              <a:t>标签的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属性与表单元素的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属性相结合控制单击该标签时，对应的表单元素自动获得焦点或者被选中。</a:t>
            </a:r>
            <a:endParaRPr lang="zh-CN" altLang="en-US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表单元素的只读和禁用属性为</a:t>
            </a:r>
            <a:r>
              <a:rPr lang="en-US" altLang="zh-CN" sz="2400" dirty="0" err="1" smtClean="0"/>
              <a:t>readonly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disabled</a:t>
            </a:r>
            <a:endParaRPr lang="zh-CN" altLang="en-US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语义化的表单结构使得页面简洁、合理，同时也符合</a:t>
            </a:r>
            <a:r>
              <a:rPr lang="en-US" altLang="zh-CN" sz="2400" dirty="0" smtClean="0"/>
              <a:t>W3C</a:t>
            </a:r>
            <a:r>
              <a:rPr lang="zh-CN" altLang="en-US" sz="2400" dirty="0" smtClean="0"/>
              <a:t>开发标准、有利与被网络搜索引擎抓取。</a:t>
            </a:r>
            <a:endParaRPr lang="zh-CN" altLang="en-US" sz="2400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735013" y="28558"/>
            <a:ext cx="8229600" cy="900112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本章目标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784225" y="1142984"/>
            <a:ext cx="7645400" cy="2143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会使用表单元素布局表单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会制作语义化的表单</a:t>
            </a:r>
            <a:endParaRPr lang="zh-CN" alt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pic>
        <p:nvPicPr>
          <p:cNvPr id="11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643570" y="1214422"/>
            <a:ext cx="643477" cy="648334"/>
          </a:xfrm>
          <a:prstGeom prst="rect">
            <a:avLst/>
          </a:prstGeom>
          <a:noFill/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3570" y="1928802"/>
            <a:ext cx="714380" cy="7197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表单在网页中的应用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85860"/>
            <a:ext cx="7645400" cy="15001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大家在上网时，看到的表单中有哪些元素？</a:t>
            </a:r>
            <a:endParaRPr lang="en-US" altLang="zh-CN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42844" y="857232"/>
            <a:ext cx="986586" cy="422603"/>
            <a:chOff x="1000100" y="1173499"/>
            <a:chExt cx="986586" cy="422603"/>
          </a:xfrm>
        </p:grpSpPr>
        <p:pic>
          <p:nvPicPr>
            <p:cNvPr id="2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17" name="图片 16" descr="3－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488" y="2071678"/>
            <a:ext cx="5828846" cy="45424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表单语法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grpSp>
        <p:nvGrpSpPr>
          <p:cNvPr id="30" name="组合 29"/>
          <p:cNvGrpSpPr/>
          <p:nvPr/>
        </p:nvGrpSpPr>
        <p:grpSpPr>
          <a:xfrm>
            <a:off x="214282" y="1071546"/>
            <a:ext cx="1000132" cy="400110"/>
            <a:chOff x="1000100" y="1801286"/>
            <a:chExt cx="1000132" cy="400110"/>
          </a:xfrm>
        </p:grpSpPr>
        <p:pic>
          <p:nvPicPr>
            <p:cNvPr id="33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34" name="TextBox 33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35" name="AutoShape 3"/>
          <p:cNvSpPr>
            <a:spLocks noChangeArrowheads="1"/>
          </p:cNvSpPr>
          <p:nvPr/>
        </p:nvSpPr>
        <p:spPr bwMode="auto">
          <a:xfrm>
            <a:off x="500034" y="2000240"/>
            <a:ext cx="8280400" cy="29731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&lt;form  method="post" action="result.html"&gt;</a:t>
            </a:r>
            <a:endParaRPr lang="en-US" altLang="zh-CN" b="1" dirty="0" smtClean="0">
              <a:solidFill>
                <a:srgbClr val="FF0000"/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&lt;p&gt;  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名字：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&lt;input name="name" type="text" &gt;  &lt;/p&gt;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&lt;p&gt;  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密码：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&lt;input name="pass" type="password" &gt;  &lt;/p&gt;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&lt;p&gt;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&lt;input type="submit" name="Button" value="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提交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&lt;input type="reset" name="Reset" value="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重填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"&gt; 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&lt;/p&gt;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&lt;/form&gt;</a:t>
            </a:r>
            <a:endParaRPr lang="en-US" altLang="zh-CN" b="1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auto">
          <a:xfrm>
            <a:off x="1285852" y="857232"/>
            <a:ext cx="2509020" cy="708517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规定如何发送表单数据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常用值：</a:t>
            </a:r>
            <a:r>
              <a:rPr lang="en-US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get  | post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37" name="直接箭头连接符 36"/>
          <p:cNvCxnSpPr>
            <a:stCxn id="36" idx="2"/>
          </p:cNvCxnSpPr>
          <p:nvPr/>
        </p:nvCxnSpPr>
        <p:spPr>
          <a:xfrm rot="16200000" flipH="1">
            <a:off x="2267366" y="1838745"/>
            <a:ext cx="648805" cy="10281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AutoShape 6"/>
          <p:cNvSpPr>
            <a:spLocks noChangeArrowheads="1"/>
          </p:cNvSpPr>
          <p:nvPr/>
        </p:nvSpPr>
        <p:spPr bwMode="auto">
          <a:xfrm>
            <a:off x="4071934" y="1015821"/>
            <a:ext cx="2741456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表示向何处发送表单数据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42" name="直接箭头连接符 41"/>
          <p:cNvCxnSpPr>
            <a:stCxn id="41" idx="2"/>
          </p:cNvCxnSpPr>
          <p:nvPr/>
        </p:nvCxnSpPr>
        <p:spPr>
          <a:xfrm rot="5400000">
            <a:off x="4701577" y="1402030"/>
            <a:ext cx="754390" cy="72778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5" name="组合 9"/>
          <p:cNvGrpSpPr/>
          <p:nvPr/>
        </p:nvGrpSpPr>
        <p:grpSpPr bwMode="auto">
          <a:xfrm>
            <a:off x="2428875" y="6143625"/>
            <a:ext cx="4143389" cy="431800"/>
            <a:chOff x="1643063" y="6143625"/>
            <a:chExt cx="4143388" cy="431800"/>
          </a:xfrm>
          <a:solidFill>
            <a:srgbClr val="0070C0"/>
          </a:solidFill>
        </p:grpSpPr>
        <p:sp>
          <p:nvSpPr>
            <p:cNvPr id="46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4143388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47" name="TextBox 13"/>
            <p:cNvSpPr txBox="1">
              <a:spLocks noChangeArrowheads="1"/>
            </p:cNvSpPr>
            <p:nvPr/>
          </p:nvSpPr>
          <p:spPr bwMode="auto">
            <a:xfrm>
              <a:off x="2428875" y="6181725"/>
              <a:ext cx="310213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：表单的基本结构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48" name="Picture 8" descr="说话气泡new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sp>
        <p:nvSpPr>
          <p:cNvPr id="49" name="AutoShape 4"/>
          <p:cNvSpPr>
            <a:spLocks noChangeArrowheads="1"/>
          </p:cNvSpPr>
          <p:nvPr/>
        </p:nvSpPr>
        <p:spPr bwMode="auto">
          <a:xfrm>
            <a:off x="1255736" y="5143512"/>
            <a:ext cx="6673850" cy="857250"/>
          </a:xfrm>
          <a:prstGeom prst="roundRect">
            <a:avLst>
              <a:gd name="adj" fmla="val 1157"/>
            </a:avLst>
          </a:prstGeom>
          <a:solidFill>
            <a:srgbClr val="E4FCE4"/>
          </a:solidFill>
          <a:ln w="19050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Font typeface="Wingdings" panose="05000000000000000000" pitchFamily="2" charset="2"/>
              <a:buNone/>
              <a:defRPr/>
            </a:pPr>
            <a:r>
              <a:rPr lang="zh-CN" altLang="en-US" sz="2000" b="1" dirty="0" smtClean="0"/>
              <a:t>在实际网页开发中通常采用</a:t>
            </a:r>
            <a:r>
              <a:rPr lang="en-US" altLang="en-US" sz="2000" b="1" dirty="0" smtClean="0"/>
              <a:t>post</a:t>
            </a:r>
            <a:r>
              <a:rPr lang="zh-CN" altLang="en-US" sz="2000" b="1" dirty="0" smtClean="0"/>
              <a:t>方式提交表单数据</a:t>
            </a:r>
            <a:endParaRPr lang="zh-CN" altLang="en-US" sz="2000" b="1" dirty="0"/>
          </a:p>
        </p:txBody>
      </p:sp>
      <p:grpSp>
        <p:nvGrpSpPr>
          <p:cNvPr id="51" name="组合 50"/>
          <p:cNvGrpSpPr/>
          <p:nvPr/>
        </p:nvGrpSpPr>
        <p:grpSpPr>
          <a:xfrm>
            <a:off x="214305" y="5286388"/>
            <a:ext cx="843709" cy="400110"/>
            <a:chOff x="3786182" y="3143248"/>
            <a:chExt cx="843709" cy="400110"/>
          </a:xfrm>
        </p:grpSpPr>
        <p:sp>
          <p:nvSpPr>
            <p:cNvPr id="53" name="TextBox 52"/>
            <p:cNvSpPr txBox="1"/>
            <p:nvPr/>
          </p:nvSpPr>
          <p:spPr>
            <a:xfrm>
              <a:off x="3929058" y="3143248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经验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54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表单元素格式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14282" y="904866"/>
            <a:ext cx="1000132" cy="400110"/>
            <a:chOff x="1000100" y="1801286"/>
            <a:chExt cx="1000132" cy="400110"/>
          </a:xfrm>
        </p:grpSpPr>
        <p:pic>
          <p:nvPicPr>
            <p:cNvPr id="30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31" name="TextBox 30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32" name="AutoShape 3"/>
          <p:cNvSpPr>
            <a:spLocks noChangeArrowheads="1"/>
          </p:cNvSpPr>
          <p:nvPr/>
        </p:nvSpPr>
        <p:spPr bwMode="auto">
          <a:xfrm>
            <a:off x="1285852" y="1785926"/>
            <a:ext cx="6500858" cy="4524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&lt;input  type="text"  name="</a:t>
            </a:r>
            <a:r>
              <a:rPr lang="en-US" altLang="zh-CN" b="1" dirty="0" err="1" smtClean="0">
                <a:latin typeface="+mn-lt"/>
              </a:rPr>
              <a:t>fname</a:t>
            </a:r>
            <a:r>
              <a:rPr lang="en-US" altLang="zh-CN" b="1" dirty="0" smtClean="0">
                <a:latin typeface="+mn-lt"/>
              </a:rPr>
              <a:t>" value=</a:t>
            </a:r>
            <a:r>
              <a:rPr lang="en-US" altLang="zh-CN" b="1" dirty="0" smtClean="0"/>
              <a:t>"text"</a:t>
            </a:r>
            <a:r>
              <a:rPr lang="en-US" altLang="zh-CN" b="1" dirty="0" smtClean="0">
                <a:latin typeface="+mn-lt"/>
              </a:rPr>
              <a:t>&gt;</a:t>
            </a:r>
            <a:endParaRPr lang="en-US" altLang="zh-CN" b="1" dirty="0" smtClean="0">
              <a:latin typeface="+mn-lt"/>
            </a:endParaRP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1857356" y="1047742"/>
            <a:ext cx="1678666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Input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元素类型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34" name="直接箭头连接符 33"/>
          <p:cNvCxnSpPr>
            <a:stCxn id="33" idx="2"/>
          </p:cNvCxnSpPr>
          <p:nvPr/>
        </p:nvCxnSpPr>
        <p:spPr>
          <a:xfrm rot="16200000" flipH="1">
            <a:off x="2558729" y="1558605"/>
            <a:ext cx="436720" cy="16080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AutoShape 6"/>
          <p:cNvSpPr>
            <a:spLocks noChangeArrowheads="1"/>
          </p:cNvSpPr>
          <p:nvPr/>
        </p:nvSpPr>
        <p:spPr bwMode="auto">
          <a:xfrm>
            <a:off x="3714744" y="1047742"/>
            <a:ext cx="1678666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Input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元素名称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37" name="直接箭头连接符 36"/>
          <p:cNvCxnSpPr>
            <a:stCxn id="36" idx="2"/>
          </p:cNvCxnSpPr>
          <p:nvPr/>
        </p:nvCxnSpPr>
        <p:spPr>
          <a:xfrm rot="16200000" flipH="1">
            <a:off x="4380398" y="1594324"/>
            <a:ext cx="508156" cy="16079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AutoShape 6"/>
          <p:cNvSpPr>
            <a:spLocks noChangeArrowheads="1"/>
          </p:cNvSpPr>
          <p:nvPr/>
        </p:nvSpPr>
        <p:spPr bwMode="auto">
          <a:xfrm>
            <a:off x="5572132" y="1047742"/>
            <a:ext cx="1678666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Input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元素的值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39" name="直接箭头连接符 38"/>
          <p:cNvCxnSpPr>
            <a:stCxn id="38" idx="2"/>
          </p:cNvCxnSpPr>
          <p:nvPr/>
        </p:nvCxnSpPr>
        <p:spPr>
          <a:xfrm rot="5400000">
            <a:off x="6130629" y="1576530"/>
            <a:ext cx="436720" cy="12495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428596" y="2500306"/>
          <a:ext cx="8286809" cy="4127197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57322"/>
                <a:gridCol w="6929487"/>
              </a:tblGrid>
              <a:tr h="500065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sz="2000" b="1" kern="100" dirty="0" smtClean="0">
                          <a:solidFill>
                            <a:schemeClr val="accent3"/>
                          </a:solidFill>
                        </a:rPr>
                        <a:t>属性</a:t>
                      </a:r>
                      <a:endParaRPr lang="zh-CN" sz="2000" b="1" kern="10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sz="2000" b="1" kern="100" dirty="0" smtClean="0">
                          <a:solidFill>
                            <a:schemeClr val="accent3"/>
                          </a:solidFill>
                        </a:rPr>
                        <a:t>说明</a:t>
                      </a:r>
                      <a:endParaRPr lang="zh-CN" sz="2000" b="1" kern="10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42955">
                <a:tc>
                  <a:txBody>
                    <a:bodyPr/>
                    <a:lstStyle/>
                    <a:p>
                      <a:pPr marL="25400" marR="25400" algn="ctr">
                        <a:lnSpc>
                          <a:spcPts val="156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b="1" kern="100" dirty="0"/>
                        <a:t>type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5400" marR="25400" algn="just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sz="1800" b="1" kern="100" dirty="0" smtClean="0"/>
                        <a:t>指定元素</a:t>
                      </a:r>
                      <a:r>
                        <a:rPr lang="zh-CN" sz="1800" b="1" kern="100" dirty="0"/>
                        <a:t>的类型</a:t>
                      </a:r>
                      <a:r>
                        <a:rPr lang="zh-CN" sz="1800" b="1" kern="100" dirty="0" smtClean="0"/>
                        <a:t>。</a:t>
                      </a:r>
                      <a:r>
                        <a:rPr lang="en-US" sz="1800" b="1" kern="100" dirty="0" smtClean="0"/>
                        <a:t>text</a:t>
                      </a:r>
                      <a:r>
                        <a:rPr lang="zh-CN" sz="1800" b="1" kern="100" dirty="0"/>
                        <a:t>、</a:t>
                      </a:r>
                      <a:r>
                        <a:rPr lang="en-US" sz="1800" b="1" kern="100" dirty="0"/>
                        <a:t>password</a:t>
                      </a:r>
                      <a:r>
                        <a:rPr lang="zh-CN" sz="1800" b="1" kern="100" dirty="0"/>
                        <a:t>、</a:t>
                      </a:r>
                      <a:r>
                        <a:rPr lang="en-US" sz="1800" b="1" kern="100" dirty="0"/>
                        <a:t>checkbox</a:t>
                      </a:r>
                      <a:r>
                        <a:rPr lang="zh-CN" sz="1800" b="1" kern="100" dirty="0"/>
                        <a:t>、</a:t>
                      </a:r>
                      <a:r>
                        <a:rPr lang="en-US" sz="1800" b="1" kern="100" dirty="0"/>
                        <a:t>radio</a:t>
                      </a:r>
                      <a:r>
                        <a:rPr lang="zh-CN" sz="1800" b="1" kern="100" dirty="0"/>
                        <a:t>、</a:t>
                      </a:r>
                      <a:r>
                        <a:rPr lang="en-US" sz="1800" b="1" kern="100" dirty="0"/>
                        <a:t>submit</a:t>
                      </a:r>
                      <a:r>
                        <a:rPr lang="zh-CN" sz="1800" b="1" kern="100" dirty="0"/>
                        <a:t>、</a:t>
                      </a:r>
                      <a:r>
                        <a:rPr lang="en-US" sz="1800" b="1" kern="100" dirty="0"/>
                        <a:t>reset</a:t>
                      </a:r>
                      <a:r>
                        <a:rPr lang="zh-CN" sz="1800" b="1" kern="100" dirty="0"/>
                        <a:t>、</a:t>
                      </a:r>
                      <a:r>
                        <a:rPr lang="en-US" sz="1800" b="1" kern="100" dirty="0"/>
                        <a:t>file</a:t>
                      </a:r>
                      <a:r>
                        <a:rPr lang="zh-CN" sz="1800" b="1" kern="100" dirty="0"/>
                        <a:t>、</a:t>
                      </a:r>
                      <a:r>
                        <a:rPr lang="en-US" sz="1800" b="1" kern="100" dirty="0"/>
                        <a:t>hidden</a:t>
                      </a:r>
                      <a:r>
                        <a:rPr lang="zh-CN" sz="1800" b="1" kern="100" dirty="0"/>
                        <a:t>、</a:t>
                      </a:r>
                      <a:r>
                        <a:rPr lang="en-US" sz="1800" b="1" kern="100" dirty="0"/>
                        <a:t>image </a:t>
                      </a:r>
                      <a:r>
                        <a:rPr lang="zh-CN" sz="1800" b="1" kern="100" dirty="0"/>
                        <a:t>和</a:t>
                      </a:r>
                      <a:r>
                        <a:rPr lang="en-US" sz="1800" b="1" kern="100" dirty="0"/>
                        <a:t> </a:t>
                      </a:r>
                      <a:r>
                        <a:rPr lang="en-US" sz="1800" b="1" kern="100" dirty="0" smtClean="0"/>
                        <a:t>button</a:t>
                      </a:r>
                      <a:r>
                        <a:rPr lang="zh-CN" altLang="en-US" sz="1800" b="1" kern="100" dirty="0" smtClean="0"/>
                        <a:t>，</a:t>
                      </a:r>
                      <a:r>
                        <a:rPr lang="zh-CN" sz="1800" b="1" kern="100" dirty="0" smtClean="0"/>
                        <a:t>默认为</a:t>
                      </a:r>
                      <a:r>
                        <a:rPr lang="en-US" sz="1800" b="1" kern="100" dirty="0" smtClean="0"/>
                        <a:t> </a:t>
                      </a:r>
                      <a:r>
                        <a:rPr lang="en-US" sz="1800" b="1" kern="100" dirty="0"/>
                        <a:t>text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95303">
                <a:tc>
                  <a:txBody>
                    <a:bodyPr/>
                    <a:lstStyle/>
                    <a:p>
                      <a:pPr marL="25400" marR="25400" algn="ctr">
                        <a:lnSpc>
                          <a:spcPts val="156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b="1" kern="100" dirty="0"/>
                        <a:t>name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5400" marR="25400" algn="just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sz="1800" b="1" kern="100" dirty="0" smtClean="0"/>
                        <a:t>指定</a:t>
                      </a:r>
                      <a:r>
                        <a:rPr lang="zh-CN" sz="1800" b="1" kern="100" dirty="0"/>
                        <a:t>表单元素的名称</a:t>
                      </a:r>
                      <a:r>
                        <a:rPr lang="zh-CN" sz="1800" b="1" kern="100" dirty="0" smtClean="0"/>
                        <a:t>。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95303">
                <a:tc>
                  <a:txBody>
                    <a:bodyPr/>
                    <a:lstStyle/>
                    <a:p>
                      <a:pPr marL="25400" marR="25400" algn="ctr">
                        <a:lnSpc>
                          <a:spcPts val="156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b="1" kern="100" dirty="0"/>
                        <a:t>value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5400" marR="25400" algn="just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sz="1800" b="1" kern="100" dirty="0" smtClean="0"/>
                        <a:t>元素</a:t>
                      </a:r>
                      <a:r>
                        <a:rPr lang="zh-CN" sz="1800" b="1" kern="100" dirty="0"/>
                        <a:t>的初始值</a:t>
                      </a:r>
                      <a:r>
                        <a:rPr lang="zh-CN" sz="1800" b="1" kern="100" dirty="0" smtClean="0"/>
                        <a:t>。</a:t>
                      </a:r>
                      <a:r>
                        <a:rPr lang="en-US" sz="1800" b="1" kern="100" dirty="0" smtClean="0"/>
                        <a:t>type </a:t>
                      </a:r>
                      <a:r>
                        <a:rPr lang="zh-CN" sz="1800" b="1" kern="100" dirty="0"/>
                        <a:t>为</a:t>
                      </a:r>
                      <a:r>
                        <a:rPr lang="en-US" sz="1800" b="1" kern="100" dirty="0"/>
                        <a:t> </a:t>
                      </a:r>
                      <a:r>
                        <a:rPr lang="en-US" sz="1800" b="1" kern="100" dirty="0" smtClean="0"/>
                        <a:t>radio</a:t>
                      </a:r>
                      <a:r>
                        <a:rPr lang="zh-CN" altLang="en-US" sz="1800" b="1" kern="100" dirty="0" smtClean="0"/>
                        <a:t>时</a:t>
                      </a:r>
                      <a:r>
                        <a:rPr lang="zh-CN" sz="1800" b="1" kern="100" dirty="0" smtClean="0"/>
                        <a:t>必须</a:t>
                      </a:r>
                      <a:r>
                        <a:rPr lang="zh-CN" sz="1800" b="1" kern="100" dirty="0"/>
                        <a:t>指定一个值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742955">
                <a:tc>
                  <a:txBody>
                    <a:bodyPr/>
                    <a:lstStyle/>
                    <a:p>
                      <a:pPr marL="25400" marR="25400" algn="ctr">
                        <a:lnSpc>
                          <a:spcPts val="156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b="1" kern="100" dirty="0"/>
                        <a:t>size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5400" marR="25400" algn="just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sz="1800" b="1" kern="100" dirty="0" smtClean="0"/>
                        <a:t>指定</a:t>
                      </a:r>
                      <a:r>
                        <a:rPr lang="zh-CN" sz="1800" b="1" kern="100" dirty="0"/>
                        <a:t>表单元素的初始宽度</a:t>
                      </a:r>
                      <a:r>
                        <a:rPr lang="zh-CN" sz="1800" b="1" kern="100" dirty="0" smtClean="0"/>
                        <a:t>。</a:t>
                      </a:r>
                      <a:r>
                        <a:rPr lang="zh-CN" altLang="en-US" sz="1800" b="1" kern="100" dirty="0" smtClean="0"/>
                        <a:t>当</a:t>
                      </a:r>
                      <a:r>
                        <a:rPr lang="en-US" sz="1800" b="1" kern="100" dirty="0" smtClean="0"/>
                        <a:t> </a:t>
                      </a:r>
                      <a:r>
                        <a:rPr lang="en-US" sz="1800" b="1" kern="100" dirty="0"/>
                        <a:t>type </a:t>
                      </a:r>
                      <a:r>
                        <a:rPr lang="zh-CN" sz="1800" b="1" kern="100" dirty="0"/>
                        <a:t>为</a:t>
                      </a:r>
                      <a:r>
                        <a:rPr lang="en-US" sz="1800" b="1" kern="100" dirty="0"/>
                        <a:t> text </a:t>
                      </a:r>
                      <a:r>
                        <a:rPr lang="zh-CN" sz="1800" b="1" kern="100" dirty="0"/>
                        <a:t>或</a:t>
                      </a:r>
                      <a:r>
                        <a:rPr lang="en-US" sz="1800" b="1" kern="100" dirty="0"/>
                        <a:t> </a:t>
                      </a:r>
                      <a:r>
                        <a:rPr lang="en-US" sz="1800" b="1" kern="100" dirty="0" smtClean="0"/>
                        <a:t>password</a:t>
                      </a:r>
                      <a:r>
                        <a:rPr lang="zh-CN" altLang="en-US" sz="1800" b="1" kern="100" dirty="0" smtClean="0"/>
                        <a:t>时</a:t>
                      </a:r>
                      <a:r>
                        <a:rPr lang="zh-CN" sz="1800" b="1" kern="100" dirty="0" smtClean="0"/>
                        <a:t>，表</a:t>
                      </a:r>
                      <a:r>
                        <a:rPr lang="zh-CN" sz="1800" b="1" kern="100" dirty="0"/>
                        <a:t>单元素的大小以字符为单位。对于</a:t>
                      </a:r>
                      <a:r>
                        <a:rPr lang="zh-CN" sz="1800" b="1" kern="100" dirty="0" smtClean="0"/>
                        <a:t>其他类型</a:t>
                      </a:r>
                      <a:r>
                        <a:rPr lang="zh-CN" sz="1800" b="1" kern="100" dirty="0"/>
                        <a:t>，宽度以像素为单位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95303">
                <a:tc>
                  <a:txBody>
                    <a:bodyPr/>
                    <a:lstStyle/>
                    <a:p>
                      <a:pPr marL="25400" marR="25400" algn="ctr">
                        <a:lnSpc>
                          <a:spcPts val="156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b="1" kern="100" dirty="0" err="1"/>
                        <a:t>maxlength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5400" marR="25400" algn="just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altLang="zh-CN" sz="1800" b="1" kern="100" dirty="0" smtClean="0"/>
                        <a:t>type</a:t>
                      </a:r>
                      <a:r>
                        <a:rPr lang="zh-CN" altLang="en-US" sz="1800" b="1" kern="100" dirty="0" smtClean="0"/>
                        <a:t>为</a:t>
                      </a:r>
                      <a:r>
                        <a:rPr lang="en-US" sz="1800" b="1" kern="100" dirty="0" smtClean="0"/>
                        <a:t>text </a:t>
                      </a:r>
                      <a:r>
                        <a:rPr lang="zh-CN" sz="1800" b="1" kern="100" dirty="0"/>
                        <a:t>或</a:t>
                      </a:r>
                      <a:r>
                        <a:rPr lang="en-US" sz="1800" b="1" kern="100" dirty="0"/>
                        <a:t> password </a:t>
                      </a:r>
                      <a:r>
                        <a:rPr lang="zh-CN" altLang="en-US" sz="1800" b="1" kern="100" dirty="0" smtClean="0"/>
                        <a:t>时，</a:t>
                      </a:r>
                      <a:r>
                        <a:rPr lang="zh-CN" sz="1800" b="1" kern="100" dirty="0" smtClean="0"/>
                        <a:t>输入</a:t>
                      </a:r>
                      <a:r>
                        <a:rPr lang="zh-CN" sz="1800" b="1" kern="100" dirty="0"/>
                        <a:t>的最大字符</a:t>
                      </a:r>
                      <a:r>
                        <a:rPr lang="zh-CN" sz="1800" b="1" kern="100" dirty="0" smtClean="0"/>
                        <a:t>数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95303">
                <a:tc>
                  <a:txBody>
                    <a:bodyPr/>
                    <a:lstStyle/>
                    <a:p>
                      <a:pPr marL="25400" marR="25400" algn="ctr">
                        <a:lnSpc>
                          <a:spcPts val="156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b="1" kern="100" dirty="0"/>
                        <a:t>checked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5400" marR="25400" algn="just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altLang="zh-CN" sz="1800" b="1" kern="100" dirty="0" smtClean="0"/>
                        <a:t>type</a:t>
                      </a:r>
                      <a:r>
                        <a:rPr lang="zh-CN" sz="1800" b="1" kern="100" dirty="0" smtClean="0"/>
                        <a:t>为</a:t>
                      </a:r>
                      <a:r>
                        <a:rPr lang="en-US" sz="1800" b="1" kern="100" dirty="0" smtClean="0"/>
                        <a:t>radio</a:t>
                      </a:r>
                      <a:r>
                        <a:rPr lang="zh-CN" sz="1800" b="1" kern="100" dirty="0" smtClean="0"/>
                        <a:t>或</a:t>
                      </a:r>
                      <a:r>
                        <a:rPr lang="en-US" sz="1800" b="1" kern="100" dirty="0" smtClean="0"/>
                        <a:t>checkbox</a:t>
                      </a:r>
                      <a:r>
                        <a:rPr lang="zh-CN" sz="1800" b="1" kern="100" dirty="0" smtClean="0"/>
                        <a:t>时，</a:t>
                      </a:r>
                      <a:r>
                        <a:rPr lang="zh-CN" altLang="en-US" sz="1800" b="1" kern="100" dirty="0" smtClean="0"/>
                        <a:t>指定按钮是否是被选中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表单元素</a:t>
            </a:r>
            <a:r>
              <a:rPr lang="en-US" altLang="zh-CN" dirty="0" smtClean="0"/>
              <a:t>8-1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509575"/>
          </a:xfrm>
        </p:spPr>
        <p:txBody>
          <a:bodyPr/>
          <a:lstStyle/>
          <a:p>
            <a:r>
              <a:rPr lang="zh-CN" altLang="en-US" dirty="0" smtClean="0"/>
              <a:t>文本框</a:t>
            </a:r>
            <a:endParaRPr lang="zh-CN" alt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42844" y="1857364"/>
            <a:ext cx="1000132" cy="400110"/>
            <a:chOff x="1000100" y="1801286"/>
            <a:chExt cx="1000132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1285852" y="2738424"/>
            <a:ext cx="6500858" cy="8125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&lt;input  type=</a:t>
            </a:r>
            <a:r>
              <a:rPr lang="en-US" altLang="zh-CN" b="1" dirty="0" smtClean="0"/>
              <a:t>“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text</a:t>
            </a:r>
            <a:r>
              <a:rPr lang="en-US" altLang="zh-CN" b="1" dirty="0" smtClean="0"/>
              <a:t>”</a:t>
            </a:r>
            <a:r>
              <a:rPr lang="en-US" altLang="zh-CN" b="1" dirty="0" smtClean="0">
                <a:latin typeface="+mn-lt"/>
              </a:rPr>
              <a:t>  name=</a:t>
            </a:r>
            <a:r>
              <a:rPr lang="en-US" altLang="zh-CN" b="1" dirty="0" smtClean="0"/>
              <a:t>“</a:t>
            </a:r>
            <a:r>
              <a:rPr lang="en-US" altLang="zh-CN" b="1" dirty="0" err="1" smtClean="0">
                <a:latin typeface="+mn-lt"/>
              </a:rPr>
              <a:t>userName</a:t>
            </a:r>
            <a:r>
              <a:rPr lang="en-US" altLang="zh-CN" b="1" dirty="0" smtClean="0"/>
              <a:t>”</a:t>
            </a:r>
            <a:r>
              <a:rPr lang="en-US" altLang="zh-CN" b="1" dirty="0" smtClean="0">
                <a:latin typeface="+mn-lt"/>
              </a:rPr>
              <a:t> value=</a:t>
            </a:r>
            <a:r>
              <a:rPr lang="en-US" altLang="zh-CN" b="1" dirty="0" smtClean="0"/>
              <a:t>“</a:t>
            </a:r>
            <a:r>
              <a:rPr lang="zh-CN" altLang="en-US" b="1" dirty="0" smtClean="0"/>
              <a:t>用户名</a:t>
            </a:r>
            <a:r>
              <a:rPr lang="en-US" altLang="zh-CN" b="1" dirty="0" smtClean="0"/>
              <a:t>” size=“30” </a:t>
            </a:r>
            <a:r>
              <a:rPr lang="en-US" altLang="zh-CN" b="1" dirty="0" err="1" smtClean="0"/>
              <a:t>maxlength</a:t>
            </a:r>
            <a:r>
              <a:rPr lang="en-US" altLang="zh-CN" b="1" dirty="0" smtClean="0"/>
              <a:t>=“20” placeholder=“</a:t>
            </a:r>
            <a:r>
              <a:rPr lang="zh-CN" altLang="en-US" b="1" dirty="0" smtClean="0"/>
              <a:t>请输入姓名</a:t>
            </a:r>
            <a:r>
              <a:rPr lang="en-US" altLang="zh-CN" b="1" dirty="0" smtClean="0"/>
              <a:t>”</a:t>
            </a:r>
            <a:r>
              <a:rPr lang="en-US" altLang="zh-CN" b="1" dirty="0" smtClean="0">
                <a:latin typeface="+mn-lt"/>
              </a:rPr>
              <a:t>&gt;</a:t>
            </a:r>
            <a:endParaRPr lang="en-US" altLang="zh-CN" b="1" dirty="0" smtClean="0">
              <a:latin typeface="+mn-lt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143108" y="2000240"/>
            <a:ext cx="881973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文本框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0" name="直接箭头连接符 9"/>
          <p:cNvCxnSpPr>
            <a:stCxn id="9" idx="2"/>
          </p:cNvCxnSpPr>
          <p:nvPr/>
        </p:nvCxnSpPr>
        <p:spPr>
          <a:xfrm rot="16200000" flipH="1">
            <a:off x="2550053" y="2407185"/>
            <a:ext cx="412914" cy="34483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3714744" y="2000240"/>
            <a:ext cx="1346844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文本框名称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2" name="直接箭头连接符 11"/>
          <p:cNvCxnSpPr>
            <a:stCxn id="11" idx="2"/>
          </p:cNvCxnSpPr>
          <p:nvPr/>
        </p:nvCxnSpPr>
        <p:spPr>
          <a:xfrm rot="16200000" flipH="1">
            <a:off x="4297442" y="2463867"/>
            <a:ext cx="508156" cy="32670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5893730" y="2000240"/>
            <a:ext cx="1678666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文本框初始值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4" name="直接箭头连接符 13"/>
          <p:cNvCxnSpPr>
            <a:stCxn id="13" idx="2"/>
          </p:cNvCxnSpPr>
          <p:nvPr/>
        </p:nvCxnSpPr>
        <p:spPr>
          <a:xfrm rot="5400000">
            <a:off x="6452228" y="2529029"/>
            <a:ext cx="436720" cy="12495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1214414" y="4071942"/>
            <a:ext cx="1346844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文本框长度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7" name="直接箭头连接符 16"/>
          <p:cNvCxnSpPr>
            <a:stCxn id="16" idx="0"/>
          </p:cNvCxnSpPr>
          <p:nvPr/>
        </p:nvCxnSpPr>
        <p:spPr>
          <a:xfrm rot="5400000" flipH="1" flipV="1">
            <a:off x="1658282" y="3658554"/>
            <a:ext cx="642942" cy="18383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3071802" y="4071942"/>
            <a:ext cx="2509021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文本框可输入最大字符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24" name="直接箭头连接符 23"/>
          <p:cNvCxnSpPr>
            <a:stCxn id="23" idx="0"/>
          </p:cNvCxnSpPr>
          <p:nvPr/>
        </p:nvCxnSpPr>
        <p:spPr>
          <a:xfrm rot="16200000" flipV="1">
            <a:off x="3806217" y="3551846"/>
            <a:ext cx="642938" cy="39725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5" name="组合 9"/>
          <p:cNvGrpSpPr/>
          <p:nvPr/>
        </p:nvGrpSpPr>
        <p:grpSpPr bwMode="auto">
          <a:xfrm>
            <a:off x="2428875" y="6143625"/>
            <a:ext cx="3429009" cy="431800"/>
            <a:chOff x="1643063" y="6143625"/>
            <a:chExt cx="3429008" cy="431800"/>
          </a:xfrm>
          <a:solidFill>
            <a:srgbClr val="0070C0"/>
          </a:solidFill>
        </p:grpSpPr>
        <p:sp>
          <p:nvSpPr>
            <p:cNvPr id="26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3429008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7" name="TextBox 13"/>
            <p:cNvSpPr txBox="1">
              <a:spLocks noChangeArrowheads="1"/>
            </p:cNvSpPr>
            <p:nvPr/>
          </p:nvSpPr>
          <p:spPr bwMode="auto">
            <a:xfrm>
              <a:off x="2428875" y="6143644"/>
              <a:ext cx="2172389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2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：文本框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28" name="Picture 8" descr="说话气泡new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5868144" y="4077072"/>
            <a:ext cx="1811714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文本框提示内容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31" name="直接箭头连接符 30"/>
          <p:cNvCxnSpPr>
            <a:stCxn id="30" idx="0"/>
          </p:cNvCxnSpPr>
          <p:nvPr/>
        </p:nvCxnSpPr>
        <p:spPr>
          <a:xfrm flipH="1" flipV="1">
            <a:off x="6444208" y="3501008"/>
            <a:ext cx="329793" cy="57606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6" grpId="0" animBg="1"/>
      <p:bldP spid="23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表单元素</a:t>
            </a:r>
            <a:r>
              <a:rPr lang="en-US" altLang="zh-CN" dirty="0" smtClean="0"/>
              <a:t>8-2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509575"/>
          </a:xfrm>
        </p:spPr>
        <p:txBody>
          <a:bodyPr/>
          <a:lstStyle/>
          <a:p>
            <a:r>
              <a:rPr lang="zh-CN" altLang="en-US" dirty="0" smtClean="0"/>
              <a:t>密码框</a:t>
            </a:r>
            <a:endParaRPr lang="zh-CN" altLang="en-US" dirty="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14282" y="1857364"/>
            <a:ext cx="1000132" cy="400110"/>
            <a:chOff x="1000100" y="1801286"/>
            <a:chExt cx="1000132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1285852" y="2738424"/>
            <a:ext cx="6929486" cy="41498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&lt;input  type=</a:t>
            </a:r>
            <a:r>
              <a:rPr lang="en-US" altLang="zh-CN" b="1" dirty="0" smtClean="0"/>
              <a:t>"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password </a:t>
            </a:r>
            <a:r>
              <a:rPr lang="en-US" altLang="zh-CN" b="1" dirty="0" smtClean="0"/>
              <a:t>"</a:t>
            </a:r>
            <a:r>
              <a:rPr lang="en-US" altLang="zh-CN" b="1" dirty="0" smtClean="0">
                <a:latin typeface="+mn-lt"/>
              </a:rPr>
              <a:t>  name=</a:t>
            </a:r>
            <a:r>
              <a:rPr lang="en-US" altLang="zh-CN" b="1" dirty="0" smtClean="0"/>
              <a:t>"</a:t>
            </a:r>
            <a:r>
              <a:rPr lang="en-US" altLang="zh-CN" b="1" dirty="0" smtClean="0">
                <a:latin typeface="+mn-lt"/>
              </a:rPr>
              <a:t>pass</a:t>
            </a:r>
            <a:r>
              <a:rPr lang="en-US" altLang="zh-CN" b="1" dirty="0" smtClean="0"/>
              <a:t>"</a:t>
            </a:r>
            <a:r>
              <a:rPr lang="en-US" altLang="zh-CN" b="1" dirty="0" smtClean="0">
                <a:latin typeface="+mn-lt"/>
              </a:rPr>
              <a:t> </a:t>
            </a:r>
            <a:r>
              <a:rPr lang="en-US" altLang="zh-CN" b="1" dirty="0" smtClean="0"/>
              <a:t> size="20" </a:t>
            </a:r>
            <a:r>
              <a:rPr lang="en-US" altLang="zh-CN" b="1" dirty="0" smtClean="0">
                <a:latin typeface="+mn-lt"/>
              </a:rPr>
              <a:t>&gt;</a:t>
            </a:r>
            <a:endParaRPr lang="en-US" altLang="zh-CN" b="1" dirty="0" smtClean="0">
              <a:latin typeface="+mn-lt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404143" y="2000240"/>
            <a:ext cx="881973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密码框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0" name="直接箭头连接符 9"/>
          <p:cNvCxnSpPr>
            <a:stCxn id="9" idx="2"/>
          </p:cNvCxnSpPr>
          <p:nvPr/>
        </p:nvCxnSpPr>
        <p:spPr>
          <a:xfrm rot="16200000" flipH="1">
            <a:off x="2823447" y="2394827"/>
            <a:ext cx="484352" cy="44098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4135730" y="2000240"/>
            <a:ext cx="1579278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密码框的名称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2" name="直接箭头连接符 11"/>
          <p:cNvCxnSpPr>
            <a:stCxn id="11" idx="2"/>
          </p:cNvCxnSpPr>
          <p:nvPr/>
        </p:nvCxnSpPr>
        <p:spPr>
          <a:xfrm rot="16200000" flipH="1">
            <a:off x="4863697" y="2434815"/>
            <a:ext cx="484354" cy="36101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536672" y="2000240"/>
            <a:ext cx="1678666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密码框的长度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4" name="直接箭头连接符 13"/>
          <p:cNvCxnSpPr>
            <a:stCxn id="13" idx="2"/>
          </p:cNvCxnSpPr>
          <p:nvPr/>
        </p:nvCxnSpPr>
        <p:spPr>
          <a:xfrm rot="5400000">
            <a:off x="6767677" y="2249170"/>
            <a:ext cx="484354" cy="73230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5" name="组合 9"/>
          <p:cNvGrpSpPr/>
          <p:nvPr/>
        </p:nvGrpSpPr>
        <p:grpSpPr bwMode="auto">
          <a:xfrm>
            <a:off x="2428875" y="6143625"/>
            <a:ext cx="3429009" cy="431800"/>
            <a:chOff x="1643063" y="6143625"/>
            <a:chExt cx="3429008" cy="431800"/>
          </a:xfrm>
          <a:solidFill>
            <a:srgbClr val="0070C0"/>
          </a:solidFill>
        </p:grpSpPr>
        <p:sp>
          <p:nvSpPr>
            <p:cNvPr id="26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3429008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7" name="TextBox 13"/>
            <p:cNvSpPr txBox="1">
              <a:spLocks noChangeArrowheads="1"/>
            </p:cNvSpPr>
            <p:nvPr/>
          </p:nvSpPr>
          <p:spPr bwMode="auto">
            <a:xfrm>
              <a:off x="2428875" y="6143644"/>
              <a:ext cx="217239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3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：密码框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28" name="Picture 8" descr="说话气泡new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表单元素</a:t>
            </a:r>
            <a:r>
              <a:rPr lang="en-US" altLang="zh-CN" dirty="0" smtClean="0"/>
              <a:t>8-3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509575"/>
          </a:xfrm>
        </p:spPr>
        <p:txBody>
          <a:bodyPr/>
          <a:lstStyle/>
          <a:p>
            <a:r>
              <a:rPr lang="zh-CN" altLang="en-US" dirty="0" smtClean="0"/>
              <a:t>单选按钮</a:t>
            </a:r>
            <a:endParaRPr lang="zh-CN" altLang="en-US" dirty="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14282" y="1857364"/>
            <a:ext cx="1000132" cy="400110"/>
            <a:chOff x="1000100" y="1801286"/>
            <a:chExt cx="1000132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785786" y="2738424"/>
            <a:ext cx="7858180" cy="12003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&lt;input name="gen" type="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radio</a:t>
            </a:r>
            <a:r>
              <a:rPr lang="en-US" altLang="zh-CN" b="1" dirty="0" smtClean="0">
                <a:latin typeface="+mn-lt"/>
              </a:rPr>
              <a:t>" value="</a:t>
            </a:r>
            <a:r>
              <a:rPr lang="zh-CN" altLang="en-US" b="1" dirty="0" smtClean="0">
                <a:latin typeface="+mn-lt"/>
              </a:rPr>
              <a:t>男</a:t>
            </a:r>
            <a:r>
              <a:rPr lang="en-US" altLang="zh-CN" b="1" dirty="0" smtClean="0">
                <a:latin typeface="+mn-lt"/>
              </a:rPr>
              <a:t>"  checked="checked" &gt;</a:t>
            </a:r>
            <a:r>
              <a:rPr lang="zh-CN" altLang="en-US" b="1" dirty="0" smtClean="0">
                <a:latin typeface="+mn-lt"/>
              </a:rPr>
              <a:t>男</a:t>
            </a:r>
            <a:endParaRPr lang="en-US" altLang="zh-CN" b="1" dirty="0" smtClean="0">
              <a:latin typeface="+mn-lt"/>
            </a:endParaRPr>
          </a:p>
          <a:p>
            <a:pPr algn="l"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&lt;input name="gen" type="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radio</a:t>
            </a:r>
            <a:r>
              <a:rPr lang="en-US" altLang="zh-CN" b="1" dirty="0" smtClean="0">
                <a:latin typeface="+mn-lt"/>
              </a:rPr>
              <a:t>" value="</a:t>
            </a:r>
            <a:r>
              <a:rPr lang="zh-CN" altLang="en-US" b="1" dirty="0" smtClean="0">
                <a:latin typeface="+mn-lt"/>
              </a:rPr>
              <a:t>女</a:t>
            </a:r>
            <a:r>
              <a:rPr lang="en-US" altLang="zh-CN" b="1" dirty="0" smtClean="0">
                <a:latin typeface="+mn-lt"/>
              </a:rPr>
              <a:t>" &gt;</a:t>
            </a:r>
            <a:r>
              <a:rPr lang="zh-CN" altLang="en-US" b="1" dirty="0" smtClean="0">
                <a:latin typeface="+mn-lt"/>
              </a:rPr>
              <a:t>女</a:t>
            </a:r>
            <a:endParaRPr lang="en-US" altLang="zh-CN" b="1" dirty="0" smtClean="0">
              <a:latin typeface="+mn-lt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796528" y="1913088"/>
            <a:ext cx="1346844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单选按钮框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0" name="直接箭头连接符 9"/>
          <p:cNvCxnSpPr>
            <a:stCxn id="9" idx="2"/>
          </p:cNvCxnSpPr>
          <p:nvPr/>
        </p:nvCxnSpPr>
        <p:spPr>
          <a:xfrm rot="16200000" flipH="1">
            <a:off x="3270876" y="2485066"/>
            <a:ext cx="785820" cy="38767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4940716" y="1928802"/>
            <a:ext cx="417102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值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2" name="直接箭头连接符 11"/>
          <p:cNvCxnSpPr>
            <a:stCxn id="11" idx="2"/>
          </p:cNvCxnSpPr>
          <p:nvPr/>
        </p:nvCxnSpPr>
        <p:spPr>
          <a:xfrm rot="16200000" flipH="1">
            <a:off x="4975646" y="2475326"/>
            <a:ext cx="627230" cy="27998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536672" y="2000240"/>
            <a:ext cx="2393046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单选按钮选中状态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4" name="直接箭头连接符 13"/>
          <p:cNvCxnSpPr>
            <a:stCxn id="13" idx="2"/>
          </p:cNvCxnSpPr>
          <p:nvPr/>
        </p:nvCxnSpPr>
        <p:spPr>
          <a:xfrm rot="5400000">
            <a:off x="7160586" y="2427765"/>
            <a:ext cx="627230" cy="51798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5" name="组合 9"/>
          <p:cNvGrpSpPr/>
          <p:nvPr/>
        </p:nvGrpSpPr>
        <p:grpSpPr bwMode="auto">
          <a:xfrm>
            <a:off x="2428875" y="6143625"/>
            <a:ext cx="3429009" cy="431800"/>
            <a:chOff x="1643063" y="6143625"/>
            <a:chExt cx="3429008" cy="431800"/>
          </a:xfrm>
          <a:solidFill>
            <a:srgbClr val="0070C0"/>
          </a:solidFill>
        </p:grpSpPr>
        <p:sp>
          <p:nvSpPr>
            <p:cNvPr id="26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3429008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7" name="TextBox 13"/>
            <p:cNvSpPr txBox="1">
              <a:spLocks noChangeArrowheads="1"/>
            </p:cNvSpPr>
            <p:nvPr/>
          </p:nvSpPr>
          <p:spPr bwMode="auto">
            <a:xfrm>
              <a:off x="2428875" y="6143644"/>
              <a:ext cx="2404825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4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：单选按钮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28" name="Picture 8" descr="说话气泡new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NIIT6.0</Template>
  <TotalTime>0</TotalTime>
  <Words>3563</Words>
  <Application>WPS 演示</Application>
  <PresentationFormat>全屏显示(4:3)</PresentationFormat>
  <Paragraphs>443</Paragraphs>
  <Slides>28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Arial</vt:lpstr>
      <vt:lpstr>宋体</vt:lpstr>
      <vt:lpstr>Wingdings</vt:lpstr>
      <vt:lpstr>黑体</vt:lpstr>
      <vt:lpstr>楷体_GB2312</vt:lpstr>
      <vt:lpstr>楷体_GB2312</vt:lpstr>
      <vt:lpstr>微软雅黑</vt:lpstr>
      <vt:lpstr>Tahoma</vt:lpstr>
      <vt:lpstr>Times New Roman</vt:lpstr>
      <vt:lpstr>Arial</vt:lpstr>
      <vt:lpstr>Times New Roman</vt:lpstr>
      <vt:lpstr>Arial Unicode MS</vt:lpstr>
      <vt:lpstr>新宋体</vt:lpstr>
      <vt:lpstr>模板</vt:lpstr>
      <vt:lpstr>PowerPoint 演示文稿</vt:lpstr>
      <vt:lpstr>本章任务</vt:lpstr>
      <vt:lpstr>本章目标</vt:lpstr>
      <vt:lpstr>表单在网页中的应用</vt:lpstr>
      <vt:lpstr>表单语法</vt:lpstr>
      <vt:lpstr>表单元素格式</vt:lpstr>
      <vt:lpstr>表单元素8-1</vt:lpstr>
      <vt:lpstr>表单元素8-2</vt:lpstr>
      <vt:lpstr>表单元素8-3</vt:lpstr>
      <vt:lpstr>表单元素8-4</vt:lpstr>
      <vt:lpstr>表单元素8-5</vt:lpstr>
      <vt:lpstr>表单元素8-6</vt:lpstr>
      <vt:lpstr>表单元素8-7</vt:lpstr>
      <vt:lpstr>表单元素8-8</vt:lpstr>
      <vt:lpstr>学员操作—网易邮箱登录页面</vt:lpstr>
      <vt:lpstr>学员操作—阿里巴巴用户注册页面</vt:lpstr>
      <vt:lpstr>学员操作—人人网注册页面</vt:lpstr>
      <vt:lpstr>表单的高级应用</vt:lpstr>
      <vt:lpstr>隐藏域</vt:lpstr>
      <vt:lpstr>只读和禁用</vt:lpstr>
      <vt:lpstr>学员操作—新浪微博资料修改页面</vt:lpstr>
      <vt:lpstr>语义化的表单2-1</vt:lpstr>
      <vt:lpstr>语义化的表单2-2</vt:lpstr>
      <vt:lpstr>表单元素的标注</vt:lpstr>
      <vt:lpstr>小结</vt:lpstr>
      <vt:lpstr>学员操作—语义化的调研问卷</vt:lpstr>
      <vt:lpstr>学员操作—QQ号码申请页面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asus</cp:lastModifiedBy>
  <cp:revision>985</cp:revision>
  <dcterms:created xsi:type="dcterms:W3CDTF">2006-03-08T06:55:00Z</dcterms:created>
  <dcterms:modified xsi:type="dcterms:W3CDTF">2017-12-10T11:23:21Z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