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56" r:id="rId3"/>
    <p:sldId id="410" r:id="rId4"/>
    <p:sldId id="461" r:id="rId6"/>
    <p:sldId id="442" r:id="rId7"/>
    <p:sldId id="443" r:id="rId8"/>
    <p:sldId id="446" r:id="rId9"/>
    <p:sldId id="447" r:id="rId10"/>
    <p:sldId id="448" r:id="rId11"/>
    <p:sldId id="477" r:id="rId12"/>
    <p:sldId id="478" r:id="rId13"/>
    <p:sldId id="479" r:id="rId14"/>
    <p:sldId id="412" r:id="rId15"/>
    <p:sldId id="480" r:id="rId16"/>
    <p:sldId id="481" r:id="rId17"/>
    <p:sldId id="404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385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1709" autoAdjust="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47188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471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7132" y="116632"/>
            <a:ext cx="5709667" cy="72008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080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9432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7651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2875"/>
            <a:ext cx="29416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00" y="3492507"/>
            <a:ext cx="2786082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初识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CSS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第四章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3-3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2859081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选择器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2643206" y="6072206"/>
            <a:ext cx="3428992" cy="431800"/>
            <a:chOff x="2500346" y="9858401"/>
            <a:chExt cx="342899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42899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40322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ID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473014" y="3929066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#id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142976" y="4949205"/>
            <a:ext cx="1118699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5400000" flipH="1" flipV="1">
            <a:off x="1412650" y="4647371"/>
            <a:ext cx="591510" cy="121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655776" y="492919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2145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2849080" y="4664456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2285984" y="300037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5400000">
            <a:off x="2255619" y="3769400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162747" y="3000372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3028453" y="3769992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87130" y="3357562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285852" y="3143248"/>
            <a:ext cx="88778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5400000">
            <a:off x="1462079" y="3804275"/>
            <a:ext cx="520070" cy="152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724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标签选择器直接应用于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类选择器可在页面中多次使用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ID</a:t>
            </a:r>
            <a:r>
              <a:rPr lang="zh-CN" altLang="en-US" dirty="0" smtClean="0"/>
              <a:t>选择器在同一个页面中只能使用一次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制作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望庐山瀑布</a:t>
            </a:r>
            <a:r>
              <a:rPr lang="en-US" altLang="zh-CN" sz="3200" dirty="0" smtClean="0"/>
              <a:t>》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7"/>
            <a:ext cx="7927978" cy="1928825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使用标题标签和段落标签制作李白的诗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望庐山瀑布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，诗正文字体颜色为绿色，字体大小为</a:t>
            </a:r>
            <a:r>
              <a:rPr lang="en-US" altLang="zh-CN" dirty="0" smtClean="0"/>
              <a:t>14px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18438" name="组合 10"/>
          <p:cNvGrpSpPr/>
          <p:nvPr/>
        </p:nvGrpSpPr>
        <p:grpSpPr bwMode="auto">
          <a:xfrm>
            <a:off x="1785918" y="607220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页面完成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928934"/>
            <a:ext cx="31750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页面完成效果图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143504" y="2786058"/>
            <a:ext cx="2928958" cy="3749066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463" y="188640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制作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水调歌头</a:t>
            </a:r>
            <a:r>
              <a:rPr lang="en-US" altLang="zh-CN" sz="3200" dirty="0" smtClean="0"/>
              <a:t>》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7"/>
            <a:ext cx="7927978" cy="1928825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标题颜色为红色，字体大小为</a:t>
            </a:r>
            <a:r>
              <a:rPr lang="en-US" dirty="0" smtClean="0"/>
              <a:t>18px</a:t>
            </a:r>
            <a:r>
              <a:rPr lang="zh-CN" altLang="en-US" dirty="0" smtClean="0"/>
              <a:t>；正文第一段字体大小为</a:t>
            </a:r>
            <a:r>
              <a:rPr lang="en-US" dirty="0" smtClean="0"/>
              <a:t>12px</a:t>
            </a:r>
            <a:r>
              <a:rPr lang="zh-CN" altLang="en-US" dirty="0" smtClean="0"/>
              <a:t>，字体颜色为红色，第二段字体颜色为黑色，字体大小为</a:t>
            </a:r>
            <a:r>
              <a:rPr lang="en-US" dirty="0" smtClean="0"/>
              <a:t>12px</a:t>
            </a:r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785918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3" name="线形标注 1 12"/>
          <p:cNvSpPr/>
          <p:nvPr/>
        </p:nvSpPr>
        <p:spPr bwMode="auto">
          <a:xfrm flipH="1">
            <a:off x="3000364" y="3500438"/>
            <a:ext cx="1643074" cy="571504"/>
          </a:xfrm>
          <a:prstGeom prst="borderCallout1">
            <a:avLst>
              <a:gd name="adj1" fmla="val 48380"/>
              <a:gd name="adj2" fmla="val -3181"/>
              <a:gd name="adj3" fmla="val 57481"/>
              <a:gd name="adj4" fmla="val -4015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红色</a:t>
            </a:r>
            <a:r>
              <a:rPr lang="en-US" altLang="zh-CN" b="1" dirty="0" smtClean="0"/>
              <a:t>18px</a:t>
            </a:r>
            <a:r>
              <a:rPr lang="zh-CN" altLang="en-US" b="1" dirty="0" smtClean="0"/>
              <a:t>字体</a:t>
            </a:r>
            <a:endParaRPr lang="zh-CN" altLang="en-US" b="1" dirty="0"/>
          </a:p>
        </p:txBody>
      </p:sp>
      <p:sp>
        <p:nvSpPr>
          <p:cNvPr id="19" name="线形标注 1 18"/>
          <p:cNvSpPr/>
          <p:nvPr/>
        </p:nvSpPr>
        <p:spPr bwMode="auto">
          <a:xfrm flipH="1">
            <a:off x="7929586" y="4286256"/>
            <a:ext cx="1143040" cy="500066"/>
          </a:xfrm>
          <a:prstGeom prst="borderCallout1">
            <a:avLst>
              <a:gd name="adj1" fmla="val 61548"/>
              <a:gd name="adj2" fmla="val 103325"/>
              <a:gd name="adj3" fmla="val -18783"/>
              <a:gd name="adj4" fmla="val 12277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水平线</a:t>
            </a:r>
            <a:endParaRPr lang="zh-CN" altLang="en-US" b="1" dirty="0"/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7429488" y="5214950"/>
            <a:ext cx="1714544" cy="642942"/>
          </a:xfrm>
          <a:prstGeom prst="borderCallout1">
            <a:avLst>
              <a:gd name="adj1" fmla="val 61548"/>
              <a:gd name="adj2" fmla="val 103325"/>
              <a:gd name="adj3" fmla="val 71238"/>
              <a:gd name="adj4" fmla="val 11538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黑色</a:t>
            </a:r>
            <a:r>
              <a:rPr lang="en-US" altLang="zh-CN" b="1" dirty="0" smtClean="0"/>
              <a:t>12 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字体</a:t>
            </a:r>
            <a:endParaRPr lang="zh-CN" altLang="en-US" b="1" dirty="0"/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3071802" y="4357694"/>
            <a:ext cx="1643074" cy="571504"/>
          </a:xfrm>
          <a:prstGeom prst="borderCallout1">
            <a:avLst>
              <a:gd name="adj1" fmla="val 48380"/>
              <a:gd name="adj2" fmla="val -3181"/>
              <a:gd name="adj3" fmla="val 10712"/>
              <a:gd name="adj4" fmla="val -3416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红色</a:t>
            </a:r>
            <a:r>
              <a:rPr lang="en-US" altLang="zh-CN" b="1" dirty="0" smtClean="0"/>
              <a:t>12px</a:t>
            </a:r>
            <a:r>
              <a:rPr lang="zh-CN" altLang="en-US" b="1" dirty="0" smtClean="0"/>
              <a:t>字体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45" y="188640"/>
            <a:ext cx="8229600" cy="490537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制作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如梦令</a:t>
            </a:r>
            <a:r>
              <a:rPr lang="en-US" altLang="zh-CN" sz="3200" dirty="0" smtClean="0"/>
              <a:t>》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7"/>
            <a:ext cx="7927978" cy="2500329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使用标签选择器设置标题字体大小为</a:t>
            </a:r>
            <a:r>
              <a:rPr lang="en-US" altLang="zh-CN" dirty="0" smtClean="0"/>
              <a:t>20px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页面中所有段落中的文本字体大小为</a:t>
            </a:r>
            <a:r>
              <a:rPr lang="en-US" altLang="zh-CN" dirty="0" smtClean="0"/>
              <a:t>16px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使用类选择器设置正文和译文内容字体颜色为绿色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选择器设置译文标题颜色为蓝色</a:t>
            </a:r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143108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21" name="图片 20" descr="页面完成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8" y="3714752"/>
            <a:ext cx="3071834" cy="2965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6770844" cy="2659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行内样式</a:t>
            </a:r>
            <a:endParaRPr lang="en-US" altLang="zh-CN" sz="2800" b="1" kern="0" dirty="0" smtClean="0"/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内部样式表</a:t>
            </a:r>
            <a:endParaRPr lang="en-US" altLang="zh-CN" sz="2800" b="1" kern="0" dirty="0" smtClean="0"/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外部样式表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6770844" cy="1587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行内样式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使用</a:t>
            </a:r>
            <a:r>
              <a:rPr lang="en-US" altLang="zh-CN" sz="2400" b="1" dirty="0" smtClean="0">
                <a:latin typeface="+mn-lt"/>
                <a:ea typeface="+mn-ea"/>
              </a:rPr>
              <a:t>style</a:t>
            </a:r>
            <a:r>
              <a:rPr lang="zh-CN" altLang="en-US" sz="2400" b="1" dirty="0" smtClean="0">
                <a:latin typeface="+mn-lt"/>
                <a:ea typeface="+mn-ea"/>
              </a:rPr>
              <a:t>属性引入</a:t>
            </a:r>
            <a:r>
              <a:rPr lang="en-US" altLang="zh-CN" sz="2400" b="1" dirty="0" smtClean="0">
                <a:latin typeface="+mn-lt"/>
                <a:ea typeface="+mn-ea"/>
              </a:rPr>
              <a:t>CSS</a:t>
            </a:r>
            <a:r>
              <a:rPr lang="zh-CN" altLang="en-US" sz="2400" b="1" dirty="0" smtClean="0">
                <a:latin typeface="+mn-lt"/>
                <a:ea typeface="+mn-ea"/>
              </a:rPr>
              <a:t>样式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2910" y="3362926"/>
            <a:ext cx="8215370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&lt;h1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style="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color:red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&gt;style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属性的应用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&lt;/h1&gt;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style="font-size:14px;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color:green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直接在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HTML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标签中设置的样式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0"/>
          <p:cNvGrpSpPr/>
          <p:nvPr/>
        </p:nvGrpSpPr>
        <p:grpSpPr>
          <a:xfrm>
            <a:off x="142844" y="2786058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7628100" cy="50884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内部样式表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CSS</a:t>
            </a:r>
            <a:r>
              <a:rPr lang="zh-CN" altLang="en-US" sz="2400" b="1" dirty="0" smtClean="0">
                <a:latin typeface="+mn-lt"/>
                <a:ea typeface="+mn-ea"/>
              </a:rPr>
              <a:t>代码写在</a:t>
            </a:r>
            <a:r>
              <a:rPr lang="en-US" altLang="zh-CN" sz="2400" b="1" dirty="0" smtClean="0">
                <a:latin typeface="+mn-lt"/>
                <a:ea typeface="+mn-ea"/>
              </a:rPr>
              <a:t>&lt;head&gt;</a:t>
            </a:r>
            <a:r>
              <a:rPr lang="zh-CN" altLang="en-US" sz="2400" b="1" dirty="0" smtClean="0">
                <a:latin typeface="+mn-lt"/>
                <a:ea typeface="+mn-ea"/>
              </a:rPr>
              <a:t>的</a:t>
            </a:r>
            <a:r>
              <a:rPr lang="en-US" altLang="zh-CN" sz="2400" b="1" dirty="0" smtClean="0">
                <a:latin typeface="+mn-lt"/>
                <a:ea typeface="+mn-ea"/>
              </a:rPr>
              <a:t>&lt;style&gt;</a:t>
            </a:r>
            <a:r>
              <a:rPr lang="zh-CN" altLang="en-US" sz="2400" b="1" dirty="0" smtClean="0">
                <a:latin typeface="+mn-lt"/>
                <a:ea typeface="+mn-ea"/>
              </a:rPr>
              <a:t>标签中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优点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方便在同页面中修改样式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缺点</a:t>
            </a:r>
            <a:endParaRPr lang="en-US" altLang="zh-CN" sz="2800" b="1" kern="0" dirty="0" smtClean="0"/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不利于在多页面间共享复用代码及维护，对内容与样式的分离也不够彻底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30114" y="1269556"/>
            <a:ext cx="8199604" cy="50884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zh-CN" altLang="en-US" sz="2800" b="1" kern="0" dirty="0" smtClean="0"/>
              <a:t>外部样式表</a:t>
            </a:r>
            <a:endParaRPr lang="en-US" altLang="zh-CN" sz="2800" b="1" kern="0" dirty="0" smtClean="0"/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en-US" altLang="zh-CN" sz="2400" b="1" kern="0" dirty="0" smtClean="0"/>
              <a:t>CSS</a:t>
            </a:r>
            <a:r>
              <a:rPr lang="zh-CN" altLang="en-US" sz="2400" b="1" kern="0" dirty="0" smtClean="0"/>
              <a:t>代码保存在扩展名为</a:t>
            </a:r>
            <a:r>
              <a:rPr lang="en-US" altLang="zh-CN" sz="2400" b="1" kern="0" dirty="0" smtClean="0"/>
              <a:t>.</a:t>
            </a:r>
            <a:r>
              <a:rPr lang="en-US" altLang="zh-CN" sz="2400" b="1" kern="0" dirty="0" err="1" smtClean="0"/>
              <a:t>css</a:t>
            </a:r>
            <a:r>
              <a:rPr lang="zh-CN" altLang="en-US" sz="2400" b="1" kern="0" dirty="0" smtClean="0"/>
              <a:t>的样式表中</a:t>
            </a:r>
            <a:endParaRPr lang="en-US" altLang="zh-CN" sz="2400" b="1" kern="0" dirty="0" smtClean="0"/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r>
              <a:rPr lang="en-US" altLang="zh-CN" sz="2400" b="1" kern="0" dirty="0" smtClean="0"/>
              <a:t>HTML</a:t>
            </a:r>
            <a:r>
              <a:rPr lang="zh-CN" altLang="en-US" sz="2400" b="1" kern="0" dirty="0" smtClean="0"/>
              <a:t>文件引用扩展名为</a:t>
            </a:r>
            <a:r>
              <a:rPr lang="en-US" altLang="zh-CN" sz="2400" b="1" kern="0" dirty="0" smtClean="0"/>
              <a:t>.</a:t>
            </a:r>
            <a:r>
              <a:rPr lang="en-US" altLang="zh-CN" sz="2400" b="1" kern="0" dirty="0" err="1" smtClean="0"/>
              <a:t>css</a:t>
            </a:r>
            <a:r>
              <a:rPr lang="zh-CN" altLang="en-US" sz="2400" b="1" kern="0" dirty="0" smtClean="0"/>
              <a:t>的样式表，有两种方式</a:t>
            </a:r>
            <a:endParaRPr lang="en-US" altLang="zh-CN" sz="2400" b="1" kern="0" dirty="0" smtClean="0"/>
          </a:p>
          <a:p>
            <a:pPr marL="1143000" lvl="2" indent="-2286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链接式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1143000" lvl="2" indent="-2286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导入式</a:t>
            </a:r>
            <a:endParaRPr lang="en-US" altLang="zh-CN" sz="2000" b="1" dirty="0" smtClean="0">
              <a:latin typeface="+mn-lt"/>
              <a:ea typeface="+mn-ea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7-4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链接外部样式表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85852" y="2928934"/>
            <a:ext cx="7326313" cy="14773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&lt;link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="style.css"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stylesheet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2285984" y="2643182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文件路径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rot="5400000">
            <a:off x="2526950" y="3239470"/>
            <a:ext cx="520070" cy="144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929058" y="2643182"/>
            <a:ext cx="184675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使用外部样式表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rot="5400000">
            <a:off x="4345031" y="3064469"/>
            <a:ext cx="520070" cy="4947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6143636" y="2643182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文件类型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6384603" y="3239471"/>
            <a:ext cx="520071" cy="1447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组合 71"/>
          <p:cNvGrpSpPr/>
          <p:nvPr/>
        </p:nvGrpSpPr>
        <p:grpSpPr>
          <a:xfrm>
            <a:off x="142844" y="2643182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8"/>
          <p:cNvGrpSpPr/>
          <p:nvPr/>
        </p:nvGrpSpPr>
        <p:grpSpPr>
          <a:xfrm>
            <a:off x="2643206" y="6072206"/>
            <a:ext cx="4000496" cy="431800"/>
            <a:chOff x="2500346" y="9858401"/>
            <a:chExt cx="4000496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00049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1021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4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：链接外部样式表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1276351"/>
            <a:ext cx="7645398" cy="401003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望庐山瀑布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水调歌头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制作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如梦令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制作开心餐厅介绍页面</a:t>
            </a: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10" name="图片 9" descr="页面完成效果图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86248" y="1000108"/>
            <a:ext cx="3175000" cy="3556000"/>
          </a:xfrm>
          <a:prstGeom prst="rect">
            <a:avLst/>
          </a:prstGeom>
        </p:spPr>
      </p:pic>
      <p:pic>
        <p:nvPicPr>
          <p:cNvPr id="11" name="图片 10" descr="页面完成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2643182"/>
            <a:ext cx="3175000" cy="4064000"/>
          </a:xfrm>
          <a:prstGeom prst="rect">
            <a:avLst/>
          </a:prstGeom>
        </p:spPr>
      </p:pic>
      <p:pic>
        <p:nvPicPr>
          <p:cNvPr id="12" name="图片 11" descr="页面完成效果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857232"/>
            <a:ext cx="3423549" cy="3305182"/>
          </a:xfrm>
          <a:prstGeom prst="rect">
            <a:avLst/>
          </a:prstGeom>
        </p:spPr>
      </p:pic>
      <p:pic>
        <p:nvPicPr>
          <p:cNvPr id="1029" name="Picture 5" descr="F:\2013年工作\ACCP7.0\HTML+CSS\Chapter04\03 提供给学员的上机练习素材\练习4：制作开心餐厅页面\页面完成效果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643182"/>
            <a:ext cx="2806700" cy="3713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导入外部样式表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85852" y="2928934"/>
            <a:ext cx="7326313" cy="230832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&lt;!--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@import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("style.css");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2" name="组合 71"/>
          <p:cNvGrpSpPr/>
          <p:nvPr/>
        </p:nvGrpSpPr>
        <p:grpSpPr>
          <a:xfrm>
            <a:off x="142844" y="2643182"/>
            <a:ext cx="1000132" cy="400110"/>
            <a:chOff x="1000100" y="1801286"/>
            <a:chExt cx="1000132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8"/>
          <p:cNvGrpSpPr/>
          <p:nvPr/>
        </p:nvGrpSpPr>
        <p:grpSpPr>
          <a:xfrm>
            <a:off x="2643206" y="6072206"/>
            <a:ext cx="4214810" cy="431800"/>
            <a:chOff x="2500346" y="9858401"/>
            <a:chExt cx="4214810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21481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1021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：导入外部样式表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中引入</a:t>
            </a:r>
            <a:r>
              <a:rPr lang="en-US" dirty="0" smtClean="0"/>
              <a:t>CSS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7-7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链接式与导入式的区别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&lt;link/&gt;</a:t>
            </a:r>
            <a:r>
              <a:rPr lang="zh-CN" altLang="en-US" dirty="0" smtClean="0"/>
              <a:t>标签属于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文件先加载到网页当中，再进行编译显示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导入的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文件，客户端显示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结构，再把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特有的，对于不兼容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的浏览器来说就是无效的。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行内样式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内部样式表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外部样式表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类选择器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标签选择器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的高级应用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后代选择器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交集选择器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并集选择器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继承特性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938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后代选择器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选择器中通过嵌套的方式，对特殊位置的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标签进行声明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外层的标签写在前面，内层的标签写在后面，之间用空格分隔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标签嵌套时，内层的标签成为外层标签的后代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6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：后代选择器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85918" y="5202808"/>
            <a:ext cx="6072230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h3 strong{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color:blue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font-size:36px;}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6528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交集选择器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由两个选择器直接连接构成，选中二者各自元素范围的交集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第一个必须是标签选择器，第二个必须是类选择器或者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选择器之间不能有空格，必须连续书写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7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：交集选择器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643042" y="5214950"/>
            <a:ext cx="6072230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p.txt{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color:blue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line-height:28px;}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复合选择器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581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并集选择器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多个选择器通过逗号连接而成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利用并集选择器同时声明风格相同样式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3714744" cy="431800"/>
            <a:chOff x="2500346" y="9858401"/>
            <a:chExt cx="371474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71474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8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：并集选择器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643042" y="3286124"/>
            <a:ext cx="6072230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h3,.first,.second,#end{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font-size:16px;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color:green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font-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weight:normal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继承特性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什么是继承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" y="1957505"/>
            <a:ext cx="2922334" cy="3469845"/>
          </a:xfrm>
          <a:prstGeom prst="rect">
            <a:avLst/>
          </a:prstGeom>
        </p:spPr>
      </p:pic>
      <p:pic>
        <p:nvPicPr>
          <p:cNvPr id="6" name="图片 5" descr="4－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714488"/>
            <a:ext cx="3752850" cy="3838575"/>
          </a:xfrm>
          <a:prstGeom prst="rect">
            <a:avLst/>
          </a:prstGeom>
        </p:spPr>
      </p:pic>
      <p:grpSp>
        <p:nvGrpSpPr>
          <p:cNvPr id="7" name="组合 8"/>
          <p:cNvGrpSpPr/>
          <p:nvPr/>
        </p:nvGrpSpPr>
        <p:grpSpPr>
          <a:xfrm>
            <a:off x="2643206" y="6072206"/>
            <a:ext cx="3857620" cy="431800"/>
            <a:chOff x="2500346" y="9858401"/>
            <a:chExt cx="3857620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85762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286158" y="98584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9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：继承的应用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中应用继承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0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子标签可以继承父标签的样式风格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子标签的样式不会影响父标签的样式风格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2643206" y="6072206"/>
            <a:ext cx="4214810" cy="431800"/>
            <a:chOff x="2500346" y="9858401"/>
            <a:chExt cx="421481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21481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58401"/>
              <a:ext cx="323999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  <a:latin typeface="+mn-lt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latin typeface="+mn-lt"/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  <a:latin typeface="+mn-lt"/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  <a:latin typeface="+mn-lt"/>
                </a:rPr>
                <a:t>：继承的</a:t>
              </a:r>
              <a:r>
                <a:rPr lang="en-US" altLang="zh-CN" b="1" dirty="0" smtClean="0">
                  <a:solidFill>
                    <a:srgbClr val="FBFFFE"/>
                  </a:solidFill>
                  <a:latin typeface="+mn-lt"/>
                </a:rPr>
                <a:t>CSS</a:t>
              </a:r>
              <a:r>
                <a:rPr lang="zh-CN" altLang="en-US" b="1" dirty="0" smtClean="0">
                  <a:solidFill>
                    <a:srgbClr val="FBFFFE"/>
                  </a:solidFill>
                  <a:latin typeface="+mn-lt"/>
                </a:rPr>
                <a:t>应用</a:t>
              </a:r>
              <a:endParaRPr lang="zh-CN" altLang="en-US" b="1" dirty="0">
                <a:solidFill>
                  <a:srgbClr val="FBFFFE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sz="3200" dirty="0" smtClean="0"/>
              <a:t>制作开心餐厅页面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357298"/>
            <a:ext cx="7645400" cy="4152900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图片放在段落标签中，标题放在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标签中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段落标签中的文本大小为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，标题大小为</a:t>
            </a:r>
            <a:r>
              <a:rPr lang="en-US" altLang="zh-CN" dirty="0" smtClean="0"/>
              <a:t>18px</a:t>
            </a:r>
            <a:r>
              <a:rPr lang="zh-CN" altLang="en-US" dirty="0" smtClean="0"/>
              <a:t>，颜色为红色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样式体现出复合选择器的应用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分别使用行内样式、内部样式和外部样式表的形式制作本页面，使用链接方式引用外部样式表</a:t>
            </a:r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1" name="图片 10" descr="页面完成效果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857232"/>
            <a:ext cx="3786214" cy="5007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6073791" cy="5010150"/>
          </a:xfrm>
        </p:spPr>
        <p:txBody>
          <a:bodyPr/>
          <a:lstStyle/>
          <a:p>
            <a:r>
              <a:rPr lang="zh-CN" altLang="en-US" dirty="0" smtClean="0"/>
              <a:t>会使用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三种基本的选择器设置字体大小和颜色</a:t>
            </a:r>
            <a:endParaRPr lang="zh-CN" altLang="en-US" dirty="0" smtClean="0"/>
          </a:p>
          <a:p>
            <a:r>
              <a:rPr lang="zh-CN" altLang="en-US" dirty="0" smtClean="0"/>
              <a:t>会使用行内样式，内部样式表和外部样式表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文档添加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 smtClean="0"/>
          </a:p>
          <a:p>
            <a:r>
              <a:rPr lang="zh-CN" altLang="en-US" dirty="0" smtClean="0"/>
              <a:t>会使用复合选择器为特定的网页元素添加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zh-CN" altLang="en-US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继承特性，并掌握其在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样式中的应用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3643314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3116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14422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72330" y="464344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42910" y="1285875"/>
            <a:ext cx="8286808" cy="5224463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在网页的应用和它的优势。</a:t>
            </a:r>
            <a:endParaRPr lang="zh-CN" altLang="en-US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标签引入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样式。</a:t>
            </a:r>
            <a:endParaRPr lang="zh-CN" altLang="en-US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选择器分标签选择器、类选择器和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选择器。</a:t>
            </a:r>
            <a:endParaRPr lang="zh-CN" alt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样式的三种方式分别是行内样式、内部样式表和外部样式表</a:t>
            </a:r>
            <a:endParaRPr lang="en-US" altLang="zh-CN" dirty="0" smtClean="0"/>
          </a:p>
          <a:p>
            <a:r>
              <a:rPr lang="zh-CN" altLang="en-US" dirty="0" smtClean="0"/>
              <a:t>外部样式表使用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标签链接外部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样式的优先级依据就近原则。</a:t>
            </a:r>
            <a:endParaRPr lang="zh-CN" altLang="en-US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的复合选择器分为交集选择器、并集选择器和后代选择器。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的意义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7645400" cy="714380"/>
          </a:xfrm>
        </p:spPr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：层叠样式表</a:t>
            </a:r>
            <a:r>
              <a:rPr lang="zh-CN" altLang="en-US" dirty="0" smtClean="0"/>
              <a:t>（</a:t>
            </a:r>
            <a:r>
              <a:rPr lang="en-US" dirty="0" smtClean="0"/>
              <a:t>Cascading Style Sheet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2168317"/>
            <a:ext cx="2071702" cy="4028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6" y="2096081"/>
            <a:ext cx="2286016" cy="4172886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 bwMode="auto">
          <a:xfrm>
            <a:off x="784225" y="1925940"/>
            <a:ext cx="7645400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kern="0" dirty="0" smtClean="0">
                <a:latin typeface="+mn-lt"/>
                <a:ea typeface="+mn-ea"/>
              </a:rPr>
              <a:t>CSS</a:t>
            </a:r>
            <a:r>
              <a:rPr lang="zh-CN" altLang="en-US" sz="2800" b="1" kern="0" dirty="0" smtClean="0">
                <a:latin typeface="+mn-lt"/>
                <a:ea typeface="+mn-ea"/>
              </a:rPr>
              <a:t>在网页中的应用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8" name="图片 7" descr="4－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643182"/>
            <a:ext cx="2788920" cy="2676144"/>
          </a:xfrm>
          <a:prstGeom prst="rect">
            <a:avLst/>
          </a:prstGeom>
        </p:spPr>
      </p:pic>
      <p:pic>
        <p:nvPicPr>
          <p:cNvPr id="9" name="图片 8" descr="4－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3174" y="3214686"/>
            <a:ext cx="2996184" cy="2008632"/>
          </a:xfrm>
          <a:prstGeom prst="rect">
            <a:avLst/>
          </a:prstGeom>
        </p:spPr>
      </p:pic>
      <p:pic>
        <p:nvPicPr>
          <p:cNvPr id="10" name="图片 9" descr="4－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6446" y="1857364"/>
            <a:ext cx="3020568" cy="4547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zh-CN" altLang="en-US" dirty="0" smtClean="0"/>
              <a:t>的优势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内容与表现分离</a:t>
            </a:r>
            <a:endParaRPr lang="zh-CN" altLang="en-US" dirty="0" smtClean="0"/>
          </a:p>
          <a:p>
            <a:r>
              <a:rPr lang="zh-CN" altLang="en-US" dirty="0" smtClean="0"/>
              <a:t>网页的表现统一，容易修改</a:t>
            </a:r>
            <a:endParaRPr lang="zh-CN" altLang="en-US" dirty="0" smtClean="0"/>
          </a:p>
          <a:p>
            <a:r>
              <a:rPr lang="zh-CN" altLang="en-US" dirty="0" smtClean="0"/>
              <a:t>丰富的样式，使得页面布局更加灵活</a:t>
            </a:r>
            <a:endParaRPr lang="zh-CN" altLang="en-US" dirty="0" smtClean="0"/>
          </a:p>
          <a:p>
            <a:r>
              <a:rPr lang="zh-CN" altLang="en-US" dirty="0" smtClean="0"/>
              <a:t>减少网页的代码量，增加网页的浏览速度，节省网络带宽</a:t>
            </a:r>
            <a:endParaRPr lang="zh-CN" altLang="en-US" dirty="0" smtClean="0"/>
          </a:p>
          <a:p>
            <a:r>
              <a:rPr lang="zh-CN" altLang="en-US" dirty="0" smtClean="0"/>
              <a:t>运用独立于页面的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，有利于网页被搜索引擎收录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1285852" y="2500306"/>
            <a:ext cx="2500330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/>
              <a:t>选择器 </a:t>
            </a:r>
            <a:r>
              <a:rPr lang="en-US" altLang="zh-CN" b="1" dirty="0" smtClean="0"/>
              <a:t>{ </a:t>
            </a:r>
            <a:r>
              <a:rPr lang="zh-CN" altLang="en-US" b="1" dirty="0" smtClean="0"/>
              <a:t>声明</a:t>
            </a:r>
            <a:r>
              <a:rPr lang="en-US" altLang="zh-CN" b="1" dirty="0" smtClean="0"/>
              <a:t>1;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             声明</a:t>
            </a:r>
            <a:r>
              <a:rPr lang="en-US" altLang="zh-CN" b="1" dirty="0" smtClean="0"/>
              <a:t>2;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              ……  }</a:t>
            </a:r>
            <a:endParaRPr lang="zh-CN" altLang="en-US" b="1" dirty="0" smtClean="0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的基本语法</a:t>
            </a:r>
            <a:r>
              <a:rPr lang="en-US" altLang="zh-CN" dirty="0" smtClean="0"/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基本语法结构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9" name="组合 71"/>
          <p:cNvGrpSpPr/>
          <p:nvPr/>
        </p:nvGrpSpPr>
        <p:grpSpPr>
          <a:xfrm>
            <a:off x="142844" y="2071678"/>
            <a:ext cx="1000132" cy="40011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4500562" y="3000372"/>
            <a:ext cx="3406771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h1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color:#F00;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4227412" y="2000240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6" name="直接箭头连接符 35"/>
          <p:cNvCxnSpPr>
            <a:stCxn id="33" idx="2"/>
          </p:cNvCxnSpPr>
          <p:nvPr/>
        </p:nvCxnSpPr>
        <p:spPr>
          <a:xfrm rot="16200000" flipH="1">
            <a:off x="4339275" y="2755046"/>
            <a:ext cx="734387" cy="420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6286512" y="4714884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2" name="直接箭头连接符 41"/>
          <p:cNvCxnSpPr>
            <a:stCxn id="41" idx="0"/>
          </p:cNvCxnSpPr>
          <p:nvPr/>
        </p:nvCxnSpPr>
        <p:spPr>
          <a:xfrm rot="16200000" flipV="1">
            <a:off x="6015469" y="3985795"/>
            <a:ext cx="1000132" cy="4580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 bwMode="auto">
          <a:xfrm>
            <a:off x="5000628" y="3714752"/>
            <a:ext cx="1643074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072066" y="4071942"/>
            <a:ext cx="1214446" cy="11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>
            <a:stCxn id="41" idx="0"/>
          </p:cNvCxnSpPr>
          <p:nvPr/>
        </p:nvCxnSpPr>
        <p:spPr>
          <a:xfrm rot="16200000" flipV="1">
            <a:off x="5872593" y="3842919"/>
            <a:ext cx="642942" cy="1100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5214942" y="2357430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53" name="直接箭头连接符 52"/>
          <p:cNvCxnSpPr>
            <a:stCxn id="52" idx="2"/>
          </p:cNvCxnSpPr>
          <p:nvPr/>
        </p:nvCxnSpPr>
        <p:spPr>
          <a:xfrm rot="16200000" flipH="1">
            <a:off x="5198152" y="3126457"/>
            <a:ext cx="734385" cy="135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5956474" y="2357430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56" name="直接箭头连接符 55"/>
          <p:cNvCxnSpPr>
            <a:stCxn id="55" idx="2"/>
          </p:cNvCxnSpPr>
          <p:nvPr/>
        </p:nvCxnSpPr>
        <p:spPr>
          <a:xfrm rot="16200000" flipH="1">
            <a:off x="5881229" y="3068002"/>
            <a:ext cx="734384" cy="1304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1214414" y="5429264"/>
            <a:ext cx="6858048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CSS</a:t>
            </a:r>
            <a:r>
              <a:rPr lang="zh-CN" altLang="en-US" sz="2000" b="1" dirty="0" smtClean="0"/>
              <a:t>的最后一条声明后的“</a:t>
            </a:r>
            <a:r>
              <a:rPr lang="en-US" altLang="zh-CN" sz="2000" b="1" dirty="0" smtClean="0"/>
              <a:t>;”</a:t>
            </a:r>
            <a:r>
              <a:rPr lang="zh-CN" altLang="en-US" sz="2000" b="1" dirty="0" smtClean="0"/>
              <a:t>可写可不写，但是，基于</a:t>
            </a:r>
            <a:r>
              <a:rPr lang="en-US" altLang="zh-CN" sz="2000" b="1" dirty="0" smtClean="0"/>
              <a:t>W3C</a:t>
            </a:r>
            <a:r>
              <a:rPr lang="zh-CN" altLang="en-US" sz="2000" b="1" dirty="0" smtClean="0"/>
              <a:t>标准规范考虑，建议最后一条声明的结束“</a:t>
            </a:r>
            <a:r>
              <a:rPr lang="en-US" altLang="zh-CN" sz="2000" b="1" dirty="0" smtClean="0"/>
              <a:t>;”</a:t>
            </a:r>
            <a:r>
              <a:rPr lang="zh-CN" altLang="en-US" sz="2000" b="1" dirty="0" smtClean="0"/>
              <a:t> 都要写上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14305" y="4929198"/>
            <a:ext cx="843709" cy="400110"/>
            <a:chOff x="3786182" y="3143248"/>
            <a:chExt cx="843709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6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1" grpId="0" animBg="1"/>
      <p:bldP spid="52" grpId="0" animBg="1"/>
      <p:bldP spid="55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en-US" altLang="zh-CN" dirty="0" smtClean="0"/>
              <a:t>style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57290" y="2143116"/>
            <a:ext cx="4857784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&lt;style type="text/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</a:rPr>
              <a:t>"&gt;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h1 {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font-size:12px;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color:#F00;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&lt;/style&gt;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3-1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12814" y="1714488"/>
            <a:ext cx="7645400" cy="1143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1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HTML</a:t>
            </a:r>
            <a:r>
              <a:rPr lang="zh-CN" altLang="en-US" sz="2400" b="1" dirty="0" smtClean="0">
                <a:latin typeface="+mn-lt"/>
                <a:ea typeface="+mn-ea"/>
              </a:rPr>
              <a:t>标签作为标签选择器的名称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2"/>
              </a:buClr>
              <a:buSzPct val="85000"/>
              <a:buBlip>
                <a:blip r:embed="rId2"/>
              </a:buBlip>
            </a:pPr>
            <a:r>
              <a:rPr lang="en-US" altLang="zh-CN" sz="2000" b="1" dirty="0" smtClean="0">
                <a:latin typeface="+mn-lt"/>
                <a:ea typeface="+mn-ea"/>
              </a:rPr>
              <a:t>&lt;h1&gt;…&lt;h6&gt;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altLang="zh-CN" sz="2000" b="1" dirty="0" smtClean="0">
                <a:latin typeface="+mn-lt"/>
                <a:ea typeface="+mn-ea"/>
              </a:rPr>
              <a:t>&lt;p&gt;</a:t>
            </a:r>
            <a:r>
              <a:rPr lang="zh-CN" altLang="en-US" sz="2000" b="1" dirty="0" smtClean="0">
                <a:latin typeface="+mn-lt"/>
                <a:ea typeface="+mn-ea"/>
              </a:rPr>
              <a:t>、</a:t>
            </a:r>
            <a:r>
              <a:rPr lang="en-US" altLang="zh-CN" sz="2000" b="1" dirty="0" smtClean="0">
                <a:latin typeface="+mn-lt"/>
                <a:ea typeface="+mn-ea"/>
              </a:rPr>
              <a:t>&lt;</a:t>
            </a:r>
            <a:r>
              <a:rPr lang="en-US" altLang="zh-CN" sz="2000" b="1" dirty="0" err="1" smtClean="0">
                <a:latin typeface="+mn-lt"/>
                <a:ea typeface="+mn-ea"/>
              </a:rPr>
              <a:t>img</a:t>
            </a:r>
            <a:r>
              <a:rPr lang="en-US" altLang="zh-CN" sz="2000" b="1" dirty="0" smtClean="0">
                <a:latin typeface="+mn-lt"/>
                <a:ea typeface="+mn-ea"/>
              </a:rPr>
              <a:t>/&gt;</a:t>
            </a:r>
            <a:endParaRPr lang="zh-CN" altLang="en-US" sz="2000" b="1" dirty="0" smtClean="0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43206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：标签选择器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857752" y="4143380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p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57686" y="5163519"/>
            <a:ext cx="1385920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标签选择器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4744183" y="4857055"/>
            <a:ext cx="591510" cy="214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870486" y="5143512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357818" y="4572008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6063790" y="4878770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5429256" y="3214686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16200000" flipH="1">
            <a:off x="5412466" y="3983713"/>
            <a:ext cx="734385" cy="135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6333171" y="3214686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6198877" y="3984306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71"/>
          <p:cNvGrpSpPr/>
          <p:nvPr/>
        </p:nvGrpSpPr>
        <p:grpSpPr>
          <a:xfrm>
            <a:off x="3571868" y="3857628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2.77778E-7 0.16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选择器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2859081" cy="2214562"/>
          </a:xfrm>
        </p:spPr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 smtClean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2643206" y="6072206"/>
            <a:ext cx="3428992" cy="431800"/>
            <a:chOff x="2500346" y="9858401"/>
            <a:chExt cx="3428992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42899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40482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：类选择器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473014" y="3929066"/>
            <a:ext cx="285752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.class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401576" y="4949205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类选择器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1678260" y="4652517"/>
            <a:ext cx="591511" cy="18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914376" y="492919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4731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3107680" y="4664456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2571736" y="300037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5400000">
            <a:off x="2541371" y="3769400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448499" y="3000372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16200000" flipH="1">
            <a:off x="3314205" y="3769992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87130" y="3357562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441330" y="3143248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类名称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5400000">
            <a:off x="1624633" y="3797198"/>
            <a:ext cx="520071" cy="294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4000496" y="2000240"/>
            <a:ext cx="5000628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&lt;</a:t>
            </a:r>
            <a:r>
              <a:rPr lang="zh-CN" altLang="en-US" b="1" dirty="0" smtClean="0"/>
              <a:t>标签名 </a:t>
            </a:r>
            <a:r>
              <a:rPr lang="en-US" altLang="zh-CN" b="1" dirty="0" smtClean="0"/>
              <a:t>class= "</a:t>
            </a:r>
            <a:r>
              <a:rPr lang="zh-CN" altLang="en-US" b="1" dirty="0" smtClean="0"/>
              <a:t>类名称</a:t>
            </a:r>
            <a:r>
              <a:rPr lang="en-US" altLang="zh-CN" b="1" dirty="0" smtClean="0"/>
              <a:t>"&gt;</a:t>
            </a:r>
            <a:r>
              <a:rPr lang="zh-CN" altLang="en-US" b="1" dirty="0" smtClean="0"/>
              <a:t>标签内容</a:t>
            </a:r>
            <a:r>
              <a:rPr lang="en-US" altLang="zh-CN" b="1" dirty="0" smtClean="0"/>
              <a:t>&lt;/</a:t>
            </a:r>
            <a:r>
              <a:rPr lang="zh-CN" altLang="en-US" b="1" dirty="0" smtClean="0"/>
              <a:t>标签名</a:t>
            </a:r>
            <a:r>
              <a:rPr lang="en-US" altLang="zh-CN" b="1" dirty="0" smtClean="0"/>
              <a:t>&gt;</a:t>
            </a:r>
            <a:endParaRPr lang="en-US" altLang="zh-CN" b="1" dirty="0" smtClean="0"/>
          </a:p>
        </p:txBody>
      </p:sp>
      <p:sp>
        <p:nvSpPr>
          <p:cNvPr id="36" name="Freeform 12"/>
          <p:cNvSpPr/>
          <p:nvPr/>
        </p:nvSpPr>
        <p:spPr bwMode="auto">
          <a:xfrm rot="6847711" flipH="1">
            <a:off x="3739888" y="2101319"/>
            <a:ext cx="1841259" cy="2500330"/>
          </a:xfrm>
          <a:prstGeom prst="arc">
            <a:avLst>
              <a:gd name="adj1" fmla="val 10930154"/>
              <a:gd name="adj2" fmla="val 2117231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NIIT6.0</Template>
  <TotalTime>0</TotalTime>
  <Words>2934</Words>
  <Application>WPS 演示</Application>
  <PresentationFormat>全屏显示(4:3)</PresentationFormat>
  <Paragraphs>410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黑体</vt:lpstr>
      <vt:lpstr>楷体_GB2312</vt:lpstr>
      <vt:lpstr>楷体_GB2312</vt:lpstr>
      <vt:lpstr>微软雅黑</vt:lpstr>
      <vt:lpstr>Tahoma</vt:lpstr>
      <vt:lpstr>Times New Roman</vt:lpstr>
      <vt:lpstr>Arial</vt:lpstr>
      <vt:lpstr>Arial Unicode MS</vt:lpstr>
      <vt:lpstr>新宋体</vt:lpstr>
      <vt:lpstr>模板</vt:lpstr>
      <vt:lpstr>PowerPoint 演示文稿</vt:lpstr>
      <vt:lpstr>本章任务</vt:lpstr>
      <vt:lpstr>本章目标</vt:lpstr>
      <vt:lpstr>使用CSS的意义</vt:lpstr>
      <vt:lpstr>CSS的优势</vt:lpstr>
      <vt:lpstr>CSS的基本语法2-1</vt:lpstr>
      <vt:lpstr>CSS的基本语法2-2</vt:lpstr>
      <vt:lpstr>CSS选择器3-1</vt:lpstr>
      <vt:lpstr>CSS选择器3-2</vt:lpstr>
      <vt:lpstr>CSS选择器3-3</vt:lpstr>
      <vt:lpstr>小结</vt:lpstr>
      <vt:lpstr>学员操作—制作《望庐山瀑布》</vt:lpstr>
      <vt:lpstr>学员操作—制作《水调歌头》</vt:lpstr>
      <vt:lpstr>学员操作—制作《如梦令》</vt:lpstr>
      <vt:lpstr>HTML中引入CSS样式7-1</vt:lpstr>
      <vt:lpstr>HTML中引入CSS样式7-2</vt:lpstr>
      <vt:lpstr>HTML中引入CSS样式7-3</vt:lpstr>
      <vt:lpstr>HTML中引入CSS样式7-4</vt:lpstr>
      <vt:lpstr>HTML中引入CSS样式7-5</vt:lpstr>
      <vt:lpstr>HTML中引入CSS样式7-6</vt:lpstr>
      <vt:lpstr>HTML中引入CSS样式7-7</vt:lpstr>
      <vt:lpstr>CSS样式优先级</vt:lpstr>
      <vt:lpstr>CSS的高级应用</vt:lpstr>
      <vt:lpstr>CSS复合选择器3-1</vt:lpstr>
      <vt:lpstr>CSS复合选择器3-2</vt:lpstr>
      <vt:lpstr>CSS复合选择器3-3</vt:lpstr>
      <vt:lpstr>CSS继承特性</vt:lpstr>
      <vt:lpstr>CSS中应用继承</vt:lpstr>
      <vt:lpstr>学员操作—制作开心餐厅页面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944</cp:revision>
  <dcterms:created xsi:type="dcterms:W3CDTF">2006-03-08T06:55:00Z</dcterms:created>
  <dcterms:modified xsi:type="dcterms:W3CDTF">2017-12-10T11:27:55Z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