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5"/>
  </p:handoutMasterIdLst>
  <p:sldIdLst>
    <p:sldId id="256" r:id="rId3"/>
    <p:sldId id="410" r:id="rId4"/>
    <p:sldId id="461" r:id="rId6"/>
    <p:sldId id="446" r:id="rId7"/>
    <p:sldId id="447" r:id="rId8"/>
    <p:sldId id="448" r:id="rId9"/>
    <p:sldId id="404" r:id="rId10"/>
    <p:sldId id="355" r:id="rId11"/>
    <p:sldId id="357" r:id="rId12"/>
    <p:sldId id="478" r:id="rId13"/>
    <p:sldId id="479" r:id="rId14"/>
    <p:sldId id="480" r:id="rId15"/>
    <p:sldId id="481" r:id="rId16"/>
    <p:sldId id="482" r:id="rId17"/>
    <p:sldId id="449" r:id="rId18"/>
    <p:sldId id="412" r:id="rId19"/>
    <p:sldId id="450" r:id="rId20"/>
    <p:sldId id="483" r:id="rId21"/>
    <p:sldId id="438" r:id="rId22"/>
    <p:sldId id="484" r:id="rId23"/>
    <p:sldId id="392" r:id="rId24"/>
    <p:sldId id="362" r:id="rId25"/>
    <p:sldId id="363" r:id="rId26"/>
    <p:sldId id="458" r:id="rId27"/>
    <p:sldId id="376" r:id="rId28"/>
    <p:sldId id="486" r:id="rId29"/>
    <p:sldId id="488" r:id="rId30"/>
    <p:sldId id="348" r:id="rId31"/>
    <p:sldId id="489" r:id="rId32"/>
    <p:sldId id="490" r:id="rId33"/>
    <p:sldId id="385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1154" autoAdjust="0"/>
  </p:normalViewPr>
  <p:slideViewPr>
    <p:cSldViewPr>
      <p:cViewPr varScale="1">
        <p:scale>
          <a:sx n="85" d="100"/>
          <a:sy n="85" d="100"/>
        </p:scale>
        <p:origin x="1146" y="8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56AA01-32D9-444E-9EDC-6B78153BB1D3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47188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471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7132" y="116632"/>
            <a:ext cx="5709667" cy="7200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88640"/>
            <a:ext cx="5698976" cy="6480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0806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19432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2257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3792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79249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765175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图片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2875"/>
            <a:ext cx="29416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39"/>
          <p:cNvSpPr txBox="1">
            <a:spLocks noChangeArrowheads="1"/>
          </p:cNvSpPr>
          <p:nvPr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0" name="Text Box 39"/>
          <p:cNvSpPr txBox="1">
            <a:spLocks noChangeArrowheads="1"/>
          </p:cNvSpPr>
          <p:nvPr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Blip>
          <a:blip r:embed="rId15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jpeg"/><Relationship Id="rId7" Type="http://schemas.openxmlformats.org/officeDocument/2006/relationships/image" Target="../media/image8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0" Type="http://schemas.openxmlformats.org/officeDocument/2006/relationships/notesSlide" Target="../notesSlides/notesSlide18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jpe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jpe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美化网页元素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第五章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字体属性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771556" y="1190282"/>
            <a:ext cx="8229600" cy="26673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font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字体属性的顺序：字体风格→字体粗细→字体大小→字体类型</a:t>
            </a: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714480" y="3357562"/>
            <a:ext cx="4786346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 span{font: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oblique bold 12px "</a:t>
            </a:r>
            <a:r>
              <a:rPr lang="zh-CN" altLang="fr-FR" b="1" dirty="0" smtClean="0">
                <a:solidFill>
                  <a:srgbClr val="FF0000"/>
                </a:solidFill>
                <a:latin typeface="+mn-lt"/>
              </a:rPr>
              <a:t>楷体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";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5720" y="3357562"/>
            <a:ext cx="1000132" cy="414475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文本样式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771556" y="1190282"/>
            <a:ext cx="8229600" cy="8099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文本属性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034" y="2143116"/>
          <a:ext cx="8358248" cy="4143402"/>
        </p:xfrm>
        <a:graphic>
          <a:graphicData uri="http://schemas.openxmlformats.org/drawingml/2006/table">
            <a:tbl>
              <a:tblPr/>
              <a:tblGrid>
                <a:gridCol w="2000264"/>
                <a:gridCol w="2786082"/>
                <a:gridCol w="3571902"/>
              </a:tblGrid>
              <a:tr h="690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举例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设置文本颜色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color:#00C;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设置元素水平对齐方式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align:right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text-indent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设置首行文本的缩进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text-indent:20px;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line-height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设置文本的行高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line-height:25px;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text-decoration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设置文本的装饰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decoration:underline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5811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color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十六进制方法表示颜色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571604" y="2714620"/>
            <a:ext cx="2571768" cy="30008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color:#FFFFFF;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#000000;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FF0000;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#A983D8;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#95F141;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#339966;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#EEFF66;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43042" y="4857760"/>
            <a:ext cx="2000264" cy="71438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10" idx="1"/>
          </p:cNvCxnSpPr>
          <p:nvPr/>
        </p:nvCxnSpPr>
        <p:spPr bwMode="auto">
          <a:xfrm>
            <a:off x="3643306" y="5214950"/>
            <a:ext cx="1214446" cy="384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4857752" y="4791686"/>
            <a:ext cx="2571768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#396;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#EF6;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357818" y="2714620"/>
            <a:ext cx="2071702" cy="1309887"/>
          </a:xfrm>
          <a:prstGeom prst="roundRect">
            <a:avLst>
              <a:gd name="adj" fmla="val 4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6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位颜色值相邻数字两两相同时，可两两缩写为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2"/>
            <a:endCxn id="10" idx="0"/>
          </p:cNvCxnSpPr>
          <p:nvPr/>
        </p:nvCxnSpPr>
        <p:spPr bwMode="auto">
          <a:xfrm rot="5400000">
            <a:off x="5885064" y="4283080"/>
            <a:ext cx="767179" cy="25003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组合 25"/>
          <p:cNvGrpSpPr/>
          <p:nvPr/>
        </p:nvGrpSpPr>
        <p:grpSpPr bwMode="auto">
          <a:xfrm>
            <a:off x="2285984" y="6215082"/>
            <a:ext cx="3786214" cy="431800"/>
            <a:chOff x="4071935" y="5500702"/>
            <a:chExt cx="3786241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78624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" name="TextBox 17"/>
            <p:cNvSpPr txBox="1">
              <a:spLocks noChangeArrowheads="1"/>
            </p:cNvSpPr>
            <p:nvPr/>
          </p:nvSpPr>
          <p:spPr bwMode="auto">
            <a:xfrm>
              <a:off x="4857753" y="5503895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：文本颜色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93" y="2000240"/>
            <a:ext cx="3911044" cy="4129674"/>
          </a:xfrm>
          <a:prstGeom prst="rect">
            <a:avLst/>
          </a:prstGeom>
        </p:spPr>
      </p:pic>
      <p:sp>
        <p:nvSpPr>
          <p:cNvPr id="30" name="线形标注 1 29"/>
          <p:cNvSpPr/>
          <p:nvPr/>
        </p:nvSpPr>
        <p:spPr bwMode="auto">
          <a:xfrm flipH="1">
            <a:off x="2928926" y="2071678"/>
            <a:ext cx="1143008" cy="642942"/>
          </a:xfrm>
          <a:prstGeom prst="borderCallout1">
            <a:avLst>
              <a:gd name="adj1" fmla="val 41713"/>
              <a:gd name="adj2" fmla="val 101942"/>
              <a:gd name="adj3" fmla="val 149922"/>
              <a:gd name="adj4" fmla="val 15040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蓝色字体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10" grpId="0" animBg="1"/>
      <p:bldP spid="10" grpId="1" animBg="1"/>
      <p:bldP spid="13" grpId="0" animBg="1"/>
      <p:bldP spid="13" grpId="1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排版文本段落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4382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水平对齐方式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text-align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2643182"/>
          <a:ext cx="7929618" cy="3286148"/>
        </p:xfrm>
        <a:graphic>
          <a:graphicData uri="http://schemas.openxmlformats.org/drawingml/2006/table">
            <a:tbl>
              <a:tblPr/>
              <a:tblGrid>
                <a:gridCol w="1654102"/>
                <a:gridCol w="6275516"/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把文本排列到左边。默认值：由浏览器决定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把文本排列到右边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把文本排列到中间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justify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实现两端对齐文本效果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 bwMode="auto">
          <a:xfrm>
            <a:off x="714348" y="2571744"/>
            <a:ext cx="7645398" cy="25717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首行缩进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en-US" altLang="zh-CN" sz="2400" b="1" kern="0" dirty="0" smtClean="0">
                <a:latin typeface="+mn-lt"/>
                <a:ea typeface="+mn-ea"/>
              </a:rPr>
              <a:t>text-indent</a:t>
            </a:r>
            <a:r>
              <a:rPr lang="zh-CN" altLang="en-US" sz="2400" b="1" kern="0" dirty="0" smtClean="0">
                <a:latin typeface="+mn-lt"/>
                <a:ea typeface="+mn-ea"/>
              </a:rPr>
              <a:t>：</a:t>
            </a:r>
            <a:r>
              <a:rPr lang="en-US" altLang="zh-CN" sz="2400" b="1" kern="0" dirty="0" err="1" smtClean="0">
                <a:latin typeface="+mn-lt"/>
                <a:ea typeface="+mn-ea"/>
              </a:rPr>
              <a:t>em</a:t>
            </a:r>
            <a:r>
              <a:rPr lang="zh-CN" altLang="en-US" sz="2400" b="1" kern="0" dirty="0" smtClean="0">
                <a:latin typeface="+mn-lt"/>
                <a:ea typeface="+mn-ea"/>
              </a:rPr>
              <a:t>或</a:t>
            </a:r>
            <a:r>
              <a:rPr lang="en-US" altLang="zh-CN" sz="2400" b="1" kern="0" dirty="0" err="1" smtClean="0">
                <a:latin typeface="+mn-lt"/>
                <a:ea typeface="+mn-ea"/>
              </a:rPr>
              <a:t>px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行高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en-US" altLang="zh-CN" sz="2400" b="1" kern="0" dirty="0" smtClean="0">
                <a:latin typeface="+mn-lt"/>
                <a:ea typeface="+mn-ea"/>
              </a:rPr>
              <a:t>line-height</a:t>
            </a:r>
            <a:r>
              <a:rPr lang="zh-CN" altLang="en-US" sz="2400" b="1" kern="0" dirty="0" smtClean="0">
                <a:latin typeface="+mn-lt"/>
                <a:ea typeface="+mn-ea"/>
              </a:rPr>
              <a:t>：</a:t>
            </a:r>
            <a:r>
              <a:rPr lang="en-US" altLang="zh-CN" sz="2400" b="1" kern="0" dirty="0" err="1" smtClean="0">
                <a:latin typeface="+mn-lt"/>
                <a:ea typeface="+mn-ea"/>
              </a:rPr>
              <a:t>px</a:t>
            </a:r>
            <a:endParaRPr lang="zh-CN" altLang="en-US" sz="2400" b="1" kern="0" dirty="0" smtClean="0"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1166277"/>
            <a:ext cx="6286544" cy="4648500"/>
          </a:xfrm>
          <a:prstGeom prst="rect">
            <a:avLst/>
          </a:prstGeom>
        </p:spPr>
      </p:pic>
      <p:sp>
        <p:nvSpPr>
          <p:cNvPr id="9" name="线形标注 1 8"/>
          <p:cNvSpPr/>
          <p:nvPr/>
        </p:nvSpPr>
        <p:spPr bwMode="auto">
          <a:xfrm flipH="1">
            <a:off x="4000496" y="1235321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居中显示</a:t>
            </a:r>
            <a:endParaRPr lang="zh-CN" altLang="en-US" b="1" dirty="0"/>
          </a:p>
        </p:txBody>
      </p:sp>
      <p:sp>
        <p:nvSpPr>
          <p:cNvPr id="10" name="线形标注 1 9"/>
          <p:cNvSpPr/>
          <p:nvPr/>
        </p:nvSpPr>
        <p:spPr bwMode="auto">
          <a:xfrm flipH="1">
            <a:off x="6268568" y="1556792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居右显示</a:t>
            </a:r>
            <a:endParaRPr lang="zh-CN" altLang="en-US" b="1" dirty="0"/>
          </a:p>
        </p:txBody>
      </p:sp>
      <p:sp>
        <p:nvSpPr>
          <p:cNvPr id="11" name="线形标注 1 10"/>
          <p:cNvSpPr/>
          <p:nvPr/>
        </p:nvSpPr>
        <p:spPr bwMode="auto">
          <a:xfrm flipH="1">
            <a:off x="667718" y="3813623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首行缩进</a:t>
            </a:r>
            <a:endParaRPr lang="zh-CN" altLang="en-US" b="1" dirty="0"/>
          </a:p>
        </p:txBody>
      </p:sp>
      <p:sp>
        <p:nvSpPr>
          <p:cNvPr id="12" name="线形标注 1 11"/>
          <p:cNvSpPr/>
          <p:nvPr/>
        </p:nvSpPr>
        <p:spPr bwMode="auto">
          <a:xfrm flipH="1">
            <a:off x="7715272" y="4286256"/>
            <a:ext cx="1214446" cy="642942"/>
          </a:xfrm>
          <a:prstGeom prst="borderCallout1">
            <a:avLst>
              <a:gd name="adj1" fmla="val 41712"/>
              <a:gd name="adj2" fmla="val 103118"/>
              <a:gd name="adj3" fmla="val 37686"/>
              <a:gd name="adj4" fmla="val 14597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设置行高</a:t>
            </a:r>
            <a:endParaRPr lang="zh-CN" altLang="en-US" b="1" dirty="0"/>
          </a:p>
        </p:txBody>
      </p:sp>
      <p:sp>
        <p:nvSpPr>
          <p:cNvPr id="13" name="AutoShape 7"/>
          <p:cNvSpPr/>
          <p:nvPr/>
        </p:nvSpPr>
        <p:spPr bwMode="auto">
          <a:xfrm>
            <a:off x="6715140" y="3357563"/>
            <a:ext cx="428625" cy="2357454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" name="组合 25"/>
          <p:cNvGrpSpPr/>
          <p:nvPr/>
        </p:nvGrpSpPr>
        <p:grpSpPr bwMode="auto">
          <a:xfrm>
            <a:off x="2285984" y="6215082"/>
            <a:ext cx="4000528" cy="431800"/>
            <a:chOff x="4071935" y="5500702"/>
            <a:chExt cx="4000557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000557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7" name="TextBox 17"/>
            <p:cNvSpPr txBox="1">
              <a:spLocks noChangeArrowheads="1"/>
            </p:cNvSpPr>
            <p:nvPr/>
          </p:nvSpPr>
          <p:spPr bwMode="auto">
            <a:xfrm>
              <a:off x="4857753" y="5503895"/>
              <a:ext cx="286971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6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：排版文本段落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文本修饰和垂直对齐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3367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文本装饰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text-decoration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垂直对齐方式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vertical-align</a:t>
            </a:r>
            <a:r>
              <a:rPr lang="zh-CN" altLang="en-US" dirty="0" smtClean="0"/>
              <a:t>属性：</a:t>
            </a:r>
            <a:r>
              <a:rPr lang="en-US" altLang="zh-CN" dirty="0" smtClean="0">
                <a:solidFill>
                  <a:srgbClr val="FF0000"/>
                </a:solidFill>
              </a:rPr>
              <a:t>middle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</a:t>
            </a:r>
            <a:endParaRPr lang="en-US" altLang="zh-CN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2714620"/>
          <a:ext cx="7286676" cy="3500462"/>
        </p:xfrm>
        <a:graphic>
          <a:graphicData uri="http://schemas.openxmlformats.org/drawingml/2006/table">
            <a:tbl>
              <a:tblPr/>
              <a:tblGrid>
                <a:gridCol w="2031582"/>
                <a:gridCol w="5255094"/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默认值，定义的标准文本。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underline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设置文本的下划线。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overline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设置文本的上划线。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line-through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设置文本的删除线。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blink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设置文本闪烁。此值只在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浏览器中有效，在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中无效。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图片 5" descr="5－7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214942" y="3929066"/>
            <a:ext cx="3608343" cy="2796176"/>
          </a:xfrm>
          <a:prstGeom prst="rect">
            <a:avLst/>
          </a:prstGeom>
        </p:spPr>
      </p:pic>
      <p:grpSp>
        <p:nvGrpSpPr>
          <p:cNvPr id="7" name="组合 25"/>
          <p:cNvGrpSpPr/>
          <p:nvPr/>
        </p:nvGrpSpPr>
        <p:grpSpPr bwMode="auto">
          <a:xfrm>
            <a:off x="571472" y="6143644"/>
            <a:ext cx="4000528" cy="431800"/>
            <a:chOff x="4071935" y="5500702"/>
            <a:chExt cx="4000557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000557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4857753" y="5503895"/>
              <a:ext cx="286971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7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：垂直对齐方式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800" dirty="0" smtClean="0"/>
              <a:t>制作百度音乐标签页面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3432175" y="490558"/>
            <a:ext cx="7645400" cy="27955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Dreamweaver</a:t>
            </a:r>
            <a:r>
              <a:rPr lang="zh-CN" altLang="en-US" dirty="0" smtClean="0"/>
              <a:t>制作网页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使用字体属性设置字体风格、大小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使用文本属性设置字体颜色、行距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&lt;span&gt;</a:t>
            </a:r>
            <a:r>
              <a:rPr lang="zh-CN" altLang="en-US" dirty="0" smtClean="0"/>
              <a:t>标签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3558" name="组合 6"/>
          <p:cNvGrpSpPr/>
          <p:nvPr/>
        </p:nvGrpSpPr>
        <p:grpSpPr bwMode="auto">
          <a:xfrm>
            <a:off x="214282" y="6215082"/>
            <a:ext cx="2143140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3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图片 12" descr="5－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8400" y="4405316"/>
            <a:ext cx="5786478" cy="2667886"/>
          </a:xfrm>
          <a:prstGeom prst="rect">
            <a:avLst/>
          </a:prstGeom>
        </p:spPr>
      </p:pic>
      <p:sp>
        <p:nvSpPr>
          <p:cNvPr id="14" name="线形标注 1 13"/>
          <p:cNvSpPr/>
          <p:nvPr/>
        </p:nvSpPr>
        <p:spPr bwMode="auto">
          <a:xfrm flipH="1">
            <a:off x="2786050" y="3571876"/>
            <a:ext cx="2571768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18px</a:t>
            </a:r>
            <a:r>
              <a:rPr lang="zh-CN" altLang="en-US" b="1" dirty="0" smtClean="0"/>
              <a:t>、楷体、加粗显示</a:t>
            </a:r>
            <a:endParaRPr lang="zh-CN" altLang="en-US" b="1" dirty="0"/>
          </a:p>
        </p:txBody>
      </p:sp>
      <p:sp>
        <p:nvSpPr>
          <p:cNvPr id="15" name="线形标注 1 14"/>
          <p:cNvSpPr/>
          <p:nvPr/>
        </p:nvSpPr>
        <p:spPr bwMode="auto">
          <a:xfrm flipH="1">
            <a:off x="5857884" y="3286124"/>
            <a:ext cx="3000396" cy="1285884"/>
          </a:xfrm>
          <a:prstGeom prst="borderCallout1">
            <a:avLst>
              <a:gd name="adj1" fmla="val 99490"/>
              <a:gd name="adj2" fmla="val 51942"/>
              <a:gd name="adj3" fmla="val 139907"/>
              <a:gd name="adj4" fmla="val 6742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12px</a:t>
            </a:r>
            <a:r>
              <a:rPr lang="zh-CN" altLang="en-US" b="1" dirty="0" smtClean="0"/>
              <a:t>，行高</a:t>
            </a:r>
            <a:r>
              <a:rPr lang="en-US" altLang="zh-CN" b="1" dirty="0" smtClean="0"/>
              <a:t>20px</a:t>
            </a:r>
            <a:endParaRPr lang="en-US" altLang="zh-CN" b="1" dirty="0" smtClean="0"/>
          </a:p>
          <a:p>
            <a:pPr algn="l" eaLnBrk="0" hangingPunct="0">
              <a:defRPr/>
            </a:pPr>
            <a:r>
              <a:rPr lang="zh-CN" altLang="en-US" b="1" dirty="0" smtClean="0"/>
              <a:t>英文字体：“</a:t>
            </a:r>
            <a:r>
              <a:rPr lang="en-US" altLang="zh-CN" b="1" dirty="0" smtClean="0"/>
              <a:t>Times New Roman”</a:t>
            </a:r>
            <a:r>
              <a:rPr lang="zh-CN" altLang="en-US" b="1" dirty="0" smtClean="0"/>
              <a:t>或“</a:t>
            </a:r>
            <a:r>
              <a:rPr lang="en-US" altLang="zh-CN" b="1" dirty="0" smtClean="0"/>
              <a:t>Times”</a:t>
            </a:r>
            <a:endParaRPr lang="en-US" altLang="zh-CN" b="1" dirty="0" smtClean="0"/>
          </a:p>
          <a:p>
            <a:pPr algn="l" eaLnBrk="0" hangingPunct="0">
              <a:defRPr/>
            </a:pPr>
            <a:r>
              <a:rPr lang="zh-CN" altLang="en-US" b="1" dirty="0" smtClean="0"/>
              <a:t>中文字体：宋体</a:t>
            </a:r>
            <a:endParaRPr lang="en-US" altLang="zh-CN" b="1" dirty="0" smtClean="0"/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928953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内容占位符 2"/>
          <p:cNvSpPr txBox="1"/>
          <p:nvPr/>
        </p:nvSpPr>
        <p:spPr bwMode="auto">
          <a:xfrm>
            <a:off x="-4542790" y="276563"/>
            <a:ext cx="7645400" cy="3938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实现思路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使用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color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属性设置字体颜色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使用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font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设置字体类型和字体大小，但是顺序为字体大小→字体类型，字体类型要先设置英文字体，再设置中文字体；或者使用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font-size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设置字体大小，使用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font-family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设置字体类型。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歌手分类字母序号放在标签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&lt;span&gt;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，使用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font-weight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设置字体加粗。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CSS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文件单独放在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CSS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文件夹下，使用链接式引用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CSS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文件。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14" grpId="0" animBg="1"/>
      <p:bldP spid="14" grpId="1" animBg="1"/>
      <p:bldP spid="15" grpId="0" animBg="1"/>
      <p:bldP spid="15" grpId="1" animBg="1"/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6632"/>
            <a:ext cx="8229600" cy="490537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制作开心庄园页面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7"/>
            <a:ext cx="3641698" cy="3857652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标题行距</a:t>
            </a:r>
            <a:r>
              <a:rPr lang="en-US" altLang="zh-CN" dirty="0" smtClean="0"/>
              <a:t>40px</a:t>
            </a:r>
            <a:r>
              <a:rPr lang="zh-CN" altLang="en-US" dirty="0" smtClean="0"/>
              <a:t>，加粗显示；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正文大小</a:t>
            </a:r>
            <a:r>
              <a:rPr lang="en-US" altLang="zh-CN" dirty="0" smtClean="0"/>
              <a:t>12px</a:t>
            </a:r>
            <a:r>
              <a:rPr lang="zh-CN" altLang="en-US" dirty="0" smtClean="0"/>
              <a:t>，行距</a:t>
            </a:r>
            <a:r>
              <a:rPr lang="en-US" altLang="zh-CN" dirty="0" smtClean="0"/>
              <a:t>20px</a:t>
            </a:r>
            <a:r>
              <a:rPr lang="zh-CN" altLang="en-US" dirty="0" smtClean="0"/>
              <a:t>；图片与文本居中对齐；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使用外部样式表创建页面样式。</a:t>
            </a:r>
            <a:endParaRPr lang="zh-CN" altLang="en-US" dirty="0" smtClean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18438" name="组合 10"/>
          <p:cNvGrpSpPr/>
          <p:nvPr/>
        </p:nvGrpSpPr>
        <p:grpSpPr bwMode="auto">
          <a:xfrm>
            <a:off x="1357290" y="621508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5－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4824" y="2553642"/>
            <a:ext cx="4489158" cy="4068552"/>
          </a:xfrm>
          <a:prstGeom prst="rect">
            <a:avLst/>
          </a:prstGeom>
        </p:spPr>
      </p:pic>
      <p:sp>
        <p:nvSpPr>
          <p:cNvPr id="18" name="线形标注 1 17"/>
          <p:cNvSpPr/>
          <p:nvPr/>
        </p:nvSpPr>
        <p:spPr bwMode="auto">
          <a:xfrm flipH="1">
            <a:off x="5429256" y="1857364"/>
            <a:ext cx="2857520" cy="571504"/>
          </a:xfrm>
          <a:prstGeom prst="borderCallout1">
            <a:avLst>
              <a:gd name="adj1" fmla="val 99490"/>
              <a:gd name="adj2" fmla="val 51942"/>
              <a:gd name="adj3" fmla="val 169773"/>
              <a:gd name="adj4" fmla="val 7724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18px</a:t>
            </a:r>
            <a:r>
              <a:rPr lang="zh-CN" altLang="en-US" b="1" dirty="0" smtClean="0"/>
              <a:t>、字体颜色</a:t>
            </a:r>
            <a:r>
              <a:rPr lang="en-US" altLang="zh-CN" b="1" dirty="0" smtClean="0"/>
              <a:t>#9c2f06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新闻信息展示页面</a:t>
            </a:r>
            <a:endParaRPr lang="zh-CN" alt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214422"/>
            <a:ext cx="7645400" cy="1643074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制作网站新闻信息展示页面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使用外部样式表创建页面样式</a:t>
            </a:r>
            <a:endParaRPr lang="zh-CN" altLang="en-US" dirty="0" smtClean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4601" name="组合 10"/>
          <p:cNvGrpSpPr/>
          <p:nvPr/>
        </p:nvGrpSpPr>
        <p:grpSpPr bwMode="auto">
          <a:xfrm>
            <a:off x="214282" y="621508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4606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0" y="3477278"/>
            <a:ext cx="5500726" cy="2953704"/>
          </a:xfrm>
          <a:prstGeom prst="rect">
            <a:avLst/>
          </a:prstGeom>
        </p:spPr>
      </p:pic>
      <p:sp>
        <p:nvSpPr>
          <p:cNvPr id="18" name="线形标注 1 17"/>
          <p:cNvSpPr/>
          <p:nvPr/>
        </p:nvSpPr>
        <p:spPr bwMode="auto">
          <a:xfrm flipH="1">
            <a:off x="5786446" y="2214554"/>
            <a:ext cx="3286148" cy="571504"/>
          </a:xfrm>
          <a:prstGeom prst="borderCallout1">
            <a:avLst>
              <a:gd name="adj1" fmla="val 99490"/>
              <a:gd name="adj2" fmla="val 51942"/>
              <a:gd name="adj3" fmla="val 236840"/>
              <a:gd name="adj4" fmla="val 7592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18px</a:t>
            </a:r>
            <a:r>
              <a:rPr lang="zh-CN" altLang="en-US" b="1" dirty="0" smtClean="0"/>
              <a:t>，行高</a:t>
            </a:r>
            <a:r>
              <a:rPr lang="en-US" altLang="zh-CN" b="1" dirty="0" smtClean="0"/>
              <a:t>80px</a:t>
            </a:r>
            <a:r>
              <a:rPr lang="zh-CN" altLang="en-US" b="1" dirty="0" smtClean="0"/>
              <a:t>，加粗显示</a:t>
            </a:r>
            <a:endParaRPr lang="en-US" altLang="zh-CN" b="1" dirty="0" smtClean="0"/>
          </a:p>
        </p:txBody>
      </p:sp>
      <p:sp>
        <p:nvSpPr>
          <p:cNvPr id="19" name="线形标注 1 18"/>
          <p:cNvSpPr/>
          <p:nvPr/>
        </p:nvSpPr>
        <p:spPr bwMode="auto">
          <a:xfrm flipH="1">
            <a:off x="1928794" y="2928934"/>
            <a:ext cx="3000396" cy="571504"/>
          </a:xfrm>
          <a:prstGeom prst="borderCallout1">
            <a:avLst>
              <a:gd name="adj1" fmla="val 46990"/>
              <a:gd name="adj2" fmla="val -915"/>
              <a:gd name="adj3" fmla="val 163907"/>
              <a:gd name="adj4" fmla="val -2308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12px</a:t>
            </a:r>
            <a:r>
              <a:rPr lang="zh-CN" altLang="en-US" b="1" dirty="0" smtClean="0"/>
              <a:t>，字体颜色</a:t>
            </a:r>
            <a:r>
              <a:rPr lang="en-US" altLang="zh-CN" b="1" dirty="0" smtClean="0"/>
              <a:t>#666666</a:t>
            </a:r>
            <a:endParaRPr lang="en-US" altLang="zh-CN" b="1" dirty="0" smtClean="0"/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2571736" y="4143380"/>
            <a:ext cx="1285884" cy="571504"/>
          </a:xfrm>
          <a:prstGeom prst="borderCallout1">
            <a:avLst>
              <a:gd name="adj1" fmla="val 104490"/>
              <a:gd name="adj2" fmla="val 46862"/>
              <a:gd name="adj3" fmla="val 257807"/>
              <a:gd name="adj4" fmla="val 1193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首行缩进</a:t>
            </a:r>
            <a:endParaRPr lang="en-US" altLang="zh-CN" b="1" dirty="0" smtClean="0"/>
          </a:p>
        </p:txBody>
      </p:sp>
      <p:sp>
        <p:nvSpPr>
          <p:cNvPr id="21" name="线形标注 1 20"/>
          <p:cNvSpPr/>
          <p:nvPr/>
        </p:nvSpPr>
        <p:spPr bwMode="auto">
          <a:xfrm flipH="1">
            <a:off x="4783347" y="5857892"/>
            <a:ext cx="1500198" cy="571504"/>
          </a:xfrm>
          <a:prstGeom prst="borderCallout1">
            <a:avLst>
              <a:gd name="adj1" fmla="val 49490"/>
              <a:gd name="adj2" fmla="val 102100"/>
              <a:gd name="adj3" fmla="val 99908"/>
              <a:gd name="adj4" fmla="val 14998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提示小标题加粗显示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超链接伪类</a:t>
            </a:r>
            <a:endParaRPr lang="zh-CN" altLang="en-US" dirty="0"/>
          </a:p>
        </p:txBody>
      </p:sp>
      <p:pic>
        <p:nvPicPr>
          <p:cNvPr id="5" name="内容占位符 4" descr="5－11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85720" y="1539083"/>
            <a:ext cx="2857520" cy="3444954"/>
          </a:xfrm>
        </p:spPr>
      </p:pic>
      <p:sp>
        <p:nvSpPr>
          <p:cNvPr id="18" name="灯片编号占位符 1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 bwMode="auto">
          <a:xfrm flipH="1">
            <a:off x="357157" y="1467644"/>
            <a:ext cx="1643074" cy="642942"/>
          </a:xfrm>
          <a:prstGeom prst="borderCallout1">
            <a:avLst>
              <a:gd name="adj1" fmla="val 99490"/>
              <a:gd name="adj2" fmla="val 51942"/>
              <a:gd name="adj3" fmla="val 139907"/>
              <a:gd name="adj4" fmla="val 6742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访问前，蓝色</a:t>
            </a:r>
            <a:endParaRPr lang="en-US" altLang="zh-CN" b="1" dirty="0" smtClean="0"/>
          </a:p>
        </p:txBody>
      </p:sp>
      <p:sp>
        <p:nvSpPr>
          <p:cNvPr id="7" name="线形标注 1 6"/>
          <p:cNvSpPr/>
          <p:nvPr/>
        </p:nvSpPr>
        <p:spPr bwMode="auto">
          <a:xfrm flipH="1">
            <a:off x="2500297" y="1467644"/>
            <a:ext cx="1643074" cy="642942"/>
          </a:xfrm>
          <a:prstGeom prst="borderCallout1">
            <a:avLst>
              <a:gd name="adj1" fmla="val 99490"/>
              <a:gd name="adj2" fmla="val 51942"/>
              <a:gd name="adj3" fmla="val 144351"/>
              <a:gd name="adj4" fmla="val 9438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访问后，紫色</a:t>
            </a:r>
            <a:endParaRPr lang="en-US" altLang="zh-CN" b="1" dirty="0" smtClean="0"/>
          </a:p>
        </p:txBody>
      </p:sp>
      <p:sp>
        <p:nvSpPr>
          <p:cNvPr id="8" name="线形标注 1 7"/>
          <p:cNvSpPr/>
          <p:nvPr/>
        </p:nvSpPr>
        <p:spPr bwMode="auto">
          <a:xfrm flipH="1">
            <a:off x="2571735" y="2824966"/>
            <a:ext cx="1643074" cy="642942"/>
          </a:xfrm>
          <a:prstGeom prst="borderCallout1">
            <a:avLst>
              <a:gd name="adj1" fmla="val 55046"/>
              <a:gd name="adj2" fmla="val 98898"/>
              <a:gd name="adj3" fmla="val 57685"/>
              <a:gd name="adj4" fmla="val 1309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图片边超链接后出现边框</a:t>
            </a:r>
            <a:endParaRPr lang="en-US" altLang="zh-CN" b="1" dirty="0" smtClean="0"/>
          </a:p>
        </p:txBody>
      </p:sp>
      <p:sp>
        <p:nvSpPr>
          <p:cNvPr id="9" name="线形标注 1 8"/>
          <p:cNvSpPr/>
          <p:nvPr/>
        </p:nvSpPr>
        <p:spPr bwMode="auto">
          <a:xfrm flipH="1">
            <a:off x="2714611" y="3825098"/>
            <a:ext cx="1428760" cy="571504"/>
          </a:xfrm>
          <a:prstGeom prst="borderCallout1">
            <a:avLst>
              <a:gd name="adj1" fmla="val 55046"/>
              <a:gd name="adj2" fmla="val 98898"/>
              <a:gd name="adj3" fmla="val 105185"/>
              <a:gd name="adj4" fmla="val 1189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无超链接</a:t>
            </a:r>
            <a:endParaRPr lang="en-US" altLang="zh-CN" b="1" dirty="0" smtClean="0"/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4714876" y="1467645"/>
            <a:ext cx="2787675" cy="642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伪类样式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组合 71"/>
          <p:cNvGrpSpPr/>
          <p:nvPr/>
        </p:nvGrpSpPr>
        <p:grpSpPr>
          <a:xfrm>
            <a:off x="4357686" y="2253463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643570" y="2253463"/>
            <a:ext cx="2643192" cy="452432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标签名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: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伪类名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072066" y="4039413"/>
            <a:ext cx="3786214" cy="1532727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a:hover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color:#B46210;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text-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decoration:underline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rot="16200000" flipH="1">
            <a:off x="6298410" y="3372650"/>
            <a:ext cx="1333518" cy="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771525" y="223838"/>
            <a:ext cx="8229600" cy="5619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设置超链接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571472" y="1071546"/>
          <a:ext cx="8143933" cy="309552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46118"/>
                <a:gridCol w="3554542"/>
                <a:gridCol w="3143273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伪类名称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未单击访问时超链接样式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a:link{color:#9ef5f9;}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单击访问后超链接样式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 {color:#333;}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a:hover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鼠标悬浮其上的超链接样式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a:hover{color:#ff7300;	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鼠标单击未释放的超链接样式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 {color:#999;}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642910" y="4500570"/>
            <a:ext cx="7943878" cy="73027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 smtClean="0"/>
              <a:t>设置伪类的顺序：</a:t>
            </a:r>
            <a:r>
              <a:rPr lang="en-US" altLang="zh-CN" sz="2400" b="1" dirty="0" smtClean="0"/>
              <a:t>a:link-&gt;a:visited-&gt;a:hover-&gt;a:active</a:t>
            </a:r>
            <a:endParaRPr lang="en-US" altLang="zh-CN" sz="2400" b="1" dirty="0"/>
          </a:p>
        </p:txBody>
      </p:sp>
      <p:pic>
        <p:nvPicPr>
          <p:cNvPr id="15" name="图片 14" descr="5－1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28926" y="928670"/>
            <a:ext cx="3357584" cy="4512592"/>
          </a:xfrm>
          <a:prstGeom prst="rect">
            <a:avLst/>
          </a:prstGeom>
        </p:spPr>
      </p:pic>
      <p:sp>
        <p:nvSpPr>
          <p:cNvPr id="17" name="线形标注 1 16"/>
          <p:cNvSpPr/>
          <p:nvPr/>
        </p:nvSpPr>
        <p:spPr bwMode="auto">
          <a:xfrm flipH="1">
            <a:off x="5143504" y="1142984"/>
            <a:ext cx="2500330" cy="642942"/>
          </a:xfrm>
          <a:prstGeom prst="borderCallout1">
            <a:avLst>
              <a:gd name="adj1" fmla="val 99490"/>
              <a:gd name="adj2" fmla="val 51942"/>
              <a:gd name="adj3" fmla="val 144351"/>
              <a:gd name="adj4" fmla="val 9438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图片超链接没有边框</a:t>
            </a:r>
            <a:endParaRPr lang="en-US" altLang="zh-CN" b="1" dirty="0" smtClean="0"/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428596" y="3357562"/>
            <a:ext cx="2643206" cy="642942"/>
          </a:xfrm>
          <a:prstGeom prst="borderCallout1">
            <a:avLst>
              <a:gd name="adj1" fmla="val 99490"/>
              <a:gd name="adj2" fmla="val 51942"/>
              <a:gd name="adj3" fmla="val 199907"/>
              <a:gd name="adj4" fmla="val -470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黑色，超链接无下划线</a:t>
            </a:r>
            <a:endParaRPr lang="en-US" altLang="zh-CN" b="1" dirty="0" smtClean="0"/>
          </a:p>
        </p:txBody>
      </p:sp>
      <p:sp>
        <p:nvSpPr>
          <p:cNvPr id="19" name="线形标注 1 18"/>
          <p:cNvSpPr/>
          <p:nvPr/>
        </p:nvSpPr>
        <p:spPr bwMode="auto">
          <a:xfrm flipH="1">
            <a:off x="5357818" y="3143248"/>
            <a:ext cx="2643206" cy="642942"/>
          </a:xfrm>
          <a:prstGeom prst="borderCallout1">
            <a:avLst>
              <a:gd name="adj1" fmla="val 99490"/>
              <a:gd name="adj2" fmla="val 51942"/>
              <a:gd name="adj3" fmla="val 186574"/>
              <a:gd name="adj4" fmla="val 9342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褐色、超接链有下划线</a:t>
            </a:r>
            <a:endParaRPr lang="en-US" altLang="zh-CN" b="1" dirty="0" smtClean="0"/>
          </a:p>
        </p:txBody>
      </p:sp>
      <p:grpSp>
        <p:nvGrpSpPr>
          <p:cNvPr id="20" name="组合 25"/>
          <p:cNvGrpSpPr/>
          <p:nvPr/>
        </p:nvGrpSpPr>
        <p:grpSpPr bwMode="auto">
          <a:xfrm>
            <a:off x="2285984" y="6215082"/>
            <a:ext cx="3786214" cy="431800"/>
            <a:chOff x="4071935" y="5500702"/>
            <a:chExt cx="3786241" cy="431800"/>
          </a:xfrm>
          <a:solidFill>
            <a:srgbClr val="0070C0"/>
          </a:solidFill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78624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4857753" y="5503895"/>
              <a:ext cx="263728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8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：超链接样式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制作百度音乐标签页面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制作开心庄园页面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制作网站新闻信息展示页面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制作购物网站商品分类页面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制作畅销书排行榜页面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771525" y="223838"/>
            <a:ext cx="8229600" cy="561975"/>
          </a:xfrm>
        </p:spPr>
        <p:txBody>
          <a:bodyPr/>
          <a:lstStyle/>
          <a:p>
            <a:r>
              <a:rPr lang="zh-CN" altLang="en-US" dirty="0" smtClean="0"/>
              <a:t>设置鼠标形状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设置鼠标形状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571472" y="2072040"/>
          <a:ext cx="8143934" cy="442879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286016"/>
                <a:gridCol w="3000396"/>
                <a:gridCol w="2857522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图例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默认光标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lang="en-US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endParaRPr lang="zh-CN" altLang="en-US" sz="2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超链接的指针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lang="en-US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指示程序正在忙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lang="en-US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指示可用的帮助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lang="en-US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指示文本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lang="en-US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crosshair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鼠标呈现十字状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lang="en-US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图片 13" descr="图1.BMP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3021" y="2714982"/>
            <a:ext cx="419309" cy="357190"/>
          </a:xfrm>
          <a:prstGeom prst="rect">
            <a:avLst/>
          </a:prstGeom>
        </p:spPr>
      </p:pic>
      <p:pic>
        <p:nvPicPr>
          <p:cNvPr id="20" name="图片 19" descr="图2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3702" y="3286486"/>
            <a:ext cx="428628" cy="410769"/>
          </a:xfrm>
          <a:prstGeom prst="rect">
            <a:avLst/>
          </a:prstGeom>
        </p:spPr>
      </p:pic>
      <p:pic>
        <p:nvPicPr>
          <p:cNvPr id="24" name="图片 23" descr="图3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5140" y="3929428"/>
            <a:ext cx="428628" cy="492922"/>
          </a:xfrm>
          <a:prstGeom prst="rect">
            <a:avLst/>
          </a:prstGeom>
        </p:spPr>
      </p:pic>
      <p:pic>
        <p:nvPicPr>
          <p:cNvPr id="25" name="图片 24" descr="图4.BM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50859" y="4715246"/>
            <a:ext cx="464347" cy="357190"/>
          </a:xfrm>
          <a:prstGeom prst="rect">
            <a:avLst/>
          </a:prstGeom>
        </p:spPr>
      </p:pic>
      <p:pic>
        <p:nvPicPr>
          <p:cNvPr id="26" name="图片 25" descr="图5.BMP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6578" y="5341702"/>
            <a:ext cx="285752" cy="373676"/>
          </a:xfrm>
          <a:prstGeom prst="rect">
            <a:avLst/>
          </a:prstGeom>
        </p:spPr>
      </p:pic>
      <p:pic>
        <p:nvPicPr>
          <p:cNvPr id="27" name="图片 26" descr="图6.BMP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6578" y="6001130"/>
            <a:ext cx="357190" cy="324718"/>
          </a:xfrm>
          <a:prstGeom prst="rect">
            <a:avLst/>
          </a:prstGeom>
        </p:spPr>
      </p:pic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1690670" y="3208544"/>
            <a:ext cx="2714644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span{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cursor:pointer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47662" y="2930557"/>
            <a:ext cx="1000132" cy="414475"/>
            <a:chOff x="1000100" y="2528843"/>
            <a:chExt cx="1000132" cy="414475"/>
          </a:xfrm>
        </p:grpSpPr>
        <p:pic>
          <p:nvPicPr>
            <p:cNvPr id="3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33" name="图片 32" descr="5－1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05446" y="1716111"/>
            <a:ext cx="2595578" cy="3498839"/>
          </a:xfrm>
          <a:prstGeom prst="rect">
            <a:avLst/>
          </a:prstGeom>
        </p:spPr>
      </p:pic>
      <p:cxnSp>
        <p:nvCxnSpPr>
          <p:cNvPr id="34" name="直接箭头连接符 33"/>
          <p:cNvCxnSpPr>
            <a:stCxn id="29" idx="3"/>
            <a:endCxn id="33" idx="1"/>
          </p:cNvCxnSpPr>
          <p:nvPr/>
        </p:nvCxnSpPr>
        <p:spPr>
          <a:xfrm>
            <a:off x="4405314" y="3462460"/>
            <a:ext cx="1000132" cy="30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背景样式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357815"/>
            <a:ext cx="8187521" cy="999097"/>
          </a:xfrm>
        </p:spPr>
      </p:pic>
      <p:sp>
        <p:nvSpPr>
          <p:cNvPr id="15" name="灯片编号占位符 1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2500306"/>
            <a:ext cx="6374003" cy="3929090"/>
          </a:xfrm>
          <a:prstGeom prst="rect">
            <a:avLst/>
          </a:prstGeom>
        </p:spPr>
      </p:pic>
      <p:sp>
        <p:nvSpPr>
          <p:cNvPr id="19" name="线形标注 1 18"/>
          <p:cNvSpPr/>
          <p:nvPr/>
        </p:nvSpPr>
        <p:spPr bwMode="auto">
          <a:xfrm flipH="1">
            <a:off x="5286380" y="642918"/>
            <a:ext cx="1428760" cy="571504"/>
          </a:xfrm>
          <a:prstGeom prst="borderCallout1">
            <a:avLst>
              <a:gd name="adj1" fmla="val 99490"/>
              <a:gd name="adj2" fmla="val 51942"/>
              <a:gd name="adj3" fmla="val 226574"/>
              <a:gd name="adj4" fmla="val 742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背景图像</a:t>
            </a:r>
            <a:endParaRPr lang="en-US" altLang="zh-CN" b="1" dirty="0" smtClean="0"/>
          </a:p>
        </p:txBody>
      </p:sp>
      <p:cxnSp>
        <p:nvCxnSpPr>
          <p:cNvPr id="21" name="直接连接符 20"/>
          <p:cNvCxnSpPr>
            <a:stCxn id="19" idx="1"/>
          </p:cNvCxnSpPr>
          <p:nvPr/>
        </p:nvCxnSpPr>
        <p:spPr bwMode="auto">
          <a:xfrm rot="5400000">
            <a:off x="5822165" y="1321579"/>
            <a:ext cx="285752" cy="71438"/>
          </a:xfrm>
          <a:prstGeom prst="line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23" name="线形标注 1 22"/>
          <p:cNvSpPr/>
          <p:nvPr/>
        </p:nvSpPr>
        <p:spPr bwMode="auto">
          <a:xfrm flipH="1">
            <a:off x="500034" y="3929066"/>
            <a:ext cx="1428760" cy="571504"/>
          </a:xfrm>
          <a:prstGeom prst="borderCallout1">
            <a:avLst>
              <a:gd name="adj1" fmla="val 41990"/>
              <a:gd name="adj2" fmla="val 942"/>
              <a:gd name="adj3" fmla="val -190923"/>
              <a:gd name="adj4" fmla="val -12457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背景颜色</a:t>
            </a:r>
            <a:endParaRPr lang="en-US" altLang="zh-CN" b="1" dirty="0" smtClean="0"/>
          </a:p>
        </p:txBody>
      </p:sp>
      <p:cxnSp>
        <p:nvCxnSpPr>
          <p:cNvPr id="25" name="直接连接符 24"/>
          <p:cNvCxnSpPr>
            <a:stCxn id="23" idx="2"/>
          </p:cNvCxnSpPr>
          <p:nvPr/>
        </p:nvCxnSpPr>
        <p:spPr bwMode="auto">
          <a:xfrm>
            <a:off x="1928794" y="4214818"/>
            <a:ext cx="2857520" cy="142876"/>
          </a:xfrm>
          <a:prstGeom prst="line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8" y="1071546"/>
            <a:ext cx="4423969" cy="3357586"/>
          </a:xfrm>
          <a:prstGeom prst="rect">
            <a:avLst/>
          </a:prstGeom>
        </p:spPr>
      </p:pic>
      <p:pic>
        <p:nvPicPr>
          <p:cNvPr id="27" name="图片 26" descr="5－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5" y="3786190"/>
            <a:ext cx="5398439" cy="2500330"/>
          </a:xfrm>
          <a:prstGeom prst="rect">
            <a:avLst/>
          </a:prstGeom>
        </p:spPr>
      </p:pic>
      <p:sp>
        <p:nvSpPr>
          <p:cNvPr id="28" name="线形标注 1 27"/>
          <p:cNvSpPr/>
          <p:nvPr/>
        </p:nvSpPr>
        <p:spPr bwMode="auto">
          <a:xfrm flipH="1">
            <a:off x="2214546" y="2643182"/>
            <a:ext cx="1428760" cy="571504"/>
          </a:xfrm>
          <a:prstGeom prst="borderCallout1">
            <a:avLst>
              <a:gd name="adj1" fmla="val 99490"/>
              <a:gd name="adj2" fmla="val 51942"/>
              <a:gd name="adj3" fmla="val 214074"/>
              <a:gd name="adj4" fmla="val 6042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背景图像</a:t>
            </a:r>
            <a:endParaRPr lang="en-US" altLang="zh-CN" b="1" dirty="0" smtClean="0"/>
          </a:p>
        </p:txBody>
      </p:sp>
      <p:sp>
        <p:nvSpPr>
          <p:cNvPr id="30" name="线形标注 1 29"/>
          <p:cNvSpPr/>
          <p:nvPr/>
        </p:nvSpPr>
        <p:spPr bwMode="auto">
          <a:xfrm flipH="1">
            <a:off x="6429388" y="2500306"/>
            <a:ext cx="1428760" cy="571504"/>
          </a:xfrm>
          <a:prstGeom prst="borderCallout1">
            <a:avLst>
              <a:gd name="adj1" fmla="val 104490"/>
              <a:gd name="adj2" fmla="val 50942"/>
              <a:gd name="adj3" fmla="val 269074"/>
              <a:gd name="adj4" fmla="val 6842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背景颜色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3" grpId="0" animBg="1"/>
      <p:bldP spid="23" grpId="1" animBg="1"/>
      <p:bldP spid="28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&lt;div&gt;</a:t>
            </a:r>
            <a:r>
              <a:rPr lang="zh-CN" altLang="en-US" dirty="0" smtClean="0"/>
              <a:t>标签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000125"/>
            <a:ext cx="7931150" cy="214312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&lt;div&gt;</a:t>
            </a:r>
            <a:r>
              <a:rPr lang="zh-CN" altLang="en-US" dirty="0" smtClean="0"/>
              <a:t>标签的用法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网页布局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排版网页内容</a:t>
            </a:r>
            <a:endParaRPr lang="zh-CN" altLang="en-US" dirty="0" smtClean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16" name="组合 71"/>
          <p:cNvGrpSpPr/>
          <p:nvPr/>
        </p:nvGrpSpPr>
        <p:grpSpPr>
          <a:xfrm>
            <a:off x="642910" y="3286124"/>
            <a:ext cx="1000132" cy="40011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1857356" y="3286124"/>
            <a:ext cx="3786188" cy="412485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1714480" y="4286256"/>
            <a:ext cx="5000660" cy="2252924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#header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width:200px;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height:280px;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</a:t>
            </a:r>
            <a:r>
              <a:rPr lang="fr-FR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header</a:t>
            </a:r>
            <a:r>
              <a:rPr lang="fr-FR" altLang="zh-CN" b="1" dirty="0" smtClean="0"/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…&lt;/div&gt;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3428992" y="4000504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2214546" y="4714884"/>
            <a:ext cx="64294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214546" y="5072074"/>
            <a:ext cx="78581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1285852" y="4857760"/>
            <a:ext cx="928694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857224" y="4714884"/>
            <a:ext cx="425170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宽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1285852" y="5263530"/>
            <a:ext cx="928694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>
            <a:off x="857224" y="5120654"/>
            <a:ext cx="425170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高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6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网页背景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57238" y="1285874"/>
            <a:ext cx="7931150" cy="3929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背景颜色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background-color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背景图像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background-image</a:t>
            </a:r>
            <a:endParaRPr lang="zh-CN" altLang="en-US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000628" y="1643050"/>
            <a:ext cx="3786188" cy="412485"/>
          </a:xfrm>
          <a:prstGeom prst="borderCallout1">
            <a:avLst>
              <a:gd name="adj1" fmla="val 53387"/>
              <a:gd name="adj2" fmla="val -786"/>
              <a:gd name="adj3" fmla="val 164457"/>
              <a:gd name="adj4" fmla="val -2173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/>
              <a:t>背景颜色值：十六进制方法表示</a:t>
            </a:r>
            <a:endParaRPr lang="en-US" altLang="zh-CN" b="1" dirty="0"/>
          </a:p>
        </p:txBody>
      </p:sp>
      <p:sp>
        <p:nvSpPr>
          <p:cNvPr id="12" name="线形标注 1 11"/>
          <p:cNvSpPr/>
          <p:nvPr/>
        </p:nvSpPr>
        <p:spPr bwMode="auto">
          <a:xfrm flipH="1">
            <a:off x="4929190" y="2285992"/>
            <a:ext cx="1928826" cy="571504"/>
          </a:xfrm>
          <a:prstGeom prst="borderCallout1">
            <a:avLst>
              <a:gd name="adj1" fmla="val 39490"/>
              <a:gd name="adj2" fmla="val 102312"/>
              <a:gd name="adj3" fmla="val 21576"/>
              <a:gd name="adj4" fmla="val 14116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transparent</a:t>
            </a:r>
            <a:endParaRPr lang="en-US" altLang="zh-CN" b="1" dirty="0" smtClean="0"/>
          </a:p>
        </p:txBody>
      </p:sp>
      <p:pic>
        <p:nvPicPr>
          <p:cNvPr id="16" name="图片 15" descr="5－18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929322" y="3000372"/>
            <a:ext cx="2467942" cy="3455119"/>
          </a:xfrm>
          <a:prstGeom prst="rect">
            <a:avLst/>
          </a:prstGeom>
        </p:spPr>
      </p:pic>
      <p:grpSp>
        <p:nvGrpSpPr>
          <p:cNvPr id="17" name="组合 25"/>
          <p:cNvGrpSpPr/>
          <p:nvPr/>
        </p:nvGrpSpPr>
        <p:grpSpPr bwMode="auto">
          <a:xfrm>
            <a:off x="1214414" y="5643578"/>
            <a:ext cx="3786214" cy="431800"/>
            <a:chOff x="4071935" y="5500702"/>
            <a:chExt cx="3786241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78624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" name="TextBox 17"/>
            <p:cNvSpPr txBox="1">
              <a:spLocks noChangeArrowheads="1"/>
            </p:cNvSpPr>
            <p:nvPr/>
          </p:nvSpPr>
          <p:spPr bwMode="auto">
            <a:xfrm>
              <a:off x="4857753" y="5503895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9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：背景颜色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设置背景图像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5000660" cy="3938599"/>
          </a:xfrm>
        </p:spPr>
        <p:txBody>
          <a:bodyPr/>
          <a:lstStyle/>
          <a:p>
            <a:r>
              <a:rPr lang="zh-CN" altLang="en-US" dirty="0" smtClean="0"/>
              <a:t>背景图像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background-image</a:t>
            </a:r>
            <a:r>
              <a:rPr lang="zh-CN" altLang="en-US" dirty="0" smtClean="0"/>
              <a:t>属性</a:t>
            </a:r>
            <a:endParaRPr lang="zh-CN" altLang="en-US" dirty="0" smtClean="0"/>
          </a:p>
          <a:p>
            <a:r>
              <a:rPr lang="zh-CN" altLang="en-US" dirty="0" smtClean="0"/>
              <a:t>背景重复方式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background-repeat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背景定位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background-position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5072066" y="1714488"/>
            <a:ext cx="3857652" cy="452432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background-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image:url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图片路径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4572000" y="1928801"/>
            <a:ext cx="50006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线形标注 1 31"/>
          <p:cNvSpPr/>
          <p:nvPr/>
        </p:nvSpPr>
        <p:spPr bwMode="auto">
          <a:xfrm flipH="1">
            <a:off x="5072066" y="2571744"/>
            <a:ext cx="4000528" cy="1785950"/>
          </a:xfrm>
          <a:prstGeom prst="borderCallout1">
            <a:avLst>
              <a:gd name="adj1" fmla="val 39490"/>
              <a:gd name="adj2" fmla="val 102312"/>
              <a:gd name="adj3" fmla="val 18376"/>
              <a:gd name="adj4" fmla="val 11116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 smtClean="0"/>
              <a:t>repeat</a:t>
            </a:r>
            <a:r>
              <a:rPr lang="zh-CN" altLang="en-US" b="1" dirty="0" smtClean="0"/>
              <a:t>：沿水平和垂直两个方向平铺</a:t>
            </a:r>
            <a:endParaRPr lang="zh-CN" altLang="en-US" b="1" dirty="0" smtClean="0"/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 smtClean="0"/>
              <a:t>no-repeat</a:t>
            </a:r>
            <a:r>
              <a:rPr lang="zh-CN" altLang="en-US" b="1" dirty="0" smtClean="0"/>
              <a:t>：不平铺，即只显示一次</a:t>
            </a:r>
            <a:endParaRPr lang="zh-CN" altLang="en-US" b="1" dirty="0" smtClean="0"/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 smtClean="0"/>
              <a:t>repeat-x</a:t>
            </a:r>
            <a:r>
              <a:rPr lang="zh-CN" altLang="en-US" b="1" dirty="0" smtClean="0"/>
              <a:t>：只沿水平方向平铺</a:t>
            </a:r>
            <a:endParaRPr lang="zh-CN" altLang="en-US" b="1" dirty="0" smtClean="0"/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 smtClean="0"/>
              <a:t>repeat-y</a:t>
            </a:r>
            <a:r>
              <a:rPr lang="zh-CN" altLang="en-US" b="1" dirty="0" smtClean="0"/>
              <a:t>：只沿垂直方向平铺</a:t>
            </a:r>
            <a:endParaRPr lang="zh-CN" altLang="en-US" b="1" dirty="0" smtClean="0"/>
          </a:p>
        </p:txBody>
      </p:sp>
      <p:graphicFrame>
        <p:nvGraphicFramePr>
          <p:cNvPr id="36" name="Group 29"/>
          <p:cNvGraphicFramePr>
            <a:graphicFrameLocks noGrp="1"/>
          </p:cNvGraphicFramePr>
          <p:nvPr/>
        </p:nvGraphicFramePr>
        <p:xfrm>
          <a:off x="428596" y="4071942"/>
          <a:ext cx="8501123" cy="264320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286016"/>
                <a:gridCol w="6215107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Xpos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Ypos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单位：</a:t>
                      </a:r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Xpos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表示水平位置，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Ypos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表示垂直位置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X%  Y%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使用百分比表示背景的位置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方向关键词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水平方向的关键词：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垂直方向的关键词：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图片 37" descr="5－19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572132" y="1500174"/>
            <a:ext cx="3143272" cy="4738902"/>
          </a:xfrm>
          <a:prstGeom prst="rect">
            <a:avLst/>
          </a:prstGeom>
        </p:spPr>
      </p:pic>
      <p:sp>
        <p:nvSpPr>
          <p:cNvPr id="39" name="线形标注 1 38"/>
          <p:cNvSpPr/>
          <p:nvPr/>
        </p:nvSpPr>
        <p:spPr bwMode="auto">
          <a:xfrm flipH="1">
            <a:off x="6215074" y="3357562"/>
            <a:ext cx="1204922" cy="490542"/>
          </a:xfrm>
          <a:prstGeom prst="borderCallout1">
            <a:avLst>
              <a:gd name="adj1" fmla="val -141092"/>
              <a:gd name="adj2" fmla="val -71996"/>
              <a:gd name="adj3" fmla="val 47502"/>
              <a:gd name="adj4" fmla="val -148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zh-CN" altLang="en-US" b="1" dirty="0" smtClean="0"/>
              <a:t>背景图像</a:t>
            </a:r>
            <a:endParaRPr lang="zh-CN" altLang="en-US" b="1" dirty="0" smtClean="0"/>
          </a:p>
        </p:txBody>
      </p:sp>
      <p:cxnSp>
        <p:nvCxnSpPr>
          <p:cNvPr id="41" name="直接连接符 40"/>
          <p:cNvCxnSpPr>
            <a:stCxn id="39" idx="2"/>
          </p:cNvCxnSpPr>
          <p:nvPr/>
        </p:nvCxnSpPr>
        <p:spPr bwMode="auto">
          <a:xfrm flipV="1">
            <a:off x="7419996" y="3500438"/>
            <a:ext cx="866780" cy="102395"/>
          </a:xfrm>
          <a:prstGeom prst="line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</p:cxnSp>
      <p:grpSp>
        <p:nvGrpSpPr>
          <p:cNvPr id="52" name="组合 25"/>
          <p:cNvGrpSpPr/>
          <p:nvPr/>
        </p:nvGrpSpPr>
        <p:grpSpPr bwMode="auto">
          <a:xfrm>
            <a:off x="1000100" y="6000768"/>
            <a:ext cx="3786214" cy="431800"/>
            <a:chOff x="4071935" y="5500702"/>
            <a:chExt cx="3786241" cy="431800"/>
          </a:xfrm>
          <a:solidFill>
            <a:srgbClr val="0070C0"/>
          </a:solidFill>
        </p:grpSpPr>
        <p:sp>
          <p:nvSpPr>
            <p:cNvPr id="5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78624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54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55" name="TextBox 17"/>
            <p:cNvSpPr txBox="1">
              <a:spLocks noChangeArrowheads="1"/>
            </p:cNvSpPr>
            <p:nvPr/>
          </p:nvSpPr>
          <p:spPr bwMode="auto">
            <a:xfrm>
              <a:off x="4857753" y="5503895"/>
              <a:ext cx="253308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：背景图像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0" grpId="0" animBg="1"/>
      <p:bldP spid="32" grpId="0" animBg="1"/>
      <p:bldP spid="32" grpId="1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设置背景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428596" y="1214423"/>
            <a:ext cx="5000660" cy="1500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背景属性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background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14282" y="2643182"/>
            <a:ext cx="1000132" cy="414475"/>
            <a:chOff x="1000100" y="2528843"/>
            <a:chExt cx="1000132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428596" y="3214686"/>
            <a:ext cx="8429684" cy="2973122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.title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font-size:18px;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weight:bold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color:#FFF;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text-indent:1em;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line-height:35px;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background:#C00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url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(../image/arrow-down.gif) 205px 10px no-repeat;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线形标注 1 28"/>
          <p:cNvSpPr/>
          <p:nvPr/>
        </p:nvSpPr>
        <p:spPr bwMode="auto">
          <a:xfrm flipH="1">
            <a:off x="4214810" y="1714488"/>
            <a:ext cx="1928826" cy="571504"/>
          </a:xfrm>
          <a:prstGeom prst="borderCallout1">
            <a:avLst>
              <a:gd name="adj1" fmla="val 39490"/>
              <a:gd name="adj2" fmla="val 102312"/>
              <a:gd name="adj3" fmla="val 102642"/>
              <a:gd name="adj4" fmla="val 1323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背景样式简写</a:t>
            </a:r>
            <a:endParaRPr lang="zh-CN" altLang="en-US" b="1" dirty="0" smtClean="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2571735" y="5715016"/>
            <a:ext cx="45719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auto">
          <a:xfrm>
            <a:off x="2000232" y="6143644"/>
            <a:ext cx="1125186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背景颜色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 flipV="1">
            <a:off x="4071933" y="5715016"/>
            <a:ext cx="45719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3500430" y="6143644"/>
            <a:ext cx="1125186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背景图像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6546542" y="4857760"/>
            <a:ext cx="45719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5929322" y="4429132"/>
            <a:ext cx="1125186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背景定位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7903864" y="4929198"/>
            <a:ext cx="45719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AutoShape 16"/>
          <p:cNvSpPr>
            <a:spLocks noChangeArrowheads="1"/>
          </p:cNvSpPr>
          <p:nvPr/>
        </p:nvSpPr>
        <p:spPr bwMode="auto">
          <a:xfrm>
            <a:off x="7143768" y="4500570"/>
            <a:ext cx="1811714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背景不重复显示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5" grpId="0" animBg="1"/>
      <p:bldP spid="37" grpId="0" animBg="1"/>
      <p:bldP spid="39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列表样式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366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list-style-type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list-style-image</a:t>
            </a:r>
            <a:endParaRPr lang="en-US" altLang="zh-CN" dirty="0" smtClean="0"/>
          </a:p>
          <a:p>
            <a:r>
              <a:rPr lang="en-US" altLang="zh-CN" dirty="0" smtClean="0"/>
              <a:t>list-style-position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list-style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500034" y="1857364"/>
          <a:ext cx="8501123" cy="350082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28760"/>
                <a:gridCol w="3482083"/>
                <a:gridCol w="3590280"/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语法示例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无标记符号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type:none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实心圆，默认类型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type:disc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空心圆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type:circle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实心正方形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type:square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数字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type:decimal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列表样式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44" y="1347789"/>
            <a:ext cx="7645398" cy="2509839"/>
          </a:xfrm>
        </p:spPr>
        <p:txBody>
          <a:bodyPr/>
          <a:lstStyle/>
          <a:p>
            <a:r>
              <a:rPr lang="en-US" altLang="zh-CN" dirty="0" smtClean="0"/>
              <a:t>list-style-image</a:t>
            </a:r>
            <a:endParaRPr lang="en-US" altLang="zh-CN" dirty="0" smtClean="0"/>
          </a:p>
          <a:p>
            <a:r>
              <a:rPr lang="en-US" altLang="zh-CN" dirty="0" smtClean="0"/>
              <a:t>list-style-position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inside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outside</a:t>
            </a:r>
            <a:endParaRPr lang="en-US" altLang="zh-CN" dirty="0" smtClean="0"/>
          </a:p>
          <a:p>
            <a:r>
              <a:rPr lang="en-US" altLang="zh-CN" dirty="0" smtClean="0"/>
              <a:t>list-style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285820" y="1928802"/>
            <a:ext cx="6143700" cy="1532727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list-style-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image:url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(image/arrow-right.gif);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list-style-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type:circle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285788" y="3216694"/>
            <a:ext cx="6143700" cy="1855380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list-style-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image:url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(image/arrow-right.gif);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list-style-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type:circle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list-style-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position:outside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1285820" y="3857628"/>
            <a:ext cx="6143700" cy="1135183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list-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style:circle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outside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(image/arrow-right.gif);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2844" y="1928802"/>
            <a:ext cx="1000132" cy="414475"/>
            <a:chOff x="1000100" y="2528843"/>
            <a:chExt cx="1000132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25"/>
          <p:cNvGrpSpPr/>
          <p:nvPr/>
        </p:nvGrpSpPr>
        <p:grpSpPr bwMode="auto">
          <a:xfrm>
            <a:off x="2143108" y="6000768"/>
            <a:ext cx="3786214" cy="431800"/>
            <a:chOff x="4071935" y="5500702"/>
            <a:chExt cx="3786241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78624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4857753" y="5503895"/>
              <a:ext cx="253308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：列表样式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图片 14" descr="5－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760" y="1357297"/>
            <a:ext cx="2963436" cy="4554697"/>
          </a:xfrm>
          <a:prstGeom prst="rect">
            <a:avLst/>
          </a:prstGeom>
        </p:spPr>
      </p:pic>
      <p:sp>
        <p:nvSpPr>
          <p:cNvPr id="16" name="线形标注 1 15"/>
          <p:cNvSpPr/>
          <p:nvPr/>
        </p:nvSpPr>
        <p:spPr bwMode="auto">
          <a:xfrm flipH="1">
            <a:off x="3571868" y="4143380"/>
            <a:ext cx="1714512" cy="571504"/>
          </a:xfrm>
          <a:prstGeom prst="borderCallout1">
            <a:avLst>
              <a:gd name="adj1" fmla="val 45890"/>
              <a:gd name="adj2" fmla="val -2782"/>
              <a:gd name="adj3" fmla="val 27976"/>
              <a:gd name="adj4" fmla="val -7899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列表图标效果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57909E-6 L -2.5E-6 0.1988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9889 L -2.5E-6 0.2828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1" animBg="1"/>
      <p:bldP spid="7" grpId="2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800" dirty="0" smtClean="0"/>
              <a:t>家用电器商品分类页面</a:t>
            </a:r>
            <a:endParaRPr lang="en-US" altLang="zh-CN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5214947" cy="3357571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电器分类无下划线，鼠标悬浮超链接时显示下划线。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分类内容超链无下划线，鼠标悬浮至超链接时字体颜色为棕红色（</a:t>
            </a:r>
            <a:r>
              <a:rPr lang="en-US" altLang="zh-CN" dirty="0" smtClean="0"/>
              <a:t>#F60</a:t>
            </a:r>
            <a:r>
              <a:rPr lang="zh-CN" altLang="en-US" dirty="0" smtClean="0"/>
              <a:t>），显示下划线。</a:t>
            </a:r>
            <a:endParaRPr lang="zh-CN" altLang="en-US" dirty="0" smtClean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8" name="组合 10"/>
          <p:cNvGrpSpPr/>
          <p:nvPr/>
        </p:nvGrpSpPr>
        <p:grpSpPr bwMode="auto">
          <a:xfrm>
            <a:off x="1714501" y="628652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21" name="图片 20" descr="5－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5912" y="928670"/>
            <a:ext cx="2655244" cy="5671601"/>
          </a:xfrm>
          <a:prstGeom prst="rect">
            <a:avLst/>
          </a:prstGeom>
        </p:spPr>
      </p:pic>
      <p:sp>
        <p:nvSpPr>
          <p:cNvPr id="22" name="线形标注 1 21"/>
          <p:cNvSpPr/>
          <p:nvPr/>
        </p:nvSpPr>
        <p:spPr bwMode="auto">
          <a:xfrm flipH="1">
            <a:off x="3214678" y="928670"/>
            <a:ext cx="3000396" cy="785818"/>
          </a:xfrm>
          <a:prstGeom prst="borderCallout1">
            <a:avLst>
              <a:gd name="adj1" fmla="val 45890"/>
              <a:gd name="adj2" fmla="val -2782"/>
              <a:gd name="adj3" fmla="val 110067"/>
              <a:gd name="adj4" fmla="val -1483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18px</a:t>
            </a:r>
            <a:r>
              <a:rPr lang="zh-CN" altLang="en-US" b="1" dirty="0" smtClean="0"/>
              <a:t>、加粗、行距</a:t>
            </a:r>
            <a:r>
              <a:rPr lang="en-US" altLang="zh-CN" b="1" dirty="0" smtClean="0"/>
              <a:t>35</a:t>
            </a:r>
            <a:r>
              <a:rPr lang="zh-CN" altLang="en-US" b="1" dirty="0" smtClean="0"/>
              <a:t>、背景色</a:t>
            </a:r>
            <a:r>
              <a:rPr lang="en-US" altLang="zh-CN" b="1" dirty="0" smtClean="0"/>
              <a:t>#0f7cbf</a:t>
            </a:r>
            <a:r>
              <a:rPr lang="zh-CN" altLang="en-US" b="1" dirty="0" smtClean="0"/>
              <a:t>，缩进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字符</a:t>
            </a:r>
            <a:endParaRPr lang="zh-CN" altLang="en-US" b="1" dirty="0" smtClean="0"/>
          </a:p>
        </p:txBody>
      </p:sp>
      <p:sp>
        <p:nvSpPr>
          <p:cNvPr id="23" name="线形标注 1 22"/>
          <p:cNvSpPr/>
          <p:nvPr/>
        </p:nvSpPr>
        <p:spPr bwMode="auto">
          <a:xfrm flipH="1">
            <a:off x="3000364" y="3929066"/>
            <a:ext cx="3000396" cy="1000132"/>
          </a:xfrm>
          <a:prstGeom prst="borderCallout1">
            <a:avLst>
              <a:gd name="adj1" fmla="val 45890"/>
              <a:gd name="adj2" fmla="val -2782"/>
              <a:gd name="adj3" fmla="val -38656"/>
              <a:gd name="adj4" fmla="val -25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14px</a:t>
            </a:r>
            <a:r>
              <a:rPr lang="zh-CN" altLang="en-US" b="1" dirty="0" smtClean="0"/>
              <a:t>、加粗、行距</a:t>
            </a:r>
            <a:r>
              <a:rPr lang="en-US" altLang="zh-CN" b="1" dirty="0" smtClean="0"/>
              <a:t>30px</a:t>
            </a:r>
            <a:r>
              <a:rPr lang="zh-CN" altLang="en-US" b="1" dirty="0" smtClean="0"/>
              <a:t>、背景色</a:t>
            </a:r>
            <a:r>
              <a:rPr lang="en-US" altLang="zh-CN" b="1" dirty="0" smtClean="0"/>
              <a:t>#e4f1fa</a:t>
            </a:r>
            <a:r>
              <a:rPr lang="zh-CN" altLang="en-US" b="1" dirty="0" smtClean="0"/>
              <a:t>、字体颜色</a:t>
            </a:r>
            <a:r>
              <a:rPr lang="en-US" altLang="zh-CN" b="1" dirty="0" smtClean="0"/>
              <a:t>#0f7cbf</a:t>
            </a:r>
            <a:endParaRPr lang="zh-CN" altLang="en-US" b="1" dirty="0" smtClean="0"/>
          </a:p>
        </p:txBody>
      </p:sp>
      <p:sp>
        <p:nvSpPr>
          <p:cNvPr id="24" name="线形标注 1 23"/>
          <p:cNvSpPr/>
          <p:nvPr/>
        </p:nvSpPr>
        <p:spPr bwMode="auto">
          <a:xfrm flipH="1">
            <a:off x="3143240" y="5143512"/>
            <a:ext cx="3000396" cy="1000132"/>
          </a:xfrm>
          <a:prstGeom prst="borderCallout1">
            <a:avLst>
              <a:gd name="adj1" fmla="val 51985"/>
              <a:gd name="adj2" fmla="val -344"/>
              <a:gd name="adj3" fmla="val 6449"/>
              <a:gd name="adj4" fmla="val -1727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12px</a:t>
            </a:r>
            <a:r>
              <a:rPr lang="zh-CN" altLang="en-US" b="1" dirty="0" smtClean="0"/>
              <a:t>、行距</a:t>
            </a:r>
            <a:r>
              <a:rPr lang="en-US" altLang="zh-CN" b="1" dirty="0" smtClean="0"/>
              <a:t>20px</a:t>
            </a:r>
            <a:r>
              <a:rPr lang="zh-CN" altLang="en-US" b="1" dirty="0" smtClean="0"/>
              <a:t>，字体颜色</a:t>
            </a:r>
            <a:r>
              <a:rPr lang="en-US" altLang="zh-CN" b="1" dirty="0" smtClean="0"/>
              <a:t>#666666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800" dirty="0" smtClean="0"/>
              <a:t>畅销书排行榜页面</a:t>
            </a:r>
            <a:r>
              <a:rPr lang="en-US" altLang="zh-CN" sz="2800" dirty="0" smtClean="0"/>
              <a:t>2-1</a:t>
            </a:r>
            <a:endParaRPr lang="en-US" altLang="zh-CN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4643443" cy="4071937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设置页面的背景属性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设置超链接样式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设置列表样式</a:t>
            </a:r>
            <a:endParaRPr lang="zh-CN" altLang="en-US" dirty="0" smtClean="0"/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使用无序列表制作畅销书排行榜页面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超链接无下划线，鼠标悬浮至超链接时显示下划线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" name="组合 5"/>
          <p:cNvGrpSpPr/>
          <p:nvPr/>
        </p:nvGrpSpPr>
        <p:grpSpPr bwMode="auto">
          <a:xfrm>
            <a:off x="2071670" y="635478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897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1" name="图片 10" descr="5－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1357298"/>
            <a:ext cx="3000396" cy="4619314"/>
          </a:xfrm>
          <a:prstGeom prst="rect">
            <a:avLst/>
          </a:prstGeom>
        </p:spPr>
      </p:pic>
      <p:sp>
        <p:nvSpPr>
          <p:cNvPr id="15" name="线形标注 1 14"/>
          <p:cNvSpPr/>
          <p:nvPr/>
        </p:nvSpPr>
        <p:spPr bwMode="auto">
          <a:xfrm flipH="1">
            <a:off x="4000496" y="1000108"/>
            <a:ext cx="2857520" cy="785818"/>
          </a:xfrm>
          <a:prstGeom prst="borderCallout1">
            <a:avLst>
              <a:gd name="adj1" fmla="val 100193"/>
              <a:gd name="adj2" fmla="val 45980"/>
              <a:gd name="adj3" fmla="val 169025"/>
              <a:gd name="adj4" fmla="val 2106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16px</a:t>
            </a:r>
            <a:r>
              <a:rPr lang="zh-CN" altLang="en-US" b="1" dirty="0" smtClean="0"/>
              <a:t>、缩进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字符，行距</a:t>
            </a:r>
            <a:r>
              <a:rPr lang="en-US" altLang="zh-CN" b="1" dirty="0" smtClean="0"/>
              <a:t>30px</a:t>
            </a:r>
            <a:r>
              <a:rPr lang="zh-CN" altLang="en-US" b="1" dirty="0" smtClean="0"/>
              <a:t>，绿色背景</a:t>
            </a:r>
            <a:r>
              <a:rPr lang="en-US" altLang="zh-CN" b="1" dirty="0" smtClean="0"/>
              <a:t>#518700</a:t>
            </a:r>
            <a:endParaRPr lang="zh-CN" altLang="en-US" b="1" dirty="0" smtClean="0"/>
          </a:p>
        </p:txBody>
      </p:sp>
      <p:sp>
        <p:nvSpPr>
          <p:cNvPr id="16" name="线形标注 1 15"/>
          <p:cNvSpPr/>
          <p:nvPr/>
        </p:nvSpPr>
        <p:spPr bwMode="auto">
          <a:xfrm flipH="1">
            <a:off x="7358082" y="1357298"/>
            <a:ext cx="1204922" cy="419104"/>
          </a:xfrm>
          <a:prstGeom prst="borderCallout1">
            <a:avLst>
              <a:gd name="adj1" fmla="val 100193"/>
              <a:gd name="adj2" fmla="val 45980"/>
              <a:gd name="adj3" fmla="val 206067"/>
              <a:gd name="adj4" fmla="val 10452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背景图像</a:t>
            </a:r>
            <a:endParaRPr lang="zh-CN" altLang="en-US" b="1" dirty="0" smtClean="0"/>
          </a:p>
        </p:txBody>
      </p:sp>
      <p:sp>
        <p:nvSpPr>
          <p:cNvPr id="17" name="线形标注 1 16"/>
          <p:cNvSpPr/>
          <p:nvPr/>
        </p:nvSpPr>
        <p:spPr bwMode="auto">
          <a:xfrm flipH="1">
            <a:off x="3000364" y="5357826"/>
            <a:ext cx="3357586" cy="857256"/>
          </a:xfrm>
          <a:prstGeom prst="borderCallout1">
            <a:avLst>
              <a:gd name="adj1" fmla="val 48993"/>
              <a:gd name="adj2" fmla="val -1226"/>
              <a:gd name="adj3" fmla="val -2675"/>
              <a:gd name="adj4" fmla="val -1877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浅绿色背景</a:t>
            </a:r>
            <a:r>
              <a:rPr lang="en-US" altLang="zh-CN" b="1" dirty="0" smtClean="0"/>
              <a:t>#f3f4df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12px</a:t>
            </a:r>
            <a:r>
              <a:rPr lang="zh-CN" altLang="en-US" b="1" dirty="0" smtClean="0"/>
              <a:t>，行距</a:t>
            </a:r>
            <a:r>
              <a:rPr lang="en-US" altLang="zh-CN" b="1" dirty="0" smtClean="0"/>
              <a:t>28px</a:t>
            </a:r>
            <a:r>
              <a:rPr lang="zh-CN" altLang="en-US" b="1" dirty="0" smtClean="0"/>
              <a:t>，文本颜色</a:t>
            </a:r>
            <a:r>
              <a:rPr lang="en-US" altLang="zh-CN" b="1" dirty="0" smtClean="0"/>
              <a:t>#1a66b3</a:t>
            </a:r>
            <a:endParaRPr lang="zh-CN" altLang="en-US" b="1" dirty="0" smtClean="0"/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4500562" y="3286124"/>
            <a:ext cx="1204922" cy="419104"/>
          </a:xfrm>
          <a:prstGeom prst="borderCallout1">
            <a:avLst>
              <a:gd name="adj1" fmla="val 50739"/>
              <a:gd name="adj2" fmla="val -565"/>
              <a:gd name="adj3" fmla="val 89704"/>
              <a:gd name="adj4" fmla="val -7052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背景图标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5430849" cy="5010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设置字体样式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设置文本样式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设置图片对齐方式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设置超链接样式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设置鼠标外观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设置背景样式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设置列表样式</a:t>
            </a:r>
            <a:endParaRPr lang="zh-CN" altLang="en-US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00357" y="4918414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8919" y="3352170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8919" y="1203638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00357" y="5638186"/>
            <a:ext cx="643477" cy="648334"/>
          </a:xfrm>
          <a:prstGeom prst="rect">
            <a:avLst/>
          </a:prstGeom>
          <a:noFill/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8919" y="1857364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800" dirty="0" smtClean="0"/>
              <a:t>畅销书排行榜页面</a:t>
            </a:r>
            <a:r>
              <a:rPr lang="en-US" altLang="zh-CN" sz="2800" dirty="0" smtClean="0"/>
              <a:t>2-2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785813" y="1214450"/>
            <a:ext cx="7643812" cy="32146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list-style-type</a:t>
            </a:r>
            <a:r>
              <a:rPr lang="zh-CN" altLang="en-US" dirty="0" smtClean="0"/>
              <a:t>属性设置列表无标记符号。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使用背景属性设置列表的图标样式，列表内容向内缩进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个字符。</a:t>
            </a:r>
            <a:endParaRPr lang="zh-CN" altLang="en-US" dirty="0" smtClean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" name="组合 9"/>
          <p:cNvGrpSpPr/>
          <p:nvPr/>
        </p:nvGrpSpPr>
        <p:grpSpPr bwMode="auto">
          <a:xfrm>
            <a:off x="2857500" y="61404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8929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总结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714348" y="1071546"/>
            <a:ext cx="8072467" cy="54292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设置字体的大小、类型、风格、粗细等。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设置文本颜色、行距、首行缩进、对齐方式、文本装饰等。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设置超链接在不同状态下的样式。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设置页面背景颜色、背景图片，为列表设置列表自定义图标。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设置列表项的类型、列表图像及列表符号显示位置。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&lt;span&gt;</a:t>
            </a:r>
            <a:r>
              <a:rPr lang="zh-CN" altLang="en-US" dirty="0" smtClean="0"/>
              <a:t>标签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r>
              <a:rPr lang="en-US" altLang="zh-CN" dirty="0" smtClean="0"/>
              <a:t>&lt;span&gt;</a:t>
            </a:r>
            <a:r>
              <a:rPr lang="zh-CN" altLang="en-US" dirty="0" smtClean="0"/>
              <a:t>标签 的作用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90204" y="2662550"/>
            <a:ext cx="8215370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享受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&lt;span class=“show”&gt;“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一站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式”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&lt;/span&gt;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教育服务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在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这里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，有一群人默默支持你成就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&lt;span id="dream"&gt;IT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梦想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&lt;/span&gt;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 class="bird"&gt;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选择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&lt;span&gt;NIIT&lt;/span&gt;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，成就你的梦想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2643188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0499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500" name="TextBox 17"/>
            <p:cNvSpPr txBox="1">
              <a:spLocks noChangeArrowheads="1"/>
            </p:cNvSpPr>
            <p:nvPr/>
          </p:nvSpPr>
          <p:spPr bwMode="auto">
            <a:xfrm>
              <a:off x="4857753" y="5503895"/>
              <a:ext cx="317589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span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标签的应用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2844" y="2000240"/>
            <a:ext cx="1000132" cy="414475"/>
            <a:chOff x="1000100" y="2528843"/>
            <a:chExt cx="1000132" cy="414475"/>
          </a:xfrm>
        </p:grpSpPr>
        <p:pic>
          <p:nvPicPr>
            <p:cNvPr id="2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字体样式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5" name="内容占位符 24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8286810" cy="4572032"/>
        </p:xfrm>
        <a:graphic>
          <a:graphicData uri="http://schemas.openxmlformats.org/drawingml/2006/table">
            <a:tbl>
              <a:tblPr/>
              <a:tblGrid>
                <a:gridCol w="1643074"/>
                <a:gridCol w="2928958"/>
                <a:gridCol w="3714778"/>
              </a:tblGrid>
              <a:tr h="714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举例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font-family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设置字体类型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font-family:"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隶书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设置字体大小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font-size:12px;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设置字体风格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style:italic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设置字体的粗细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weight:bold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在一个声明中设置所有字体属性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font:italic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bold 36px "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宋体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35013" y="28575"/>
            <a:ext cx="8229600" cy="900113"/>
          </a:xfrm>
        </p:spPr>
        <p:txBody>
          <a:bodyPr/>
          <a:lstStyle/>
          <a:p>
            <a:r>
              <a:rPr lang="zh-CN" altLang="en-US" dirty="0" smtClean="0"/>
              <a:t>字体类型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71488"/>
          </a:xfrm>
        </p:spPr>
        <p:txBody>
          <a:bodyPr/>
          <a:lstStyle/>
          <a:p>
            <a:r>
              <a:rPr lang="en-US" altLang="zh-CN" dirty="0" smtClean="0"/>
              <a:t>font-family</a:t>
            </a:r>
            <a:r>
              <a:rPr lang="zh-CN" altLang="en-US" dirty="0" smtClean="0"/>
              <a:t>属性</a:t>
            </a:r>
            <a:endParaRPr lang="zh-CN" altLang="en-US" dirty="0" smtClean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1857364"/>
            <a:ext cx="6572296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p{font-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family:Verdana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楷体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";}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8" name="图片 7" descr="5－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500694" y="2643182"/>
            <a:ext cx="3143272" cy="3948926"/>
          </a:xfrm>
          <a:prstGeom prst="rect">
            <a:avLst/>
          </a:prstGeom>
        </p:spPr>
      </p:pic>
      <p:grpSp>
        <p:nvGrpSpPr>
          <p:cNvPr id="9" name="组合 25"/>
          <p:cNvGrpSpPr/>
          <p:nvPr/>
        </p:nvGrpSpPr>
        <p:grpSpPr bwMode="auto">
          <a:xfrm>
            <a:off x="1142976" y="5929330"/>
            <a:ext cx="3571900" cy="431800"/>
            <a:chOff x="4071935" y="5500702"/>
            <a:chExt cx="3571925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571925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4857753" y="5503895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：字体类型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142976" y="2571744"/>
            <a:ext cx="6572296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body{font-family: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Times,"Times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New Roman", 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楷体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";}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2844" y="2285992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7" name="Freeform 12"/>
          <p:cNvSpPr/>
          <p:nvPr/>
        </p:nvSpPr>
        <p:spPr bwMode="auto">
          <a:xfrm rot="3214023" flipV="1">
            <a:off x="4191249" y="2893793"/>
            <a:ext cx="1754088" cy="153719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30114" y="1269556"/>
            <a:ext cx="8229600" cy="20165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r>
              <a:rPr lang="en-US" altLang="zh-CN" sz="2800" b="1" kern="0" dirty="0" smtClean="0"/>
              <a:t>font-size</a:t>
            </a:r>
            <a:r>
              <a:rPr lang="zh-CN" altLang="en-US" sz="2800" b="1" kern="0" dirty="0" smtClean="0"/>
              <a:t>属性</a:t>
            </a:r>
            <a:endParaRPr lang="en-US" altLang="zh-CN" sz="2800" b="1" kern="0" dirty="0" smtClean="0"/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单位：</a:t>
            </a:r>
            <a:r>
              <a:rPr lang="en-US" altLang="zh-CN" sz="2400" b="1" dirty="0" err="1" smtClean="0">
                <a:latin typeface="+mn-lt"/>
                <a:ea typeface="+mn-ea"/>
              </a:rPr>
              <a:t>px</a:t>
            </a:r>
            <a:r>
              <a:rPr lang="zh-CN" altLang="en-US" sz="2400" b="1" dirty="0" smtClean="0">
                <a:latin typeface="+mn-lt"/>
                <a:ea typeface="+mn-ea"/>
              </a:rPr>
              <a:t>（像素）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400" b="1" dirty="0" smtClean="0">
                <a:latin typeface="+mn-lt"/>
                <a:ea typeface="+mn-ea"/>
              </a:rPr>
              <a:t>in</a:t>
            </a:r>
            <a:r>
              <a:rPr lang="zh-CN" altLang="en-US" sz="2400" b="1" dirty="0" smtClean="0">
                <a:latin typeface="+mn-lt"/>
                <a:ea typeface="+mn-ea"/>
              </a:rPr>
              <a:t>、</a:t>
            </a:r>
            <a:r>
              <a:rPr lang="en-US" altLang="zh-CN" sz="2400" b="1" dirty="0" smtClean="0">
                <a:latin typeface="+mn-lt"/>
                <a:ea typeface="+mn-ea"/>
              </a:rPr>
              <a:t>cm</a:t>
            </a:r>
            <a:r>
              <a:rPr lang="zh-CN" altLang="en-US" sz="2400" b="1" dirty="0" smtClean="0">
                <a:latin typeface="+mn-lt"/>
                <a:ea typeface="+mn-ea"/>
              </a:rPr>
              <a:t>、</a:t>
            </a:r>
            <a:r>
              <a:rPr lang="en-US" altLang="zh-CN" sz="2400" b="1" dirty="0" smtClean="0">
                <a:latin typeface="+mn-lt"/>
                <a:ea typeface="+mn-ea"/>
              </a:rPr>
              <a:t>mm</a:t>
            </a:r>
            <a:r>
              <a:rPr lang="zh-CN" altLang="en-US" sz="2400" b="1" dirty="0" smtClean="0">
                <a:latin typeface="+mn-lt"/>
                <a:ea typeface="+mn-ea"/>
              </a:rPr>
              <a:t>、</a:t>
            </a:r>
            <a:r>
              <a:rPr lang="en-US" altLang="zh-CN" sz="2400" b="1" dirty="0" smtClean="0">
                <a:latin typeface="+mn-lt"/>
                <a:ea typeface="+mn-ea"/>
              </a:rPr>
              <a:t>pt</a:t>
            </a:r>
            <a:r>
              <a:rPr lang="zh-CN" altLang="en-US" sz="2400" b="1" dirty="0" smtClean="0">
                <a:latin typeface="+mn-lt"/>
                <a:ea typeface="+mn-ea"/>
              </a:rPr>
              <a:t>、</a:t>
            </a:r>
            <a:r>
              <a:rPr lang="en-US" altLang="zh-CN" sz="2400" b="1" dirty="0" smtClean="0">
                <a:latin typeface="+mn-lt"/>
                <a:ea typeface="+mn-ea"/>
              </a:rPr>
              <a:t>pc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字体大小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214414" y="3357562"/>
            <a:ext cx="4786346" cy="30008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h1{font-size:24px;}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h2{font-size:16px;}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h3{font-size:5mm;}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p{font-size:10in;}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span{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font-size:12pt;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strong{font-size:13pc;}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1406" y="3214686"/>
            <a:ext cx="1000132" cy="414475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字体风格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771556" y="1190282"/>
            <a:ext cx="8229600" cy="1381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font-style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normal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italic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oblique</a:t>
            </a:r>
            <a:endParaRPr lang="zh-CN" altLang="en-US" dirty="0" smtClean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15" name="图片 14" descr="5－3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29256" y="2500306"/>
            <a:ext cx="3072210" cy="3884479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500694" y="3000372"/>
            <a:ext cx="207170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6858016" y="1285860"/>
            <a:ext cx="1143008" cy="642942"/>
          </a:xfrm>
          <a:prstGeom prst="borderCallout1">
            <a:avLst>
              <a:gd name="adj1" fmla="val 101713"/>
              <a:gd name="adj2" fmla="val 51942"/>
              <a:gd name="adj3" fmla="val 259907"/>
              <a:gd name="adj4" fmla="val 7445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斜体</a:t>
            </a:r>
            <a:endParaRPr lang="zh-CN" altLang="en-US" b="1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500694" y="3857628"/>
            <a:ext cx="78581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3500430" y="3643314"/>
            <a:ext cx="1143008" cy="642942"/>
          </a:xfrm>
          <a:prstGeom prst="borderCallout1">
            <a:avLst>
              <a:gd name="adj1" fmla="val 46158"/>
              <a:gd name="adj2" fmla="val -558"/>
              <a:gd name="adj3" fmla="val 46575"/>
              <a:gd name="adj4" fmla="val -7054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正常字体</a:t>
            </a:r>
            <a:endParaRPr lang="zh-CN" altLang="en-US" b="1" dirty="0"/>
          </a:p>
        </p:txBody>
      </p:sp>
      <p:grpSp>
        <p:nvGrpSpPr>
          <p:cNvPr id="21" name="组合 25"/>
          <p:cNvGrpSpPr/>
          <p:nvPr/>
        </p:nvGrpSpPr>
        <p:grpSpPr bwMode="auto">
          <a:xfrm>
            <a:off x="1142976" y="5929330"/>
            <a:ext cx="3571900" cy="431800"/>
            <a:chOff x="4071935" y="5500702"/>
            <a:chExt cx="3571925" cy="431800"/>
          </a:xfrm>
          <a:solidFill>
            <a:srgbClr val="0070C0"/>
          </a:solidFill>
        </p:grpSpPr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571925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4" name="TextBox 17"/>
            <p:cNvSpPr txBox="1">
              <a:spLocks noChangeArrowheads="1"/>
            </p:cNvSpPr>
            <p:nvPr/>
          </p:nvSpPr>
          <p:spPr bwMode="auto">
            <a:xfrm>
              <a:off x="4857753" y="5503895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：字体风格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字体的粗细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>
          <a:xfrm>
            <a:off x="785786" y="1285860"/>
            <a:ext cx="8229600" cy="64294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font-weight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14348" y="1857364"/>
          <a:ext cx="7572428" cy="4549381"/>
        </p:xfrm>
        <a:graphic>
          <a:graphicData uri="http://schemas.openxmlformats.org/drawingml/2006/table">
            <a:tbl>
              <a:tblPr/>
              <a:tblGrid>
                <a:gridCol w="2993606"/>
                <a:gridCol w="4578822"/>
              </a:tblGrid>
              <a:tr h="78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2000" b="1" kern="1200" dirty="0" err="1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22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默认值，定义标准的字体。</a:t>
                      </a:r>
                      <a:endParaRPr lang="zh-CN" altLang="en-US" sz="2000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endParaRPr lang="zh-CN" altLang="en-US" sz="2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粗体字体。</a:t>
                      </a:r>
                      <a:endParaRPr lang="zh-CN" altLang="en-US" sz="2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bolder</a:t>
                      </a:r>
                      <a:endParaRPr lang="zh-CN" altLang="en-US" sz="2000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更粗的字体。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lighter</a:t>
                      </a:r>
                      <a:endParaRPr lang="zh-CN" altLang="en-US" sz="2000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更细的字体。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2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zh-CN" altLang="en-US" sz="2000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定义由细到粗的字体。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等同于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等同于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" name="图片 19" descr="5－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786314" y="1857364"/>
            <a:ext cx="3857652" cy="4832216"/>
          </a:xfrm>
          <a:prstGeom prst="rect">
            <a:avLst/>
          </a:prstGeom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143636" y="2571744"/>
            <a:ext cx="1285884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线形标注 1 21"/>
          <p:cNvSpPr/>
          <p:nvPr/>
        </p:nvSpPr>
        <p:spPr bwMode="auto">
          <a:xfrm flipH="1">
            <a:off x="6858016" y="1285860"/>
            <a:ext cx="1143008" cy="642942"/>
          </a:xfrm>
          <a:prstGeom prst="borderCallout1">
            <a:avLst>
              <a:gd name="adj1" fmla="val 101713"/>
              <a:gd name="adj2" fmla="val 51942"/>
              <a:gd name="adj3" fmla="val 199907"/>
              <a:gd name="adj4" fmla="val 8820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正常粗细</a:t>
            </a:r>
            <a:endParaRPr lang="zh-CN" altLang="en-US" b="1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857752" y="3857628"/>
            <a:ext cx="50006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 flipH="1">
            <a:off x="2857488" y="3714752"/>
            <a:ext cx="1143008" cy="642942"/>
          </a:xfrm>
          <a:prstGeom prst="borderCallout1">
            <a:avLst>
              <a:gd name="adj1" fmla="val 46158"/>
              <a:gd name="adj2" fmla="val -558"/>
              <a:gd name="adj3" fmla="val 46575"/>
              <a:gd name="adj4" fmla="val -7054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字体加粗</a:t>
            </a:r>
            <a:endParaRPr lang="zh-CN" altLang="en-US" b="1" dirty="0"/>
          </a:p>
        </p:txBody>
      </p:sp>
      <p:grpSp>
        <p:nvGrpSpPr>
          <p:cNvPr id="25" name="组合 25"/>
          <p:cNvGrpSpPr/>
          <p:nvPr/>
        </p:nvGrpSpPr>
        <p:grpSpPr bwMode="auto">
          <a:xfrm>
            <a:off x="857223" y="5857892"/>
            <a:ext cx="3786214" cy="431800"/>
            <a:chOff x="4071935" y="5500702"/>
            <a:chExt cx="3786241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78624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17"/>
            <p:cNvSpPr txBox="1">
              <a:spLocks noChangeArrowheads="1"/>
            </p:cNvSpPr>
            <p:nvPr/>
          </p:nvSpPr>
          <p:spPr bwMode="auto">
            <a:xfrm>
              <a:off x="4857753" y="5503895"/>
              <a:ext cx="263727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：字体的粗细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NIIT6.0</Template>
  <TotalTime>0</TotalTime>
  <Words>4814</Words>
  <Application>WPS 演示</Application>
  <PresentationFormat>全屏显示(4:3)</PresentationFormat>
  <Paragraphs>748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黑体</vt:lpstr>
      <vt:lpstr>楷体_GB2312</vt:lpstr>
      <vt:lpstr>楷体_GB2312</vt:lpstr>
      <vt:lpstr>微软雅黑</vt:lpstr>
      <vt:lpstr>Tahoma</vt:lpstr>
      <vt:lpstr>Times New Roman</vt:lpstr>
      <vt:lpstr>Arial Unicode MS</vt:lpstr>
      <vt:lpstr>新宋体</vt:lpstr>
      <vt:lpstr>Arial</vt:lpstr>
      <vt:lpstr>模板</vt:lpstr>
      <vt:lpstr>PowerPoint 演示文稿</vt:lpstr>
      <vt:lpstr>本章任务</vt:lpstr>
      <vt:lpstr>本章目标</vt:lpstr>
      <vt:lpstr>&lt;span&gt;标签</vt:lpstr>
      <vt:lpstr>字体样式</vt:lpstr>
      <vt:lpstr>字体类型</vt:lpstr>
      <vt:lpstr>字体大小</vt:lpstr>
      <vt:lpstr>字体风格</vt:lpstr>
      <vt:lpstr>字体的粗细</vt:lpstr>
      <vt:lpstr>字体属性</vt:lpstr>
      <vt:lpstr>文本样式</vt:lpstr>
      <vt:lpstr>文本颜色</vt:lpstr>
      <vt:lpstr>排版文本段落</vt:lpstr>
      <vt:lpstr>文本修饰和垂直对齐</vt:lpstr>
      <vt:lpstr>学员操作—制作百度音乐标签页面</vt:lpstr>
      <vt:lpstr>学员操作—制作开心庄园页面</vt:lpstr>
      <vt:lpstr>学员操作—新闻信息展示页面</vt:lpstr>
      <vt:lpstr>超链接伪类</vt:lpstr>
      <vt:lpstr>使用CSS设置超链接</vt:lpstr>
      <vt:lpstr>设置鼠标形状</vt:lpstr>
      <vt:lpstr>背景样式</vt:lpstr>
      <vt:lpstr>&lt;div&gt;标签</vt:lpstr>
      <vt:lpstr>网页背景</vt:lpstr>
      <vt:lpstr>设置背景图像</vt:lpstr>
      <vt:lpstr>设置背景</vt:lpstr>
      <vt:lpstr>列表样式2-1</vt:lpstr>
      <vt:lpstr>列表样式2-2</vt:lpstr>
      <vt:lpstr>学员操作—家用电器商品分类页面</vt:lpstr>
      <vt:lpstr>学员操作—畅销书排行榜页面2-1</vt:lpstr>
      <vt:lpstr>学员操作—畅销书排行榜页面2-2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916</cp:revision>
  <dcterms:created xsi:type="dcterms:W3CDTF">2006-03-08T06:55:00Z</dcterms:created>
  <dcterms:modified xsi:type="dcterms:W3CDTF">2018-04-20T07:28:55Z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