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256" r:id="rId3"/>
    <p:sldId id="410" r:id="rId4"/>
    <p:sldId id="461" r:id="rId6"/>
    <p:sldId id="487" r:id="rId7"/>
    <p:sldId id="477" r:id="rId8"/>
    <p:sldId id="446" r:id="rId9"/>
    <p:sldId id="447" r:id="rId10"/>
    <p:sldId id="448" r:id="rId11"/>
    <p:sldId id="478" r:id="rId12"/>
    <p:sldId id="479" r:id="rId13"/>
    <p:sldId id="480" r:id="rId14"/>
    <p:sldId id="481" r:id="rId15"/>
    <p:sldId id="449" r:id="rId16"/>
    <p:sldId id="474" r:id="rId17"/>
    <p:sldId id="482" r:id="rId18"/>
    <p:sldId id="483" r:id="rId19"/>
    <p:sldId id="484" r:id="rId20"/>
    <p:sldId id="485" r:id="rId21"/>
    <p:sldId id="412" r:id="rId22"/>
    <p:sldId id="404" r:id="rId23"/>
    <p:sldId id="486" r:id="rId24"/>
    <p:sldId id="348" r:id="rId25"/>
    <p:sldId id="402" r:id="rId26"/>
    <p:sldId id="385" r:id="rId27"/>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5FE"/>
    <a:srgbClr val="EDF5FD"/>
    <a:srgbClr val="EBF9EC"/>
    <a:srgbClr val="FBFFFE"/>
    <a:srgbClr val="852C09"/>
    <a:srgbClr val="FCF1DC"/>
    <a:srgbClr val="FFCC99"/>
    <a:srgbClr val="FFFFF3"/>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89055" autoAdjust="0"/>
  </p:normalViewPr>
  <p:slideViewPr>
    <p:cSldViewPr>
      <p:cViewPr varScale="1">
        <p:scale>
          <a:sx n="78" d="100"/>
          <a:sy n="78" d="100"/>
        </p:scale>
        <p:origin x="-1326" y="-96"/>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DB3C531B-D83C-493A-84AD-316F78881EC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CB801823-96DB-4EC2-991A-2DEE593AD1D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fld>
            <a:endParaRPr lang="en-US" altLang="zh-CN"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endParaRPr lang="en-US" altLang="zh-CN" dirty="0"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987824" y="274638"/>
            <a:ext cx="5698976" cy="562074"/>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052736"/>
            <a:ext cx="2057400" cy="547188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052736"/>
            <a:ext cx="6019800" cy="547188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77132" y="116632"/>
            <a:ext cx="5709667" cy="720080"/>
          </a:xfrm>
          <a:prstGeom prst="rect">
            <a:avLst/>
          </a:prstGeom>
        </p:spPr>
        <p:txBody>
          <a:bodyPr/>
          <a:lstStyle>
            <a:lvl1pPr>
              <a:defRPr b="1">
                <a:solidFill>
                  <a:srgbClr val="00B0F0"/>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lgn="ctr">
              <a:buNone/>
              <a:defRPr sz="400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987824" y="188640"/>
            <a:ext cx="5698976" cy="648072"/>
          </a:xfrm>
          <a:prstGeom prst="rect">
            <a:avLst/>
          </a:prstGeo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987824" y="274638"/>
            <a:ext cx="5698976" cy="562074"/>
          </a:xfrm>
          <a:prstGeom prst="rect">
            <a:avLst/>
          </a:prstGeom>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987824" y="274638"/>
            <a:ext cx="5698976" cy="562074"/>
          </a:xfrm>
          <a:prstGeom prst="rect">
            <a:avLst/>
          </a:prstGeom>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7080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98072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57200" y="219432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5225752"/>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103792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79249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4"/>
          <p:cNvSpPr>
            <a:spLocks noGrp="1" noChangeArrowheads="1"/>
          </p:cNvSpPr>
          <p:nvPr>
            <p:ph type="body" idx="1"/>
          </p:nvPr>
        </p:nvSpPr>
        <p:spPr bwMode="auto">
          <a:xfrm>
            <a:off x="755650" y="1276350"/>
            <a:ext cx="793115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p:txBody>
      </p:sp>
      <p:cxnSp>
        <p:nvCxnSpPr>
          <p:cNvPr id="6" name="直接连接符 5"/>
          <p:cNvCxnSpPr/>
          <p:nvPr/>
        </p:nvCxnSpPr>
        <p:spPr>
          <a:xfrm>
            <a:off x="0" y="765175"/>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1028" name="图片 6"/>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925" y="142875"/>
            <a:ext cx="29416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39"/>
          <p:cNvSpPr txBox="1">
            <a:spLocks noChangeArrowheads="1"/>
          </p:cNvSpPr>
          <p:nvPr/>
        </p:nvSpPr>
        <p:spPr bwMode="auto">
          <a:xfrm>
            <a:off x="2195513" y="260350"/>
            <a:ext cx="69484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黑体" panose="02010609060101010101" pitchFamily="2" charset="-122"/>
              </a:defRPr>
            </a:lvl1pPr>
            <a:lvl2pPr marL="742950" indent="-285750" eaLnBrk="0" hangingPunct="0">
              <a:defRPr>
                <a:solidFill>
                  <a:schemeClr val="tx1"/>
                </a:solidFill>
                <a:latin typeface="Arial" panose="020B0604020202020204" pitchFamily="34" charset="0"/>
                <a:ea typeface="黑体" panose="02010609060101010101" pitchFamily="2" charset="-122"/>
              </a:defRPr>
            </a:lvl2pPr>
            <a:lvl3pPr marL="1143000" indent="-228600" eaLnBrk="0" hangingPunct="0">
              <a:defRPr>
                <a:solidFill>
                  <a:schemeClr val="tx1"/>
                </a:solidFill>
                <a:latin typeface="Arial" panose="020B0604020202020204" pitchFamily="34" charset="0"/>
                <a:ea typeface="黑体" panose="02010609060101010101" pitchFamily="2" charset="-122"/>
              </a:defRPr>
            </a:lvl3pPr>
            <a:lvl4pPr marL="1600200" indent="-228600" eaLnBrk="0" hangingPunct="0">
              <a:defRPr>
                <a:solidFill>
                  <a:schemeClr val="tx1"/>
                </a:solidFill>
                <a:latin typeface="Arial" panose="020B0604020202020204" pitchFamily="34" charset="0"/>
                <a:ea typeface="黑体" panose="02010609060101010101" pitchFamily="2" charset="-122"/>
              </a:defRPr>
            </a:lvl4pPr>
            <a:lvl5pPr marL="2057400" indent="-228600" eaLnBrk="0" hangingPunct="0">
              <a:defRPr>
                <a:solidFill>
                  <a:schemeClr val="tx1"/>
                </a:solidFill>
                <a:latin typeface="Arial" panose="020B0604020202020204" pitchFamily="34" charset="0"/>
                <a:ea typeface="黑体" panose="0201060906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defRPr/>
            </a:pPr>
            <a:endParaRPr lang="zh-CN" altLang="en-US" smtClean="0">
              <a:ea typeface="宋体" panose="02010600030101010101" pitchFamily="2" charset="-122"/>
            </a:endParaRPr>
          </a:p>
        </p:txBody>
      </p:sp>
      <p:sp>
        <p:nvSpPr>
          <p:cNvPr id="1030" name="Text Box 39"/>
          <p:cNvSpPr txBox="1">
            <a:spLocks noChangeArrowheads="1"/>
          </p:cNvSpPr>
          <p:nvPr/>
        </p:nvSpPr>
        <p:spPr bwMode="auto">
          <a:xfrm>
            <a:off x="2195513" y="260350"/>
            <a:ext cx="69484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黑体" panose="02010609060101010101" pitchFamily="2" charset="-122"/>
              </a:defRPr>
            </a:lvl1pPr>
            <a:lvl2pPr marL="742950" indent="-285750" eaLnBrk="0" hangingPunct="0">
              <a:defRPr>
                <a:solidFill>
                  <a:schemeClr val="tx1"/>
                </a:solidFill>
                <a:latin typeface="Arial" panose="020B0604020202020204" pitchFamily="34" charset="0"/>
                <a:ea typeface="黑体" panose="02010609060101010101" pitchFamily="2" charset="-122"/>
              </a:defRPr>
            </a:lvl2pPr>
            <a:lvl3pPr marL="1143000" indent="-228600" eaLnBrk="0" hangingPunct="0">
              <a:defRPr>
                <a:solidFill>
                  <a:schemeClr val="tx1"/>
                </a:solidFill>
                <a:latin typeface="Arial" panose="020B0604020202020204" pitchFamily="34" charset="0"/>
                <a:ea typeface="黑体" panose="02010609060101010101" pitchFamily="2" charset="-122"/>
              </a:defRPr>
            </a:lvl3pPr>
            <a:lvl4pPr marL="1600200" indent="-228600" eaLnBrk="0" hangingPunct="0">
              <a:defRPr>
                <a:solidFill>
                  <a:schemeClr val="tx1"/>
                </a:solidFill>
                <a:latin typeface="Arial" panose="020B0604020202020204" pitchFamily="34" charset="0"/>
                <a:ea typeface="黑体" panose="02010609060101010101" pitchFamily="2" charset="-122"/>
              </a:defRPr>
            </a:lvl4pPr>
            <a:lvl5pPr marL="2057400" indent="-228600" eaLnBrk="0" hangingPunct="0">
              <a:defRPr>
                <a:solidFill>
                  <a:schemeClr val="tx1"/>
                </a:solidFill>
                <a:latin typeface="Arial" panose="020B0604020202020204" pitchFamily="34" charset="0"/>
                <a:ea typeface="黑体" panose="0201060906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黑体" panose="02010609060101010101" pitchFamily="2" charset="-122"/>
              </a:defRPr>
            </a:lvl9pPr>
          </a:lstStyle>
          <a:p>
            <a:pPr algn="ctr" eaLnBrk="1" hangingPunct="1">
              <a:spcBef>
                <a:spcPct val="50000"/>
              </a:spcBef>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r" rtl="0" eaLnBrk="1" fontAlgn="base" hangingPunct="1">
        <a:spcBef>
          <a:spcPct val="0"/>
        </a:spcBef>
        <a:spcAft>
          <a:spcPct val="0"/>
        </a:spcAft>
        <a:defRPr sz="3600">
          <a:solidFill>
            <a:schemeClr val="bg1"/>
          </a:solidFill>
          <a:latin typeface="+mj-lt"/>
          <a:ea typeface="+mj-ea"/>
          <a:cs typeface="+mj-cs"/>
        </a:defRPr>
      </a:lvl1pPr>
      <a:lvl2pPr algn="r" rtl="0" eaLnBrk="1" fontAlgn="base" hangingPunct="1">
        <a:spcBef>
          <a:spcPct val="0"/>
        </a:spcBef>
        <a:spcAft>
          <a:spcPct val="0"/>
        </a:spcAft>
        <a:defRPr sz="3600">
          <a:solidFill>
            <a:schemeClr val="bg1"/>
          </a:solidFill>
          <a:latin typeface="Arial" panose="020B0604020202020204" pitchFamily="34" charset="0"/>
          <a:ea typeface="黑体" panose="02010609060101010101" pitchFamily="2" charset="-122"/>
        </a:defRPr>
      </a:lvl2pPr>
      <a:lvl3pPr algn="r" rtl="0" eaLnBrk="1" fontAlgn="base" hangingPunct="1">
        <a:spcBef>
          <a:spcPct val="0"/>
        </a:spcBef>
        <a:spcAft>
          <a:spcPct val="0"/>
        </a:spcAft>
        <a:defRPr sz="3600">
          <a:solidFill>
            <a:schemeClr val="bg1"/>
          </a:solidFill>
          <a:latin typeface="Arial" panose="020B0604020202020204" pitchFamily="34" charset="0"/>
          <a:ea typeface="黑体" panose="02010609060101010101" pitchFamily="2" charset="-122"/>
        </a:defRPr>
      </a:lvl3pPr>
      <a:lvl4pPr algn="r" rtl="0" eaLnBrk="1" fontAlgn="base" hangingPunct="1">
        <a:spcBef>
          <a:spcPct val="0"/>
        </a:spcBef>
        <a:spcAft>
          <a:spcPct val="0"/>
        </a:spcAft>
        <a:defRPr sz="3600">
          <a:solidFill>
            <a:schemeClr val="bg1"/>
          </a:solidFill>
          <a:latin typeface="Arial" panose="020B0604020202020204" pitchFamily="34" charset="0"/>
          <a:ea typeface="黑体" panose="02010609060101010101" pitchFamily="2" charset="-122"/>
        </a:defRPr>
      </a:lvl4pPr>
      <a:lvl5pPr algn="r" rtl="0" eaLnBrk="1" fontAlgn="base" hangingPunct="1">
        <a:spcBef>
          <a:spcPct val="0"/>
        </a:spcBef>
        <a:spcAft>
          <a:spcPct val="0"/>
        </a:spcAft>
        <a:defRPr sz="3600">
          <a:solidFill>
            <a:schemeClr val="bg1"/>
          </a:solidFill>
          <a:latin typeface="Arial" panose="020B0604020202020204" pitchFamily="34" charset="0"/>
          <a:ea typeface="黑体" panose="02010609060101010101" pitchFamily="2" charset="-122"/>
        </a:defRPr>
      </a:lvl5pPr>
      <a:lvl6pPr marL="457200" algn="r" rtl="0" eaLnBrk="1" fontAlgn="base" hangingPunct="1">
        <a:spcBef>
          <a:spcPct val="0"/>
        </a:spcBef>
        <a:spcAft>
          <a:spcPct val="0"/>
        </a:spcAft>
        <a:defRPr sz="36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6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6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6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Blip>
          <a:blip r:embed="rId13"/>
        </a:buBlip>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80000"/>
        <a:buFont typeface="Wingdings" panose="05000000000000000000" pitchFamily="2" charset="2"/>
        <a:buBlip>
          <a:blip r:embed="rId14"/>
        </a:buBlip>
        <a:defRPr sz="2400" b="1">
          <a:solidFill>
            <a:schemeClr val="tx1"/>
          </a:solidFill>
          <a:latin typeface="+mn-lt"/>
          <a:ea typeface="+mn-ea"/>
        </a:defRPr>
      </a:lvl2pPr>
      <a:lvl3pPr marL="1143000" indent="-228600" algn="l" rtl="0" eaLnBrk="1" fontAlgn="base" hangingPunct="1">
        <a:spcBef>
          <a:spcPct val="20000"/>
        </a:spcBef>
        <a:spcAft>
          <a:spcPct val="0"/>
        </a:spcAft>
        <a:buClr>
          <a:schemeClr val="tx1"/>
        </a:buClr>
        <a:buBlip>
          <a:blip r:embed="rId15"/>
        </a:buBlip>
        <a:defRPr sz="2000" b="1">
          <a:solidFill>
            <a:schemeClr val="tx1"/>
          </a:solidFill>
          <a:latin typeface="+mn-lt"/>
          <a:ea typeface="宋体" panose="02010600030101010101" pitchFamily="2" charset="-122"/>
        </a:defRPr>
      </a:lvl3pPr>
      <a:lvl4pPr marL="1600200" indent="-228600" algn="l" rtl="0" eaLnBrk="1" fontAlgn="base" hangingPunct="1">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1" fontAlgn="base" hangingPunct="1">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5.jpe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8.GIF"/><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28.jpeg"/><Relationship Id="rId1" Type="http://schemas.openxmlformats.org/officeDocument/2006/relationships/image" Target="../media/image27.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57224" y="3492507"/>
            <a:ext cx="2857520" cy="865187"/>
          </a:xfrm>
          <a:prstGeom prst="rect">
            <a:avLst/>
          </a:prstGeom>
          <a:noFill/>
          <a:ln w="9525">
            <a:noFill/>
            <a:miter lim="800000"/>
          </a:ln>
          <a:effectLst>
            <a:outerShdw dist="35921" dir="2700000" algn="ctr" rotWithShape="0">
              <a:schemeClr val="bg2"/>
            </a:outerShdw>
          </a:effectLst>
        </p:spPr>
        <p:txBody>
          <a:bodyPr/>
          <a:lstStyle/>
          <a:p>
            <a:pPr algn="l">
              <a:lnSpc>
                <a:spcPct val="90000"/>
              </a:lnSpc>
              <a:defRPr/>
            </a:pPr>
            <a:r>
              <a:rPr lang="zh-CN" altLang="en-US" sz="3200" b="1" dirty="0" smtClean="0">
                <a:solidFill>
                  <a:schemeClr val="accent1">
                    <a:lumMod val="50000"/>
                  </a:schemeClr>
                </a:solidFill>
                <a:latin typeface="微软雅黑" panose="020B0503020204020204" pitchFamily="34" charset="-122"/>
                <a:ea typeface="微软雅黑" panose="020B0503020204020204" pitchFamily="34" charset="-122"/>
                <a:cs typeface="Tahoma" panose="020B0604030504040204" pitchFamily="34" charset="0"/>
              </a:rPr>
              <a:t>盒子模型</a:t>
            </a:r>
            <a:endParaRPr lang="en-US" altLang="zh-CN" sz="3200" b="1" dirty="0">
              <a:solidFill>
                <a:schemeClr val="accent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5" name="Rectangle 4"/>
          <p:cNvSpPr>
            <a:spLocks noChangeArrowheads="1"/>
          </p:cNvSpPr>
          <p:nvPr/>
        </p:nvSpPr>
        <p:spPr bwMode="auto">
          <a:xfrm>
            <a:off x="785784" y="2643182"/>
            <a:ext cx="2000250" cy="500063"/>
          </a:xfrm>
          <a:prstGeom prst="rect">
            <a:avLst/>
          </a:prstGeom>
          <a:noFill/>
          <a:ln w="9525">
            <a:noFill/>
            <a:miter lim="800000"/>
          </a:ln>
          <a:effectLst>
            <a:outerShdw dist="35921" dir="2700000" algn="ctr" rotWithShape="0">
              <a:schemeClr val="bg2"/>
            </a:outerShdw>
          </a:effectLst>
        </p:spPr>
        <p:txBody>
          <a:bodyPr/>
          <a:lstStyle/>
          <a:p>
            <a:pPr>
              <a:lnSpc>
                <a:spcPct val="90000"/>
              </a:lnSpc>
              <a:defRPr/>
            </a:pPr>
            <a:r>
              <a:rPr lang="zh-CN" altLang="en-US" sz="3600" b="1" dirty="0" smtClean="0">
                <a:solidFill>
                  <a:schemeClr val="accent1">
                    <a:lumMod val="50000"/>
                  </a:schemeClr>
                </a:solidFill>
                <a:latin typeface="微软雅黑" panose="020B0503020204020204" pitchFamily="34" charset="-122"/>
                <a:ea typeface="微软雅黑" panose="020B0503020204020204" pitchFamily="34" charset="-122"/>
                <a:cs typeface="Tahoma" panose="020B0604030504040204" pitchFamily="34" charset="0"/>
              </a:rPr>
              <a:t>第六章</a:t>
            </a:r>
            <a:endParaRPr lang="en-US" altLang="zh-CN" sz="3600" b="1" dirty="0">
              <a:solidFill>
                <a:schemeClr val="accent1">
                  <a:lumMod val="50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外边距的妙用</a:t>
            </a:r>
            <a:endParaRPr lang="zh-CN" altLang="en-US" dirty="0"/>
          </a:p>
        </p:txBody>
      </p:sp>
      <p:sp>
        <p:nvSpPr>
          <p:cNvPr id="3" name="内容占位符 2"/>
          <p:cNvSpPr>
            <a:spLocks noGrp="1"/>
          </p:cNvSpPr>
          <p:nvPr>
            <p:ph idx="1"/>
          </p:nvPr>
        </p:nvSpPr>
        <p:spPr>
          <a:xfrm>
            <a:off x="784254" y="1276351"/>
            <a:ext cx="7645398" cy="1081079"/>
          </a:xfrm>
        </p:spPr>
        <p:txBody>
          <a:bodyPr/>
          <a:lstStyle/>
          <a:p>
            <a:r>
              <a:rPr lang="zh-CN" altLang="en-US" dirty="0" smtClean="0"/>
              <a:t>网页居中对齐</a:t>
            </a:r>
            <a:endParaRPr lang="zh-CN" altLang="en-US" dirty="0"/>
          </a:p>
        </p:txBody>
      </p:sp>
      <p:sp>
        <p:nvSpPr>
          <p:cNvPr id="11" name="灯片编号占位符 10"/>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
        <p:nvSpPr>
          <p:cNvPr id="5" name="AutoShape 3"/>
          <p:cNvSpPr>
            <a:spLocks noChangeArrowheads="1"/>
          </p:cNvSpPr>
          <p:nvPr/>
        </p:nvSpPr>
        <p:spPr bwMode="auto">
          <a:xfrm>
            <a:off x="1285852" y="2000240"/>
            <a:ext cx="2571768"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margin:0px  auto;</a:t>
            </a:r>
            <a:endParaRPr lang="zh-CN" altLang="zh-CN" b="1" dirty="0">
              <a:solidFill>
                <a:schemeClr val="accent5">
                  <a:lumMod val="10000"/>
                </a:schemeClr>
              </a:solidFill>
              <a:latin typeface="+mn-lt"/>
            </a:endParaRPr>
          </a:p>
        </p:txBody>
      </p:sp>
      <p:pic>
        <p:nvPicPr>
          <p:cNvPr id="6" name="图片 5" descr="6－6.JPG"/>
          <p:cNvPicPr>
            <a:picLocks noChangeAspect="1"/>
          </p:cNvPicPr>
          <p:nvPr/>
        </p:nvPicPr>
        <p:blipFill>
          <a:blip r:embed="rId1" cstate="print"/>
          <a:stretch>
            <a:fillRect/>
          </a:stretch>
        </p:blipFill>
        <p:spPr>
          <a:xfrm>
            <a:off x="4500562" y="1928802"/>
            <a:ext cx="3779924" cy="3231602"/>
          </a:xfrm>
          <a:prstGeom prst="rect">
            <a:avLst/>
          </a:prstGeom>
        </p:spPr>
      </p:pic>
      <p:grpSp>
        <p:nvGrpSpPr>
          <p:cNvPr id="7" name="组合 6"/>
          <p:cNvGrpSpPr/>
          <p:nvPr/>
        </p:nvGrpSpPr>
        <p:grpSpPr>
          <a:xfrm>
            <a:off x="1428728" y="6215082"/>
            <a:ext cx="4214842" cy="431800"/>
            <a:chOff x="2500346" y="9858401"/>
            <a:chExt cx="4214842" cy="431800"/>
          </a:xfrm>
          <a:solidFill>
            <a:srgbClr val="0070C0"/>
          </a:solidFill>
        </p:grpSpPr>
        <p:sp>
          <p:nvSpPr>
            <p:cNvPr id="8" name="AutoShape 7"/>
            <p:cNvSpPr>
              <a:spLocks noChangeArrowheads="1"/>
            </p:cNvSpPr>
            <p:nvPr/>
          </p:nvSpPr>
          <p:spPr bwMode="auto">
            <a:xfrm>
              <a:off x="2500346" y="9858401"/>
              <a:ext cx="421484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9" name="Picture 8" descr="说话气泡new"/>
            <p:cNvPicPr>
              <a:picLocks noChangeAspect="1" noChangeArrowheads="1"/>
            </p:cNvPicPr>
            <p:nvPr/>
          </p:nvPicPr>
          <p:blipFill>
            <a:blip r:embed="rId2" cstate="print"/>
            <a:srcRect/>
            <a:stretch>
              <a:fillRect/>
            </a:stretch>
          </p:blipFill>
          <p:spPr bwMode="auto">
            <a:xfrm>
              <a:off x="2714651" y="9901157"/>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0" name="TextBox 33"/>
            <p:cNvSpPr txBox="1">
              <a:spLocks noChangeArrowheads="1"/>
            </p:cNvSpPr>
            <p:nvPr/>
          </p:nvSpPr>
          <p:spPr bwMode="auto">
            <a:xfrm>
              <a:off x="3286158" y="9896501"/>
              <a:ext cx="2869695" cy="369332"/>
            </a:xfrm>
            <a:prstGeom prst="rect">
              <a:avLst/>
            </a:prstGeom>
            <a:noFill/>
            <a:ln w="9525">
              <a:noFill/>
              <a:miter lim="800000"/>
            </a:ln>
          </p:spPr>
          <p:txBody>
            <a:bodyPr wrap="none">
              <a:spAutoFit/>
            </a:bodyPr>
            <a:lstStyle/>
            <a:p>
              <a:r>
                <a:rPr lang="zh-CN" altLang="en-US" b="1" dirty="0">
                  <a:solidFill>
                    <a:srgbClr val="FBFFFE"/>
                  </a:solidFill>
                </a:rPr>
                <a:t>演示</a:t>
              </a:r>
              <a:r>
                <a:rPr lang="zh-CN" altLang="en-US" b="1" dirty="0" smtClean="0">
                  <a:solidFill>
                    <a:srgbClr val="FBFFFE"/>
                  </a:solidFill>
                </a:rPr>
                <a:t>示例</a:t>
              </a:r>
              <a:r>
                <a:rPr lang="en-US" altLang="zh-CN" b="1" dirty="0" smtClean="0">
                  <a:solidFill>
                    <a:srgbClr val="FBFFFE"/>
                  </a:solidFill>
                </a:rPr>
                <a:t>3</a:t>
              </a:r>
              <a:r>
                <a:rPr lang="zh-CN" altLang="en-US" b="1" dirty="0" smtClean="0">
                  <a:solidFill>
                    <a:srgbClr val="FBFFFE"/>
                  </a:solidFill>
                </a:rPr>
                <a:t>：网页居中对齐</a:t>
              </a:r>
              <a:endParaRPr lang="zh-CN" altLang="en-US" b="1" dirty="0">
                <a:solidFill>
                  <a:srgbClr val="FBFFF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内边距 </a:t>
            </a:r>
            <a:endParaRPr lang="zh-CN" altLang="en-US" dirty="0"/>
          </a:p>
        </p:txBody>
      </p:sp>
      <p:sp>
        <p:nvSpPr>
          <p:cNvPr id="3" name="内容占位符 2"/>
          <p:cNvSpPr>
            <a:spLocks noGrp="1"/>
          </p:cNvSpPr>
          <p:nvPr>
            <p:ph idx="1"/>
          </p:nvPr>
        </p:nvSpPr>
        <p:spPr>
          <a:xfrm>
            <a:off x="784254" y="1276351"/>
            <a:ext cx="3501994" cy="4152913"/>
          </a:xfrm>
        </p:spPr>
        <p:txBody>
          <a:bodyPr/>
          <a:lstStyle/>
          <a:p>
            <a:pPr>
              <a:lnSpc>
                <a:spcPct val="150000"/>
              </a:lnSpc>
            </a:pPr>
            <a:r>
              <a:rPr lang="en-US" altLang="zh-CN" dirty="0" smtClean="0"/>
              <a:t>padding</a:t>
            </a:r>
            <a:endParaRPr lang="en-US" altLang="zh-CN" dirty="0" smtClean="0"/>
          </a:p>
          <a:p>
            <a:pPr lvl="1">
              <a:lnSpc>
                <a:spcPct val="150000"/>
              </a:lnSpc>
            </a:pPr>
            <a:r>
              <a:rPr lang="en-US" altLang="zh-CN" dirty="0" smtClean="0"/>
              <a:t>padding-left </a:t>
            </a:r>
            <a:endParaRPr lang="en-US" altLang="zh-CN" dirty="0" smtClean="0"/>
          </a:p>
          <a:p>
            <a:pPr lvl="1">
              <a:lnSpc>
                <a:spcPct val="150000"/>
              </a:lnSpc>
            </a:pPr>
            <a:r>
              <a:rPr lang="en-US" altLang="zh-CN" dirty="0" smtClean="0"/>
              <a:t>padding-right</a:t>
            </a:r>
            <a:endParaRPr lang="en-US" altLang="zh-CN" dirty="0" smtClean="0"/>
          </a:p>
          <a:p>
            <a:pPr lvl="1">
              <a:lnSpc>
                <a:spcPct val="150000"/>
              </a:lnSpc>
            </a:pPr>
            <a:r>
              <a:rPr lang="en-US" altLang="zh-CN" dirty="0" smtClean="0"/>
              <a:t>padding-top</a:t>
            </a:r>
            <a:endParaRPr lang="en-US" altLang="zh-CN" dirty="0" smtClean="0"/>
          </a:p>
          <a:p>
            <a:pPr lvl="1">
              <a:lnSpc>
                <a:spcPct val="150000"/>
              </a:lnSpc>
            </a:pPr>
            <a:r>
              <a:rPr lang="en-US" altLang="zh-CN" dirty="0" smtClean="0"/>
              <a:t>padding-bottom</a:t>
            </a:r>
            <a:endParaRPr lang="en-US" altLang="zh-CN" dirty="0" smtClean="0"/>
          </a:p>
          <a:p>
            <a:pPr lvl="1">
              <a:lnSpc>
                <a:spcPct val="150000"/>
              </a:lnSpc>
            </a:pPr>
            <a:r>
              <a:rPr lang="en-US" altLang="zh-CN" dirty="0" smtClean="0"/>
              <a:t>padding</a:t>
            </a:r>
            <a:endParaRPr lang="zh-CN" altLang="en-US" dirty="0"/>
          </a:p>
        </p:txBody>
      </p:sp>
      <p:sp>
        <p:nvSpPr>
          <p:cNvPr id="17" name="灯片编号占位符 16"/>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
        <p:nvSpPr>
          <p:cNvPr id="5"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padding-left:10px; </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padding-right: 5px; </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padding-top: 20px; </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padding-bottom:8px; </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padding:20px 5px 8px 10px ; </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 5px; </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padding:30px 8px 10px ; </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a:t>
            </a:r>
            <a:endParaRPr lang="zh-CN" altLang="zh-CN" b="1" dirty="0">
              <a:solidFill>
                <a:schemeClr val="accent5">
                  <a:lumMod val="10000"/>
                </a:schemeClr>
              </a:solidFill>
              <a:latin typeface="+mn-lt"/>
            </a:endParaRPr>
          </a:p>
        </p:txBody>
      </p:sp>
      <p:grpSp>
        <p:nvGrpSpPr>
          <p:cNvPr id="6" name="组合 5"/>
          <p:cNvGrpSpPr/>
          <p:nvPr/>
        </p:nvGrpSpPr>
        <p:grpSpPr>
          <a:xfrm>
            <a:off x="4357686" y="1585765"/>
            <a:ext cx="1000132" cy="414475"/>
            <a:chOff x="1000100" y="2528843"/>
            <a:chExt cx="1000132" cy="414475"/>
          </a:xfrm>
        </p:grpSpPr>
        <p:pic>
          <p:nvPicPr>
            <p:cNvPr id="7" name="Picture 8" descr="E:\设计支持\模板设计\sl.png"/>
            <p:cNvPicPr>
              <a:picLocks noChangeAspect="1" noChangeArrowheads="1"/>
            </p:cNvPicPr>
            <p:nvPr/>
          </p:nvPicPr>
          <p:blipFill>
            <a:blip r:embed="rId1" cstate="print"/>
            <a:srcRect/>
            <a:stretch>
              <a:fillRect/>
            </a:stretch>
          </p:blipFill>
          <p:spPr bwMode="auto">
            <a:xfrm>
              <a:off x="1000100" y="2528843"/>
              <a:ext cx="446984" cy="414475"/>
            </a:xfrm>
            <a:prstGeom prst="rect">
              <a:avLst/>
            </a:prstGeom>
            <a:noFill/>
          </p:spPr>
        </p:pic>
        <p:sp>
          <p:nvSpPr>
            <p:cNvPr id="8" name="TextBox 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9" name="图片 8" descr="5－22.JPG"/>
          <p:cNvPicPr>
            <a:picLocks noChangeAspect="1"/>
          </p:cNvPicPr>
          <p:nvPr/>
        </p:nvPicPr>
        <p:blipFill>
          <a:blip r:embed="rId2" cstate="print"/>
          <a:stretch>
            <a:fillRect/>
          </a:stretch>
        </p:blipFill>
        <p:spPr>
          <a:xfrm>
            <a:off x="5400000" y="1142984"/>
            <a:ext cx="3177750" cy="4884090"/>
          </a:xfrm>
          <a:prstGeom prst="rect">
            <a:avLst/>
          </a:prstGeom>
        </p:spPr>
      </p:pic>
      <p:sp>
        <p:nvSpPr>
          <p:cNvPr id="11" name="Line 10"/>
          <p:cNvSpPr>
            <a:spLocks noChangeShapeType="1"/>
          </p:cNvSpPr>
          <p:nvPr/>
        </p:nvSpPr>
        <p:spPr bwMode="auto">
          <a:xfrm>
            <a:off x="5572132" y="3571876"/>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2" name="线形标注 1 11"/>
          <p:cNvSpPr/>
          <p:nvPr/>
        </p:nvSpPr>
        <p:spPr bwMode="auto">
          <a:xfrm flipH="1">
            <a:off x="4714876" y="2643182"/>
            <a:ext cx="1143008" cy="500066"/>
          </a:xfrm>
          <a:prstGeom prst="borderCallout1">
            <a:avLst>
              <a:gd name="adj1" fmla="val 95543"/>
              <a:gd name="adj2" fmla="val 50994"/>
              <a:gd name="adj3" fmla="val 181211"/>
              <a:gd name="adj4" fmla="val -590"/>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内边距</a:t>
            </a:r>
            <a:endParaRPr lang="zh-CN" altLang="en-US" b="1" dirty="0"/>
          </a:p>
        </p:txBody>
      </p:sp>
      <p:grpSp>
        <p:nvGrpSpPr>
          <p:cNvPr id="13" name="组合 12"/>
          <p:cNvGrpSpPr/>
          <p:nvPr/>
        </p:nvGrpSpPr>
        <p:grpSpPr>
          <a:xfrm>
            <a:off x="1428728" y="6215082"/>
            <a:ext cx="3786214" cy="431800"/>
            <a:chOff x="2500346" y="9858401"/>
            <a:chExt cx="3786214" cy="431800"/>
          </a:xfrm>
          <a:solidFill>
            <a:srgbClr val="0070C0"/>
          </a:solidFill>
        </p:grpSpPr>
        <p:sp>
          <p:nvSpPr>
            <p:cNvPr id="14" name="AutoShape 7"/>
            <p:cNvSpPr>
              <a:spLocks noChangeArrowheads="1"/>
            </p:cNvSpPr>
            <p:nvPr/>
          </p:nvSpPr>
          <p:spPr bwMode="auto">
            <a:xfrm>
              <a:off x="2500346" y="9858401"/>
              <a:ext cx="378621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5" name="Picture 8" descr="说话气泡new"/>
            <p:cNvPicPr>
              <a:picLocks noChangeAspect="1" noChangeArrowheads="1"/>
            </p:cNvPicPr>
            <p:nvPr/>
          </p:nvPicPr>
          <p:blipFill>
            <a:blip r:embed="rId3" cstate="print"/>
            <a:srcRect/>
            <a:stretch>
              <a:fillRect/>
            </a:stretch>
          </p:blipFill>
          <p:spPr bwMode="auto">
            <a:xfrm>
              <a:off x="2714651" y="9901157"/>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6" name="TextBox 33"/>
            <p:cNvSpPr txBox="1">
              <a:spLocks noChangeArrowheads="1"/>
            </p:cNvSpPr>
            <p:nvPr/>
          </p:nvSpPr>
          <p:spPr bwMode="auto">
            <a:xfrm>
              <a:off x="3286158" y="9896501"/>
              <a:ext cx="2637260" cy="369332"/>
            </a:xfrm>
            <a:prstGeom prst="rect">
              <a:avLst/>
            </a:prstGeom>
            <a:noFill/>
            <a:ln w="9525">
              <a:noFill/>
              <a:miter lim="800000"/>
            </a:ln>
          </p:spPr>
          <p:txBody>
            <a:bodyPr wrap="none">
              <a:spAutoFit/>
            </a:bodyPr>
            <a:lstStyle/>
            <a:p>
              <a:r>
                <a:rPr lang="zh-CN" altLang="en-US" b="1" dirty="0">
                  <a:solidFill>
                    <a:srgbClr val="FBFFFE"/>
                  </a:solidFill>
                </a:rPr>
                <a:t>演示</a:t>
              </a:r>
              <a:r>
                <a:rPr lang="zh-CN" altLang="en-US" b="1" dirty="0" smtClean="0">
                  <a:solidFill>
                    <a:srgbClr val="FBFFFE"/>
                  </a:solidFill>
                </a:rPr>
                <a:t>示例</a:t>
              </a:r>
              <a:r>
                <a:rPr lang="en-US" altLang="zh-CN" b="1" dirty="0" smtClean="0">
                  <a:solidFill>
                    <a:srgbClr val="FBFFFE"/>
                  </a:solidFill>
                </a:rPr>
                <a:t>4</a:t>
              </a:r>
              <a:r>
                <a:rPr lang="zh-CN" altLang="en-US" b="1" dirty="0" smtClean="0">
                  <a:solidFill>
                    <a:srgbClr val="FBFFFE"/>
                  </a:solidFill>
                </a:rPr>
                <a:t>：内边距样式</a:t>
              </a:r>
              <a:endParaRPr lang="zh-CN" altLang="en-US" b="1" dirty="0">
                <a:solidFill>
                  <a:srgbClr val="FBFFF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盒子型模的尺寸</a:t>
            </a:r>
            <a:endParaRPr lang="zh-CN" altLang="en-US" dirty="0"/>
          </a:p>
        </p:txBody>
      </p:sp>
      <p:pic>
        <p:nvPicPr>
          <p:cNvPr id="5" name="内容占位符 4" descr="6－7.JPG"/>
          <p:cNvPicPr>
            <a:picLocks noGrp="1" noChangeAspect="1"/>
          </p:cNvPicPr>
          <p:nvPr>
            <p:ph idx="1"/>
          </p:nvPr>
        </p:nvPicPr>
        <p:blipFill>
          <a:blip r:embed="rId1" cstate="print"/>
          <a:stretch>
            <a:fillRect/>
          </a:stretch>
        </p:blipFill>
        <p:spPr>
          <a:xfrm>
            <a:off x="1142976" y="1283078"/>
            <a:ext cx="6357982" cy="4586956"/>
          </a:xfrm>
        </p:spPr>
      </p:pic>
      <p:sp>
        <p:nvSpPr>
          <p:cNvPr id="20" name="灯片编号占位符 19"/>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
        <p:nvSpPr>
          <p:cNvPr id="6" name="Line 10"/>
          <p:cNvSpPr>
            <a:spLocks noChangeShapeType="1"/>
          </p:cNvSpPr>
          <p:nvPr/>
        </p:nvSpPr>
        <p:spPr bwMode="auto">
          <a:xfrm>
            <a:off x="2285984" y="1226564"/>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7" name="Line 10"/>
          <p:cNvSpPr>
            <a:spLocks noChangeShapeType="1"/>
          </p:cNvSpPr>
          <p:nvPr/>
        </p:nvSpPr>
        <p:spPr bwMode="auto">
          <a:xfrm>
            <a:off x="1214414" y="1226564"/>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8" name="Line 10"/>
          <p:cNvSpPr>
            <a:spLocks noChangeShapeType="1"/>
          </p:cNvSpPr>
          <p:nvPr/>
        </p:nvSpPr>
        <p:spPr bwMode="auto">
          <a:xfrm>
            <a:off x="5799950" y="1226564"/>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9" name="Line 10"/>
          <p:cNvSpPr>
            <a:spLocks noChangeShapeType="1"/>
          </p:cNvSpPr>
          <p:nvPr/>
        </p:nvSpPr>
        <p:spPr bwMode="auto">
          <a:xfrm>
            <a:off x="6359291" y="1226564"/>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0" name="Line 10"/>
          <p:cNvSpPr>
            <a:spLocks noChangeShapeType="1"/>
          </p:cNvSpPr>
          <p:nvPr/>
        </p:nvSpPr>
        <p:spPr bwMode="auto">
          <a:xfrm>
            <a:off x="2855926" y="1226564"/>
            <a:ext cx="293052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1" name="TextBox 10"/>
          <p:cNvSpPr txBox="1"/>
          <p:nvPr/>
        </p:nvSpPr>
        <p:spPr>
          <a:xfrm>
            <a:off x="1428728"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2" name="TextBox 11"/>
          <p:cNvSpPr txBox="1"/>
          <p:nvPr/>
        </p:nvSpPr>
        <p:spPr>
          <a:xfrm>
            <a:off x="6549368"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3" name="TextBox 12"/>
          <p:cNvSpPr txBox="1"/>
          <p:nvPr/>
        </p:nvSpPr>
        <p:spPr>
          <a:xfrm>
            <a:off x="2285984"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4" name="TextBox 13"/>
          <p:cNvSpPr txBox="1"/>
          <p:nvPr/>
        </p:nvSpPr>
        <p:spPr>
          <a:xfrm>
            <a:off x="5806942"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5" name="TextBox 14"/>
          <p:cNvSpPr txBox="1"/>
          <p:nvPr/>
        </p:nvSpPr>
        <p:spPr>
          <a:xfrm>
            <a:off x="4096476" y="857232"/>
            <a:ext cx="710451" cy="369332"/>
          </a:xfrm>
          <a:prstGeom prst="rect">
            <a:avLst/>
          </a:prstGeom>
          <a:noFill/>
        </p:spPr>
        <p:txBody>
          <a:bodyPr wrap="none" rtlCol="0">
            <a:spAutoFit/>
          </a:bodyPr>
          <a:lstStyle/>
          <a:p>
            <a:r>
              <a:rPr lang="en-US" altLang="zh-CN" b="1" dirty="0" smtClean="0"/>
              <a:t>70px</a:t>
            </a:r>
            <a:endParaRPr lang="zh-CN" altLang="en-US" b="1" dirty="0"/>
          </a:p>
        </p:txBody>
      </p:sp>
      <p:sp>
        <p:nvSpPr>
          <p:cNvPr id="16" name="AutoShape 4"/>
          <p:cNvSpPr>
            <a:spLocks noChangeArrowheads="1"/>
          </p:cNvSpPr>
          <p:nvPr/>
        </p:nvSpPr>
        <p:spPr bwMode="auto">
          <a:xfrm>
            <a:off x="714348" y="5929330"/>
            <a:ext cx="7102501" cy="642918"/>
          </a:xfrm>
          <a:prstGeom prst="roundRect">
            <a:avLst>
              <a:gd name="adj" fmla="val 1157"/>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a:buFont typeface="Wingdings" panose="05000000000000000000" pitchFamily="2" charset="2"/>
              <a:buNone/>
              <a:defRPr/>
            </a:pPr>
            <a:r>
              <a:rPr lang="zh-CN" altLang="en-US" sz="2000" b="1" dirty="0" smtClean="0"/>
              <a:t>盒子模型总尺寸</a:t>
            </a:r>
            <a:r>
              <a:rPr lang="en-US" altLang="zh-CN" sz="2000" b="1" smtClean="0"/>
              <a:t>=</a:t>
            </a:r>
            <a:r>
              <a:rPr lang="en-US" altLang="zh-CN" sz="2000" b="1" smtClean="0">
                <a:solidFill>
                  <a:srgbClr val="FF0000"/>
                </a:solidFill>
              </a:rPr>
              <a:t>border+width</a:t>
            </a:r>
            <a:r>
              <a:rPr lang="en-US" altLang="zh-CN" sz="2000" b="1" smtClean="0"/>
              <a:t>+padding+margin</a:t>
            </a:r>
            <a:endParaRPr lang="zh-CN" altLang="en-US" sz="2000" b="1" dirty="0"/>
          </a:p>
        </p:txBody>
      </p:sp>
      <p:sp>
        <p:nvSpPr>
          <p:cNvPr id="17" name="TextBox 16"/>
          <p:cNvSpPr txBox="1"/>
          <p:nvPr/>
        </p:nvSpPr>
        <p:spPr>
          <a:xfrm>
            <a:off x="2928926" y="1714488"/>
            <a:ext cx="2874505" cy="369332"/>
          </a:xfrm>
          <a:prstGeom prst="rect">
            <a:avLst/>
          </a:prstGeom>
          <a:noFill/>
        </p:spPr>
        <p:txBody>
          <a:bodyPr wrap="none" rtlCol="0">
            <a:spAutoFit/>
          </a:bodyPr>
          <a:lstStyle/>
          <a:p>
            <a:r>
              <a:rPr lang="zh-CN" altLang="en-US" b="1" dirty="0" smtClean="0"/>
              <a:t>外边距（</a:t>
            </a:r>
            <a:r>
              <a:rPr lang="en-US" altLang="zh-CN" b="1" dirty="0" smtClean="0"/>
              <a:t>margin</a:t>
            </a:r>
            <a:r>
              <a:rPr lang="zh-CN" altLang="en-US" b="1" dirty="0" smtClean="0"/>
              <a:t>）：</a:t>
            </a:r>
            <a:r>
              <a:rPr lang="en-US" altLang="zh-CN" b="1" dirty="0" smtClean="0"/>
              <a:t>10px</a:t>
            </a:r>
            <a:endParaRPr lang="zh-CN" altLang="en-US" b="1" dirty="0"/>
          </a:p>
        </p:txBody>
      </p:sp>
      <p:sp>
        <p:nvSpPr>
          <p:cNvPr id="18" name="TextBox 17"/>
          <p:cNvSpPr txBox="1"/>
          <p:nvPr/>
        </p:nvSpPr>
        <p:spPr>
          <a:xfrm>
            <a:off x="2911941" y="2500306"/>
            <a:ext cx="2874505" cy="369332"/>
          </a:xfrm>
          <a:prstGeom prst="rect">
            <a:avLst/>
          </a:prstGeom>
          <a:noFill/>
        </p:spPr>
        <p:txBody>
          <a:bodyPr wrap="none" rtlCol="0">
            <a:spAutoFit/>
          </a:bodyPr>
          <a:lstStyle/>
          <a:p>
            <a:r>
              <a:rPr lang="zh-CN" altLang="en-US" b="1" dirty="0" smtClean="0"/>
              <a:t>内边距（</a:t>
            </a:r>
            <a:r>
              <a:rPr lang="en-US" altLang="zh-CN" b="1" dirty="0" smtClean="0"/>
              <a:t>padding</a:t>
            </a:r>
            <a:r>
              <a:rPr lang="zh-CN" altLang="en-US" b="1" dirty="0" smtClean="0"/>
              <a:t>）：</a:t>
            </a:r>
            <a:r>
              <a:rPr lang="en-US" altLang="zh-CN" b="1" dirty="0" smtClean="0"/>
              <a:t>5px</a:t>
            </a:r>
            <a:endParaRPr lang="zh-CN" altLang="en-US" b="1" dirty="0"/>
          </a:p>
        </p:txBody>
      </p:sp>
      <p:sp>
        <p:nvSpPr>
          <p:cNvPr id="19" name="TextBox 18"/>
          <p:cNvSpPr txBox="1"/>
          <p:nvPr/>
        </p:nvSpPr>
        <p:spPr>
          <a:xfrm>
            <a:off x="3071802" y="3357562"/>
            <a:ext cx="2475358" cy="369332"/>
          </a:xfrm>
          <a:prstGeom prst="rect">
            <a:avLst/>
          </a:prstGeom>
          <a:noFill/>
        </p:spPr>
        <p:txBody>
          <a:bodyPr wrap="none" rtlCol="0">
            <a:spAutoFit/>
          </a:bodyPr>
          <a:lstStyle/>
          <a:p>
            <a:r>
              <a:rPr lang="zh-CN" altLang="en-US" b="1" dirty="0" smtClean="0"/>
              <a:t>内容宽度</a:t>
            </a:r>
            <a:r>
              <a:rPr lang="en-US" altLang="zh-CN" b="1" dirty="0" smtClean="0"/>
              <a:t>width</a:t>
            </a:r>
            <a:r>
              <a:rPr lang="zh-CN" altLang="en-US" b="1" dirty="0" smtClean="0"/>
              <a:t>：</a:t>
            </a:r>
            <a:r>
              <a:rPr lang="en-US" altLang="zh-CN" b="1" dirty="0" smtClean="0"/>
              <a:t>70px</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solidFill>
                  <a:schemeClr val="tx2">
                    <a:lumMod val="75000"/>
                  </a:schemeClr>
                </a:solidFill>
              </a:rPr>
              <a:t>学员操作</a:t>
            </a:r>
            <a:r>
              <a:rPr lang="en-US" altLang="zh-CN" dirty="0" smtClean="0">
                <a:solidFill>
                  <a:schemeClr val="tx2">
                    <a:lumMod val="75000"/>
                  </a:schemeClr>
                </a:solidFill>
              </a:rPr>
              <a:t>—</a:t>
            </a:r>
            <a:r>
              <a:rPr lang="zh-CN" altLang="en-US" dirty="0" smtClean="0"/>
              <a:t>课程导航</a:t>
            </a:r>
            <a:r>
              <a:rPr lang="en-US" altLang="zh-CN" dirty="0" smtClean="0"/>
              <a:t>2-1</a:t>
            </a:r>
            <a:endParaRPr lang="zh-CN" altLang="en-US" dirty="0" smtClean="0">
              <a:solidFill>
                <a:schemeClr val="tx2">
                  <a:lumMod val="75000"/>
                </a:schemeClr>
              </a:solidFill>
            </a:endParaRPr>
          </a:p>
        </p:txBody>
      </p:sp>
      <p:sp>
        <p:nvSpPr>
          <p:cNvPr id="23555" name="内容占位符 2"/>
          <p:cNvSpPr>
            <a:spLocks noGrp="1"/>
          </p:cNvSpPr>
          <p:nvPr>
            <p:ph idx="1"/>
          </p:nvPr>
        </p:nvSpPr>
        <p:spPr>
          <a:xfrm>
            <a:off x="784225" y="1347808"/>
            <a:ext cx="5573725" cy="4724398"/>
          </a:xfrm>
        </p:spPr>
        <p:txBody>
          <a:bodyPr/>
          <a:lstStyle/>
          <a:p>
            <a:pPr>
              <a:lnSpc>
                <a:spcPct val="90000"/>
              </a:lnSpc>
            </a:pPr>
            <a:r>
              <a:rPr lang="zh-CN" altLang="en-US" dirty="0" smtClean="0"/>
              <a:t>训练要点</a:t>
            </a:r>
            <a:endParaRPr lang="zh-CN" altLang="en-US" dirty="0" smtClean="0"/>
          </a:p>
          <a:p>
            <a:pPr lvl="1">
              <a:lnSpc>
                <a:spcPct val="90000"/>
              </a:lnSpc>
            </a:pPr>
            <a:r>
              <a:rPr lang="zh-CN" altLang="en-US" dirty="0" smtClean="0"/>
              <a:t>使用</a:t>
            </a:r>
            <a:r>
              <a:rPr lang="en-US" altLang="zh-CN" dirty="0" smtClean="0"/>
              <a:t>div</a:t>
            </a:r>
            <a:r>
              <a:rPr lang="zh-CN" altLang="en-US" dirty="0" smtClean="0"/>
              <a:t>和列表制作课程导航</a:t>
            </a:r>
            <a:endParaRPr lang="zh-CN" altLang="en-US" dirty="0" smtClean="0"/>
          </a:p>
          <a:p>
            <a:pPr lvl="1">
              <a:lnSpc>
                <a:spcPct val="90000"/>
              </a:lnSpc>
            </a:pPr>
            <a:r>
              <a:rPr lang="zh-CN" altLang="en-US" dirty="0" smtClean="0"/>
              <a:t>使用</a:t>
            </a:r>
            <a:r>
              <a:rPr lang="en-US" altLang="zh-CN" dirty="0" smtClean="0"/>
              <a:t>border</a:t>
            </a:r>
            <a:r>
              <a:rPr lang="zh-CN" altLang="en-US" dirty="0" smtClean="0"/>
              <a:t>属性设置边框样式</a:t>
            </a:r>
            <a:endParaRPr lang="zh-CN" altLang="en-US" dirty="0" smtClean="0"/>
          </a:p>
          <a:p>
            <a:pPr lvl="1">
              <a:lnSpc>
                <a:spcPct val="90000"/>
              </a:lnSpc>
            </a:pPr>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消除外边距和内边距</a:t>
            </a:r>
            <a:endParaRPr lang="zh-CN" altLang="en-US" dirty="0" smtClean="0"/>
          </a:p>
          <a:p>
            <a:pPr>
              <a:lnSpc>
                <a:spcPct val="90000"/>
              </a:lnSpc>
            </a:pPr>
            <a:r>
              <a:rPr lang="zh-CN" altLang="en-US" dirty="0" smtClean="0"/>
              <a:t>需求说明</a:t>
            </a:r>
            <a:endParaRPr lang="en-US" altLang="zh-CN" dirty="0" smtClean="0"/>
          </a:p>
          <a:p>
            <a:pPr lvl="1">
              <a:lnSpc>
                <a:spcPct val="90000"/>
              </a:lnSpc>
            </a:pPr>
            <a:r>
              <a:rPr lang="zh-CN" altLang="en-US" dirty="0" smtClean="0"/>
              <a:t>使用标题标签实现课程导航标题，使用无序列表实现课程导航列表</a:t>
            </a:r>
            <a:endParaRPr lang="en-US" altLang="zh-CN" dirty="0" smtClean="0"/>
          </a:p>
          <a:p>
            <a:pPr lvl="1">
              <a:lnSpc>
                <a:spcPct val="90000"/>
              </a:lnSpc>
            </a:pPr>
            <a:r>
              <a:rPr lang="zh-CN" altLang="en-US" dirty="0" smtClean="0"/>
              <a:t>课程导航前的图标和每个课程导航右侧的三角图标使用背景图像的方式实现</a:t>
            </a:r>
            <a:endParaRPr lang="zh-CN" altLang="en-US" dirty="0" smtClean="0"/>
          </a:p>
        </p:txBody>
      </p:sp>
      <p:sp>
        <p:nvSpPr>
          <p:cNvPr id="14" name="灯片编号占位符 13"/>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pSp>
        <p:nvGrpSpPr>
          <p:cNvPr id="23558" name="组合 6"/>
          <p:cNvGrpSpPr/>
          <p:nvPr/>
        </p:nvGrpSpPr>
        <p:grpSpPr bwMode="auto">
          <a:xfrm>
            <a:off x="3214678" y="6286520"/>
            <a:ext cx="3071812" cy="431800"/>
            <a:chOff x="4071935" y="5500702"/>
            <a:chExt cx="3071834" cy="431800"/>
          </a:xfrm>
          <a:solidFill>
            <a:srgbClr val="0070C0"/>
          </a:solidFill>
        </p:grpSpPr>
        <p:sp>
          <p:nvSpPr>
            <p:cNvPr id="12"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3563" name="TextBox 12"/>
            <p:cNvSpPr txBox="1">
              <a:spLocks noChangeArrowheads="1"/>
            </p:cNvSpPr>
            <p:nvPr/>
          </p:nvSpPr>
          <p:spPr bwMode="auto">
            <a:xfrm>
              <a:off x="4849837" y="5538802"/>
              <a:ext cx="1579573" cy="369887"/>
            </a:xfrm>
            <a:prstGeom prst="rect">
              <a:avLst/>
            </a:prstGeom>
            <a:noFill/>
            <a:ln w="9525">
              <a:noFill/>
              <a:miter lim="800000"/>
            </a:ln>
          </p:spPr>
          <p:txBody>
            <a:bodyPr wrap="none">
              <a:spAutoFit/>
            </a:bodyPr>
            <a:lstStyle/>
            <a:p>
              <a:pPr>
                <a:spcBef>
                  <a:spcPct val="50000"/>
                </a:spcBef>
              </a:pPr>
              <a:r>
                <a:rPr lang="zh-CN" altLang="en-US" b="1" dirty="0">
                  <a:solidFill>
                    <a:schemeClr val="bg1"/>
                  </a:solidFill>
                </a:rPr>
                <a:t>讲解需求说明</a:t>
              </a:r>
              <a:endParaRPr lang="zh-CN" altLang="en-US" b="1" dirty="0">
                <a:solidFill>
                  <a:schemeClr val="bg1"/>
                </a:solidFill>
              </a:endParaRPr>
            </a:p>
          </p:txBody>
        </p:sp>
      </p:grpSp>
      <p:grpSp>
        <p:nvGrpSpPr>
          <p:cNvPr id="20"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1" cstate="print"/>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0856" y="2263029"/>
            <a:ext cx="2287424" cy="33320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ipe(left)">
                                      <p:cBhvr>
                                        <p:cTn id="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solidFill>
                  <a:schemeClr val="tx2">
                    <a:lumMod val="75000"/>
                  </a:schemeClr>
                </a:solidFill>
              </a:rPr>
              <a:t>学员操作</a:t>
            </a:r>
            <a:r>
              <a:rPr lang="en-US" altLang="zh-CN" dirty="0" smtClean="0">
                <a:solidFill>
                  <a:schemeClr val="tx2">
                    <a:lumMod val="75000"/>
                  </a:schemeClr>
                </a:solidFill>
              </a:rPr>
              <a:t>—</a:t>
            </a:r>
            <a:r>
              <a:rPr lang="zh-CN" altLang="en-US" dirty="0" smtClean="0"/>
              <a:t>课程导航</a:t>
            </a:r>
            <a:r>
              <a:rPr lang="en-US" altLang="zh-CN" dirty="0" smtClean="0">
                <a:solidFill>
                  <a:schemeClr val="tx2">
                    <a:lumMod val="75000"/>
                  </a:schemeClr>
                </a:solidFill>
              </a:rPr>
              <a:t>2-2</a:t>
            </a:r>
            <a:endParaRPr lang="zh-CN" altLang="en-US" dirty="0" smtClean="0">
              <a:solidFill>
                <a:schemeClr val="tx2">
                  <a:lumMod val="75000"/>
                </a:schemeClr>
              </a:solidFill>
            </a:endParaRPr>
          </a:p>
        </p:txBody>
      </p:sp>
      <p:sp>
        <p:nvSpPr>
          <p:cNvPr id="23555" name="内容占位符 2"/>
          <p:cNvSpPr>
            <a:spLocks noGrp="1"/>
          </p:cNvSpPr>
          <p:nvPr>
            <p:ph idx="1"/>
          </p:nvPr>
        </p:nvSpPr>
        <p:spPr>
          <a:xfrm>
            <a:off x="784224" y="1347808"/>
            <a:ext cx="8002617" cy="4438646"/>
          </a:xfrm>
        </p:spPr>
        <p:txBody>
          <a:bodyPr/>
          <a:lstStyle/>
          <a:p>
            <a:pPr>
              <a:lnSpc>
                <a:spcPct val="150000"/>
              </a:lnSpc>
            </a:pPr>
            <a:r>
              <a:rPr lang="zh-CN" altLang="en-US" dirty="0" smtClean="0"/>
              <a:t>实现思路</a:t>
            </a:r>
            <a:endParaRPr lang="zh-CN" altLang="en-US" dirty="0" smtClean="0"/>
          </a:p>
          <a:p>
            <a:pPr lvl="1">
              <a:lnSpc>
                <a:spcPct val="150000"/>
              </a:lnSpc>
            </a:pPr>
            <a:r>
              <a:rPr lang="zh-CN" altLang="en-US" dirty="0" smtClean="0"/>
              <a:t>使用并集选择器设置</a:t>
            </a:r>
            <a:r>
              <a:rPr lang="en-US" altLang="zh-CN" dirty="0" smtClean="0"/>
              <a:t>body</a:t>
            </a:r>
            <a:r>
              <a:rPr lang="zh-CN" altLang="en-US" dirty="0" smtClean="0"/>
              <a:t>、</a:t>
            </a:r>
            <a:r>
              <a:rPr lang="en-US" altLang="zh-CN" dirty="0" err="1" smtClean="0"/>
              <a:t>ul</a:t>
            </a:r>
            <a:r>
              <a:rPr lang="zh-CN" altLang="en-US" dirty="0" smtClean="0"/>
              <a:t>、</a:t>
            </a:r>
            <a:r>
              <a:rPr lang="en-US" altLang="zh-CN" dirty="0" err="1" smtClean="0"/>
              <a:t>li</a:t>
            </a:r>
            <a:r>
              <a:rPr lang="zh-CN" altLang="en-US" dirty="0" smtClean="0"/>
              <a:t>、</a:t>
            </a:r>
            <a:r>
              <a:rPr lang="en-US" altLang="zh-CN" dirty="0" smtClean="0"/>
              <a:t>h1</a:t>
            </a:r>
            <a:r>
              <a:rPr lang="zh-CN" altLang="en-US" dirty="0" smtClean="0"/>
              <a:t>标签的内、外边距均为</a:t>
            </a:r>
            <a:r>
              <a:rPr lang="en-US" altLang="zh-CN" dirty="0" smtClean="0"/>
              <a:t>0px</a:t>
            </a:r>
            <a:r>
              <a:rPr lang="zh-CN" altLang="en-US" dirty="0" smtClean="0"/>
              <a:t>。</a:t>
            </a:r>
            <a:endParaRPr lang="zh-CN" altLang="en-US" dirty="0" smtClean="0"/>
          </a:p>
          <a:p>
            <a:pPr lvl="1">
              <a:lnSpc>
                <a:spcPct val="150000"/>
              </a:lnSpc>
            </a:pPr>
            <a:r>
              <a:rPr lang="zh-CN" altLang="en-US" dirty="0" smtClean="0"/>
              <a:t>使用</a:t>
            </a:r>
            <a:r>
              <a:rPr lang="en-US" altLang="zh-CN" dirty="0" smtClean="0"/>
              <a:t>border</a:t>
            </a:r>
            <a:r>
              <a:rPr lang="zh-CN" altLang="en-US" dirty="0" smtClean="0"/>
              <a:t>属性设置课程导航边框样式，使用</a:t>
            </a:r>
            <a:r>
              <a:rPr lang="en-US" altLang="zh-CN" dirty="0" smtClean="0"/>
              <a:t>border-top</a:t>
            </a:r>
            <a:r>
              <a:rPr lang="zh-CN" altLang="en-US" dirty="0" smtClean="0"/>
              <a:t>属性设置导航列表上边框的样式。</a:t>
            </a:r>
            <a:endParaRPr lang="zh-CN" altLang="en-US" dirty="0" smtClean="0"/>
          </a:p>
          <a:p>
            <a:pPr lvl="1">
              <a:lnSpc>
                <a:spcPct val="150000"/>
              </a:lnSpc>
            </a:pPr>
            <a:r>
              <a:rPr lang="zh-CN" altLang="en-US" dirty="0" smtClean="0"/>
              <a:t>用</a:t>
            </a:r>
            <a:r>
              <a:rPr lang="en-US" altLang="zh-CN" dirty="0" smtClean="0"/>
              <a:t>margin</a:t>
            </a:r>
            <a:r>
              <a:rPr lang="zh-CN" altLang="en-US" dirty="0" smtClean="0"/>
              <a:t>属性设置课程列表居中显示。</a:t>
            </a:r>
            <a:endParaRPr lang="zh-CN" altLang="en-US" dirty="0" smtClean="0"/>
          </a:p>
          <a:p>
            <a:pPr lvl="1">
              <a:lnSpc>
                <a:spcPct val="150000"/>
              </a:lnSpc>
            </a:pPr>
            <a:r>
              <a:rPr lang="zh-CN" altLang="en-US" dirty="0" smtClean="0"/>
              <a:t>使用</a:t>
            </a:r>
            <a:r>
              <a:rPr lang="en-US" altLang="zh-CN" dirty="0" smtClean="0"/>
              <a:t>background</a:t>
            </a:r>
            <a:r>
              <a:rPr lang="zh-CN" altLang="en-US" dirty="0" smtClean="0"/>
              <a:t>设置课程导航图标和导航列表图标。</a:t>
            </a:r>
            <a:endParaRPr lang="zh-CN" altLang="en-US" dirty="0" smtClean="0"/>
          </a:p>
        </p:txBody>
      </p:sp>
      <p:sp>
        <p:nvSpPr>
          <p:cNvPr id="11" name="灯片编号占位符 10"/>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pSp>
        <p:nvGrpSpPr>
          <p:cNvPr id="2" name="组合 10"/>
          <p:cNvGrpSpPr/>
          <p:nvPr/>
        </p:nvGrpSpPr>
        <p:grpSpPr bwMode="auto">
          <a:xfrm>
            <a:off x="2928926" y="5926158"/>
            <a:ext cx="3071813" cy="431800"/>
            <a:chOff x="4071935" y="5500702"/>
            <a:chExt cx="3071834" cy="431800"/>
          </a:xfrm>
          <a:solidFill>
            <a:srgbClr val="0070C0"/>
          </a:solidFill>
        </p:grpSpPr>
        <p:sp>
          <p:nvSpPr>
            <p:cNvPr id="9"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3567" name="TextBox 9"/>
            <p:cNvSpPr txBox="1">
              <a:spLocks noChangeArrowheads="1"/>
            </p:cNvSpPr>
            <p:nvPr/>
          </p:nvSpPr>
          <p:spPr bwMode="auto">
            <a:xfrm>
              <a:off x="4575176" y="5538802"/>
              <a:ext cx="2068526" cy="369887"/>
            </a:xfrm>
            <a:prstGeom prst="rect">
              <a:avLst/>
            </a:prstGeom>
            <a:noFill/>
            <a:ln w="9525">
              <a:noFill/>
              <a:miter lim="800000"/>
            </a:ln>
          </p:spPr>
          <p:txBody>
            <a:bodyPr wrap="none">
              <a:spAutoFit/>
            </a:bodyPr>
            <a:lstStyle/>
            <a:p>
              <a:r>
                <a:rPr lang="zh-CN" altLang="en-US" b="1" dirty="0">
                  <a:solidFill>
                    <a:schemeClr val="bg1"/>
                  </a:solidFill>
                </a:rPr>
                <a:t>完成时间</a:t>
              </a:r>
              <a:r>
                <a:rPr lang="zh-CN" altLang="en-US" b="1" dirty="0" smtClean="0">
                  <a:solidFill>
                    <a:schemeClr val="bg1"/>
                  </a:solidFill>
                </a:rPr>
                <a:t>：</a:t>
              </a:r>
              <a:r>
                <a:rPr lang="en-US" altLang="zh-CN" b="1" dirty="0" smtClean="0">
                  <a:solidFill>
                    <a:schemeClr val="bg1"/>
                  </a:solidFill>
                </a:rPr>
                <a:t>10</a:t>
              </a:r>
              <a:r>
                <a:rPr lang="zh-CN" altLang="en-US" b="1" dirty="0">
                  <a:solidFill>
                    <a:schemeClr val="bg1"/>
                  </a:solidFill>
                </a:rPr>
                <a:t>分钟</a:t>
              </a:r>
              <a:endParaRPr lang="zh-CN" altLang="en-US" b="1" dirty="0">
                <a:solidFill>
                  <a:schemeClr val="bg1"/>
                </a:solidFill>
              </a:endParaRPr>
            </a:p>
          </p:txBody>
        </p:sp>
      </p:grpSp>
      <p:grpSp>
        <p:nvGrpSpPr>
          <p:cNvPr id="4"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1" cstate="print"/>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2800" dirty="0" smtClean="0">
                <a:solidFill>
                  <a:schemeClr val="tx2">
                    <a:lumMod val="75000"/>
                  </a:schemeClr>
                </a:solidFill>
              </a:rPr>
              <a:t>学员操作</a:t>
            </a:r>
            <a:r>
              <a:rPr lang="en-US" altLang="zh-CN" sz="2800" dirty="0" smtClean="0">
                <a:solidFill>
                  <a:schemeClr val="tx2">
                    <a:lumMod val="75000"/>
                  </a:schemeClr>
                </a:solidFill>
              </a:rPr>
              <a:t>—</a:t>
            </a:r>
            <a:r>
              <a:rPr lang="zh-CN" altLang="en-US" sz="2800" dirty="0" smtClean="0"/>
              <a:t>聚美优品商品分类</a:t>
            </a:r>
            <a:r>
              <a:rPr lang="en-US" altLang="zh-CN" sz="2800" dirty="0" smtClean="0"/>
              <a:t>2-1</a:t>
            </a:r>
            <a:endParaRPr lang="zh-CN" altLang="en-US" sz="2800" dirty="0" smtClean="0">
              <a:solidFill>
                <a:schemeClr val="tx2">
                  <a:lumMod val="75000"/>
                </a:schemeClr>
              </a:solidFill>
            </a:endParaRPr>
          </a:p>
        </p:txBody>
      </p:sp>
      <p:sp>
        <p:nvSpPr>
          <p:cNvPr id="23555" name="内容占位符 2"/>
          <p:cNvSpPr>
            <a:spLocks noGrp="1"/>
          </p:cNvSpPr>
          <p:nvPr>
            <p:ph idx="1"/>
          </p:nvPr>
        </p:nvSpPr>
        <p:spPr>
          <a:xfrm>
            <a:off x="784225" y="1347808"/>
            <a:ext cx="5930915" cy="4724398"/>
          </a:xfrm>
        </p:spPr>
        <p:txBody>
          <a:bodyPr/>
          <a:lstStyle/>
          <a:p>
            <a:pPr>
              <a:lnSpc>
                <a:spcPct val="90000"/>
              </a:lnSpc>
            </a:pPr>
            <a:r>
              <a:rPr lang="zh-CN" altLang="en-US" dirty="0" smtClean="0"/>
              <a:t>训练要点</a:t>
            </a:r>
            <a:endParaRPr lang="zh-CN" altLang="en-US" dirty="0" smtClean="0"/>
          </a:p>
          <a:p>
            <a:pPr lvl="1">
              <a:lnSpc>
                <a:spcPct val="90000"/>
              </a:lnSpc>
            </a:pPr>
            <a:r>
              <a:rPr lang="zh-CN" altLang="en-US" dirty="0" smtClean="0"/>
              <a:t>使用定义列表</a:t>
            </a:r>
            <a:r>
              <a:rPr lang="en-US" altLang="zh-CN" dirty="0" smtClean="0"/>
              <a:t>dl-</a:t>
            </a:r>
            <a:r>
              <a:rPr lang="en-US" altLang="zh-CN" dirty="0" err="1" smtClean="0"/>
              <a:t>dt</a:t>
            </a:r>
            <a:r>
              <a:rPr lang="en-US" altLang="zh-CN" dirty="0" smtClean="0"/>
              <a:t>-</a:t>
            </a:r>
            <a:r>
              <a:rPr lang="en-US" altLang="zh-CN" dirty="0" err="1" smtClean="0"/>
              <a:t>dd</a:t>
            </a:r>
            <a:r>
              <a:rPr lang="zh-CN" altLang="en-US" dirty="0" smtClean="0"/>
              <a:t>制作商品分类</a:t>
            </a:r>
            <a:endParaRPr lang="zh-CN" altLang="en-US" dirty="0" smtClean="0"/>
          </a:p>
          <a:p>
            <a:pPr lvl="1">
              <a:lnSpc>
                <a:spcPct val="90000"/>
              </a:lnSpc>
            </a:pPr>
            <a:r>
              <a:rPr lang="zh-CN" altLang="en-US" dirty="0" smtClean="0"/>
              <a:t>使用</a:t>
            </a:r>
            <a:r>
              <a:rPr lang="en-US" altLang="zh-CN" dirty="0" smtClean="0"/>
              <a:t>border</a:t>
            </a:r>
            <a:r>
              <a:rPr lang="zh-CN" altLang="en-US" dirty="0" smtClean="0"/>
              <a:t>属性设置边框样式</a:t>
            </a:r>
            <a:endParaRPr lang="zh-CN" altLang="en-US" dirty="0" smtClean="0"/>
          </a:p>
          <a:p>
            <a:pPr lvl="1">
              <a:lnSpc>
                <a:spcPct val="90000"/>
              </a:lnSpc>
            </a:pPr>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消除外边距和内边距</a:t>
            </a:r>
            <a:endParaRPr lang="zh-CN" altLang="en-US" dirty="0" smtClean="0"/>
          </a:p>
          <a:p>
            <a:pPr lvl="1">
              <a:lnSpc>
                <a:spcPct val="90000"/>
              </a:lnSpc>
            </a:pPr>
            <a:r>
              <a:rPr lang="zh-CN" altLang="en-US" dirty="0" smtClean="0"/>
              <a:t>使用</a:t>
            </a:r>
            <a:r>
              <a:rPr lang="en-US" altLang="zh-CN" dirty="0" smtClean="0"/>
              <a:t>background</a:t>
            </a:r>
            <a:r>
              <a:rPr lang="zh-CN" altLang="en-US" dirty="0" smtClean="0"/>
              <a:t>设置页面背景</a:t>
            </a:r>
            <a:endParaRPr lang="zh-CN" altLang="en-US" dirty="0" smtClean="0"/>
          </a:p>
          <a:p>
            <a:pPr>
              <a:lnSpc>
                <a:spcPct val="90000"/>
              </a:lnSpc>
            </a:pPr>
            <a:r>
              <a:rPr lang="zh-CN" altLang="en-US" dirty="0" smtClean="0"/>
              <a:t>需求说明</a:t>
            </a:r>
            <a:endParaRPr lang="en-US" altLang="zh-CN" dirty="0" smtClean="0"/>
          </a:p>
          <a:p>
            <a:pPr lvl="1">
              <a:lnSpc>
                <a:spcPct val="90000"/>
              </a:lnSpc>
            </a:pPr>
            <a:r>
              <a:rPr lang="zh-CN" altLang="en-US" dirty="0" smtClean="0"/>
              <a:t>使用定义列表</a:t>
            </a:r>
            <a:r>
              <a:rPr lang="en-US" altLang="zh-CN" dirty="0" smtClean="0"/>
              <a:t>dl-</a:t>
            </a:r>
            <a:r>
              <a:rPr lang="en-US" altLang="zh-CN" dirty="0" err="1" smtClean="0"/>
              <a:t>dt</a:t>
            </a:r>
            <a:r>
              <a:rPr lang="en-US" altLang="zh-CN" dirty="0" smtClean="0"/>
              <a:t>-</a:t>
            </a:r>
            <a:r>
              <a:rPr lang="en-US" altLang="zh-CN" dirty="0" err="1" smtClean="0"/>
              <a:t>dd</a:t>
            </a:r>
            <a:r>
              <a:rPr lang="zh-CN" altLang="en-US" dirty="0" smtClean="0"/>
              <a:t>制作商品分类列表</a:t>
            </a:r>
            <a:endParaRPr lang="zh-CN" altLang="en-US" dirty="0" smtClean="0"/>
          </a:p>
          <a:p>
            <a:pPr lvl="1">
              <a:lnSpc>
                <a:spcPct val="90000"/>
              </a:lnSpc>
            </a:pPr>
            <a:r>
              <a:rPr lang="zh-CN" altLang="en-US" dirty="0" smtClean="0"/>
              <a:t>分类列表标题与列表内容对齐显示</a:t>
            </a:r>
            <a:endParaRPr lang="zh-CN" altLang="en-US" dirty="0" smtClean="0"/>
          </a:p>
        </p:txBody>
      </p:sp>
      <p:sp>
        <p:nvSpPr>
          <p:cNvPr id="13" name="灯片编号占位符 12"/>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pSp>
        <p:nvGrpSpPr>
          <p:cNvPr id="2" name="组合 6"/>
          <p:cNvGrpSpPr/>
          <p:nvPr/>
        </p:nvGrpSpPr>
        <p:grpSpPr bwMode="auto">
          <a:xfrm>
            <a:off x="3214678" y="6286520"/>
            <a:ext cx="3071812" cy="431800"/>
            <a:chOff x="4071935" y="5500702"/>
            <a:chExt cx="3071834" cy="431800"/>
          </a:xfrm>
          <a:solidFill>
            <a:srgbClr val="0070C0"/>
          </a:solidFill>
        </p:grpSpPr>
        <p:sp>
          <p:nvSpPr>
            <p:cNvPr id="12"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3563" name="TextBox 12"/>
            <p:cNvSpPr txBox="1">
              <a:spLocks noChangeArrowheads="1"/>
            </p:cNvSpPr>
            <p:nvPr/>
          </p:nvSpPr>
          <p:spPr bwMode="auto">
            <a:xfrm>
              <a:off x="4849837" y="5538802"/>
              <a:ext cx="1579573" cy="369887"/>
            </a:xfrm>
            <a:prstGeom prst="rect">
              <a:avLst/>
            </a:prstGeom>
            <a:noFill/>
            <a:ln w="9525">
              <a:noFill/>
              <a:miter lim="800000"/>
            </a:ln>
          </p:spPr>
          <p:txBody>
            <a:bodyPr wrap="none">
              <a:spAutoFit/>
            </a:bodyPr>
            <a:lstStyle/>
            <a:p>
              <a:pPr>
                <a:spcBef>
                  <a:spcPct val="50000"/>
                </a:spcBef>
              </a:pPr>
              <a:r>
                <a:rPr lang="zh-CN" altLang="en-US" b="1" dirty="0">
                  <a:solidFill>
                    <a:schemeClr val="bg1"/>
                  </a:solidFill>
                </a:rPr>
                <a:t>讲解需求说明</a:t>
              </a:r>
              <a:endParaRPr lang="zh-CN" altLang="en-US" b="1" dirty="0">
                <a:solidFill>
                  <a:schemeClr val="bg1"/>
                </a:solidFill>
              </a:endParaRPr>
            </a:p>
          </p:txBody>
        </p:sp>
      </p:gr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1" cstate="print"/>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14" name="图片 13" descr="6－9.JPG"/>
          <p:cNvPicPr>
            <a:picLocks noChangeAspect="1"/>
          </p:cNvPicPr>
          <p:nvPr/>
        </p:nvPicPr>
        <p:blipFill>
          <a:blip r:embed="rId2" cstate="print"/>
          <a:stretch>
            <a:fillRect/>
          </a:stretch>
        </p:blipFill>
        <p:spPr>
          <a:xfrm>
            <a:off x="6572264" y="3071810"/>
            <a:ext cx="2428892" cy="3247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2800" dirty="0" smtClean="0">
                <a:solidFill>
                  <a:schemeClr val="tx2">
                    <a:lumMod val="75000"/>
                  </a:schemeClr>
                </a:solidFill>
              </a:rPr>
              <a:t>学员操作</a:t>
            </a:r>
            <a:r>
              <a:rPr lang="en-US" altLang="zh-CN" sz="2800" dirty="0" smtClean="0">
                <a:solidFill>
                  <a:schemeClr val="tx2">
                    <a:lumMod val="75000"/>
                  </a:schemeClr>
                </a:solidFill>
              </a:rPr>
              <a:t>—</a:t>
            </a:r>
            <a:r>
              <a:rPr lang="zh-CN" altLang="en-US" sz="2800" dirty="0" smtClean="0"/>
              <a:t>聚美优品商品分类</a:t>
            </a:r>
            <a:r>
              <a:rPr lang="en-US" altLang="zh-CN" sz="2800" dirty="0" smtClean="0">
                <a:solidFill>
                  <a:schemeClr val="tx2">
                    <a:lumMod val="75000"/>
                  </a:schemeClr>
                </a:solidFill>
              </a:rPr>
              <a:t>2-2</a:t>
            </a:r>
            <a:endParaRPr lang="zh-CN" altLang="en-US" sz="2800" dirty="0" smtClean="0">
              <a:solidFill>
                <a:schemeClr val="tx2">
                  <a:lumMod val="75000"/>
                </a:schemeClr>
              </a:solidFill>
            </a:endParaRPr>
          </a:p>
        </p:txBody>
      </p:sp>
      <p:sp>
        <p:nvSpPr>
          <p:cNvPr id="23555" name="内容占位符 2"/>
          <p:cNvSpPr>
            <a:spLocks noGrp="1"/>
          </p:cNvSpPr>
          <p:nvPr>
            <p:ph idx="1"/>
          </p:nvPr>
        </p:nvSpPr>
        <p:spPr>
          <a:xfrm>
            <a:off x="784224" y="1347808"/>
            <a:ext cx="8002617" cy="4438646"/>
          </a:xfrm>
        </p:spPr>
        <p:txBody>
          <a:bodyPr/>
          <a:lstStyle/>
          <a:p>
            <a:r>
              <a:rPr lang="zh-CN" altLang="en-US" dirty="0" smtClean="0"/>
              <a:t>实现思路</a:t>
            </a:r>
            <a:endParaRPr lang="zh-CN" altLang="en-US" dirty="0" smtClean="0"/>
          </a:p>
          <a:p>
            <a:pPr lvl="1"/>
            <a:r>
              <a:rPr lang="zh-CN" altLang="en-US" dirty="0" smtClean="0"/>
              <a:t>页面背景颜色直接使用标签选择器</a:t>
            </a:r>
            <a:r>
              <a:rPr lang="en-US" altLang="zh-CN" dirty="0" smtClean="0"/>
              <a:t>body</a:t>
            </a:r>
            <a:r>
              <a:rPr lang="zh-CN" altLang="en-US" dirty="0" smtClean="0"/>
              <a:t>设置。</a:t>
            </a:r>
            <a:endParaRPr lang="zh-CN" altLang="en-US" dirty="0" smtClean="0"/>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设置标题标签、定义列表标签的外边距、内边距为</a:t>
            </a:r>
            <a:r>
              <a:rPr lang="en-US" altLang="zh-CN" dirty="0" smtClean="0"/>
              <a:t>0px</a:t>
            </a:r>
            <a:r>
              <a:rPr lang="zh-CN" altLang="en-US" dirty="0" smtClean="0"/>
              <a:t>。</a:t>
            </a:r>
            <a:endParaRPr lang="zh-CN" altLang="en-US" dirty="0" smtClean="0"/>
          </a:p>
          <a:p>
            <a:pPr lvl="1"/>
            <a:r>
              <a:rPr lang="zh-CN" altLang="en-US" dirty="0" smtClean="0"/>
              <a:t>商品分类标题放在</a:t>
            </a:r>
            <a:r>
              <a:rPr lang="en-US" altLang="zh-CN" dirty="0" smtClean="0"/>
              <a:t>&lt;</a:t>
            </a:r>
            <a:r>
              <a:rPr lang="en-US" altLang="zh-CN" dirty="0" err="1" smtClean="0"/>
              <a:t>dt</a:t>
            </a:r>
            <a:r>
              <a:rPr lang="en-US" altLang="zh-CN" dirty="0" smtClean="0"/>
              <a:t>&gt; </a:t>
            </a:r>
            <a:r>
              <a:rPr lang="zh-CN" altLang="en-US" dirty="0" smtClean="0"/>
              <a:t>标签中，统一设置字体样式，使用</a:t>
            </a:r>
            <a:r>
              <a:rPr lang="en-US" altLang="zh-CN" dirty="0" smtClean="0"/>
              <a:t>padding-left</a:t>
            </a:r>
            <a:r>
              <a:rPr lang="zh-CN" altLang="en-US" dirty="0" smtClean="0"/>
              <a:t>设置文本向右缩进距离，然后通过类样式使用</a:t>
            </a:r>
            <a:r>
              <a:rPr lang="en-US" altLang="zh-CN" dirty="0" smtClean="0"/>
              <a:t>background</a:t>
            </a:r>
            <a:r>
              <a:rPr lang="zh-CN" altLang="en-US" dirty="0" smtClean="0"/>
              <a:t>属性分别设置分类标题前的背景小图标。</a:t>
            </a:r>
            <a:endParaRPr lang="zh-CN" altLang="en-US" dirty="0" smtClean="0"/>
          </a:p>
          <a:p>
            <a:pPr lvl="1"/>
            <a:r>
              <a:rPr lang="zh-CN" altLang="en-US" dirty="0" smtClean="0"/>
              <a:t>列表内容放在</a:t>
            </a:r>
            <a:r>
              <a:rPr lang="en-US" altLang="zh-CN" dirty="0" smtClean="0"/>
              <a:t>&lt;</a:t>
            </a:r>
            <a:r>
              <a:rPr lang="en-US" altLang="zh-CN" dirty="0" err="1" smtClean="0"/>
              <a:t>dd</a:t>
            </a:r>
            <a:r>
              <a:rPr lang="en-US" altLang="zh-CN" dirty="0" smtClean="0"/>
              <a:t>&gt;</a:t>
            </a:r>
            <a:r>
              <a:rPr lang="zh-CN" altLang="en-US" dirty="0" smtClean="0"/>
              <a:t>标签中，统一设置字体样式，使用</a:t>
            </a:r>
            <a:r>
              <a:rPr lang="en-US" altLang="zh-CN" dirty="0" smtClean="0"/>
              <a:t>padding-left</a:t>
            </a:r>
            <a:r>
              <a:rPr lang="zh-CN" altLang="en-US" dirty="0" smtClean="0"/>
              <a:t>设置文本向右缩进距离，使用</a:t>
            </a:r>
            <a:r>
              <a:rPr lang="en-US" altLang="zh-CN" dirty="0" smtClean="0"/>
              <a:t>border-bottom</a:t>
            </a:r>
            <a:r>
              <a:rPr lang="zh-CN" altLang="en-US" dirty="0" smtClean="0"/>
              <a:t>设置下边框的虚线边框。</a:t>
            </a:r>
            <a:endParaRPr lang="zh-CN" altLang="en-US" dirty="0" smtClean="0"/>
          </a:p>
        </p:txBody>
      </p:sp>
      <p:sp>
        <p:nvSpPr>
          <p:cNvPr id="11" name="灯片编号占位符 10"/>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pSp>
        <p:nvGrpSpPr>
          <p:cNvPr id="2" name="组合 10"/>
          <p:cNvGrpSpPr/>
          <p:nvPr/>
        </p:nvGrpSpPr>
        <p:grpSpPr bwMode="auto">
          <a:xfrm>
            <a:off x="2928926" y="6069034"/>
            <a:ext cx="3071813" cy="431800"/>
            <a:chOff x="4071935" y="5500702"/>
            <a:chExt cx="3071834" cy="431800"/>
          </a:xfrm>
          <a:solidFill>
            <a:srgbClr val="0070C0"/>
          </a:solidFill>
        </p:grpSpPr>
        <p:sp>
          <p:nvSpPr>
            <p:cNvPr id="9"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3567" name="TextBox 9"/>
            <p:cNvSpPr txBox="1">
              <a:spLocks noChangeArrowheads="1"/>
            </p:cNvSpPr>
            <p:nvPr/>
          </p:nvSpPr>
          <p:spPr bwMode="auto">
            <a:xfrm>
              <a:off x="4575176" y="5538802"/>
              <a:ext cx="2068526" cy="369887"/>
            </a:xfrm>
            <a:prstGeom prst="rect">
              <a:avLst/>
            </a:prstGeom>
            <a:noFill/>
            <a:ln w="9525">
              <a:noFill/>
              <a:miter lim="800000"/>
            </a:ln>
          </p:spPr>
          <p:txBody>
            <a:bodyPr wrap="none">
              <a:spAutoFit/>
            </a:bodyPr>
            <a:lstStyle/>
            <a:p>
              <a:r>
                <a:rPr lang="zh-CN" altLang="en-US" b="1" dirty="0">
                  <a:solidFill>
                    <a:schemeClr val="bg1"/>
                  </a:solidFill>
                </a:rPr>
                <a:t>完成时间</a:t>
              </a:r>
              <a:r>
                <a:rPr lang="zh-CN" altLang="en-US" b="1" dirty="0" smtClean="0">
                  <a:solidFill>
                    <a:schemeClr val="bg1"/>
                  </a:solidFill>
                </a:rPr>
                <a:t>：</a:t>
              </a:r>
              <a:r>
                <a:rPr lang="en-US" altLang="zh-CN" b="1" dirty="0" smtClean="0">
                  <a:solidFill>
                    <a:schemeClr val="bg1"/>
                  </a:solidFill>
                </a:rPr>
                <a:t>10</a:t>
              </a:r>
              <a:r>
                <a:rPr lang="zh-CN" altLang="en-US" b="1" dirty="0">
                  <a:solidFill>
                    <a:schemeClr val="bg1"/>
                  </a:solidFill>
                </a:rPr>
                <a:t>分钟</a:t>
              </a:r>
              <a:endParaRPr lang="zh-CN" altLang="en-US" b="1" dirty="0">
                <a:solidFill>
                  <a:schemeClr val="bg1"/>
                </a:solidFill>
              </a:endParaRPr>
            </a:p>
          </p:txBody>
        </p:sp>
      </p:gr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1" cstate="print"/>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2800" dirty="0" smtClean="0">
                <a:solidFill>
                  <a:schemeClr val="tx2">
                    <a:lumMod val="75000"/>
                  </a:schemeClr>
                </a:solidFill>
              </a:rPr>
              <a:t>学员操作</a:t>
            </a:r>
            <a:r>
              <a:rPr lang="en-US" altLang="zh-CN" sz="2800" dirty="0" smtClean="0">
                <a:solidFill>
                  <a:schemeClr val="tx2">
                    <a:lumMod val="75000"/>
                  </a:schemeClr>
                </a:solidFill>
              </a:rPr>
              <a:t>—</a:t>
            </a:r>
            <a:r>
              <a:rPr lang="zh-CN" altLang="en-US" sz="2800" dirty="0" smtClean="0"/>
              <a:t>聚美优品美容热点</a:t>
            </a:r>
            <a:r>
              <a:rPr lang="en-US" altLang="zh-CN" sz="2800" dirty="0" smtClean="0"/>
              <a:t>2-1</a:t>
            </a:r>
            <a:endParaRPr lang="zh-CN" altLang="en-US" sz="2800" dirty="0" smtClean="0">
              <a:solidFill>
                <a:schemeClr val="tx2">
                  <a:lumMod val="75000"/>
                </a:schemeClr>
              </a:solidFill>
            </a:endParaRPr>
          </a:p>
        </p:txBody>
      </p:sp>
      <p:sp>
        <p:nvSpPr>
          <p:cNvPr id="23555" name="内容占位符 2"/>
          <p:cNvSpPr>
            <a:spLocks noGrp="1"/>
          </p:cNvSpPr>
          <p:nvPr>
            <p:ph idx="1"/>
          </p:nvPr>
        </p:nvSpPr>
        <p:spPr>
          <a:xfrm>
            <a:off x="784225" y="1347808"/>
            <a:ext cx="5430849" cy="4724398"/>
          </a:xfrm>
        </p:spPr>
        <p:txBody>
          <a:bodyPr/>
          <a:lstStyle/>
          <a:p>
            <a:pPr>
              <a:lnSpc>
                <a:spcPts val="3700"/>
              </a:lnSpc>
            </a:pPr>
            <a:r>
              <a:rPr lang="zh-CN" altLang="en-US" dirty="0" smtClean="0"/>
              <a:t>训练要点</a:t>
            </a:r>
            <a:endParaRPr lang="zh-CN" altLang="en-US" dirty="0" smtClean="0"/>
          </a:p>
          <a:p>
            <a:pPr lvl="1">
              <a:lnSpc>
                <a:spcPts val="3700"/>
              </a:lnSpc>
            </a:pPr>
            <a:r>
              <a:rPr lang="zh-CN" altLang="en-US" dirty="0" smtClean="0"/>
              <a:t>使用无序列表制作热点产品列表</a:t>
            </a:r>
            <a:endParaRPr lang="zh-CN" altLang="en-US" dirty="0" smtClean="0"/>
          </a:p>
          <a:p>
            <a:pPr lvl="1">
              <a:lnSpc>
                <a:spcPts val="3700"/>
              </a:lnSpc>
            </a:pPr>
            <a:r>
              <a:rPr lang="zh-CN" altLang="en-US" dirty="0" smtClean="0"/>
              <a:t>使用</a:t>
            </a:r>
            <a:r>
              <a:rPr lang="en-US" altLang="zh-CN" dirty="0" smtClean="0"/>
              <a:t>border</a:t>
            </a:r>
            <a:r>
              <a:rPr lang="zh-CN" altLang="en-US" dirty="0" smtClean="0"/>
              <a:t>属性设置边框样式</a:t>
            </a:r>
            <a:endParaRPr lang="zh-CN" altLang="en-US" dirty="0" smtClean="0"/>
          </a:p>
          <a:p>
            <a:pPr lvl="1">
              <a:lnSpc>
                <a:spcPts val="3700"/>
              </a:lnSpc>
            </a:pPr>
            <a:r>
              <a:rPr lang="zh-CN" altLang="en-US" dirty="0" smtClean="0"/>
              <a:t>使用</a:t>
            </a:r>
            <a:r>
              <a:rPr lang="en-US" altLang="zh-CN" dirty="0" smtClean="0"/>
              <a:t>CSS</a:t>
            </a:r>
            <a:r>
              <a:rPr lang="zh-CN" altLang="en-US" dirty="0" smtClean="0"/>
              <a:t>设置外边距和内边距</a:t>
            </a:r>
            <a:endParaRPr lang="zh-CN" altLang="en-US" dirty="0" smtClean="0"/>
          </a:p>
          <a:p>
            <a:pPr lvl="1">
              <a:lnSpc>
                <a:spcPts val="3700"/>
              </a:lnSpc>
            </a:pPr>
            <a:r>
              <a:rPr lang="zh-CN" altLang="en-US" dirty="0" smtClean="0"/>
              <a:t>使用</a:t>
            </a:r>
            <a:r>
              <a:rPr lang="en-US" altLang="zh-CN" dirty="0" smtClean="0"/>
              <a:t>background</a:t>
            </a:r>
            <a:r>
              <a:rPr lang="zh-CN" altLang="en-US" dirty="0" smtClean="0"/>
              <a:t>设置页面背景</a:t>
            </a:r>
            <a:endParaRPr lang="zh-CN" altLang="en-US" dirty="0" smtClean="0"/>
          </a:p>
          <a:p>
            <a:pPr lvl="1">
              <a:lnSpc>
                <a:spcPts val="3700"/>
              </a:lnSpc>
            </a:pPr>
            <a:r>
              <a:rPr lang="zh-CN" altLang="en-US" dirty="0" smtClean="0"/>
              <a:t>会使用后代选择器样式</a:t>
            </a:r>
            <a:endParaRPr lang="zh-CN" altLang="en-US" dirty="0" smtClean="0"/>
          </a:p>
          <a:p>
            <a:pPr>
              <a:lnSpc>
                <a:spcPts val="3700"/>
              </a:lnSpc>
            </a:pPr>
            <a:r>
              <a:rPr lang="zh-CN" altLang="en-US" dirty="0" smtClean="0"/>
              <a:t>需求说明</a:t>
            </a:r>
            <a:endParaRPr lang="en-US" altLang="zh-CN" dirty="0" smtClean="0"/>
          </a:p>
          <a:p>
            <a:pPr lvl="1">
              <a:lnSpc>
                <a:spcPts val="3700"/>
              </a:lnSpc>
            </a:pPr>
            <a:r>
              <a:rPr lang="zh-CN" altLang="en-US" dirty="0" smtClean="0"/>
              <a:t>使用无序列表制作美容品列表</a:t>
            </a:r>
            <a:endParaRPr lang="en-US" altLang="zh-CN" dirty="0" smtClean="0"/>
          </a:p>
          <a:p>
            <a:pPr lvl="1">
              <a:lnSpc>
                <a:spcPts val="3700"/>
              </a:lnSpc>
            </a:pPr>
            <a:r>
              <a:rPr lang="zh-CN" altLang="en-US" dirty="0" smtClean="0"/>
              <a:t>列表图标使用背景图像实现</a:t>
            </a:r>
            <a:endParaRPr lang="zh-CN" altLang="en-US" dirty="0" smtClean="0"/>
          </a:p>
        </p:txBody>
      </p:sp>
      <p:sp>
        <p:nvSpPr>
          <p:cNvPr id="15" name="灯片编号占位符 14"/>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pSp>
        <p:nvGrpSpPr>
          <p:cNvPr id="2" name="组合 6"/>
          <p:cNvGrpSpPr/>
          <p:nvPr/>
        </p:nvGrpSpPr>
        <p:grpSpPr bwMode="auto">
          <a:xfrm>
            <a:off x="3214678" y="6286520"/>
            <a:ext cx="3071812" cy="431800"/>
            <a:chOff x="4071935" y="5500702"/>
            <a:chExt cx="3071834" cy="431800"/>
          </a:xfrm>
          <a:solidFill>
            <a:srgbClr val="0070C0"/>
          </a:solidFill>
        </p:grpSpPr>
        <p:sp>
          <p:nvSpPr>
            <p:cNvPr id="12"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3563" name="TextBox 12"/>
            <p:cNvSpPr txBox="1">
              <a:spLocks noChangeArrowheads="1"/>
            </p:cNvSpPr>
            <p:nvPr/>
          </p:nvSpPr>
          <p:spPr bwMode="auto">
            <a:xfrm>
              <a:off x="4849837" y="5538802"/>
              <a:ext cx="1579573" cy="369887"/>
            </a:xfrm>
            <a:prstGeom prst="rect">
              <a:avLst/>
            </a:prstGeom>
            <a:noFill/>
            <a:ln w="9525">
              <a:noFill/>
              <a:miter lim="800000"/>
            </a:ln>
          </p:spPr>
          <p:txBody>
            <a:bodyPr wrap="none">
              <a:spAutoFit/>
            </a:bodyPr>
            <a:lstStyle/>
            <a:p>
              <a:pPr>
                <a:spcBef>
                  <a:spcPct val="50000"/>
                </a:spcBef>
              </a:pPr>
              <a:r>
                <a:rPr lang="zh-CN" altLang="en-US" b="1" dirty="0">
                  <a:solidFill>
                    <a:schemeClr val="bg1"/>
                  </a:solidFill>
                </a:rPr>
                <a:t>讲解需求说明</a:t>
              </a:r>
              <a:endParaRPr lang="zh-CN" altLang="en-US" b="1" dirty="0">
                <a:solidFill>
                  <a:schemeClr val="bg1"/>
                </a:solidFill>
              </a:endParaRPr>
            </a:p>
          </p:txBody>
        </p:sp>
      </p:gr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1" cstate="print"/>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13" name="图片 12" descr="6－10.JPG"/>
          <p:cNvPicPr>
            <a:picLocks noChangeAspect="1"/>
          </p:cNvPicPr>
          <p:nvPr/>
        </p:nvPicPr>
        <p:blipFill>
          <a:blip r:embed="rId2" cstate="print"/>
          <a:stretch>
            <a:fillRect/>
          </a:stretch>
        </p:blipFill>
        <p:spPr>
          <a:xfrm>
            <a:off x="6215074" y="2428868"/>
            <a:ext cx="2303920" cy="33654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2800" dirty="0" smtClean="0">
                <a:solidFill>
                  <a:schemeClr val="tx2">
                    <a:lumMod val="75000"/>
                  </a:schemeClr>
                </a:solidFill>
              </a:rPr>
              <a:t>学员操作</a:t>
            </a:r>
            <a:r>
              <a:rPr lang="en-US" altLang="zh-CN" sz="2800" dirty="0" smtClean="0">
                <a:solidFill>
                  <a:schemeClr val="tx2">
                    <a:lumMod val="75000"/>
                  </a:schemeClr>
                </a:solidFill>
              </a:rPr>
              <a:t>—</a:t>
            </a:r>
            <a:r>
              <a:rPr lang="zh-CN" altLang="en-US" sz="2800" dirty="0" smtClean="0"/>
              <a:t>聚美优品美容热点</a:t>
            </a:r>
            <a:r>
              <a:rPr lang="en-US" altLang="zh-CN" sz="2800" dirty="0" smtClean="0"/>
              <a:t>2-2</a:t>
            </a:r>
            <a:endParaRPr lang="zh-CN" altLang="en-US" sz="2800" dirty="0" smtClean="0">
              <a:solidFill>
                <a:schemeClr val="tx2">
                  <a:lumMod val="75000"/>
                </a:schemeClr>
              </a:solidFill>
            </a:endParaRPr>
          </a:p>
        </p:txBody>
      </p:sp>
      <p:sp>
        <p:nvSpPr>
          <p:cNvPr id="23555" name="内容占位符 2"/>
          <p:cNvSpPr>
            <a:spLocks noGrp="1"/>
          </p:cNvSpPr>
          <p:nvPr>
            <p:ph idx="1"/>
          </p:nvPr>
        </p:nvSpPr>
        <p:spPr>
          <a:xfrm>
            <a:off x="784224" y="1347808"/>
            <a:ext cx="8002617" cy="4438646"/>
          </a:xfrm>
        </p:spPr>
        <p:txBody>
          <a:bodyPr/>
          <a:lstStyle/>
          <a:p>
            <a:pPr>
              <a:lnSpc>
                <a:spcPts val="3700"/>
              </a:lnSpc>
            </a:pPr>
            <a:r>
              <a:rPr lang="zh-CN" altLang="en-US" dirty="0" smtClean="0"/>
              <a:t>实现思路</a:t>
            </a:r>
            <a:endParaRPr lang="zh-CN" altLang="en-US" dirty="0" smtClean="0"/>
          </a:p>
          <a:p>
            <a:pPr lvl="1">
              <a:lnSpc>
                <a:spcPts val="3700"/>
              </a:lnSpc>
            </a:pPr>
            <a:r>
              <a:rPr lang="zh-CN" altLang="en-US" dirty="0" smtClean="0"/>
              <a:t>页面背景颜色直接使用标签选择器</a:t>
            </a:r>
            <a:r>
              <a:rPr lang="en-US" altLang="zh-CN" dirty="0" smtClean="0"/>
              <a:t>body</a:t>
            </a:r>
            <a:r>
              <a:rPr lang="zh-CN" altLang="en-US" dirty="0" smtClean="0"/>
              <a:t>设置。</a:t>
            </a:r>
            <a:endParaRPr lang="zh-CN" altLang="en-US" dirty="0" smtClean="0"/>
          </a:p>
          <a:p>
            <a:pPr lvl="1">
              <a:lnSpc>
                <a:spcPts val="3700"/>
              </a:lnSpc>
            </a:pPr>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设置段落标签、无序列表标签的外边距、内边距为</a:t>
            </a:r>
            <a:r>
              <a:rPr lang="en-US" altLang="zh-CN" dirty="0" smtClean="0"/>
              <a:t>0px</a:t>
            </a:r>
            <a:r>
              <a:rPr lang="zh-CN" altLang="en-US" dirty="0" smtClean="0"/>
              <a:t>。</a:t>
            </a:r>
            <a:endParaRPr lang="zh-CN" altLang="en-US" dirty="0" smtClean="0"/>
          </a:p>
          <a:p>
            <a:pPr lvl="1">
              <a:lnSpc>
                <a:spcPts val="3700"/>
              </a:lnSpc>
            </a:pPr>
            <a:r>
              <a:rPr lang="zh-CN" altLang="en-US" dirty="0" smtClean="0"/>
              <a:t>使用</a:t>
            </a:r>
            <a:r>
              <a:rPr lang="en-US" altLang="zh-CN" dirty="0" smtClean="0"/>
              <a:t>list-style-type</a:t>
            </a:r>
            <a:r>
              <a:rPr lang="zh-CN" altLang="en-US" dirty="0" smtClean="0"/>
              <a:t>设置列表的项目符号为无。</a:t>
            </a:r>
            <a:endParaRPr lang="zh-CN" altLang="en-US" dirty="0" smtClean="0"/>
          </a:p>
          <a:p>
            <a:pPr lvl="1">
              <a:lnSpc>
                <a:spcPts val="3700"/>
              </a:lnSpc>
            </a:pPr>
            <a:r>
              <a:rPr lang="zh-CN" altLang="en-US" dirty="0" smtClean="0"/>
              <a:t>使用</a:t>
            </a:r>
            <a:r>
              <a:rPr lang="en-US" altLang="zh-CN" dirty="0" smtClean="0"/>
              <a:t>border-bottom</a:t>
            </a:r>
            <a:r>
              <a:rPr lang="zh-CN" altLang="en-US" dirty="0" smtClean="0"/>
              <a:t>设置列表下边框的虚线边框。</a:t>
            </a:r>
            <a:endParaRPr lang="zh-CN" altLang="en-US" dirty="0" smtClean="0"/>
          </a:p>
          <a:p>
            <a:pPr lvl="1">
              <a:lnSpc>
                <a:spcPts val="3700"/>
              </a:lnSpc>
            </a:pPr>
            <a:r>
              <a:rPr lang="zh-CN" altLang="en-US" dirty="0" smtClean="0"/>
              <a:t>使用</a:t>
            </a:r>
            <a:r>
              <a:rPr lang="en-US" altLang="zh-CN" dirty="0" smtClean="0"/>
              <a:t>a</a:t>
            </a:r>
            <a:r>
              <a:rPr lang="zh-CN" altLang="en-US" dirty="0" smtClean="0"/>
              <a:t>和</a:t>
            </a:r>
            <a:r>
              <a:rPr lang="en-US" altLang="zh-CN" dirty="0" smtClean="0"/>
              <a:t>a :hover</a:t>
            </a:r>
            <a:r>
              <a:rPr lang="zh-CN" altLang="en-US" dirty="0" smtClean="0"/>
              <a:t>分别设置超链接样式和鼠标悬停在超链接上时文本样式。</a:t>
            </a:r>
            <a:endParaRPr lang="zh-CN" altLang="en-US" dirty="0" smtClean="0"/>
          </a:p>
        </p:txBody>
      </p:sp>
      <p:sp>
        <p:nvSpPr>
          <p:cNvPr id="15" name="灯片编号占位符 14"/>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pSp>
        <p:nvGrpSpPr>
          <p:cNvPr id="2" name="组合 10"/>
          <p:cNvGrpSpPr/>
          <p:nvPr/>
        </p:nvGrpSpPr>
        <p:grpSpPr bwMode="auto">
          <a:xfrm>
            <a:off x="2928926" y="6283348"/>
            <a:ext cx="3071813" cy="431800"/>
            <a:chOff x="4071935" y="5500702"/>
            <a:chExt cx="3071834" cy="431800"/>
          </a:xfrm>
          <a:solidFill>
            <a:srgbClr val="0070C0"/>
          </a:solidFill>
        </p:grpSpPr>
        <p:sp>
          <p:nvSpPr>
            <p:cNvPr id="9"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3567" name="TextBox 9"/>
            <p:cNvSpPr txBox="1">
              <a:spLocks noChangeArrowheads="1"/>
            </p:cNvSpPr>
            <p:nvPr/>
          </p:nvSpPr>
          <p:spPr bwMode="auto">
            <a:xfrm>
              <a:off x="4575176" y="5538802"/>
              <a:ext cx="2068526" cy="369887"/>
            </a:xfrm>
            <a:prstGeom prst="rect">
              <a:avLst/>
            </a:prstGeom>
            <a:noFill/>
            <a:ln w="9525">
              <a:noFill/>
              <a:miter lim="800000"/>
            </a:ln>
          </p:spPr>
          <p:txBody>
            <a:bodyPr wrap="none">
              <a:spAutoFit/>
            </a:bodyPr>
            <a:lstStyle/>
            <a:p>
              <a:r>
                <a:rPr lang="zh-CN" altLang="en-US" b="1" dirty="0">
                  <a:solidFill>
                    <a:schemeClr val="bg1"/>
                  </a:solidFill>
                </a:rPr>
                <a:t>完成时间</a:t>
              </a:r>
              <a:r>
                <a:rPr lang="zh-CN" altLang="en-US" b="1" dirty="0" smtClean="0">
                  <a:solidFill>
                    <a:schemeClr val="bg1"/>
                  </a:solidFill>
                </a:rPr>
                <a:t>：</a:t>
              </a:r>
              <a:r>
                <a:rPr lang="en-US" altLang="zh-CN" b="1" dirty="0" smtClean="0">
                  <a:solidFill>
                    <a:schemeClr val="bg1"/>
                  </a:solidFill>
                </a:rPr>
                <a:t>10</a:t>
              </a:r>
              <a:r>
                <a:rPr lang="zh-CN" altLang="en-US" b="1" dirty="0">
                  <a:solidFill>
                    <a:schemeClr val="bg1"/>
                  </a:solidFill>
                </a:rPr>
                <a:t>分钟</a:t>
              </a:r>
              <a:endParaRPr lang="zh-CN" altLang="en-US" b="1" dirty="0">
                <a:solidFill>
                  <a:schemeClr val="bg1"/>
                </a:solidFill>
              </a:endParaRPr>
            </a:p>
          </p:txBody>
        </p:sp>
      </p:gr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1" cstate="print"/>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sp>
        <p:nvSpPr>
          <p:cNvPr id="13" name="Rectangle 3"/>
          <p:cNvSpPr txBox="1">
            <a:spLocks noChangeArrowheads="1"/>
          </p:cNvSpPr>
          <p:nvPr/>
        </p:nvSpPr>
        <p:spPr bwMode="auto">
          <a:xfrm>
            <a:off x="785786" y="1928802"/>
            <a:ext cx="7499350" cy="571504"/>
          </a:xfrm>
          <a:prstGeom prst="rect">
            <a:avLst/>
          </a:prstGeom>
          <a:noFill/>
          <a:ln w="9525">
            <a:noFill/>
            <a:miter lim="800000"/>
          </a:ln>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tx2"/>
              </a:buClr>
              <a:buSzPct val="100000"/>
              <a:buFontTx/>
              <a:buBlip>
                <a:blip r:embed="rId2"/>
              </a:buBlip>
              <a:defRPr/>
            </a:pPr>
            <a:r>
              <a:rPr kumimoji="0" lang="zh-CN" altLang="en-US" sz="2400" b="1" i="0" u="none" strike="noStrike" kern="0" cap="none" spc="0" normalizeH="0" baseline="0" noProof="0" smtClean="0">
                <a:ln>
                  <a:noFill/>
                </a:ln>
                <a:solidFill>
                  <a:schemeClr val="tx1"/>
                </a:solidFill>
                <a:effectLst/>
                <a:uLnTx/>
                <a:uFillTx/>
                <a:latin typeface="+mn-lt"/>
                <a:ea typeface="+mn-ea"/>
              </a:rPr>
              <a:t>列表前的数字放在</a:t>
            </a:r>
            <a:r>
              <a:rPr kumimoji="0" lang="en-US" altLang="zh-CN" sz="2400" b="1" i="0" u="none" strike="noStrike" kern="0" cap="none" spc="0" normalizeH="0" baseline="0" noProof="0" smtClean="0">
                <a:ln>
                  <a:noFill/>
                </a:ln>
                <a:solidFill>
                  <a:schemeClr val="tx1"/>
                </a:solidFill>
                <a:effectLst/>
                <a:uLnTx/>
                <a:uFillTx/>
                <a:latin typeface="+mn-lt"/>
                <a:ea typeface="+mn-ea"/>
              </a:rPr>
              <a:t>&lt;span&gt;</a:t>
            </a:r>
            <a:r>
              <a:rPr kumimoji="0" lang="zh-CN" altLang="en-US" sz="2400" b="1" i="0" u="none" strike="noStrike" kern="0" cap="none" spc="0" normalizeH="0" baseline="0" noProof="0" smtClean="0">
                <a:ln>
                  <a:noFill/>
                </a:ln>
                <a:solidFill>
                  <a:schemeClr val="tx1"/>
                </a:solidFill>
                <a:effectLst/>
                <a:uLnTx/>
                <a:uFillTx/>
                <a:latin typeface="+mn-lt"/>
                <a:ea typeface="+mn-ea"/>
              </a:rPr>
              <a:t>标签中</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p:txBody>
      </p:sp>
      <p:sp>
        <p:nvSpPr>
          <p:cNvPr id="14" name="AutoShape 3"/>
          <p:cNvSpPr>
            <a:spLocks noChangeArrowheads="1"/>
          </p:cNvSpPr>
          <p:nvPr/>
        </p:nvSpPr>
        <p:spPr bwMode="auto">
          <a:xfrm>
            <a:off x="1142976" y="2428868"/>
            <a:ext cx="7500990" cy="37292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#beauty a span {</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color:#FFF;</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r>
              <a:rPr lang="en-US" altLang="zh-CN" b="1" dirty="0" err="1" smtClean="0">
                <a:solidFill>
                  <a:schemeClr val="accent5">
                    <a:lumMod val="10000"/>
                  </a:schemeClr>
                </a:solidFill>
                <a:latin typeface="+mn-lt"/>
              </a:rPr>
              <a:t>background:url</a:t>
            </a:r>
            <a:r>
              <a:rPr lang="en-US" altLang="zh-CN" b="1" dirty="0" smtClean="0">
                <a:solidFill>
                  <a:schemeClr val="accent5">
                    <a:lumMod val="10000"/>
                  </a:schemeClr>
                </a:solidFill>
                <a:latin typeface="+mn-lt"/>
              </a:rPr>
              <a:t>(../image/dot_01.gif) 0px 5px no-repeat;</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text-</a:t>
            </a:r>
            <a:r>
              <a:rPr lang="en-US" altLang="zh-CN" b="1" dirty="0" err="1" smtClean="0">
                <a:solidFill>
                  <a:schemeClr val="accent5">
                    <a:lumMod val="10000"/>
                  </a:schemeClr>
                </a:solidFill>
                <a:latin typeface="+mn-lt"/>
              </a:rPr>
              <a:t>align:center</a:t>
            </a: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padding:10px;</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font-</a:t>
            </a:r>
            <a:r>
              <a:rPr lang="en-US" altLang="zh-CN" b="1" dirty="0" err="1" smtClean="0">
                <a:solidFill>
                  <a:schemeClr val="accent5">
                    <a:lumMod val="10000"/>
                  </a:schemeClr>
                </a:solidFill>
                <a:latin typeface="+mn-lt"/>
              </a:rPr>
              <a:t>weight:bold</a:t>
            </a: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#beauty a:hover span {</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color:#FFF;</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r>
              <a:rPr lang="en-US" altLang="zh-CN" b="1" dirty="0" err="1" smtClean="0">
                <a:solidFill>
                  <a:schemeClr val="accent5">
                    <a:lumMod val="10000"/>
                  </a:schemeClr>
                </a:solidFill>
                <a:latin typeface="+mn-lt"/>
              </a:rPr>
              <a:t>background:url</a:t>
            </a:r>
            <a:r>
              <a:rPr lang="en-US" altLang="zh-CN" b="1" dirty="0" smtClean="0">
                <a:solidFill>
                  <a:schemeClr val="accent5">
                    <a:lumMod val="10000"/>
                  </a:schemeClr>
                </a:solidFill>
                <a:latin typeface="+mn-lt"/>
              </a:rPr>
              <a:t>(../image/dot_02.gif) 0px 5px no-repeat;</a:t>
            </a:r>
            <a:endParaRPr lang="en-US" altLang="zh-CN" b="1" dirty="0" smtClean="0">
              <a:solidFill>
                <a:schemeClr val="accent5">
                  <a:lumMod val="10000"/>
                </a:schemeClr>
              </a:solidFill>
              <a:latin typeface="+mn-lt"/>
            </a:endParaRPr>
          </a:p>
          <a:p>
            <a:pPr algn="l" defTabSz="723900">
              <a:lnSpc>
                <a:spcPts val="26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zh-CN" altLang="zh-CN" b="1" dirty="0">
              <a:solidFill>
                <a:schemeClr val="accent5">
                  <a:lumMod val="10000"/>
                </a:schemeClr>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3555">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3555">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3555">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3555">
                                            <p:txEl>
                                              <p:pRg st="5" end="5"/>
                                            </p:txEl>
                                          </p:spTgt>
                                        </p:tgtEl>
                                        <p:attrNameLst>
                                          <p:attrName>style.visibility</p:attrName>
                                        </p:attrNameLst>
                                      </p:cBhvr>
                                      <p:to>
                                        <p:strVal val="hidden"/>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15996" y="145265"/>
            <a:ext cx="8229600" cy="490537"/>
          </a:xfrm>
        </p:spPr>
        <p:txBody>
          <a:bodyPr/>
          <a:lstStyle/>
          <a:p>
            <a:r>
              <a:rPr lang="zh-CN" altLang="en-US" dirty="0" smtClean="0">
                <a:solidFill>
                  <a:schemeClr val="tx2">
                    <a:lumMod val="75000"/>
                  </a:schemeClr>
                </a:solidFill>
              </a:rPr>
              <a:t>学员操作</a:t>
            </a:r>
            <a:r>
              <a:rPr lang="en-US" altLang="zh-CN" dirty="0" smtClean="0">
                <a:solidFill>
                  <a:schemeClr val="tx2">
                    <a:lumMod val="75000"/>
                  </a:schemeClr>
                </a:solidFill>
              </a:rPr>
              <a:t>—</a:t>
            </a:r>
            <a:r>
              <a:rPr lang="zh-CN" altLang="en-US" dirty="0" smtClean="0"/>
              <a:t>制作商品图片列表</a:t>
            </a:r>
            <a:endParaRPr lang="en-US" altLang="zh-CN" dirty="0" smtClean="0">
              <a:solidFill>
                <a:schemeClr val="tx2">
                  <a:lumMod val="75000"/>
                </a:schemeClr>
              </a:solidFill>
            </a:endParaRPr>
          </a:p>
        </p:txBody>
      </p:sp>
      <p:sp>
        <p:nvSpPr>
          <p:cNvPr id="18435" name="Rectangle 3"/>
          <p:cNvSpPr>
            <a:spLocks noGrp="1" noChangeArrowheads="1"/>
          </p:cNvSpPr>
          <p:nvPr>
            <p:ph idx="1"/>
          </p:nvPr>
        </p:nvSpPr>
        <p:spPr>
          <a:xfrm>
            <a:off x="787426" y="1428736"/>
            <a:ext cx="4927582" cy="4357717"/>
          </a:xfrm>
        </p:spPr>
        <p:txBody>
          <a:bodyPr/>
          <a:lstStyle/>
          <a:p>
            <a:pPr>
              <a:lnSpc>
                <a:spcPct val="150000"/>
              </a:lnSpc>
            </a:pPr>
            <a:r>
              <a:rPr lang="zh-CN" altLang="en-US" dirty="0" smtClean="0"/>
              <a:t>需求说明</a:t>
            </a:r>
            <a:endParaRPr lang="zh-CN" altLang="en-US" dirty="0" smtClean="0"/>
          </a:p>
          <a:p>
            <a:pPr lvl="1">
              <a:lnSpc>
                <a:spcPct val="150000"/>
              </a:lnSpc>
            </a:pPr>
            <a:r>
              <a:rPr lang="zh-CN" altLang="en-US" dirty="0" smtClean="0"/>
              <a:t>使用无序列表实现商品图片列表的排列。</a:t>
            </a:r>
            <a:endParaRPr lang="zh-CN" altLang="en-US" dirty="0" smtClean="0"/>
          </a:p>
          <a:p>
            <a:pPr lvl="1">
              <a:lnSpc>
                <a:spcPct val="150000"/>
              </a:lnSpc>
            </a:pPr>
            <a:r>
              <a:rPr lang="zh-CN" altLang="en-US" dirty="0" smtClean="0"/>
              <a:t>超链接图片边框为</a:t>
            </a:r>
            <a:r>
              <a:rPr lang="en-US" altLang="zh-CN" dirty="0" smtClean="0"/>
              <a:t>1px</a:t>
            </a:r>
            <a:r>
              <a:rPr lang="zh-CN" altLang="en-US" dirty="0" smtClean="0"/>
              <a:t>灰色实线，当鼠标移至超链接图片上时，图片边框为</a:t>
            </a:r>
            <a:r>
              <a:rPr lang="en-US" altLang="zh-CN" dirty="0" smtClean="0"/>
              <a:t>1px</a:t>
            </a:r>
            <a:r>
              <a:rPr lang="zh-CN" altLang="en-US" dirty="0" smtClean="0"/>
              <a:t>橙色实线。</a:t>
            </a:r>
            <a:endParaRPr lang="zh-CN" altLang="en-US" dirty="0" smtClean="0"/>
          </a:p>
        </p:txBody>
      </p:sp>
      <p:sp>
        <p:nvSpPr>
          <p:cNvPr id="18" name="灯片编号占位符 17"/>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pSp>
        <p:nvGrpSpPr>
          <p:cNvPr id="18438" name="组合 10"/>
          <p:cNvGrpSpPr/>
          <p:nvPr/>
        </p:nvGrpSpPr>
        <p:grpSpPr bwMode="auto">
          <a:xfrm>
            <a:off x="2857500" y="6072188"/>
            <a:ext cx="3071813" cy="431800"/>
            <a:chOff x="4071935" y="5500702"/>
            <a:chExt cx="3071834" cy="431800"/>
          </a:xfrm>
          <a:solidFill>
            <a:srgbClr val="0070C0"/>
          </a:solidFill>
        </p:grpSpPr>
        <p:sp>
          <p:nvSpPr>
            <p:cNvPr id="10"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8443" name="TextBox 10"/>
            <p:cNvSpPr txBox="1">
              <a:spLocks noChangeArrowheads="1"/>
            </p:cNvSpPr>
            <p:nvPr/>
          </p:nvSpPr>
          <p:spPr bwMode="auto">
            <a:xfrm>
              <a:off x="4575176" y="5538802"/>
              <a:ext cx="1939968" cy="369332"/>
            </a:xfrm>
            <a:prstGeom prst="rect">
              <a:avLst/>
            </a:prstGeom>
            <a:noFill/>
            <a:ln w="9525">
              <a:noFill/>
              <a:miter lim="800000"/>
            </a:ln>
          </p:spPr>
          <p:txBody>
            <a:bodyPr wrap="none">
              <a:spAutoFit/>
            </a:bodyPr>
            <a:lstStyle/>
            <a:p>
              <a:r>
                <a:rPr lang="zh-CN" altLang="en-US" b="1" dirty="0">
                  <a:solidFill>
                    <a:srgbClr val="FBFFFE"/>
                  </a:solidFill>
                </a:rPr>
                <a:t>完成时间</a:t>
              </a:r>
              <a:r>
                <a:rPr lang="zh-CN" altLang="en-US" b="1" dirty="0" smtClean="0">
                  <a:solidFill>
                    <a:srgbClr val="FBFFFE"/>
                  </a:solidFill>
                </a:rPr>
                <a:t>：</a:t>
              </a:r>
              <a:r>
                <a:rPr lang="en-US" altLang="zh-CN" b="1" dirty="0" smtClean="0">
                  <a:solidFill>
                    <a:srgbClr val="FBFFFE"/>
                  </a:solidFill>
                </a:rPr>
                <a:t>5</a:t>
              </a:r>
              <a:r>
                <a:rPr lang="zh-CN" altLang="en-US" b="1" dirty="0" smtClean="0">
                  <a:solidFill>
                    <a:srgbClr val="FBFFFE"/>
                  </a:solidFill>
                </a:rPr>
                <a:t>分钟</a:t>
              </a:r>
              <a:endParaRPr lang="zh-CN" altLang="en-US" b="1" dirty="0">
                <a:solidFill>
                  <a:srgbClr val="FBFFFE"/>
                </a:solidFill>
              </a:endParaRPr>
            </a:p>
          </p:txBody>
        </p:sp>
      </p:grpSp>
      <p:grpSp>
        <p:nvGrpSpPr>
          <p:cNvPr id="14"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练习</a:t>
              </a:r>
              <a:endParaRPr lang="zh-CN" altLang="en-US" sz="2000" b="1" dirty="0">
                <a:solidFill>
                  <a:schemeClr val="tx1"/>
                </a:solidFill>
                <a:latin typeface="黑体" panose="02010609060101010101" pitchFamily="2" charset="-122"/>
                <a:ea typeface="黑体" panose="02010609060101010101" pitchFamily="2" charset="-122"/>
              </a:endParaRPr>
            </a:p>
          </p:txBody>
        </p:sp>
        <p:pic>
          <p:nvPicPr>
            <p:cNvPr id="17" name="Picture 2" descr="E:\设计支持\模板设计\YS.png"/>
            <p:cNvPicPr>
              <a:picLocks noChangeAspect="1" noChangeArrowheads="1"/>
            </p:cNvPicPr>
            <p:nvPr/>
          </p:nvPicPr>
          <p:blipFill>
            <a:blip r:embed="rId1" cstate="print"/>
            <a:srcRect/>
            <a:stretch>
              <a:fillRect/>
            </a:stretch>
          </p:blipFill>
          <p:spPr bwMode="auto">
            <a:xfrm>
              <a:off x="3786182" y="1192962"/>
              <a:ext cx="414476" cy="406350"/>
            </a:xfrm>
            <a:prstGeom prst="rect">
              <a:avLst/>
            </a:prstGeom>
            <a:noFill/>
          </p:spPr>
        </p:pic>
      </p:grpSp>
      <p:pic>
        <p:nvPicPr>
          <p:cNvPr id="13" name="图片 12" descr="6－11.JPG"/>
          <p:cNvPicPr>
            <a:picLocks noChangeAspect="1"/>
          </p:cNvPicPr>
          <p:nvPr/>
        </p:nvPicPr>
        <p:blipFill>
          <a:blip r:embed="rId2" cstate="print"/>
          <a:stretch>
            <a:fillRect/>
          </a:stretch>
        </p:blipFill>
        <p:spPr>
          <a:xfrm>
            <a:off x="6072198" y="1857364"/>
            <a:ext cx="2786082" cy="397539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1644650" y="214313"/>
            <a:ext cx="7391400" cy="563562"/>
          </a:xfrm>
        </p:spPr>
        <p:txBody>
          <a:bodyPr/>
          <a:lstStyle/>
          <a:p>
            <a:pPr eaLnBrk="1" hangingPunct="1"/>
            <a:r>
              <a:rPr lang="zh-CN" altLang="en-US" dirty="0" smtClean="0">
                <a:solidFill>
                  <a:schemeClr val="tx2">
                    <a:lumMod val="75000"/>
                  </a:schemeClr>
                </a:solidFill>
              </a:rPr>
              <a:t>本章任务</a:t>
            </a:r>
            <a:endParaRPr lang="zh-CN" altLang="en-US" dirty="0" smtClean="0">
              <a:solidFill>
                <a:schemeClr val="tx2">
                  <a:lumMod val="75000"/>
                </a:schemeClr>
              </a:solidFill>
            </a:endParaRPr>
          </a:p>
        </p:txBody>
      </p:sp>
      <p:sp>
        <p:nvSpPr>
          <p:cNvPr id="481282" name="Rectangle 2"/>
          <p:cNvSpPr>
            <a:spLocks noGrp="1" noChangeArrowheads="1"/>
          </p:cNvSpPr>
          <p:nvPr>
            <p:ph idx="1"/>
          </p:nvPr>
        </p:nvSpPr>
        <p:spPr/>
        <p:txBody>
          <a:bodyPr/>
          <a:lstStyle/>
          <a:p>
            <a:pPr>
              <a:lnSpc>
                <a:spcPct val="150000"/>
              </a:lnSpc>
            </a:pPr>
            <a:r>
              <a:rPr lang="zh-CN" altLang="en-US" dirty="0" smtClean="0"/>
              <a:t>制作课程导航页面</a:t>
            </a:r>
            <a:endParaRPr lang="en-US" altLang="zh-CN" dirty="0" smtClean="0"/>
          </a:p>
          <a:p>
            <a:pPr>
              <a:lnSpc>
                <a:spcPct val="150000"/>
              </a:lnSpc>
            </a:pPr>
            <a:r>
              <a:rPr lang="zh-CN" altLang="en-US" dirty="0" smtClean="0"/>
              <a:t>制作聚美优品商品分类页面</a:t>
            </a:r>
            <a:endParaRPr lang="en-US" altLang="zh-CN" dirty="0" smtClean="0"/>
          </a:p>
          <a:p>
            <a:pPr>
              <a:lnSpc>
                <a:spcPct val="150000"/>
              </a:lnSpc>
            </a:pPr>
            <a:r>
              <a:rPr lang="zh-CN" altLang="en-US" dirty="0" smtClean="0"/>
              <a:t>制作聚美优品美容热点产品列表</a:t>
            </a:r>
            <a:endParaRPr lang="en-US" altLang="zh-CN" dirty="0" smtClean="0"/>
          </a:p>
          <a:p>
            <a:pPr>
              <a:lnSpc>
                <a:spcPct val="150000"/>
              </a:lnSpc>
            </a:pPr>
            <a:r>
              <a:rPr lang="zh-CN" altLang="en-US" dirty="0" smtClean="0"/>
              <a:t>制作</a:t>
            </a:r>
            <a:r>
              <a:rPr lang="en-US" altLang="zh-CN" dirty="0" smtClean="0"/>
              <a:t>1</a:t>
            </a:r>
            <a:r>
              <a:rPr lang="zh-CN" altLang="en-US" dirty="0" smtClean="0"/>
              <a:t>号店美妆商品图片列表页面</a:t>
            </a:r>
            <a:endParaRPr lang="en-US" altLang="zh-CN" dirty="0" smtClean="0"/>
          </a:p>
          <a:p>
            <a:pPr>
              <a:lnSpc>
                <a:spcPct val="150000"/>
              </a:lnSpc>
            </a:pPr>
            <a:r>
              <a:rPr lang="zh-CN" altLang="en-US" dirty="0" smtClean="0"/>
              <a:t>制作聚美优品彩妆热卖产品列表页面</a:t>
            </a:r>
            <a:endParaRPr lang="zh-CN" altLang="en-US" dirty="0" smtClean="0"/>
          </a:p>
        </p:txBody>
      </p:sp>
      <p:sp>
        <p:nvSpPr>
          <p:cNvPr id="5" name="灯片编号占位符 4"/>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p:cNvSpPr txBox="1">
            <a:spLocks noChangeArrowheads="1"/>
          </p:cNvSpPr>
          <p:nvPr/>
        </p:nvSpPr>
        <p:spPr bwMode="auto">
          <a:xfrm>
            <a:off x="730114" y="1269556"/>
            <a:ext cx="8229600" cy="3159576"/>
          </a:xfrm>
          <a:prstGeom prst="rect">
            <a:avLst/>
          </a:prstGeom>
          <a:noFill/>
          <a:ln w="9525">
            <a:noFill/>
            <a:miter lim="800000"/>
          </a:ln>
        </p:spPr>
        <p:txBody>
          <a:bodyPr/>
          <a:lstStyle/>
          <a:p>
            <a:pPr marL="342900" indent="-342900" algn="l">
              <a:spcBef>
                <a:spcPct val="20000"/>
              </a:spcBef>
              <a:buClr>
                <a:schemeClr val="tx2"/>
              </a:buClr>
              <a:buSzPct val="100000"/>
              <a:buFontTx/>
              <a:buBlip>
                <a:blip r:embed="rId1"/>
              </a:buBlip>
              <a:defRPr/>
            </a:pPr>
            <a:r>
              <a:rPr lang="zh-CN" altLang="en-US" sz="2800" b="1" kern="0" dirty="0" smtClean="0"/>
              <a:t>标准文档流组成</a:t>
            </a:r>
            <a:endParaRPr lang="en-US" altLang="zh-CN" sz="2800" b="1" kern="0" dirty="0" smtClean="0"/>
          </a:p>
          <a:p>
            <a:pPr marL="742950" lvl="1" indent="-285750" algn="l">
              <a:lnSpc>
                <a:spcPct val="150000"/>
              </a:lnSpc>
              <a:spcBef>
                <a:spcPct val="20000"/>
              </a:spcBef>
              <a:buClr>
                <a:schemeClr val="tx2"/>
              </a:buClr>
              <a:buSzPct val="100000"/>
              <a:buBlip>
                <a:blip r:embed="rId2"/>
              </a:buBlip>
              <a:defRPr/>
            </a:pPr>
            <a:r>
              <a:rPr lang="zh-CN" altLang="en-US" sz="2400" b="1" dirty="0" smtClean="0">
                <a:latin typeface="+mn-lt"/>
                <a:ea typeface="+mn-ea"/>
              </a:rPr>
              <a:t>块级元素（</a:t>
            </a:r>
            <a:r>
              <a:rPr lang="en-US" altLang="zh-CN" sz="2400" b="1" dirty="0" smtClean="0">
                <a:latin typeface="+mn-lt"/>
                <a:ea typeface="+mn-ea"/>
              </a:rPr>
              <a:t>block  level</a:t>
            </a:r>
            <a:r>
              <a:rPr lang="zh-CN" altLang="en-US" sz="2400" b="1" dirty="0" smtClean="0">
                <a:latin typeface="+mn-lt"/>
                <a:ea typeface="+mn-ea"/>
              </a:rPr>
              <a:t>）</a:t>
            </a:r>
            <a:endParaRPr lang="en-US" altLang="zh-CN" sz="2400" b="1" dirty="0" smtClean="0">
              <a:latin typeface="+mn-lt"/>
              <a:ea typeface="+mn-ea"/>
            </a:endParaRPr>
          </a:p>
          <a:p>
            <a:pPr marL="1143000" lvl="2" indent="-228600" algn="l">
              <a:lnSpc>
                <a:spcPct val="150000"/>
              </a:lnSpc>
              <a:spcBef>
                <a:spcPct val="20000"/>
              </a:spcBef>
              <a:buClr>
                <a:schemeClr val="tx2"/>
              </a:buClr>
              <a:buSzPct val="85000"/>
              <a:buBlip>
                <a:blip r:embed="rId3"/>
              </a:buBlip>
              <a:defRPr/>
            </a:pPr>
            <a:r>
              <a:rPr lang="en-US" altLang="zh-CN" sz="2000" b="1" dirty="0" smtClean="0">
                <a:latin typeface="+mn-lt"/>
                <a:ea typeface="+mn-ea"/>
              </a:rPr>
              <a:t>&lt;h1&gt;…&lt;h6&gt;</a:t>
            </a:r>
            <a:r>
              <a:rPr lang="zh-CN" altLang="en-US" sz="2000" b="1" dirty="0" smtClean="0">
                <a:latin typeface="+mn-lt"/>
                <a:ea typeface="+mn-ea"/>
              </a:rPr>
              <a:t>、</a:t>
            </a:r>
            <a:r>
              <a:rPr lang="en-US" altLang="zh-CN" sz="2000" b="1" dirty="0" smtClean="0">
                <a:latin typeface="+mn-lt"/>
                <a:ea typeface="+mn-ea"/>
              </a:rPr>
              <a:t>&lt;p&gt;</a:t>
            </a:r>
            <a:r>
              <a:rPr lang="zh-CN" altLang="en-US" sz="2000" b="1" dirty="0" smtClean="0">
                <a:latin typeface="+mn-lt"/>
                <a:ea typeface="+mn-ea"/>
              </a:rPr>
              <a:t>、</a:t>
            </a:r>
            <a:r>
              <a:rPr lang="en-US" altLang="zh-CN" sz="2000" b="1" dirty="0" smtClean="0">
                <a:latin typeface="+mn-lt"/>
                <a:ea typeface="+mn-ea"/>
              </a:rPr>
              <a:t>&lt;div&gt;</a:t>
            </a:r>
            <a:r>
              <a:rPr lang="zh-CN" altLang="en-US" sz="2000" b="1" dirty="0" smtClean="0">
                <a:latin typeface="+mn-lt"/>
                <a:ea typeface="+mn-ea"/>
              </a:rPr>
              <a:t>、列表</a:t>
            </a:r>
            <a:endParaRPr lang="zh-CN" altLang="en-US" sz="2000" b="1" dirty="0" smtClean="0">
              <a:latin typeface="+mn-lt"/>
              <a:ea typeface="+mn-ea"/>
            </a:endParaRPr>
          </a:p>
          <a:p>
            <a:pPr marL="742950" lvl="1" indent="-285750" algn="l">
              <a:lnSpc>
                <a:spcPct val="150000"/>
              </a:lnSpc>
              <a:spcBef>
                <a:spcPct val="20000"/>
              </a:spcBef>
              <a:buClr>
                <a:schemeClr val="tx2"/>
              </a:buClr>
              <a:buSzPct val="100000"/>
              <a:buBlip>
                <a:blip r:embed="rId2"/>
              </a:buBlip>
              <a:defRPr/>
            </a:pPr>
            <a:r>
              <a:rPr lang="zh-CN" altLang="en-US" sz="2400" b="1" dirty="0" smtClean="0">
                <a:latin typeface="+mn-lt"/>
                <a:ea typeface="+mn-ea"/>
              </a:rPr>
              <a:t>内联元素（</a:t>
            </a:r>
            <a:r>
              <a:rPr lang="en-US" altLang="zh-CN" sz="2400" b="1" dirty="0" smtClean="0">
                <a:latin typeface="+mn-lt"/>
                <a:ea typeface="+mn-ea"/>
              </a:rPr>
              <a:t>inline</a:t>
            </a:r>
            <a:r>
              <a:rPr lang="zh-CN" altLang="en-US" sz="2400" b="1" dirty="0" smtClean="0">
                <a:latin typeface="+mn-lt"/>
                <a:ea typeface="+mn-ea"/>
              </a:rPr>
              <a:t>）</a:t>
            </a:r>
            <a:endParaRPr lang="en-US" altLang="zh-CN" sz="2400" b="1" dirty="0" smtClean="0">
              <a:latin typeface="+mn-lt"/>
              <a:ea typeface="+mn-ea"/>
            </a:endParaRPr>
          </a:p>
          <a:p>
            <a:pPr marL="1143000" lvl="2" indent="-228600" algn="l">
              <a:lnSpc>
                <a:spcPct val="150000"/>
              </a:lnSpc>
              <a:spcBef>
                <a:spcPct val="20000"/>
              </a:spcBef>
              <a:buClr>
                <a:schemeClr val="tx2"/>
              </a:buClr>
              <a:buSzPct val="85000"/>
              <a:buBlip>
                <a:blip r:embed="rId3"/>
              </a:buBlip>
              <a:defRPr/>
            </a:pPr>
            <a:r>
              <a:rPr lang="en-US" altLang="zh-CN" sz="2000" b="1" dirty="0" smtClean="0">
                <a:latin typeface="+mn-lt"/>
                <a:ea typeface="+mn-ea"/>
              </a:rPr>
              <a:t>&lt;span&gt;</a:t>
            </a:r>
            <a:r>
              <a:rPr lang="zh-CN" altLang="en-US" sz="2000" b="1" dirty="0" smtClean="0">
                <a:latin typeface="+mn-lt"/>
                <a:ea typeface="+mn-ea"/>
              </a:rPr>
              <a:t>、</a:t>
            </a:r>
            <a:r>
              <a:rPr lang="en-US" altLang="zh-CN" sz="2000" b="1" dirty="0" smtClean="0">
                <a:latin typeface="+mn-lt"/>
                <a:ea typeface="+mn-ea"/>
              </a:rPr>
              <a:t>&lt;a&gt;</a:t>
            </a:r>
            <a:r>
              <a:rPr lang="zh-CN" altLang="en-US" sz="2000" b="1" dirty="0" smtClean="0">
                <a:latin typeface="+mn-lt"/>
                <a:ea typeface="+mn-ea"/>
              </a:rPr>
              <a:t>、</a:t>
            </a:r>
            <a:r>
              <a:rPr lang="en-US" altLang="zh-CN" sz="2000" b="1" dirty="0" smtClean="0">
                <a:latin typeface="+mn-lt"/>
                <a:ea typeface="+mn-ea"/>
              </a:rPr>
              <a:t>&lt;</a:t>
            </a:r>
            <a:r>
              <a:rPr lang="en-US" altLang="zh-CN" sz="2000" b="1" dirty="0" err="1" smtClean="0">
                <a:latin typeface="+mn-lt"/>
                <a:ea typeface="+mn-ea"/>
              </a:rPr>
              <a:t>img</a:t>
            </a:r>
            <a:r>
              <a:rPr lang="en-US" altLang="zh-CN" sz="2000" b="1" dirty="0" smtClean="0">
                <a:latin typeface="+mn-lt"/>
                <a:ea typeface="+mn-ea"/>
              </a:rPr>
              <a:t>/&gt;</a:t>
            </a:r>
            <a:r>
              <a:rPr lang="zh-CN" altLang="en-US" sz="2000" b="1" dirty="0" smtClean="0">
                <a:latin typeface="+mn-lt"/>
                <a:ea typeface="+mn-ea"/>
              </a:rPr>
              <a:t>、</a:t>
            </a:r>
            <a:r>
              <a:rPr lang="en-US" altLang="zh-CN" sz="2000" b="1" dirty="0" smtClean="0">
                <a:latin typeface="+mn-lt"/>
                <a:ea typeface="+mn-ea"/>
              </a:rPr>
              <a:t>&lt;strong&gt;...</a:t>
            </a:r>
            <a:endParaRPr lang="zh-CN" altLang="en-US" sz="2000" b="1" dirty="0" smtClean="0">
              <a:latin typeface="+mn-lt"/>
              <a:ea typeface="+mn-ea"/>
            </a:endParaRPr>
          </a:p>
        </p:txBody>
      </p:sp>
      <p:sp>
        <p:nvSpPr>
          <p:cNvPr id="27650" name="标题 1"/>
          <p:cNvSpPr>
            <a:spLocks noGrp="1"/>
          </p:cNvSpPr>
          <p:nvPr>
            <p:ph type="title"/>
          </p:nvPr>
        </p:nvSpPr>
        <p:spPr/>
        <p:txBody>
          <a:bodyPr/>
          <a:lstStyle/>
          <a:p>
            <a:r>
              <a:rPr lang="zh-CN" altLang="en-US" dirty="0" smtClean="0"/>
              <a:t>标准文档流</a:t>
            </a:r>
            <a:endParaRPr lang="zh-CN" altLang="en-US" dirty="0" smtClean="0">
              <a:solidFill>
                <a:schemeClr val="tx2">
                  <a:lumMod val="75000"/>
                </a:schemeClr>
              </a:solidFill>
            </a:endParaRPr>
          </a:p>
        </p:txBody>
      </p:sp>
      <p:sp>
        <p:nvSpPr>
          <p:cNvPr id="30" name="灯片编号占位符 29"/>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
        <p:nvSpPr>
          <p:cNvPr id="26" name="AutoShape 4"/>
          <p:cNvSpPr>
            <a:spLocks noChangeArrowheads="1"/>
          </p:cNvSpPr>
          <p:nvPr/>
        </p:nvSpPr>
        <p:spPr bwMode="auto">
          <a:xfrm>
            <a:off x="1214414" y="4786328"/>
            <a:ext cx="6143668" cy="1143002"/>
          </a:xfrm>
          <a:prstGeom prst="roundRect">
            <a:avLst>
              <a:gd name="adj" fmla="val 1157"/>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a:lnSpc>
                <a:spcPct val="150000"/>
              </a:lnSpc>
              <a:buFont typeface="Wingdings" panose="05000000000000000000" pitchFamily="2" charset="2"/>
              <a:buNone/>
              <a:defRPr/>
            </a:pPr>
            <a:r>
              <a:rPr lang="zh-CN" altLang="en-US" sz="2000" b="1" dirty="0" smtClean="0"/>
              <a:t>内联标签可以包含于块级标签中，成为它的子元素，而反过来则不成立</a:t>
            </a:r>
            <a:endParaRPr lang="zh-CN" altLang="en-US" sz="2000" b="1" dirty="0"/>
          </a:p>
        </p:txBody>
      </p:sp>
      <p:grpSp>
        <p:nvGrpSpPr>
          <p:cNvPr id="27" name="组合 26"/>
          <p:cNvGrpSpPr/>
          <p:nvPr/>
        </p:nvGrpSpPr>
        <p:grpSpPr>
          <a:xfrm>
            <a:off x="172983" y="4286262"/>
            <a:ext cx="843709" cy="400110"/>
            <a:chOff x="3786182" y="3143248"/>
            <a:chExt cx="843709" cy="400110"/>
          </a:xfrm>
        </p:grpSpPr>
        <p:sp>
          <p:nvSpPr>
            <p:cNvPr id="28" name="TextBox 27"/>
            <p:cNvSpPr txBox="1"/>
            <p:nvPr/>
          </p:nvSpPr>
          <p:spPr>
            <a:xfrm>
              <a:off x="3929058" y="314324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经验</a:t>
              </a:r>
              <a:endParaRPr lang="zh-CN" altLang="en-US" sz="2000" b="1" dirty="0">
                <a:solidFill>
                  <a:schemeClr val="tx1"/>
                </a:solidFill>
                <a:latin typeface="黑体" panose="02010609060101010101" pitchFamily="2" charset="-122"/>
                <a:ea typeface="黑体" panose="02010609060101010101" pitchFamily="2" charset="-122"/>
              </a:endParaRPr>
            </a:p>
          </p:txBody>
        </p:sp>
        <p:pic>
          <p:nvPicPr>
            <p:cNvPr id="29" name="Picture 1" descr="C:\Users\meng.zhang\Desktop\ACCP7.0模版图标规范\未命名-1.png"/>
            <p:cNvPicPr>
              <a:picLocks noChangeAspect="1" noChangeArrowheads="1"/>
            </p:cNvPicPr>
            <p:nvPr/>
          </p:nvPicPr>
          <p:blipFill>
            <a:blip r:embed="rId4" cstate="print"/>
            <a:srcRect/>
            <a:stretch>
              <a:fillRect/>
            </a:stretch>
          </p:blipFill>
          <p:spPr bwMode="auto">
            <a:xfrm>
              <a:off x="3786182" y="3174234"/>
              <a:ext cx="230326" cy="338139"/>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display</a:t>
            </a:r>
            <a:r>
              <a:rPr lang="zh-CN" altLang="en-US" dirty="0" smtClean="0"/>
              <a:t>属性</a:t>
            </a:r>
            <a:endParaRPr lang="zh-CN" altLang="en-US" dirty="0"/>
          </a:p>
        </p:txBody>
      </p:sp>
      <p:sp>
        <p:nvSpPr>
          <p:cNvPr id="3" name="内容占位符 2"/>
          <p:cNvSpPr>
            <a:spLocks noGrp="1"/>
          </p:cNvSpPr>
          <p:nvPr>
            <p:ph idx="1"/>
          </p:nvPr>
        </p:nvSpPr>
        <p:spPr>
          <a:xfrm>
            <a:off x="784254" y="1276351"/>
            <a:ext cx="7645398" cy="1223955"/>
          </a:xfrm>
        </p:spPr>
        <p:txBody>
          <a:bodyPr/>
          <a:lstStyle/>
          <a:p>
            <a:r>
              <a:rPr lang="zh-CN" altLang="en-US" dirty="0" smtClean="0"/>
              <a:t>控制元素的显示和隐藏</a:t>
            </a:r>
            <a:endParaRPr lang="en-US" altLang="zh-CN" dirty="0" smtClean="0"/>
          </a:p>
          <a:p>
            <a:r>
              <a:rPr lang="zh-CN" altLang="en-US" dirty="0" smtClean="0"/>
              <a:t>块级元素与行级元素的转变</a:t>
            </a:r>
            <a:endParaRPr lang="en-US" altLang="zh-CN" dirty="0" smtClean="0"/>
          </a:p>
        </p:txBody>
      </p:sp>
      <p:sp>
        <p:nvSpPr>
          <p:cNvPr id="16" name="灯片编号占位符 15"/>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aphicFrame>
        <p:nvGraphicFramePr>
          <p:cNvPr id="5" name="Group 29"/>
          <p:cNvGraphicFramePr>
            <a:graphicFrameLocks noGrp="1"/>
          </p:cNvGraphicFramePr>
          <p:nvPr/>
        </p:nvGraphicFramePr>
        <p:xfrm>
          <a:off x="785786" y="2500306"/>
          <a:ext cx="8001056" cy="2214578"/>
        </p:xfrm>
        <a:graphic>
          <a:graphicData uri="http://schemas.openxmlformats.org/drawingml/2006/table">
            <a:tbl>
              <a:tblPr firstRow="1" bandRow="1">
                <a:tableStyleId>{5C22544A-7EE6-4342-B048-85BDC9FD1C3A}</a:tableStyleId>
              </a:tblPr>
              <a:tblGrid>
                <a:gridCol w="1017083"/>
                <a:gridCol w="6983973"/>
              </a:tblGrid>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800" b="1" u="none" strike="noStrike" kern="1200" cap="none" normalizeH="0" baseline="0" dirty="0" smtClean="0">
                          <a:ln>
                            <a:noFill/>
                          </a:ln>
                          <a:solidFill>
                            <a:schemeClr val="lt1"/>
                          </a:solidFill>
                          <a:effectLst/>
                          <a:latin typeface="+mn-lt"/>
                          <a:ea typeface="+mn-ea"/>
                          <a:cs typeface="+mn-cs"/>
                        </a:rPr>
                        <a:t>值</a:t>
                      </a:r>
                      <a:endParaRPr kumimoji="0" lang="zh-CN" altLang="en-US" sz="1800" b="1" u="none" strike="noStrike" kern="1200" cap="none" normalizeH="0" baseline="0" dirty="0" smtClean="0">
                        <a:ln>
                          <a:noFill/>
                        </a:ln>
                        <a:solidFill>
                          <a:schemeClr val="lt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800" b="1" u="none" strike="noStrike" kern="1200" cap="none" normalizeH="0" baseline="0" dirty="0" smtClean="0">
                          <a:ln>
                            <a:noFill/>
                          </a:ln>
                          <a:solidFill>
                            <a:schemeClr val="lt1"/>
                          </a:solidFill>
                          <a:effectLst/>
                          <a:latin typeface="+mn-lt"/>
                          <a:ea typeface="+mn-ea"/>
                          <a:cs typeface="+mn-cs"/>
                        </a:rPr>
                        <a:t>说明</a:t>
                      </a:r>
                      <a:endParaRPr kumimoji="0" lang="zh-CN" altLang="en-US" sz="1800" b="1" u="none" strike="noStrike" kern="1200" cap="none" normalizeH="0" baseline="0" dirty="0" smtClean="0">
                        <a:ln>
                          <a:noFill/>
                        </a:ln>
                        <a:solidFill>
                          <a:schemeClr val="lt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00066">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block</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块级元素的默认值，元素会被显示为块级元素，该元素前后会带有换行符</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inline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内联元素的默认值。元素会被显示为内联元素，该元素前后没有换行符</a:t>
                      </a:r>
                      <a:r>
                        <a:rPr kumimoji="0" lang="en-US" altLang="zh-CN" sz="1600" b="1" u="none" strike="noStrike" kern="1200" cap="none" normalizeH="0" baseline="0" dirty="0" smtClean="0">
                          <a:ln>
                            <a:noFill/>
                          </a:ln>
                          <a:solidFill>
                            <a:schemeClr val="dk1"/>
                          </a:solidFill>
                          <a:effectLst/>
                          <a:latin typeface="+mn-lt"/>
                          <a:ea typeface="+mn-ea"/>
                          <a:cs typeface="+mn-cs"/>
                        </a:rPr>
                        <a:t>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none</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设置元素不会被显示</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pic>
        <p:nvPicPr>
          <p:cNvPr id="6" name="图片 5" descr="6－12.JPG"/>
          <p:cNvPicPr>
            <a:picLocks noChangeAspect="1"/>
          </p:cNvPicPr>
          <p:nvPr/>
        </p:nvPicPr>
        <p:blipFill>
          <a:blip r:embed="rId1" cstate="print"/>
          <a:stretch>
            <a:fillRect/>
          </a:stretch>
        </p:blipFill>
        <p:spPr>
          <a:xfrm>
            <a:off x="500034" y="2428868"/>
            <a:ext cx="2714644" cy="3732636"/>
          </a:xfrm>
          <a:prstGeom prst="rect">
            <a:avLst/>
          </a:prstGeom>
        </p:spPr>
      </p:pic>
      <p:pic>
        <p:nvPicPr>
          <p:cNvPr id="7" name="图片 6" descr="6－13.JPG"/>
          <p:cNvPicPr>
            <a:picLocks noChangeAspect="1"/>
          </p:cNvPicPr>
          <p:nvPr/>
        </p:nvPicPr>
        <p:blipFill>
          <a:blip r:embed="rId2" cstate="print"/>
          <a:stretch>
            <a:fillRect/>
          </a:stretch>
        </p:blipFill>
        <p:spPr>
          <a:xfrm>
            <a:off x="4071934" y="2428868"/>
            <a:ext cx="2571768" cy="3758738"/>
          </a:xfrm>
          <a:prstGeom prst="rect">
            <a:avLst/>
          </a:prstGeom>
        </p:spPr>
      </p:pic>
      <p:sp>
        <p:nvSpPr>
          <p:cNvPr id="8" name="Rectangle 5"/>
          <p:cNvSpPr>
            <a:spLocks noChangeArrowheads="1"/>
          </p:cNvSpPr>
          <p:nvPr/>
        </p:nvSpPr>
        <p:spPr bwMode="auto">
          <a:xfrm>
            <a:off x="571472" y="5357826"/>
            <a:ext cx="1552575" cy="285752"/>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cxnSp>
        <p:nvCxnSpPr>
          <p:cNvPr id="9" name="直接箭头连接符 8"/>
          <p:cNvCxnSpPr>
            <a:stCxn id="8" idx="3"/>
          </p:cNvCxnSpPr>
          <p:nvPr/>
        </p:nvCxnSpPr>
        <p:spPr>
          <a:xfrm>
            <a:off x="2124047" y="5500702"/>
            <a:ext cx="2019325" cy="21431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1"/>
          <p:cNvGrpSpPr/>
          <p:nvPr/>
        </p:nvGrpSpPr>
        <p:grpSpPr>
          <a:xfrm>
            <a:off x="1428728" y="6283348"/>
            <a:ext cx="3857652" cy="431800"/>
            <a:chOff x="2500346" y="9858401"/>
            <a:chExt cx="3857652" cy="431800"/>
          </a:xfrm>
          <a:solidFill>
            <a:srgbClr val="0070C0"/>
          </a:solidFill>
        </p:grpSpPr>
        <p:sp>
          <p:nvSpPr>
            <p:cNvPr id="13" name="AutoShape 7"/>
            <p:cNvSpPr>
              <a:spLocks noChangeArrowheads="1"/>
            </p:cNvSpPr>
            <p:nvPr/>
          </p:nvSpPr>
          <p:spPr bwMode="auto">
            <a:xfrm>
              <a:off x="2500346" y="9858401"/>
              <a:ext cx="385765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4" name="Picture 8" descr="说话气泡new"/>
            <p:cNvPicPr>
              <a:picLocks noChangeAspect="1" noChangeArrowheads="1"/>
            </p:cNvPicPr>
            <p:nvPr/>
          </p:nvPicPr>
          <p:blipFill>
            <a:blip r:embed="rId3" cstate="print"/>
            <a:srcRect/>
            <a:stretch>
              <a:fillRect/>
            </a:stretch>
          </p:blipFill>
          <p:spPr bwMode="auto">
            <a:xfrm>
              <a:off x="2714651" y="9901157"/>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5" name="TextBox 33"/>
            <p:cNvSpPr txBox="1">
              <a:spLocks noChangeArrowheads="1"/>
            </p:cNvSpPr>
            <p:nvPr/>
          </p:nvSpPr>
          <p:spPr bwMode="auto">
            <a:xfrm>
              <a:off x="3286158" y="9896501"/>
              <a:ext cx="2799164" cy="369332"/>
            </a:xfrm>
            <a:prstGeom prst="rect">
              <a:avLst/>
            </a:prstGeom>
            <a:noFill/>
            <a:ln w="9525">
              <a:noFill/>
              <a:miter lim="800000"/>
            </a:ln>
          </p:spPr>
          <p:txBody>
            <a:bodyPr wrap="none">
              <a:spAutoFit/>
            </a:bodyPr>
            <a:lstStyle/>
            <a:p>
              <a:r>
                <a:rPr lang="zh-CN" altLang="en-US" b="1" dirty="0">
                  <a:solidFill>
                    <a:srgbClr val="FBFFFE"/>
                  </a:solidFill>
                </a:rPr>
                <a:t>演示</a:t>
              </a:r>
              <a:r>
                <a:rPr lang="zh-CN" altLang="en-US" b="1" dirty="0" smtClean="0">
                  <a:solidFill>
                    <a:srgbClr val="FBFFFE"/>
                  </a:solidFill>
                </a:rPr>
                <a:t>示例</a:t>
              </a:r>
              <a:r>
                <a:rPr lang="en-US" altLang="zh-CN" b="1" dirty="0" smtClean="0">
                  <a:solidFill>
                    <a:srgbClr val="FBFFFE"/>
                  </a:solidFill>
                </a:rPr>
                <a:t>5</a:t>
              </a:r>
              <a:r>
                <a:rPr lang="zh-CN" altLang="en-US" b="1" dirty="0" smtClean="0">
                  <a:solidFill>
                    <a:srgbClr val="FBFFFE"/>
                  </a:solidFill>
                </a:rPr>
                <a:t>：</a:t>
              </a:r>
              <a:r>
                <a:rPr lang="en-US" altLang="zh-CN" b="1" dirty="0" smtClean="0">
                  <a:solidFill>
                    <a:srgbClr val="FBFFFE"/>
                  </a:solidFill>
                </a:rPr>
                <a:t> display</a:t>
              </a:r>
              <a:r>
                <a:rPr lang="zh-CN" altLang="en-US" b="1" dirty="0" smtClean="0">
                  <a:solidFill>
                    <a:srgbClr val="FBFFFE"/>
                  </a:solidFill>
                </a:rPr>
                <a:t>属性</a:t>
              </a:r>
              <a:endParaRPr lang="zh-CN" altLang="en-US" b="1" dirty="0">
                <a:solidFill>
                  <a:srgbClr val="FBFFF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sz="2800" dirty="0" smtClean="0">
                <a:solidFill>
                  <a:schemeClr val="tx2">
                    <a:lumMod val="75000"/>
                  </a:schemeClr>
                </a:solidFill>
              </a:rPr>
              <a:t>学员操作</a:t>
            </a:r>
            <a:r>
              <a:rPr lang="en-US" altLang="zh-CN" sz="2800" dirty="0" smtClean="0">
                <a:solidFill>
                  <a:schemeClr val="tx2">
                    <a:lumMod val="75000"/>
                  </a:schemeClr>
                </a:solidFill>
              </a:rPr>
              <a:t>—</a:t>
            </a:r>
            <a:r>
              <a:rPr lang="zh-CN" altLang="en-US" sz="2800" dirty="0" smtClean="0"/>
              <a:t>彩妆热卖产品列表</a:t>
            </a:r>
            <a:r>
              <a:rPr lang="en-US" altLang="zh-CN" sz="2800" dirty="0" smtClean="0"/>
              <a:t>2-1</a:t>
            </a:r>
            <a:endParaRPr lang="en-US" altLang="zh-CN" sz="2800" dirty="0" smtClean="0">
              <a:solidFill>
                <a:schemeClr val="tx2">
                  <a:lumMod val="75000"/>
                </a:schemeClr>
              </a:solidFill>
            </a:endParaRPr>
          </a:p>
        </p:txBody>
      </p:sp>
      <p:sp>
        <p:nvSpPr>
          <p:cNvPr id="37890" name="内容占位符 2"/>
          <p:cNvSpPr>
            <a:spLocks noGrp="1"/>
          </p:cNvSpPr>
          <p:nvPr>
            <p:ph idx="1"/>
          </p:nvPr>
        </p:nvSpPr>
        <p:spPr>
          <a:xfrm>
            <a:off x="785813" y="1357313"/>
            <a:ext cx="7643812" cy="4572017"/>
          </a:xfrm>
        </p:spPr>
        <p:txBody>
          <a:bodyPr/>
          <a:lstStyle/>
          <a:p>
            <a:pPr>
              <a:lnSpc>
                <a:spcPct val="150000"/>
              </a:lnSpc>
            </a:pPr>
            <a:r>
              <a:rPr lang="zh-CN" altLang="en-US" dirty="0" smtClean="0"/>
              <a:t>训练要点</a:t>
            </a:r>
            <a:endParaRPr lang="en-US" altLang="zh-CN" dirty="0" smtClean="0"/>
          </a:p>
          <a:p>
            <a:pPr lvl="1">
              <a:lnSpc>
                <a:spcPct val="150000"/>
              </a:lnSpc>
            </a:pPr>
            <a:r>
              <a:rPr lang="zh-CN" altLang="en-US" dirty="0" smtClean="0"/>
              <a:t>使用无序列表制作产品列表</a:t>
            </a:r>
            <a:endParaRPr lang="zh-CN" altLang="en-US" dirty="0" smtClean="0"/>
          </a:p>
          <a:p>
            <a:pPr lvl="1">
              <a:lnSpc>
                <a:spcPct val="150000"/>
              </a:lnSpc>
            </a:pPr>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设置外边距和内边距</a:t>
            </a:r>
            <a:endParaRPr lang="zh-CN" altLang="en-US" dirty="0" smtClean="0"/>
          </a:p>
          <a:p>
            <a:pPr lvl="1">
              <a:lnSpc>
                <a:spcPct val="150000"/>
              </a:lnSpc>
            </a:pPr>
            <a:r>
              <a:rPr lang="zh-CN" altLang="en-US" dirty="0" smtClean="0"/>
              <a:t>使用</a:t>
            </a:r>
            <a:r>
              <a:rPr lang="en-US" altLang="zh-CN" dirty="0" smtClean="0"/>
              <a:t>background</a:t>
            </a:r>
            <a:r>
              <a:rPr lang="zh-CN" altLang="en-US" dirty="0" smtClean="0"/>
              <a:t>设置页面背景</a:t>
            </a:r>
            <a:endParaRPr lang="zh-CN" altLang="en-US" dirty="0" smtClean="0"/>
          </a:p>
          <a:p>
            <a:pPr lvl="1">
              <a:lnSpc>
                <a:spcPct val="150000"/>
              </a:lnSpc>
            </a:pPr>
            <a:r>
              <a:rPr lang="zh-CN" altLang="en-US" dirty="0" smtClean="0"/>
              <a:t>使用</a:t>
            </a:r>
            <a:r>
              <a:rPr lang="en-US" altLang="zh-CN" dirty="0" smtClean="0"/>
              <a:t>display</a:t>
            </a:r>
            <a:r>
              <a:rPr lang="zh-CN" altLang="en-US" dirty="0" smtClean="0"/>
              <a:t>控制元素的显示和隐藏</a:t>
            </a:r>
            <a:endParaRPr lang="zh-CN" altLang="en-US" dirty="0" smtClean="0"/>
          </a:p>
          <a:p>
            <a:pPr>
              <a:lnSpc>
                <a:spcPct val="150000"/>
              </a:lnSpc>
            </a:pPr>
            <a:r>
              <a:rPr lang="zh-CN" altLang="en-US" dirty="0" smtClean="0"/>
              <a:t>需求说明</a:t>
            </a:r>
            <a:endParaRPr lang="en-US" altLang="zh-CN" dirty="0" smtClean="0"/>
          </a:p>
          <a:p>
            <a:pPr lvl="1">
              <a:lnSpc>
                <a:spcPct val="150000"/>
              </a:lnSpc>
            </a:pPr>
            <a:r>
              <a:rPr lang="zh-CN" altLang="en-US" dirty="0" smtClean="0"/>
              <a:t>使用无序列表制作热卖彩妆产品列表</a:t>
            </a:r>
            <a:endParaRPr lang="zh-CN" altLang="en-US" dirty="0" smtClean="0"/>
          </a:p>
          <a:p>
            <a:pPr>
              <a:lnSpc>
                <a:spcPct val="150000"/>
              </a:lnSpc>
            </a:pPr>
            <a:endParaRPr lang="zh-CN" altLang="en-US" dirty="0" smtClean="0"/>
          </a:p>
        </p:txBody>
      </p:sp>
      <p:sp>
        <p:nvSpPr>
          <p:cNvPr id="20" name="灯片编号占位符 19"/>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pSp>
        <p:nvGrpSpPr>
          <p:cNvPr id="37892" name="组合 5"/>
          <p:cNvGrpSpPr/>
          <p:nvPr/>
        </p:nvGrpSpPr>
        <p:grpSpPr bwMode="auto">
          <a:xfrm>
            <a:off x="2928938" y="6283348"/>
            <a:ext cx="3071812" cy="431800"/>
            <a:chOff x="4071935" y="5500702"/>
            <a:chExt cx="3071834" cy="431800"/>
          </a:xfrm>
          <a:solidFill>
            <a:srgbClr val="0070C0"/>
          </a:solidFill>
        </p:grpSpPr>
        <p:sp>
          <p:nvSpPr>
            <p:cNvPr id="7"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37897" name="TextBox 8"/>
            <p:cNvSpPr txBox="1">
              <a:spLocks noChangeArrowheads="1"/>
            </p:cNvSpPr>
            <p:nvPr/>
          </p:nvSpPr>
          <p:spPr bwMode="auto">
            <a:xfrm>
              <a:off x="4849816" y="5538802"/>
              <a:ext cx="1579573" cy="368300"/>
            </a:xfrm>
            <a:prstGeom prst="rect">
              <a:avLst/>
            </a:prstGeom>
            <a:noFill/>
            <a:ln w="9525">
              <a:noFill/>
              <a:miter lim="800000"/>
            </a:ln>
          </p:spPr>
          <p:txBody>
            <a:bodyPr wrap="none">
              <a:spAutoFit/>
            </a:bodyPr>
            <a:lstStyle/>
            <a:p>
              <a:pPr algn="l"/>
              <a:r>
                <a:rPr lang="zh-CN" altLang="en-US" b="1" dirty="0">
                  <a:solidFill>
                    <a:srgbClr val="FBFFFE"/>
                  </a:solidFill>
                </a:rPr>
                <a:t>教员讲解需求</a:t>
              </a:r>
              <a:endParaRPr lang="zh-CN" altLang="en-US" b="1" dirty="0">
                <a:solidFill>
                  <a:srgbClr val="FBFFFE"/>
                </a:solidFill>
              </a:endParaRPr>
            </a:p>
          </p:txBody>
        </p:sp>
      </p:gr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1" cstate="print"/>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15" name="图片 14" descr="6－14.JPG"/>
          <p:cNvPicPr>
            <a:picLocks noChangeAspect="1"/>
          </p:cNvPicPr>
          <p:nvPr/>
        </p:nvPicPr>
        <p:blipFill>
          <a:blip r:embed="rId2" cstate="print"/>
          <a:stretch>
            <a:fillRect/>
          </a:stretch>
        </p:blipFill>
        <p:spPr>
          <a:xfrm>
            <a:off x="571472" y="1428736"/>
            <a:ext cx="3681384" cy="3571900"/>
          </a:xfrm>
          <a:prstGeom prst="rect">
            <a:avLst/>
          </a:prstGeom>
        </p:spPr>
      </p:pic>
      <p:pic>
        <p:nvPicPr>
          <p:cNvPr id="16" name="图片 15" descr="6－15.JPG"/>
          <p:cNvPicPr>
            <a:picLocks noChangeAspect="1"/>
          </p:cNvPicPr>
          <p:nvPr/>
        </p:nvPicPr>
        <p:blipFill>
          <a:blip r:embed="rId3" cstate="print"/>
          <a:stretch>
            <a:fillRect/>
          </a:stretch>
        </p:blipFill>
        <p:spPr>
          <a:xfrm>
            <a:off x="5357818" y="1142984"/>
            <a:ext cx="2857520" cy="4773236"/>
          </a:xfrm>
          <a:prstGeom prst="rect">
            <a:avLst/>
          </a:prstGeom>
        </p:spPr>
      </p:pic>
      <p:cxnSp>
        <p:nvCxnSpPr>
          <p:cNvPr id="17" name="直接箭头连接符 16"/>
          <p:cNvCxnSpPr>
            <a:stCxn id="15" idx="3"/>
          </p:cNvCxnSpPr>
          <p:nvPr/>
        </p:nvCxnSpPr>
        <p:spPr>
          <a:xfrm>
            <a:off x="4252856" y="3214686"/>
            <a:ext cx="117640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hidden"/>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7892"/>
                                        </p:tgtEl>
                                        <p:attrNameLst>
                                          <p:attrName>style.visibility</p:attrName>
                                        </p:attrNameLst>
                                      </p:cBhvr>
                                      <p:to>
                                        <p:strVal val="visible"/>
                                      </p:to>
                                    </p:set>
                                    <p:animEffect transition="in" filter="wipe(left)">
                                      <p:cBhvr>
                                        <p:cTn id="34"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p:txBody>
          <a:bodyPr/>
          <a:lstStyle/>
          <a:p>
            <a:r>
              <a:rPr lang="zh-CN" altLang="en-US" sz="2800" dirty="0" smtClean="0">
                <a:solidFill>
                  <a:schemeClr val="tx2">
                    <a:lumMod val="75000"/>
                  </a:schemeClr>
                </a:solidFill>
              </a:rPr>
              <a:t>学员操作</a:t>
            </a:r>
            <a:r>
              <a:rPr lang="en-US" altLang="zh-CN" sz="2800" dirty="0" smtClean="0">
                <a:solidFill>
                  <a:schemeClr val="tx2">
                    <a:lumMod val="75000"/>
                  </a:schemeClr>
                </a:solidFill>
              </a:rPr>
              <a:t>—</a:t>
            </a:r>
            <a:r>
              <a:rPr lang="zh-CN" altLang="en-US" sz="2800" dirty="0" smtClean="0"/>
              <a:t>彩妆热卖产品列表</a:t>
            </a:r>
            <a:r>
              <a:rPr lang="en-US" altLang="zh-CN" sz="2800" dirty="0" smtClean="0"/>
              <a:t>2-2</a:t>
            </a:r>
            <a:endParaRPr lang="zh-CN" altLang="en-US" sz="2800" dirty="0" smtClean="0">
              <a:solidFill>
                <a:schemeClr val="tx2">
                  <a:lumMod val="75000"/>
                </a:schemeClr>
              </a:solidFill>
            </a:endParaRPr>
          </a:p>
        </p:txBody>
      </p:sp>
      <p:sp>
        <p:nvSpPr>
          <p:cNvPr id="38914" name="内容占位符 2"/>
          <p:cNvSpPr>
            <a:spLocks noGrp="1"/>
          </p:cNvSpPr>
          <p:nvPr>
            <p:ph idx="1"/>
          </p:nvPr>
        </p:nvSpPr>
        <p:spPr>
          <a:xfrm>
            <a:off x="785813" y="1214450"/>
            <a:ext cx="7643812" cy="2143112"/>
          </a:xfrm>
        </p:spPr>
        <p:txBody>
          <a:bodyPr/>
          <a:lstStyle/>
          <a:p>
            <a:r>
              <a:rPr lang="zh-CN" altLang="en-US" dirty="0" smtClean="0"/>
              <a:t>实现思路</a:t>
            </a:r>
            <a:endParaRPr lang="en-US" altLang="zh-CN" dirty="0" smtClean="0"/>
          </a:p>
          <a:p>
            <a:pPr lvl="1"/>
            <a:r>
              <a:rPr lang="zh-CN" altLang="en-US" dirty="0" smtClean="0"/>
              <a:t>鼠标移至超链接上时显示产品详细信息内容全放在</a:t>
            </a:r>
            <a:r>
              <a:rPr lang="en-US" altLang="zh-CN" dirty="0" smtClean="0"/>
              <a:t>&lt;</a:t>
            </a:r>
            <a:r>
              <a:rPr lang="en-US" altLang="zh-CN" dirty="0" err="1" smtClean="0"/>
              <a:t>li</a:t>
            </a:r>
            <a:r>
              <a:rPr lang="en-US" altLang="zh-CN" dirty="0" smtClean="0"/>
              <a:t>&gt;</a:t>
            </a:r>
            <a:r>
              <a:rPr lang="zh-CN" altLang="en-US" dirty="0" smtClean="0"/>
              <a:t>标签的</a:t>
            </a:r>
            <a:r>
              <a:rPr lang="en-US" altLang="zh-CN" dirty="0" smtClean="0"/>
              <a:t>&lt;div&gt;</a:t>
            </a:r>
            <a:r>
              <a:rPr lang="zh-CN" altLang="en-US" dirty="0" smtClean="0"/>
              <a:t>中</a:t>
            </a:r>
            <a:endParaRPr lang="en-US" altLang="zh-CN" dirty="0" smtClean="0"/>
          </a:p>
          <a:p>
            <a:pPr lvl="1"/>
            <a:r>
              <a:rPr lang="zh-CN" altLang="en-US" dirty="0" smtClean="0"/>
              <a:t>使用</a:t>
            </a:r>
            <a:r>
              <a:rPr lang="en-US" altLang="zh-CN" dirty="0" smtClean="0"/>
              <a:t>display</a:t>
            </a:r>
            <a:r>
              <a:rPr lang="zh-CN" altLang="en-US" dirty="0" smtClean="0"/>
              <a:t>属性设置</a:t>
            </a:r>
            <a:r>
              <a:rPr lang="en-US" altLang="zh-CN" dirty="0" smtClean="0"/>
              <a:t>div</a:t>
            </a:r>
            <a:r>
              <a:rPr lang="zh-CN" altLang="en-US" dirty="0" smtClean="0"/>
              <a:t>的显示和隐藏</a:t>
            </a:r>
            <a:endParaRPr lang="zh-CN" altLang="en-US" dirty="0" smtClean="0"/>
          </a:p>
          <a:p>
            <a:pPr lvl="1"/>
            <a:endParaRPr lang="en-US" altLang="zh-CN" dirty="0" smtClean="0"/>
          </a:p>
        </p:txBody>
      </p:sp>
      <p:sp>
        <p:nvSpPr>
          <p:cNvPr id="30" name="灯片编号占位符 29"/>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
        <p:nvSpPr>
          <p:cNvPr id="9" name="AutoShape 6"/>
          <p:cNvSpPr>
            <a:spLocks noChangeArrowheads="1"/>
          </p:cNvSpPr>
          <p:nvPr/>
        </p:nvSpPr>
        <p:spPr bwMode="auto">
          <a:xfrm>
            <a:off x="1000100" y="2643182"/>
            <a:ext cx="8072526" cy="3429024"/>
          </a:xfrm>
          <a:prstGeom prst="roundRect">
            <a:avLst>
              <a:gd name="adj" fmla="val 1201"/>
            </a:avLst>
          </a:prstGeom>
          <a:solidFill>
            <a:srgbClr val="EDF5FD"/>
          </a:solidFill>
          <a:ln w="19050" cap="flat" cmpd="sng" algn="ctr">
            <a:solidFill>
              <a:srgbClr val="0070C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a:defRPr/>
            </a:pPr>
            <a:r>
              <a:rPr lang="en-US" altLang="zh-CN" b="1" dirty="0" smtClean="0">
                <a:solidFill>
                  <a:schemeClr val="accent5">
                    <a:lumMod val="10000"/>
                  </a:schemeClr>
                </a:solidFill>
              </a:rPr>
              <a: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&lt;div id="cosmetics"&gt;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  &lt;p class="title"&gt;</a:t>
            </a:r>
            <a:r>
              <a:rPr lang="zh-CN" altLang="en-US" b="1" dirty="0" smtClean="0">
                <a:solidFill>
                  <a:schemeClr val="accent5">
                    <a:lumMod val="10000"/>
                  </a:schemeClr>
                </a:solidFill>
              </a:rPr>
              <a:t>大家都喜欢的彩妆</a:t>
            </a:r>
            <a:r>
              <a:rPr lang="en-US" altLang="zh-CN" b="1" dirty="0" smtClean="0">
                <a:solidFill>
                  <a:schemeClr val="accent5">
                    <a:lumMod val="10000"/>
                  </a:schemeClr>
                </a:solidFill>
              </a:rPr>
              <a:t>&lt;/p&gt;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  &lt;</a:t>
            </a:r>
            <a:r>
              <a:rPr lang="en-US" altLang="zh-CN" b="1" dirty="0" err="1" smtClean="0">
                <a:solidFill>
                  <a:schemeClr val="accent5">
                    <a:lumMod val="10000"/>
                  </a:schemeClr>
                </a:solidFill>
              </a:rPr>
              <a:t>ul</a:t>
            </a:r>
            <a:r>
              <a:rPr lang="en-US" altLang="zh-CN" b="1" dirty="0" smtClean="0">
                <a:solidFill>
                  <a:schemeClr val="accent5">
                    <a:lumMod val="10000"/>
                  </a:schemeClr>
                </a:solidFill>
              </a:rPr>
              <a:t>&gt;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    &lt;</a:t>
            </a:r>
            <a:r>
              <a:rPr lang="en-US" altLang="zh-CN" b="1" dirty="0" err="1" smtClean="0">
                <a:solidFill>
                  <a:schemeClr val="accent5">
                    <a:lumMod val="10000"/>
                  </a:schemeClr>
                </a:solidFill>
              </a:rPr>
              <a:t>li</a:t>
            </a:r>
            <a:r>
              <a:rPr lang="en-US" altLang="zh-CN" b="1" dirty="0" smtClean="0">
                <a:solidFill>
                  <a:schemeClr val="accent5">
                    <a:lumMod val="10000"/>
                  </a:schemeClr>
                </a:solidFill>
              </a:rPr>
              <a:t>&gt;&lt;a </a:t>
            </a:r>
            <a:r>
              <a:rPr lang="en-US" altLang="zh-CN" b="1" dirty="0" err="1" smtClean="0">
                <a:solidFill>
                  <a:schemeClr val="accent5">
                    <a:lumMod val="10000"/>
                  </a:schemeClr>
                </a:solidFill>
              </a:rPr>
              <a:t>href</a:t>
            </a:r>
            <a:r>
              <a:rPr lang="en-US" altLang="zh-CN" b="1" dirty="0" smtClean="0">
                <a:solidFill>
                  <a:schemeClr val="accent5">
                    <a:lumMod val="10000"/>
                  </a:schemeClr>
                </a:solidFill>
              </a:rPr>
              <a:t>="#"&gt;&lt;span&gt;1&lt;/span&gt;</a:t>
            </a:r>
            <a:r>
              <a:rPr lang="en-US" altLang="zh-CN" b="1" dirty="0" err="1" smtClean="0">
                <a:solidFill>
                  <a:schemeClr val="accent5">
                    <a:lumMod val="10000"/>
                  </a:schemeClr>
                </a:solidFill>
              </a:rPr>
              <a:t>Za</a:t>
            </a:r>
            <a:r>
              <a:rPr lang="zh-CN" altLang="en-US" b="1" dirty="0" smtClean="0">
                <a:solidFill>
                  <a:schemeClr val="accent5">
                    <a:lumMod val="10000"/>
                  </a:schemeClr>
                </a:solidFill>
              </a:rPr>
              <a:t>姬芮新能真皙美白隔离霜 </a:t>
            </a:r>
            <a:r>
              <a:rPr lang="en-US" altLang="zh-CN" b="1" dirty="0" smtClean="0">
                <a:solidFill>
                  <a:schemeClr val="accent5">
                    <a:lumMod val="10000"/>
                  </a:schemeClr>
                </a:solidFill>
              </a:rPr>
              <a:t>35g</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      &lt;div&gt;&lt;</a:t>
            </a:r>
            <a:r>
              <a:rPr lang="en-US" altLang="zh-CN" b="1" dirty="0" err="1" smtClean="0">
                <a:solidFill>
                  <a:schemeClr val="accent5">
                    <a:lumMod val="10000"/>
                  </a:schemeClr>
                </a:solidFill>
              </a:rPr>
              <a:t>img</a:t>
            </a:r>
            <a:r>
              <a:rPr lang="en-US" altLang="zh-CN" b="1" dirty="0" smtClean="0">
                <a:solidFill>
                  <a:schemeClr val="accent5">
                    <a:lumMod val="10000"/>
                  </a:schemeClr>
                </a:solidFill>
              </a:rPr>
              <a:t> </a:t>
            </a:r>
            <a:r>
              <a:rPr lang="en-US" altLang="zh-CN" b="1" dirty="0" err="1" smtClean="0">
                <a:solidFill>
                  <a:schemeClr val="accent5">
                    <a:lumMod val="10000"/>
                  </a:schemeClr>
                </a:solidFill>
              </a:rPr>
              <a:t>src</a:t>
            </a:r>
            <a:r>
              <a:rPr lang="en-US" altLang="zh-CN" b="1" dirty="0" smtClean="0">
                <a:solidFill>
                  <a:schemeClr val="accent5">
                    <a:lumMod val="10000"/>
                  </a:schemeClr>
                </a:solidFill>
              </a:rPr>
              <a:t>="image/icon-1.jpg" alt="</a:t>
            </a:r>
            <a:r>
              <a:rPr lang="en-US" altLang="zh-CN" b="1" dirty="0" err="1" smtClean="0">
                <a:solidFill>
                  <a:schemeClr val="accent5">
                    <a:lumMod val="10000"/>
                  </a:schemeClr>
                </a:solidFill>
              </a:rPr>
              <a:t>Za</a:t>
            </a:r>
            <a:r>
              <a:rPr lang="zh-CN" altLang="en-US" b="1" dirty="0" smtClean="0">
                <a:solidFill>
                  <a:schemeClr val="accent5">
                    <a:lumMod val="10000"/>
                  </a:schemeClr>
                </a:solidFill>
              </a:rPr>
              <a:t>姬芮新能真皙美白隔离霜</a:t>
            </a:r>
            <a:r>
              <a:rPr lang="en-US" altLang="zh-CN" b="1" dirty="0" smtClean="0">
                <a:solidFill>
                  <a:schemeClr val="accent5">
                    <a:lumMod val="10000"/>
                  </a:schemeClr>
                </a:solidFill>
              </a:rPr>
              <a:t>" /&gt;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        &lt;p&gt;</a:t>
            </a:r>
            <a:r>
              <a:rPr lang="zh-CN" altLang="en-US" b="1" dirty="0" smtClean="0">
                <a:solidFill>
                  <a:schemeClr val="accent5">
                    <a:lumMod val="10000"/>
                  </a:schemeClr>
                </a:solidFill>
              </a:rPr>
              <a:t>￥</a:t>
            </a:r>
            <a:r>
              <a:rPr lang="en-US" altLang="zh-CN" b="1" dirty="0" smtClean="0">
                <a:solidFill>
                  <a:schemeClr val="accent5">
                    <a:lumMod val="10000"/>
                  </a:schemeClr>
                </a:solidFill>
              </a:rPr>
              <a:t>62.00  </a:t>
            </a:r>
            <a:r>
              <a:rPr lang="zh-CN" altLang="en-US" b="1" dirty="0" smtClean="0">
                <a:solidFill>
                  <a:schemeClr val="accent5">
                    <a:lumMod val="10000"/>
                  </a:schemeClr>
                </a:solidFill>
              </a:rPr>
              <a:t>最近</a:t>
            </a:r>
            <a:r>
              <a:rPr lang="en-US" altLang="zh-CN" b="1" dirty="0" smtClean="0">
                <a:solidFill>
                  <a:schemeClr val="accent5">
                    <a:lumMod val="10000"/>
                  </a:schemeClr>
                </a:solidFill>
              </a:rPr>
              <a:t>69122</a:t>
            </a:r>
            <a:r>
              <a:rPr lang="zh-CN" altLang="en-US" b="1" dirty="0" smtClean="0">
                <a:solidFill>
                  <a:schemeClr val="accent5">
                    <a:lumMod val="10000"/>
                  </a:schemeClr>
                </a:solidFill>
              </a:rPr>
              <a:t>人购买</a:t>
            </a:r>
            <a:r>
              <a:rPr lang="en-US" altLang="zh-CN" b="1" dirty="0" smtClean="0">
                <a:solidFill>
                  <a:schemeClr val="accent5">
                    <a:lumMod val="10000"/>
                  </a:schemeClr>
                </a:solidFill>
              </a:rPr>
              <a:t>&lt;/p&gt;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      &lt;/div&gt;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      &lt;/a&gt;&lt;/</a:t>
            </a:r>
            <a:r>
              <a:rPr lang="en-US" altLang="zh-CN" b="1" dirty="0" err="1" smtClean="0">
                <a:solidFill>
                  <a:schemeClr val="accent5">
                    <a:lumMod val="10000"/>
                  </a:schemeClr>
                </a:solidFill>
              </a:rPr>
              <a:t>li</a:t>
            </a:r>
            <a:r>
              <a:rPr lang="en-US" altLang="zh-CN" b="1" dirty="0" smtClean="0">
                <a:solidFill>
                  <a:schemeClr val="accent5">
                    <a:lumMod val="10000"/>
                  </a:schemeClr>
                </a:solidFill>
              </a:rPr>
              <a:t>&gt;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  &lt;/</a:t>
            </a:r>
            <a:r>
              <a:rPr lang="en-US" altLang="zh-CN" b="1" dirty="0" err="1" smtClean="0">
                <a:solidFill>
                  <a:schemeClr val="accent5">
                    <a:lumMod val="10000"/>
                  </a:schemeClr>
                </a:solidFill>
              </a:rPr>
              <a:t>ul</a:t>
            </a:r>
            <a:r>
              <a:rPr lang="en-US" altLang="zh-CN" b="1" dirty="0" smtClean="0">
                <a:solidFill>
                  <a:schemeClr val="accent5">
                    <a:lumMod val="10000"/>
                  </a:schemeClr>
                </a:solidFill>
              </a:rPr>
              <a:t>&gt;</a:t>
            </a:r>
            <a:endParaRPr lang="en-US" altLang="zh-CN" b="1" dirty="0" smtClean="0">
              <a:solidFill>
                <a:schemeClr val="accent5">
                  <a:lumMod val="10000"/>
                </a:schemeClr>
              </a:solidFill>
            </a:endParaRPr>
          </a:p>
          <a:p>
            <a:pPr algn="l">
              <a:defRPr/>
            </a:pPr>
            <a:r>
              <a:rPr lang="en-US" altLang="zh-CN" b="1" dirty="0" smtClean="0">
                <a:solidFill>
                  <a:schemeClr val="accent5">
                    <a:lumMod val="10000"/>
                  </a:schemeClr>
                </a:solidFill>
              </a:rPr>
              <a:t>&lt;/div&gt;</a:t>
            </a:r>
            <a:endParaRPr lang="en-US" altLang="zh-CN" b="1" dirty="0">
              <a:solidFill>
                <a:schemeClr val="accent5">
                  <a:lumMod val="10000"/>
                </a:schemeClr>
              </a:solidFill>
            </a:endParaRPr>
          </a:p>
        </p:txBody>
      </p:sp>
      <p:grpSp>
        <p:nvGrpSpPr>
          <p:cNvPr id="38922" name="组合 9"/>
          <p:cNvGrpSpPr/>
          <p:nvPr/>
        </p:nvGrpSpPr>
        <p:grpSpPr bwMode="auto">
          <a:xfrm>
            <a:off x="2857488" y="6426200"/>
            <a:ext cx="3071813" cy="431800"/>
            <a:chOff x="4071935" y="5500702"/>
            <a:chExt cx="3071834" cy="431800"/>
          </a:xfrm>
          <a:solidFill>
            <a:srgbClr val="0070C0"/>
          </a:solidFill>
        </p:grpSpPr>
        <p:sp>
          <p:nvSpPr>
            <p:cNvPr id="13"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38929" name="TextBox 13"/>
            <p:cNvSpPr txBox="1">
              <a:spLocks noChangeArrowheads="1"/>
            </p:cNvSpPr>
            <p:nvPr/>
          </p:nvSpPr>
          <p:spPr bwMode="auto">
            <a:xfrm>
              <a:off x="4575176" y="5538802"/>
              <a:ext cx="2068526" cy="368300"/>
            </a:xfrm>
            <a:prstGeom prst="rect">
              <a:avLst/>
            </a:prstGeom>
            <a:noFill/>
            <a:ln w="9525">
              <a:noFill/>
              <a:miter lim="800000"/>
            </a:ln>
          </p:spPr>
          <p:txBody>
            <a:bodyPr wrap="none">
              <a:spAutoFit/>
            </a:bodyPr>
            <a:lstStyle/>
            <a:p>
              <a:r>
                <a:rPr lang="zh-CN" altLang="en-US" b="1" dirty="0">
                  <a:solidFill>
                    <a:srgbClr val="FBFFFE"/>
                  </a:solidFill>
                </a:rPr>
                <a:t>完成时间：</a:t>
              </a:r>
              <a:r>
                <a:rPr lang="en-US" altLang="zh-CN" b="1" dirty="0">
                  <a:solidFill>
                    <a:srgbClr val="FBFFFE"/>
                  </a:solidFill>
                </a:rPr>
                <a:t>10</a:t>
              </a:r>
              <a:r>
                <a:rPr lang="zh-CN" altLang="en-US" b="1" dirty="0">
                  <a:solidFill>
                    <a:srgbClr val="FBFFFE"/>
                  </a:solidFill>
                </a:rPr>
                <a:t>分钟</a:t>
              </a:r>
              <a:endParaRPr lang="zh-CN" altLang="en-US" b="1" dirty="0">
                <a:solidFill>
                  <a:srgbClr val="FBFFFE"/>
                </a:solidFill>
              </a:endParaRPr>
            </a:p>
          </p:txBody>
        </p:sp>
      </p:grpSp>
      <p:grpSp>
        <p:nvGrpSpPr>
          <p:cNvPr id="22" name="组合 21"/>
          <p:cNvGrpSpPr/>
          <p:nvPr/>
        </p:nvGrpSpPr>
        <p:grpSpPr>
          <a:xfrm>
            <a:off x="156391" y="2181661"/>
            <a:ext cx="986585" cy="461521"/>
            <a:chOff x="3786182" y="3824735"/>
            <a:chExt cx="986585" cy="461521"/>
          </a:xfrm>
        </p:grpSpPr>
        <p:sp>
          <p:nvSpPr>
            <p:cNvPr id="26" name="TextBox 25"/>
            <p:cNvSpPr txBox="1"/>
            <p:nvPr/>
          </p:nvSpPr>
          <p:spPr>
            <a:xfrm>
              <a:off x="4071934" y="3855440"/>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提示</a:t>
              </a:r>
              <a:endParaRPr lang="zh-CN" altLang="en-US" sz="2000" b="1" dirty="0">
                <a:solidFill>
                  <a:schemeClr val="tx1"/>
                </a:solidFill>
                <a:latin typeface="黑体" panose="02010609060101010101" pitchFamily="2" charset="-122"/>
                <a:ea typeface="黑体" panose="02010609060101010101" pitchFamily="2" charset="-122"/>
              </a:endParaRPr>
            </a:p>
          </p:txBody>
        </p:sp>
        <p:pic>
          <p:nvPicPr>
            <p:cNvPr id="27" name="Picture 2" descr="C:\Users\meng.zhang\Desktop\ACCP7.0模版图标规范\s-3.png"/>
            <p:cNvPicPr>
              <a:picLocks noChangeAspect="1" noChangeArrowheads="1"/>
            </p:cNvPicPr>
            <p:nvPr/>
          </p:nvPicPr>
          <p:blipFill>
            <a:blip r:embed="rId1" cstate="print"/>
            <a:srcRect/>
            <a:stretch>
              <a:fillRect/>
            </a:stretch>
          </p:blipFill>
          <p:spPr bwMode="auto">
            <a:xfrm>
              <a:off x="3786182" y="3824735"/>
              <a:ext cx="381854" cy="461521"/>
            </a:xfrm>
            <a:prstGeom prst="rect">
              <a:avLst/>
            </a:prstGeom>
            <a:noFill/>
          </p:spPr>
        </p:pic>
      </p:gr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2" cstate="print"/>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sp>
        <p:nvSpPr>
          <p:cNvPr id="28" name="AutoShape 6"/>
          <p:cNvSpPr>
            <a:spLocks noChangeArrowheads="1"/>
          </p:cNvSpPr>
          <p:nvPr/>
        </p:nvSpPr>
        <p:spPr bwMode="auto">
          <a:xfrm>
            <a:off x="1428728" y="3143248"/>
            <a:ext cx="3429024" cy="1785950"/>
          </a:xfrm>
          <a:prstGeom prst="roundRect">
            <a:avLst>
              <a:gd name="adj" fmla="val 1201"/>
            </a:avLst>
          </a:prstGeom>
          <a:solidFill>
            <a:srgbClr val="EDF5FD"/>
          </a:solidFill>
          <a:ln w="19050" cap="flat" cmpd="sng" algn="ctr">
            <a:solidFill>
              <a:srgbClr val="0070C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a:lnSpc>
                <a:spcPct val="150000"/>
              </a:lnSpc>
              <a:defRPr/>
            </a:pPr>
            <a:r>
              <a:rPr lang="en-US" altLang="zh-CN" b="1" dirty="0" smtClean="0">
                <a:solidFill>
                  <a:schemeClr val="accent5">
                    <a:lumMod val="10000"/>
                  </a:schemeClr>
                </a:solidFill>
              </a:rPr>
              <a:t>#cosmetics </a:t>
            </a:r>
            <a:r>
              <a:rPr lang="en-US" altLang="zh-CN" b="1" dirty="0" err="1" smtClean="0">
                <a:solidFill>
                  <a:schemeClr val="accent5">
                    <a:lumMod val="10000"/>
                  </a:schemeClr>
                </a:solidFill>
              </a:rPr>
              <a:t>li</a:t>
            </a:r>
            <a:r>
              <a:rPr lang="en-US" altLang="zh-CN" b="1" dirty="0" smtClean="0">
                <a:solidFill>
                  <a:schemeClr val="accent5">
                    <a:lumMod val="10000"/>
                  </a:schemeClr>
                </a:solidFill>
              </a:rPr>
              <a:t> div {</a:t>
            </a:r>
            <a:endParaRPr lang="en-US" altLang="zh-CN" b="1" dirty="0" smtClean="0">
              <a:solidFill>
                <a:schemeClr val="accent5">
                  <a:lumMod val="10000"/>
                </a:schemeClr>
              </a:solidFill>
            </a:endParaRPr>
          </a:p>
          <a:p>
            <a:pPr algn="l">
              <a:lnSpc>
                <a:spcPct val="150000"/>
              </a:lnSpc>
              <a:defRPr/>
            </a:pPr>
            <a:r>
              <a:rPr lang="en-US" altLang="zh-CN" b="1" dirty="0" smtClean="0">
                <a:solidFill>
                  <a:schemeClr val="accent5">
                    <a:lumMod val="10000"/>
                  </a:schemeClr>
                </a:solidFill>
              </a:rPr>
              <a:t>	</a:t>
            </a:r>
            <a:r>
              <a:rPr lang="en-US" altLang="zh-CN" b="1" dirty="0" err="1" smtClean="0">
                <a:solidFill>
                  <a:schemeClr val="accent5">
                    <a:lumMod val="10000"/>
                  </a:schemeClr>
                </a:solidFill>
              </a:rPr>
              <a:t>display:none</a:t>
            </a:r>
            <a:r>
              <a:rPr lang="en-US" altLang="zh-CN" b="1" dirty="0" smtClean="0">
                <a:solidFill>
                  <a:schemeClr val="accent5">
                    <a:lumMod val="10000"/>
                  </a:schemeClr>
                </a:solidFill>
              </a:rPr>
              <a:t>;</a:t>
            </a:r>
            <a:endParaRPr lang="en-US" altLang="zh-CN" b="1" dirty="0" smtClean="0">
              <a:solidFill>
                <a:schemeClr val="accent5">
                  <a:lumMod val="10000"/>
                </a:schemeClr>
              </a:solidFill>
            </a:endParaRPr>
          </a:p>
          <a:p>
            <a:pPr algn="l">
              <a:lnSpc>
                <a:spcPct val="150000"/>
              </a:lnSpc>
              <a:defRPr/>
            </a:pPr>
            <a:r>
              <a:rPr lang="en-US" altLang="zh-CN" b="1" dirty="0" smtClean="0">
                <a:solidFill>
                  <a:schemeClr val="accent5">
                    <a:lumMod val="10000"/>
                  </a:schemeClr>
                </a:solidFill>
              </a:rPr>
              <a:t>	text-</a:t>
            </a:r>
            <a:r>
              <a:rPr lang="en-US" altLang="zh-CN" b="1" dirty="0" err="1" smtClean="0">
                <a:solidFill>
                  <a:schemeClr val="accent5">
                    <a:lumMod val="10000"/>
                  </a:schemeClr>
                </a:solidFill>
              </a:rPr>
              <a:t>align:center</a:t>
            </a:r>
            <a:r>
              <a:rPr lang="en-US" altLang="zh-CN" b="1" dirty="0" smtClean="0">
                <a:solidFill>
                  <a:schemeClr val="accent5">
                    <a:lumMod val="10000"/>
                  </a:schemeClr>
                </a:solidFill>
              </a:rPr>
              <a:t>;</a:t>
            </a:r>
            <a:endParaRPr lang="en-US" altLang="zh-CN" b="1" dirty="0" smtClean="0">
              <a:solidFill>
                <a:schemeClr val="accent5">
                  <a:lumMod val="10000"/>
                </a:schemeClr>
              </a:solidFill>
            </a:endParaRPr>
          </a:p>
          <a:p>
            <a:pPr algn="l">
              <a:lnSpc>
                <a:spcPct val="150000"/>
              </a:lnSpc>
              <a:defRPr/>
            </a:pPr>
            <a:r>
              <a:rPr lang="en-US" altLang="zh-CN" b="1" dirty="0" smtClean="0">
                <a:solidFill>
                  <a:schemeClr val="accent5">
                    <a:lumMod val="10000"/>
                  </a:schemeClr>
                </a:solidFill>
              </a:rPr>
              <a:t>}</a:t>
            </a:r>
            <a:endParaRPr lang="en-US" altLang="zh-CN" b="1" dirty="0">
              <a:solidFill>
                <a:schemeClr val="accent5">
                  <a:lumMod val="10000"/>
                </a:schemeClr>
              </a:solidFill>
            </a:endParaRPr>
          </a:p>
        </p:txBody>
      </p:sp>
      <p:sp>
        <p:nvSpPr>
          <p:cNvPr id="29" name="AutoShape 6"/>
          <p:cNvSpPr>
            <a:spLocks noChangeArrowheads="1"/>
          </p:cNvSpPr>
          <p:nvPr/>
        </p:nvSpPr>
        <p:spPr bwMode="auto">
          <a:xfrm>
            <a:off x="5286380" y="3143248"/>
            <a:ext cx="3429024" cy="1785950"/>
          </a:xfrm>
          <a:prstGeom prst="roundRect">
            <a:avLst>
              <a:gd name="adj" fmla="val 1201"/>
            </a:avLst>
          </a:prstGeom>
          <a:solidFill>
            <a:srgbClr val="EDF5FD"/>
          </a:solidFill>
          <a:ln w="19050" cap="flat" cmpd="sng" algn="ctr">
            <a:solidFill>
              <a:srgbClr val="0070C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a:lnSpc>
                <a:spcPct val="150000"/>
              </a:lnSpc>
              <a:defRPr/>
            </a:pPr>
            <a:r>
              <a:rPr lang="en-US" altLang="zh-CN" b="1" dirty="0" smtClean="0">
                <a:solidFill>
                  <a:schemeClr val="accent5">
                    <a:lumMod val="10000"/>
                  </a:schemeClr>
                </a:solidFill>
              </a:rPr>
              <a:t>#cosmetics a:hover div {</a:t>
            </a:r>
            <a:endParaRPr lang="en-US" altLang="zh-CN" b="1" dirty="0" smtClean="0">
              <a:solidFill>
                <a:schemeClr val="accent5">
                  <a:lumMod val="10000"/>
                </a:schemeClr>
              </a:solidFill>
            </a:endParaRPr>
          </a:p>
          <a:p>
            <a:pPr algn="l">
              <a:lnSpc>
                <a:spcPct val="150000"/>
              </a:lnSpc>
              <a:defRPr/>
            </a:pPr>
            <a:r>
              <a:rPr lang="en-US" altLang="zh-CN" b="1" dirty="0" smtClean="0">
                <a:solidFill>
                  <a:schemeClr val="accent5">
                    <a:lumMod val="10000"/>
                  </a:schemeClr>
                </a:solidFill>
              </a:rPr>
              <a:t>	</a:t>
            </a:r>
            <a:r>
              <a:rPr lang="en-US" altLang="zh-CN" b="1" dirty="0" err="1" smtClean="0">
                <a:solidFill>
                  <a:schemeClr val="accent5">
                    <a:lumMod val="10000"/>
                  </a:schemeClr>
                </a:solidFill>
              </a:rPr>
              <a:t>display:block</a:t>
            </a:r>
            <a:r>
              <a:rPr lang="en-US" altLang="zh-CN" b="1" dirty="0" smtClean="0">
                <a:solidFill>
                  <a:schemeClr val="accent5">
                    <a:lumMod val="10000"/>
                  </a:schemeClr>
                </a:solidFill>
              </a:rPr>
              <a:t>;</a:t>
            </a:r>
            <a:endParaRPr lang="en-US" altLang="zh-CN" b="1" dirty="0" smtClean="0">
              <a:solidFill>
                <a:schemeClr val="accent5">
                  <a:lumMod val="10000"/>
                </a:schemeClr>
              </a:solidFill>
            </a:endParaRPr>
          </a:p>
          <a:p>
            <a:pPr algn="l">
              <a:lnSpc>
                <a:spcPct val="150000"/>
              </a:lnSpc>
              <a:defRPr/>
            </a:pPr>
            <a:r>
              <a:rPr lang="en-US" altLang="zh-CN" b="1" dirty="0" smtClean="0">
                <a:solidFill>
                  <a:schemeClr val="accent5">
                    <a:lumMod val="10000"/>
                  </a:schemeClr>
                </a:solidFill>
              </a:rPr>
              <a:t>}</a:t>
            </a:r>
            <a:endParaRPr lang="en-US" altLang="zh-CN" b="1" dirty="0" smtClean="0">
              <a:solidFill>
                <a:schemeClr val="accent5">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8914">
                                            <p:txEl>
                                              <p:pRg st="2" end="2"/>
                                            </p:txEl>
                                          </p:spTgt>
                                        </p:tgtEl>
                                        <p:attrNameLst>
                                          <p:attrName>style.visibility</p:attrName>
                                        </p:attrNameLst>
                                      </p:cBhvr>
                                      <p:to>
                                        <p:strVal val="visible"/>
                                      </p:to>
                                    </p:set>
                                    <p:animEffect transition="in" filter="wipe(left)">
                                      <p:cBhvr>
                                        <p:cTn id="10" dur="500"/>
                                        <p:tgtEl>
                                          <p:spTgt spid="38914">
                                            <p:txEl>
                                              <p:pRg st="2" end="2"/>
                                            </p:txEl>
                                          </p:spTgt>
                                        </p:tgtEl>
                                      </p:cBhvr>
                                    </p:animEffect>
                                  </p:childTnLst>
                                </p:cTn>
                              </p:par>
                            </p:childTnLst>
                          </p:cTn>
                        </p:par>
                        <p:par>
                          <p:cTn id="11" fill="hold">
                            <p:stCondLst>
                              <p:cond delay="500"/>
                            </p:stCondLst>
                            <p:childTnLst>
                              <p:par>
                                <p:cTn id="12" presetID="42" presetClass="path" presetSubtype="0" accel="50000" decel="50000" fill="hold" nodeType="afterEffect">
                                  <p:stCondLst>
                                    <p:cond delay="0"/>
                                  </p:stCondLst>
                                  <p:childTnLst>
                                    <p:animMotion origin="layout" path="M 3.05556E-6 4.90287E-6 L 3.05556E-6 0.13783 " pathEditMode="relative" rAng="0" ptsTypes="AA">
                                      <p:cBhvr>
                                        <p:cTn id="13" dur="2000" fill="hold"/>
                                        <p:tgtEl>
                                          <p:spTgt spid="22"/>
                                        </p:tgtEl>
                                        <p:attrNameLst>
                                          <p:attrName>ppt_x</p:attrName>
                                          <p:attrName>ppt_y</p:attrName>
                                        </p:attrNameLst>
                                      </p:cBhvr>
                                      <p:rCtr x="0" y="69"/>
                                    </p:animMotion>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3500"/>
                            </p:stCondLst>
                            <p:childTnLst>
                              <p:par>
                                <p:cTn id="23" presetID="22" presetClass="entr" presetSubtype="8" fill="hold" nodeType="afterEffect">
                                  <p:stCondLst>
                                    <p:cond delay="0"/>
                                  </p:stCondLst>
                                  <p:childTnLst>
                                    <p:set>
                                      <p:cBhvr>
                                        <p:cTn id="24" dur="1" fill="hold">
                                          <p:stCondLst>
                                            <p:cond delay="0"/>
                                          </p:stCondLst>
                                        </p:cTn>
                                        <p:tgtEl>
                                          <p:spTgt spid="38922"/>
                                        </p:tgtEl>
                                        <p:attrNameLst>
                                          <p:attrName>style.visibility</p:attrName>
                                        </p:attrNameLst>
                                      </p:cBhvr>
                                      <p:to>
                                        <p:strVal val="visible"/>
                                      </p:to>
                                    </p:set>
                                    <p:animEffect transition="in" filter="wipe(left)">
                                      <p:cBhvr>
                                        <p:cTn id="25"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solidFill>
                  <a:schemeClr val="tx2">
                    <a:lumMod val="75000"/>
                  </a:schemeClr>
                </a:solidFill>
              </a:rPr>
              <a:t>总结</a:t>
            </a:r>
            <a:endParaRPr lang="zh-CN" altLang="en-US" dirty="0" smtClean="0">
              <a:solidFill>
                <a:schemeClr val="tx2">
                  <a:lumMod val="75000"/>
                </a:schemeClr>
              </a:solidFill>
            </a:endParaRPr>
          </a:p>
        </p:txBody>
      </p:sp>
      <p:sp>
        <p:nvSpPr>
          <p:cNvPr id="34819" name="内容占位符 2"/>
          <p:cNvSpPr>
            <a:spLocks noGrp="1"/>
          </p:cNvSpPr>
          <p:nvPr>
            <p:ph idx="1"/>
          </p:nvPr>
        </p:nvSpPr>
        <p:spPr>
          <a:xfrm>
            <a:off x="785813" y="1285875"/>
            <a:ext cx="8072467" cy="5224463"/>
          </a:xfrm>
        </p:spPr>
        <p:txBody>
          <a:bodyPr/>
          <a:lstStyle/>
          <a:p>
            <a:r>
              <a:rPr lang="zh-CN" altLang="en-US" dirty="0" smtClean="0"/>
              <a:t>掌握盒子模型的边框、外边距和内边距在网页中的使用方法。</a:t>
            </a:r>
            <a:endParaRPr lang="zh-CN" altLang="en-US" dirty="0" smtClean="0"/>
          </a:p>
          <a:p>
            <a:r>
              <a:rPr lang="zh-CN" altLang="en-US" dirty="0" smtClean="0"/>
              <a:t>会使用盒子模型属性美化图片、</a:t>
            </a:r>
            <a:r>
              <a:rPr lang="en-US" altLang="zh-CN" dirty="0" smtClean="0"/>
              <a:t>&lt;div&gt;</a:t>
            </a:r>
            <a:r>
              <a:rPr lang="zh-CN" altLang="en-US" dirty="0" smtClean="0"/>
              <a:t>、列表、表单元素等网页元素。</a:t>
            </a:r>
            <a:endParaRPr lang="zh-CN" altLang="en-US" dirty="0" smtClean="0"/>
          </a:p>
          <a:p>
            <a:r>
              <a:rPr lang="zh-CN" altLang="en-US" dirty="0" smtClean="0"/>
              <a:t>能够精确计算盒子模型的尺寸。</a:t>
            </a:r>
            <a:endParaRPr lang="zh-CN" altLang="en-US" dirty="0" smtClean="0"/>
          </a:p>
          <a:p>
            <a:r>
              <a:rPr lang="zh-CN" altLang="en-US" dirty="0" smtClean="0"/>
              <a:t>了解什么是标准文档流，以及标准文档流由块级元素和内联元素组成。</a:t>
            </a:r>
            <a:endParaRPr lang="zh-CN" altLang="en-US" dirty="0" smtClean="0"/>
          </a:p>
          <a:p>
            <a:r>
              <a:rPr lang="zh-CN" altLang="en-US" dirty="0" smtClean="0"/>
              <a:t>使用</a:t>
            </a:r>
            <a:r>
              <a:rPr lang="en-US" altLang="zh-CN" dirty="0" smtClean="0"/>
              <a:t>display</a:t>
            </a:r>
            <a:r>
              <a:rPr lang="zh-CN" altLang="en-US" dirty="0" smtClean="0"/>
              <a:t>属性对块级元素和内联元素进行转换，并且使用</a:t>
            </a:r>
            <a:r>
              <a:rPr lang="en-US" altLang="zh-CN" dirty="0" smtClean="0"/>
              <a:t>display</a:t>
            </a:r>
            <a:r>
              <a:rPr lang="zh-CN" altLang="en-US" dirty="0" smtClean="0"/>
              <a:t>属性设置网页元素的显示和隐藏。</a:t>
            </a:r>
            <a:endParaRPr lang="zh-CN" altLang="en-US" dirty="0" smtClean="0"/>
          </a:p>
          <a:p>
            <a:pPr eaLnBrk="1" hangingPunct="1"/>
            <a:endParaRPr lang="zh-CN" altLang="en-US" dirty="0" smtClean="0"/>
          </a:p>
        </p:txBody>
      </p:sp>
      <p:sp>
        <p:nvSpPr>
          <p:cNvPr id="6" name="灯片编号占位符 5"/>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35013" y="28558"/>
            <a:ext cx="8229600" cy="900112"/>
          </a:xfrm>
        </p:spPr>
        <p:txBody>
          <a:bodyPr/>
          <a:lstStyle/>
          <a:p>
            <a:r>
              <a:rPr lang="zh-CN" altLang="en-US" dirty="0" smtClean="0">
                <a:solidFill>
                  <a:schemeClr val="tx2">
                    <a:lumMod val="75000"/>
                  </a:schemeClr>
                </a:solidFill>
              </a:rPr>
              <a:t>本章目标</a:t>
            </a:r>
            <a:endParaRPr lang="zh-CN" altLang="en-US" dirty="0" smtClean="0">
              <a:solidFill>
                <a:schemeClr val="tx2">
                  <a:lumMod val="75000"/>
                </a:schemeClr>
              </a:solidFill>
            </a:endParaRPr>
          </a:p>
        </p:txBody>
      </p:sp>
      <p:sp>
        <p:nvSpPr>
          <p:cNvPr id="17411" name="内容占位符 2"/>
          <p:cNvSpPr>
            <a:spLocks noGrp="1"/>
          </p:cNvSpPr>
          <p:nvPr>
            <p:ph idx="1"/>
          </p:nvPr>
        </p:nvSpPr>
        <p:spPr>
          <a:xfrm>
            <a:off x="784225" y="1142984"/>
            <a:ext cx="6502419" cy="5010150"/>
          </a:xfrm>
        </p:spPr>
        <p:txBody>
          <a:bodyPr/>
          <a:lstStyle/>
          <a:p>
            <a:pPr>
              <a:lnSpc>
                <a:spcPct val="150000"/>
              </a:lnSpc>
            </a:pPr>
            <a:r>
              <a:rPr lang="zh-CN" altLang="en-US" dirty="0" smtClean="0"/>
              <a:t>理解盒子模型及其构成</a:t>
            </a:r>
            <a:endParaRPr lang="zh-CN" altLang="en-US" dirty="0" smtClean="0"/>
          </a:p>
          <a:p>
            <a:pPr>
              <a:lnSpc>
                <a:spcPct val="150000"/>
              </a:lnSpc>
            </a:pPr>
            <a:r>
              <a:rPr lang="zh-CN" altLang="en-US" dirty="0" smtClean="0"/>
              <a:t>会使用盒子属性美化网页元素</a:t>
            </a:r>
            <a:endParaRPr lang="zh-CN" altLang="en-US" dirty="0" smtClean="0"/>
          </a:p>
          <a:p>
            <a:pPr>
              <a:lnSpc>
                <a:spcPct val="150000"/>
              </a:lnSpc>
            </a:pPr>
            <a:r>
              <a:rPr lang="zh-CN" altLang="en-US" dirty="0" smtClean="0"/>
              <a:t>会计算盒子模型尺寸</a:t>
            </a:r>
            <a:endParaRPr lang="zh-CN" altLang="en-US" dirty="0" smtClean="0"/>
          </a:p>
          <a:p>
            <a:pPr>
              <a:lnSpc>
                <a:spcPct val="150000"/>
              </a:lnSpc>
            </a:pPr>
            <a:r>
              <a:rPr lang="zh-CN" altLang="en-US" dirty="0" smtClean="0"/>
              <a:t>理解标准文档流及其组成和特点</a:t>
            </a:r>
            <a:endParaRPr lang="zh-CN" altLang="en-US" dirty="0" smtClean="0"/>
          </a:p>
          <a:p>
            <a:pPr>
              <a:lnSpc>
                <a:spcPct val="150000"/>
              </a:lnSpc>
            </a:pPr>
            <a:r>
              <a:rPr lang="zh-CN" altLang="en-US" dirty="0" smtClean="0"/>
              <a:t>会使用</a:t>
            </a:r>
            <a:r>
              <a:rPr lang="en-US" altLang="zh-CN" dirty="0" smtClean="0"/>
              <a:t>display</a:t>
            </a:r>
            <a:r>
              <a:rPr lang="zh-CN" altLang="en-US" dirty="0" smtClean="0"/>
              <a:t>属性设置元素显示方式</a:t>
            </a:r>
            <a:endParaRPr lang="zh-CN" altLang="en-US" dirty="0" smtClean="0"/>
          </a:p>
        </p:txBody>
      </p:sp>
      <p:sp>
        <p:nvSpPr>
          <p:cNvPr id="8" name="灯片编号占位符 7"/>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pic>
        <p:nvPicPr>
          <p:cNvPr id="11" name="Picture 2" descr="C:\Users\meng.zhang\Desktop\ACCP7.0模版图标规范\啊-1.png"/>
          <p:cNvPicPr>
            <a:picLocks noChangeAspect="1" noChangeArrowheads="1"/>
          </p:cNvPicPr>
          <p:nvPr/>
        </p:nvPicPr>
        <p:blipFill>
          <a:blip r:embed="rId1" cstate="print"/>
          <a:srcRect/>
          <a:stretch>
            <a:fillRect/>
          </a:stretch>
        </p:blipFill>
        <p:spPr bwMode="auto">
          <a:xfrm>
            <a:off x="7500958" y="2643182"/>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2" cstate="print"/>
          <a:srcRect/>
          <a:stretch>
            <a:fillRect/>
          </a:stretch>
        </p:blipFill>
        <p:spPr bwMode="auto">
          <a:xfrm>
            <a:off x="7429520" y="1857364"/>
            <a:ext cx="714380" cy="719772"/>
          </a:xfrm>
          <a:prstGeom prst="rect">
            <a:avLst/>
          </a:prstGeom>
          <a:noFill/>
        </p:spPr>
      </p:pic>
      <p:pic>
        <p:nvPicPr>
          <p:cNvPr id="14" name="Picture 2" descr="C:\Users\meng.zhang\Desktop\ACCP7.0模版图标规范\啊-1.png"/>
          <p:cNvPicPr>
            <a:picLocks noChangeAspect="1" noChangeArrowheads="1"/>
          </p:cNvPicPr>
          <p:nvPr/>
        </p:nvPicPr>
        <p:blipFill>
          <a:blip r:embed="rId1" cstate="print"/>
          <a:srcRect/>
          <a:stretch>
            <a:fillRect/>
          </a:stretch>
        </p:blipFill>
        <p:spPr bwMode="auto">
          <a:xfrm>
            <a:off x="7500958" y="4143380"/>
            <a:ext cx="643477" cy="64833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dirty="0" smtClean="0"/>
              <a:t>什么是盒子模型</a:t>
            </a:r>
            <a:endParaRPr lang="zh-CN" altLang="en-US" dirty="0" smtClean="0">
              <a:solidFill>
                <a:schemeClr val="tx2">
                  <a:lumMod val="75000"/>
                </a:schemeClr>
              </a:solidFill>
            </a:endParaRPr>
          </a:p>
        </p:txBody>
      </p:sp>
      <p:pic>
        <p:nvPicPr>
          <p:cNvPr id="17" name="图片 16" descr="6－1.JPG"/>
          <p:cNvPicPr>
            <a:picLocks noChangeAspect="1"/>
          </p:cNvPicPr>
          <p:nvPr/>
        </p:nvPicPr>
        <p:blipFill>
          <a:blip r:embed="rId1" cstate="print"/>
          <a:stretch>
            <a:fillRect/>
          </a:stretch>
        </p:blipFill>
        <p:spPr>
          <a:xfrm>
            <a:off x="5429256" y="1571612"/>
            <a:ext cx="3474143" cy="3929090"/>
          </a:xfrm>
          <a:prstGeom prst="rect">
            <a:avLst/>
          </a:prstGeom>
        </p:spPr>
      </p:pic>
      <p:pic>
        <p:nvPicPr>
          <p:cNvPr id="18" name="图片 17" descr="6－2.JPG"/>
          <p:cNvPicPr>
            <a:picLocks noChangeAspect="1"/>
          </p:cNvPicPr>
          <p:nvPr/>
        </p:nvPicPr>
        <p:blipFill>
          <a:blip r:embed="rId2" cstate="print"/>
          <a:stretch>
            <a:fillRect/>
          </a:stretch>
        </p:blipFill>
        <p:spPr>
          <a:xfrm>
            <a:off x="0" y="1571612"/>
            <a:ext cx="5396146" cy="3643338"/>
          </a:xfrm>
          <a:prstGeom prst="rect">
            <a:avLst/>
          </a:prstGeom>
        </p:spPr>
      </p:pic>
      <p:pic>
        <p:nvPicPr>
          <p:cNvPr id="27" name="内容占位符 26" descr="6－3.JPG"/>
          <p:cNvPicPr>
            <a:picLocks noGrp="1" noChangeAspect="1"/>
          </p:cNvPicPr>
          <p:nvPr>
            <p:ph idx="1"/>
          </p:nvPr>
        </p:nvPicPr>
        <p:blipFill>
          <a:blip r:embed="rId3" cstate="print"/>
          <a:stretch>
            <a:fillRect/>
          </a:stretch>
        </p:blipFill>
        <p:spPr>
          <a:xfrm>
            <a:off x="2285984" y="1571612"/>
            <a:ext cx="5150517" cy="4429156"/>
          </a:xfrm>
        </p:spPr>
      </p:pic>
      <p:sp>
        <p:nvSpPr>
          <p:cNvPr id="29" name="线形标注 1 28"/>
          <p:cNvSpPr/>
          <p:nvPr/>
        </p:nvSpPr>
        <p:spPr bwMode="auto">
          <a:xfrm flipH="1">
            <a:off x="2786050" y="857232"/>
            <a:ext cx="1428760" cy="571504"/>
          </a:xfrm>
          <a:prstGeom prst="borderCallout1">
            <a:avLst>
              <a:gd name="adj1" fmla="val 104253"/>
              <a:gd name="adj2" fmla="val 50704"/>
              <a:gd name="adj3" fmla="val 267844"/>
              <a:gd name="adj4" fmla="val 42175"/>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边框</a:t>
            </a:r>
            <a:endParaRPr lang="en-US" altLang="zh-CN" b="1" dirty="0" smtClean="0"/>
          </a:p>
          <a:p>
            <a:pPr eaLnBrk="0" hangingPunct="0">
              <a:defRPr/>
            </a:pPr>
            <a:r>
              <a:rPr lang="zh-CN" altLang="en-US" b="1" dirty="0" smtClean="0"/>
              <a:t>（</a:t>
            </a:r>
            <a:r>
              <a:rPr lang="en-US" altLang="zh-CN" b="1" dirty="0" smtClean="0"/>
              <a:t>border</a:t>
            </a:r>
            <a:r>
              <a:rPr lang="zh-CN" altLang="en-US" b="1" dirty="0" smtClean="0"/>
              <a:t>）</a:t>
            </a:r>
            <a:endParaRPr lang="zh-CN" altLang="en-US" b="1" dirty="0"/>
          </a:p>
        </p:txBody>
      </p:sp>
      <p:cxnSp>
        <p:nvCxnSpPr>
          <p:cNvPr id="30" name="直接箭头连接符 29"/>
          <p:cNvCxnSpPr/>
          <p:nvPr/>
        </p:nvCxnSpPr>
        <p:spPr>
          <a:xfrm rot="5400000">
            <a:off x="1500960" y="3785396"/>
            <a:ext cx="2857520" cy="1588"/>
          </a:xfrm>
          <a:prstGeom prst="straightConnector1">
            <a:avLst/>
          </a:prstGeom>
          <a:noFill/>
          <a:ln w="38100">
            <a:solidFill>
              <a:srgbClr val="FF0000"/>
            </a:solidFill>
            <a:round/>
            <a:headEnd type="triangle" w="med" len="med"/>
            <a:tailEnd type="triangle" w="med" len="med"/>
          </a:ln>
        </p:spPr>
      </p:cxnSp>
      <p:sp>
        <p:nvSpPr>
          <p:cNvPr id="33" name="矩形 32"/>
          <p:cNvSpPr/>
          <p:nvPr/>
        </p:nvSpPr>
        <p:spPr bwMode="auto">
          <a:xfrm flipH="1">
            <a:off x="1428728" y="3500438"/>
            <a:ext cx="1428760" cy="571504"/>
          </a:xfrm>
          <a:prstGeom prst="rect">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高</a:t>
            </a:r>
            <a:endParaRPr lang="en-US" altLang="zh-CN" b="1" dirty="0" smtClean="0"/>
          </a:p>
          <a:p>
            <a:pPr eaLnBrk="0" hangingPunct="0">
              <a:defRPr/>
            </a:pPr>
            <a:r>
              <a:rPr lang="zh-CN" altLang="en-US" b="1" dirty="0" smtClean="0"/>
              <a:t>（</a:t>
            </a:r>
            <a:r>
              <a:rPr lang="en-US" altLang="zh-CN" b="1" dirty="0" smtClean="0"/>
              <a:t>height</a:t>
            </a:r>
            <a:r>
              <a:rPr lang="zh-CN" altLang="en-US" b="1" dirty="0" smtClean="0"/>
              <a:t>）</a:t>
            </a:r>
            <a:endParaRPr lang="zh-CN" altLang="en-US" b="1" dirty="0"/>
          </a:p>
        </p:txBody>
      </p:sp>
      <p:sp>
        <p:nvSpPr>
          <p:cNvPr id="34" name="Line 10"/>
          <p:cNvSpPr>
            <a:spLocks noChangeShapeType="1"/>
          </p:cNvSpPr>
          <p:nvPr/>
        </p:nvSpPr>
        <p:spPr bwMode="auto">
          <a:xfrm>
            <a:off x="3071802" y="5286388"/>
            <a:ext cx="3643338"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5" name="矩形 34"/>
          <p:cNvSpPr/>
          <p:nvPr/>
        </p:nvSpPr>
        <p:spPr bwMode="auto">
          <a:xfrm flipH="1">
            <a:off x="4214810" y="5357826"/>
            <a:ext cx="1285884" cy="571504"/>
          </a:xfrm>
          <a:prstGeom prst="rect">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宽</a:t>
            </a:r>
            <a:endParaRPr lang="en-US" altLang="zh-CN" b="1" dirty="0" smtClean="0"/>
          </a:p>
          <a:p>
            <a:pPr eaLnBrk="0" hangingPunct="0">
              <a:defRPr/>
            </a:pPr>
            <a:r>
              <a:rPr lang="zh-CN" altLang="en-US" b="1" dirty="0" smtClean="0"/>
              <a:t>（</a:t>
            </a:r>
            <a:r>
              <a:rPr lang="en-US" altLang="zh-CN" b="1" dirty="0" smtClean="0"/>
              <a:t>width</a:t>
            </a:r>
            <a:r>
              <a:rPr lang="zh-CN" altLang="en-US" b="1" dirty="0" smtClean="0"/>
              <a:t>）</a:t>
            </a:r>
            <a:endParaRPr lang="zh-CN" altLang="en-US" b="1" dirty="0"/>
          </a:p>
        </p:txBody>
      </p:sp>
      <p:sp>
        <p:nvSpPr>
          <p:cNvPr id="36" name="Line 13"/>
          <p:cNvSpPr>
            <a:spLocks noChangeShapeType="1"/>
          </p:cNvSpPr>
          <p:nvPr/>
        </p:nvSpPr>
        <p:spPr bwMode="auto">
          <a:xfrm>
            <a:off x="4786314" y="1643050"/>
            <a:ext cx="0" cy="71438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7" name="矩形 36"/>
          <p:cNvSpPr/>
          <p:nvPr/>
        </p:nvSpPr>
        <p:spPr bwMode="auto">
          <a:xfrm flipH="1">
            <a:off x="4929190" y="1714488"/>
            <a:ext cx="1428760" cy="571504"/>
          </a:xfrm>
          <a:prstGeom prst="rect">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外边距</a:t>
            </a:r>
            <a:endParaRPr lang="en-US" altLang="zh-CN" b="1" dirty="0" smtClean="0"/>
          </a:p>
          <a:p>
            <a:pPr eaLnBrk="0" hangingPunct="0">
              <a:defRPr/>
            </a:pPr>
            <a:r>
              <a:rPr lang="zh-CN" altLang="en-US" b="1" dirty="0" smtClean="0"/>
              <a:t>（</a:t>
            </a:r>
            <a:r>
              <a:rPr lang="en-US" altLang="zh-CN" b="1" dirty="0" smtClean="0"/>
              <a:t>margin</a:t>
            </a:r>
            <a:r>
              <a:rPr lang="zh-CN" altLang="en-US" b="1" dirty="0" smtClean="0"/>
              <a:t>）</a:t>
            </a:r>
            <a:endParaRPr lang="zh-CN" altLang="en-US" b="1" dirty="0"/>
          </a:p>
        </p:txBody>
      </p:sp>
      <p:sp>
        <p:nvSpPr>
          <p:cNvPr id="38" name="Line 13"/>
          <p:cNvSpPr>
            <a:spLocks noChangeShapeType="1"/>
          </p:cNvSpPr>
          <p:nvPr/>
        </p:nvSpPr>
        <p:spPr bwMode="auto">
          <a:xfrm>
            <a:off x="4357686" y="2428868"/>
            <a:ext cx="0" cy="785818"/>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9" name="矩形 38"/>
          <p:cNvSpPr/>
          <p:nvPr/>
        </p:nvSpPr>
        <p:spPr bwMode="auto">
          <a:xfrm flipH="1">
            <a:off x="4500562" y="2571744"/>
            <a:ext cx="1714512" cy="571504"/>
          </a:xfrm>
          <a:prstGeom prst="rect">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内边距</a:t>
            </a:r>
            <a:endParaRPr lang="en-US" altLang="zh-CN" b="1" dirty="0" smtClean="0"/>
          </a:p>
          <a:p>
            <a:pPr eaLnBrk="0" hangingPunct="0">
              <a:defRPr/>
            </a:pPr>
            <a:r>
              <a:rPr lang="zh-CN" altLang="en-US" b="1" dirty="0" smtClean="0"/>
              <a:t>（</a:t>
            </a:r>
            <a:r>
              <a:rPr lang="en-US" altLang="zh-CN" b="1" dirty="0" smtClean="0"/>
              <a:t>padding</a:t>
            </a:r>
            <a:r>
              <a:rPr lang="zh-CN" altLang="en-US" b="1" dirty="0" smtClean="0"/>
              <a:t>）</a:t>
            </a:r>
            <a:endParaRPr lang="zh-CN" altLang="en-US" b="1" dirty="0"/>
          </a:p>
        </p:txBody>
      </p:sp>
      <p:sp>
        <p:nvSpPr>
          <p:cNvPr id="40" name="矩形 39"/>
          <p:cNvSpPr/>
          <p:nvPr/>
        </p:nvSpPr>
        <p:spPr bwMode="auto">
          <a:xfrm flipH="1">
            <a:off x="4143372" y="3500438"/>
            <a:ext cx="1285884" cy="571504"/>
          </a:xfrm>
          <a:prstGeom prst="rect">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eaLnBrk="0" hangingPunct="0">
              <a:defRPr/>
            </a:pPr>
            <a:r>
              <a:rPr lang="zh-CN" altLang="en-US" b="1" dirty="0" smtClean="0"/>
              <a:t>网页元素</a:t>
            </a:r>
            <a:endParaRPr lang="zh-CN" altLang="en-US" b="1" dirty="0"/>
          </a:p>
        </p:txBody>
      </p:sp>
      <p:pic>
        <p:nvPicPr>
          <p:cNvPr id="41" name="图片 40" descr="6－4.JPG"/>
          <p:cNvPicPr>
            <a:picLocks noChangeAspect="1"/>
          </p:cNvPicPr>
          <p:nvPr/>
        </p:nvPicPr>
        <p:blipFill>
          <a:blip r:embed="rId4" cstate="print"/>
          <a:stretch>
            <a:fillRect/>
          </a:stretch>
        </p:blipFill>
        <p:spPr>
          <a:xfrm>
            <a:off x="1285852" y="785794"/>
            <a:ext cx="6143668" cy="5615027"/>
          </a:xfrm>
          <a:prstGeom prst="rect">
            <a:avLst/>
          </a:prstGeom>
        </p:spPr>
      </p:pic>
      <p:sp>
        <p:nvSpPr>
          <p:cNvPr id="19" name="灯片编号占位符 18"/>
          <p:cNvSpPr>
            <a:spLocks noGrp="1"/>
          </p:cNvSpPr>
          <p:nvPr>
            <p:ph type="sldNum" sz="quarter" idx="4294967295"/>
          </p:nvPr>
        </p:nvSpPr>
        <p:spPr>
          <a:xfrm>
            <a:off x="6938963"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up)">
                                      <p:cBhvr>
                                        <p:cTn id="32" dur="500"/>
                                        <p:tgtEl>
                                          <p:spTgt spid="36"/>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500"/>
                                        <p:tgtEl>
                                          <p:spTgt spid="29"/>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up)">
                                      <p:cBhvr>
                                        <p:cTn id="44" dur="500"/>
                                        <p:tgtEl>
                                          <p:spTgt spid="3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边框</a:t>
            </a:r>
            <a:endParaRPr lang="zh-CN" altLang="en-US" dirty="0"/>
          </a:p>
        </p:txBody>
      </p:sp>
      <p:sp>
        <p:nvSpPr>
          <p:cNvPr id="3" name="内容占位符 2"/>
          <p:cNvSpPr>
            <a:spLocks noGrp="1"/>
          </p:cNvSpPr>
          <p:nvPr>
            <p:ph idx="1"/>
          </p:nvPr>
        </p:nvSpPr>
        <p:spPr>
          <a:xfrm>
            <a:off x="784254" y="1276351"/>
            <a:ext cx="7645398" cy="2009773"/>
          </a:xfrm>
        </p:spPr>
        <p:txBody>
          <a:bodyPr/>
          <a:lstStyle/>
          <a:p>
            <a:r>
              <a:rPr lang="zh-CN" altLang="en-US" dirty="0" smtClean="0"/>
              <a:t>边框</a:t>
            </a:r>
            <a:endParaRPr lang="en-US" altLang="zh-CN" dirty="0" smtClean="0"/>
          </a:p>
          <a:p>
            <a:pPr lvl="1"/>
            <a:r>
              <a:rPr lang="en-US" altLang="zh-CN" dirty="0" smtClean="0"/>
              <a:t>border-color</a:t>
            </a:r>
            <a:endParaRPr lang="en-US" altLang="zh-CN" dirty="0" smtClean="0"/>
          </a:p>
          <a:p>
            <a:pPr lvl="1"/>
            <a:r>
              <a:rPr lang="en-US" altLang="zh-CN" dirty="0" smtClean="0"/>
              <a:t>border-width</a:t>
            </a:r>
            <a:endParaRPr lang="en-US" altLang="zh-CN" dirty="0" smtClean="0"/>
          </a:p>
          <a:p>
            <a:pPr lvl="1"/>
            <a:r>
              <a:rPr lang="en-US" altLang="zh-CN" dirty="0" smtClean="0"/>
              <a:t>border-style</a:t>
            </a:r>
            <a:endParaRPr lang="zh-CN" altLang="en-US" dirty="0"/>
          </a:p>
        </p:txBody>
      </p:sp>
      <p:sp>
        <p:nvSpPr>
          <p:cNvPr id="6" name="灯片编号占位符 5"/>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aphicFrame>
        <p:nvGraphicFramePr>
          <p:cNvPr id="5" name="表格 4"/>
          <p:cNvGraphicFramePr>
            <a:graphicFrameLocks noGrp="1"/>
          </p:cNvGraphicFramePr>
          <p:nvPr/>
        </p:nvGraphicFramePr>
        <p:xfrm>
          <a:off x="142844" y="2285992"/>
          <a:ext cx="8786875" cy="4500594"/>
        </p:xfrm>
        <a:graphic>
          <a:graphicData uri="http://schemas.openxmlformats.org/drawingml/2006/table">
            <a:tbl>
              <a:tblPr/>
              <a:tblGrid>
                <a:gridCol w="2143142"/>
                <a:gridCol w="2786082"/>
                <a:gridCol w="3857651"/>
              </a:tblGrid>
              <a:tr h="4106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bg1"/>
                          </a:solidFill>
                          <a:effectLst/>
                          <a:latin typeface="+mn-lt"/>
                          <a:ea typeface="+mn-ea"/>
                          <a:cs typeface="+mn-cs"/>
                        </a:rPr>
                        <a:t>属性</a:t>
                      </a:r>
                      <a:endParaRPr kumimoji="0" lang="zh-CN" altLang="zh-CN" sz="1600" b="1" u="none" strike="noStrike" kern="1200" cap="none" normalizeH="0" baseline="0" dirty="0" smtClean="0">
                        <a:ln>
                          <a:noFill/>
                        </a:ln>
                        <a:solidFill>
                          <a:schemeClr val="bg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bg1"/>
                          </a:solidFill>
                          <a:effectLst/>
                          <a:latin typeface="+mn-lt"/>
                          <a:ea typeface="+mn-ea"/>
                          <a:cs typeface="+mn-cs"/>
                        </a:rPr>
                        <a:t>说明</a:t>
                      </a:r>
                      <a:endParaRPr kumimoji="0" lang="zh-CN" altLang="zh-CN" sz="1600" b="1" u="none" strike="noStrike" kern="1200" cap="none" normalizeH="0" baseline="0" dirty="0" smtClean="0">
                        <a:ln>
                          <a:noFill/>
                        </a:ln>
                        <a:solidFill>
                          <a:schemeClr val="bg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bg1"/>
                          </a:solidFill>
                          <a:effectLst/>
                          <a:latin typeface="+mn-lt"/>
                          <a:ea typeface="+mn-ea"/>
                          <a:cs typeface="+mn-cs"/>
                        </a:rPr>
                        <a:t>示例</a:t>
                      </a:r>
                      <a:endParaRPr kumimoji="0" lang="zh-CN" altLang="zh-CN" sz="1600" b="1" u="none" strike="noStrike" kern="1200" cap="none" normalizeH="0" baseline="0" dirty="0" smtClean="0">
                        <a:ln>
                          <a:noFill/>
                        </a:ln>
                        <a:solidFill>
                          <a:schemeClr val="bg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r>
              <a:tr h="37517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border-top-color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border-top-color:#369;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42862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border-right-color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右边框颜色</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border-right-color:#369;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border-bottom-color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border-bottom-color:#fae45b;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border-left-color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左边框颜色</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border-left-color:#efcd56;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r>
              <a:tr h="357190">
                <a:tc row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四个边框为同一颜色</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2F5FE"/>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border-color:#eeff34;</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2F5FE"/>
                    </a:solidFill>
                  </a:tcPr>
                </a:tc>
              </a:tr>
              <a:tr h="642942">
                <a:tc vMerge="1">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border-color:#369 #000;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28694">
                <a:tc vMerge="1">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2F5FE"/>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2F5FE"/>
                    </a:solidFill>
                  </a:tcPr>
                </a:tc>
              </a:tr>
              <a:tr h="642942">
                <a:tc vMerge="1">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上、右、下、左边框颜色</a:t>
                      </a:r>
                      <a:r>
                        <a:rPr kumimoji="0" lang="zh-CN" altLang="en-US" sz="1600" b="1" u="none" strike="noStrike" kern="1200" cap="none" normalizeH="0" baseline="0" dirty="0" smtClean="0">
                          <a:ln>
                            <a:noFill/>
                          </a:ln>
                          <a:solidFill>
                            <a:schemeClr val="dk1"/>
                          </a:solidFill>
                          <a:effectLst/>
                          <a:latin typeface="+mn-lt"/>
                          <a:ea typeface="+mn-ea"/>
                          <a:cs typeface="+mn-cs"/>
                        </a:rPr>
                        <a:t>：</a:t>
                      </a:r>
                      <a:endParaRPr kumimoji="0" lang="en-US"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#369</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 #00f;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t>边框粗细</a:t>
            </a:r>
            <a:endParaRPr lang="zh-CN" altLang="en-US" dirty="0" smtClean="0">
              <a:solidFill>
                <a:schemeClr val="tx2">
                  <a:lumMod val="75000"/>
                </a:schemeClr>
              </a:solidFill>
            </a:endParaRPr>
          </a:p>
        </p:txBody>
      </p:sp>
      <p:sp>
        <p:nvSpPr>
          <p:cNvPr id="20483" name="内容占位符 2"/>
          <p:cNvSpPr>
            <a:spLocks noGrp="1"/>
          </p:cNvSpPr>
          <p:nvPr>
            <p:ph idx="1"/>
          </p:nvPr>
        </p:nvSpPr>
        <p:spPr>
          <a:xfrm>
            <a:off x="784254" y="1142984"/>
            <a:ext cx="7645398" cy="2366963"/>
          </a:xfrm>
        </p:spPr>
        <p:txBody>
          <a:bodyPr/>
          <a:lstStyle/>
          <a:p>
            <a:r>
              <a:rPr lang="en-US" altLang="zh-CN" dirty="0" smtClean="0"/>
              <a:t>border-width</a:t>
            </a:r>
            <a:endParaRPr lang="en-US" altLang="zh-CN" dirty="0" smtClean="0"/>
          </a:p>
          <a:p>
            <a:pPr lvl="1"/>
            <a:r>
              <a:rPr lang="en-US" altLang="zh-CN" dirty="0" smtClean="0"/>
              <a:t>thin</a:t>
            </a:r>
            <a:endParaRPr lang="en-US" altLang="zh-CN" dirty="0" smtClean="0"/>
          </a:p>
          <a:p>
            <a:pPr lvl="1"/>
            <a:r>
              <a:rPr lang="en-US" altLang="zh-CN" dirty="0" smtClean="0"/>
              <a:t>medium</a:t>
            </a:r>
            <a:endParaRPr lang="en-US" altLang="zh-CN" dirty="0" smtClean="0"/>
          </a:p>
          <a:p>
            <a:pPr lvl="1"/>
            <a:r>
              <a:rPr lang="en-US" altLang="zh-CN" dirty="0" smtClean="0"/>
              <a:t>thick</a:t>
            </a:r>
            <a:endParaRPr lang="en-US" altLang="zh-CN" dirty="0" smtClean="0"/>
          </a:p>
          <a:p>
            <a:pPr lvl="1"/>
            <a:r>
              <a:rPr lang="zh-CN" altLang="en-US" dirty="0" smtClean="0"/>
              <a:t>像素值</a:t>
            </a:r>
            <a:endParaRPr lang="zh-CN" altLang="en-US" dirty="0" smtClean="0"/>
          </a:p>
        </p:txBody>
      </p:sp>
      <p:sp>
        <p:nvSpPr>
          <p:cNvPr id="9" name="灯片编号占位符 8"/>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
        <p:nvSpPr>
          <p:cNvPr id="5" name="AutoShape 4"/>
          <p:cNvSpPr>
            <a:spLocks noChangeArrowheads="1"/>
          </p:cNvSpPr>
          <p:nvPr/>
        </p:nvSpPr>
        <p:spPr bwMode="auto">
          <a:xfrm>
            <a:off x="1285852" y="357187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border-top-width:5px;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border-right-width:10px;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border-bottom-width:8px;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border-left-width:22px;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border-width:5px ;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border-width:20px 2px;</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border-width:5px 1px 6px;</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border-width:1px 3px 5px 2px;</a:t>
            </a:r>
            <a:endParaRPr lang="en-US" altLang="zh-CN" b="1" dirty="0">
              <a:solidFill>
                <a:schemeClr val="accent5">
                  <a:lumMod val="10000"/>
                </a:schemeClr>
              </a:solidFill>
              <a:latin typeface="+mn-lt"/>
            </a:endParaRPr>
          </a:p>
        </p:txBody>
      </p:sp>
      <p:grpSp>
        <p:nvGrpSpPr>
          <p:cNvPr id="25" name="组合 24"/>
          <p:cNvGrpSpPr/>
          <p:nvPr/>
        </p:nvGrpSpPr>
        <p:grpSpPr>
          <a:xfrm>
            <a:off x="142844" y="3643314"/>
            <a:ext cx="1000132" cy="414475"/>
            <a:chOff x="1000100" y="2528843"/>
            <a:chExt cx="1000132" cy="414475"/>
          </a:xfrm>
        </p:grpSpPr>
        <p:pic>
          <p:nvPicPr>
            <p:cNvPr id="27" name="Picture 8" descr="E:\设计支持\模板设计\sl.png"/>
            <p:cNvPicPr>
              <a:picLocks noChangeAspect="1" noChangeArrowheads="1"/>
            </p:cNvPicPr>
            <p:nvPr/>
          </p:nvPicPr>
          <p:blipFill>
            <a:blip r:embed="rId1" cstate="print"/>
            <a:srcRect/>
            <a:stretch>
              <a:fillRect/>
            </a:stretch>
          </p:blipFill>
          <p:spPr bwMode="auto">
            <a:xfrm>
              <a:off x="1000100" y="2528843"/>
              <a:ext cx="446984" cy="414475"/>
            </a:xfrm>
            <a:prstGeom prst="rect">
              <a:avLst/>
            </a:prstGeom>
            <a:noFill/>
          </p:spPr>
        </p:pic>
        <p:sp>
          <p:nvSpPr>
            <p:cNvPr id="28" name="TextBox 2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solidFill>
                  <a:schemeClr val="tx2">
                    <a:lumMod val="75000"/>
                  </a:schemeClr>
                </a:solidFill>
              </a:rPr>
              <a:t>边框样式</a:t>
            </a:r>
            <a:endParaRPr lang="zh-CN" altLang="en-US" dirty="0" smtClean="0">
              <a:solidFill>
                <a:schemeClr val="tx2">
                  <a:lumMod val="75000"/>
                </a:schemeClr>
              </a:solidFill>
            </a:endParaRPr>
          </a:p>
        </p:txBody>
      </p:sp>
      <p:sp>
        <p:nvSpPr>
          <p:cNvPr id="21507" name="内容占位符 2"/>
          <p:cNvSpPr>
            <a:spLocks noGrp="1"/>
          </p:cNvSpPr>
          <p:nvPr>
            <p:ph idx="1"/>
          </p:nvPr>
        </p:nvSpPr>
        <p:spPr>
          <a:xfrm>
            <a:off x="784254" y="1276351"/>
            <a:ext cx="3716308" cy="3652847"/>
          </a:xfrm>
        </p:spPr>
        <p:txBody>
          <a:bodyPr/>
          <a:lstStyle/>
          <a:p>
            <a:r>
              <a:rPr lang="en-US" altLang="zh-CN" dirty="0" smtClean="0"/>
              <a:t>border-style</a:t>
            </a:r>
            <a:endParaRPr lang="en-US" altLang="zh-CN" dirty="0" smtClean="0"/>
          </a:p>
          <a:p>
            <a:pPr lvl="1"/>
            <a:r>
              <a:rPr lang="en-US" altLang="zh-CN" dirty="0" smtClean="0"/>
              <a:t>none</a:t>
            </a:r>
            <a:endParaRPr lang="en-US" altLang="zh-CN" dirty="0" smtClean="0"/>
          </a:p>
          <a:p>
            <a:pPr lvl="1"/>
            <a:r>
              <a:rPr lang="en-US" altLang="zh-CN" dirty="0" smtClean="0"/>
              <a:t>hidden</a:t>
            </a:r>
            <a:endParaRPr lang="en-US" altLang="zh-CN" dirty="0" smtClean="0"/>
          </a:p>
          <a:p>
            <a:pPr lvl="1"/>
            <a:r>
              <a:rPr lang="en-US" altLang="zh-CN" dirty="0" smtClean="0"/>
              <a:t>dotted</a:t>
            </a:r>
            <a:endParaRPr lang="en-US" altLang="zh-CN" dirty="0" smtClean="0"/>
          </a:p>
          <a:p>
            <a:pPr lvl="1"/>
            <a:r>
              <a:rPr lang="en-US" altLang="zh-CN" dirty="0" smtClean="0"/>
              <a:t>dashed</a:t>
            </a:r>
            <a:endParaRPr lang="en-US" altLang="zh-CN" dirty="0" smtClean="0"/>
          </a:p>
          <a:p>
            <a:pPr lvl="1"/>
            <a:r>
              <a:rPr lang="en-US" altLang="zh-CN" dirty="0" smtClean="0"/>
              <a:t>solid</a:t>
            </a:r>
            <a:endParaRPr lang="en-US" altLang="zh-CN" dirty="0" smtClean="0"/>
          </a:p>
          <a:p>
            <a:pPr lvl="1"/>
            <a:r>
              <a:rPr lang="en-US" altLang="zh-CN" dirty="0" smtClean="0"/>
              <a:t>double</a:t>
            </a:r>
            <a:endParaRPr lang="en-US" altLang="zh-CN" dirty="0" smtClean="0"/>
          </a:p>
          <a:p>
            <a:pPr lvl="1"/>
            <a:r>
              <a:rPr lang="en-US" altLang="zh-CN" dirty="0" smtClean="0"/>
              <a:t>……</a:t>
            </a:r>
            <a:endParaRPr lang="zh-CN" altLang="en-US" dirty="0" smtClean="0"/>
          </a:p>
        </p:txBody>
      </p:sp>
      <p:sp>
        <p:nvSpPr>
          <p:cNvPr id="9" name="灯片编号占位符 8"/>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grpSp>
        <p:nvGrpSpPr>
          <p:cNvPr id="21" name="组合 20"/>
          <p:cNvGrpSpPr/>
          <p:nvPr/>
        </p:nvGrpSpPr>
        <p:grpSpPr>
          <a:xfrm>
            <a:off x="4143372" y="2157269"/>
            <a:ext cx="1000132" cy="414475"/>
            <a:chOff x="1000100" y="2528843"/>
            <a:chExt cx="1000132" cy="414475"/>
          </a:xfrm>
        </p:grpSpPr>
        <p:pic>
          <p:nvPicPr>
            <p:cNvPr id="22" name="Picture 8" descr="E:\设计支持\模板设计\sl.png"/>
            <p:cNvPicPr>
              <a:picLocks noChangeAspect="1" noChangeArrowheads="1"/>
            </p:cNvPicPr>
            <p:nvPr/>
          </p:nvPicPr>
          <p:blipFill>
            <a:blip r:embed="rId1" cstate="print"/>
            <a:srcRect/>
            <a:stretch>
              <a:fillRect/>
            </a:stretch>
          </p:blipFill>
          <p:spPr bwMode="auto">
            <a:xfrm>
              <a:off x="1000100" y="2528843"/>
              <a:ext cx="446984" cy="414475"/>
            </a:xfrm>
            <a:prstGeom prst="rect">
              <a:avLst/>
            </a:prstGeom>
            <a:noFill/>
          </p:spPr>
        </p:pic>
        <p:sp>
          <p:nvSpPr>
            <p:cNvPr id="23" name="TextBox 2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sp>
        <p:nvSpPr>
          <p:cNvPr id="24" name="AutoShape 4"/>
          <p:cNvSpPr>
            <a:spLocks noChangeArrowheads="1"/>
          </p:cNvSpPr>
          <p:nvPr/>
        </p:nvSpPr>
        <p:spPr bwMode="auto">
          <a:xfrm>
            <a:off x="4143372" y="267045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border-top-</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border-right-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border-bottom-</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border-left-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 double;</a:t>
            </a:r>
            <a:endParaRPr lang="en-US" altLang="zh-CN" b="1" dirty="0" smtClean="0">
              <a:solidFill>
                <a:schemeClr val="accent5">
                  <a:lumMod val="10000"/>
                </a:schemeClr>
              </a:solidFill>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735013" y="28575"/>
            <a:ext cx="8229600" cy="900113"/>
          </a:xfrm>
        </p:spPr>
        <p:txBody>
          <a:bodyPr/>
          <a:lstStyle/>
          <a:p>
            <a:r>
              <a:rPr lang="en-US" altLang="zh-CN" dirty="0" smtClean="0"/>
              <a:t>border</a:t>
            </a:r>
            <a:r>
              <a:rPr lang="zh-CN" altLang="en-US" dirty="0" smtClean="0"/>
              <a:t>简写</a:t>
            </a:r>
            <a:endParaRPr lang="zh-CN" altLang="en-US" dirty="0" smtClean="0">
              <a:solidFill>
                <a:schemeClr val="tx2">
                  <a:lumMod val="75000"/>
                </a:schemeClr>
              </a:solidFill>
            </a:endParaRPr>
          </a:p>
        </p:txBody>
      </p:sp>
      <p:sp>
        <p:nvSpPr>
          <p:cNvPr id="22531" name="内容占位符 2"/>
          <p:cNvSpPr>
            <a:spLocks noGrp="1"/>
          </p:cNvSpPr>
          <p:nvPr>
            <p:ph idx="1"/>
          </p:nvPr>
        </p:nvSpPr>
        <p:spPr>
          <a:xfrm>
            <a:off x="784225" y="1214438"/>
            <a:ext cx="7645400" cy="571488"/>
          </a:xfrm>
        </p:spPr>
        <p:txBody>
          <a:bodyPr/>
          <a:lstStyle/>
          <a:p>
            <a:r>
              <a:rPr lang="zh-CN" altLang="en-US" dirty="0" smtClean="0"/>
              <a:t>同时设置边框的颜色、粗细和样式</a:t>
            </a:r>
            <a:endParaRPr lang="zh-CN" altLang="en-US" dirty="0" smtClean="0"/>
          </a:p>
        </p:txBody>
      </p:sp>
      <p:sp>
        <p:nvSpPr>
          <p:cNvPr id="20" name="灯片编号占位符 19"/>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
        <p:nvSpPr>
          <p:cNvPr id="5" name="AutoShape 3"/>
          <p:cNvSpPr>
            <a:spLocks noChangeArrowheads="1"/>
          </p:cNvSpPr>
          <p:nvPr/>
        </p:nvSpPr>
        <p:spPr bwMode="auto">
          <a:xfrm>
            <a:off x="1285852" y="2000240"/>
            <a:ext cx="4572032"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border-bottom: 9px #F00 dashed ;</a:t>
            </a:r>
            <a:endParaRPr lang="en-US" altLang="zh-CN" b="1" dirty="0" smtClean="0">
              <a:solidFill>
                <a:schemeClr val="accent5">
                  <a:lumMod val="10000"/>
                </a:schemeClr>
              </a:solidFill>
              <a:latin typeface="+mn-lt"/>
            </a:endParaRP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border: 9px #F00 dashed ;</a:t>
            </a:r>
            <a:endParaRPr lang="zh-CN" altLang="zh-CN" b="1" dirty="0">
              <a:solidFill>
                <a:schemeClr val="accent5">
                  <a:lumMod val="10000"/>
                </a:schemeClr>
              </a:solidFill>
              <a:latin typeface="+mn-lt"/>
            </a:endParaRPr>
          </a:p>
        </p:txBody>
      </p:sp>
      <p:grpSp>
        <p:nvGrpSpPr>
          <p:cNvPr id="8" name="组合 7"/>
          <p:cNvGrpSpPr/>
          <p:nvPr/>
        </p:nvGrpSpPr>
        <p:grpSpPr>
          <a:xfrm>
            <a:off x="142844" y="2000240"/>
            <a:ext cx="1000132" cy="414475"/>
            <a:chOff x="1000100" y="2528843"/>
            <a:chExt cx="1000132" cy="414475"/>
          </a:xfrm>
        </p:grpSpPr>
        <p:pic>
          <p:nvPicPr>
            <p:cNvPr id="9" name="Picture 8" descr="E:\设计支持\模板设计\sl.png"/>
            <p:cNvPicPr>
              <a:picLocks noChangeAspect="1" noChangeArrowheads="1"/>
            </p:cNvPicPr>
            <p:nvPr/>
          </p:nvPicPr>
          <p:blipFill>
            <a:blip r:embed="rId1" cstate="print"/>
            <a:srcRect/>
            <a:stretch>
              <a:fillRect/>
            </a:stretch>
          </p:blipFill>
          <p:spPr bwMode="auto">
            <a:xfrm>
              <a:off x="1000100" y="2528843"/>
              <a:ext cx="446984" cy="414475"/>
            </a:xfrm>
            <a:prstGeom prst="rect">
              <a:avLst/>
            </a:prstGeom>
            <a:noFill/>
          </p:spPr>
        </p:pic>
        <p:sp>
          <p:nvSpPr>
            <p:cNvPr id="10" name="TextBox 9"/>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11" name="图片 10" descr="6－5.JPG"/>
          <p:cNvPicPr>
            <a:picLocks noChangeAspect="1"/>
          </p:cNvPicPr>
          <p:nvPr/>
        </p:nvPicPr>
        <p:blipFill>
          <a:blip r:embed="rId2" cstate="print"/>
          <a:stretch>
            <a:fillRect/>
          </a:stretch>
        </p:blipFill>
        <p:spPr>
          <a:xfrm>
            <a:off x="5286412" y="3214686"/>
            <a:ext cx="2764362" cy="3054258"/>
          </a:xfrm>
          <a:prstGeom prst="rect">
            <a:avLst/>
          </a:prstGeom>
        </p:spPr>
      </p:pic>
      <p:sp>
        <p:nvSpPr>
          <p:cNvPr id="12" name="线形标注 1 11"/>
          <p:cNvSpPr/>
          <p:nvPr/>
        </p:nvSpPr>
        <p:spPr bwMode="auto">
          <a:xfrm flipH="1">
            <a:off x="6429388" y="2571744"/>
            <a:ext cx="1143008" cy="500066"/>
          </a:xfrm>
          <a:prstGeom prst="borderCallout1">
            <a:avLst>
              <a:gd name="adj1" fmla="val 95543"/>
              <a:gd name="adj2" fmla="val 50994"/>
              <a:gd name="adj3" fmla="val 289162"/>
              <a:gd name="adj4" fmla="val 59169"/>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边框</a:t>
            </a:r>
            <a:endParaRPr lang="zh-CN" altLang="en-US" b="1" dirty="0"/>
          </a:p>
        </p:txBody>
      </p:sp>
      <p:sp>
        <p:nvSpPr>
          <p:cNvPr id="13" name="线形标注 1 12"/>
          <p:cNvSpPr/>
          <p:nvPr/>
        </p:nvSpPr>
        <p:spPr bwMode="auto">
          <a:xfrm flipH="1">
            <a:off x="7643866" y="4143380"/>
            <a:ext cx="1357290" cy="500066"/>
          </a:xfrm>
          <a:prstGeom prst="borderCallout1">
            <a:avLst>
              <a:gd name="adj1" fmla="val 95543"/>
              <a:gd name="adj2" fmla="val 50994"/>
              <a:gd name="adj3" fmla="val 181600"/>
              <a:gd name="adj4" fmla="val 100581"/>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文本框边框</a:t>
            </a:r>
            <a:endParaRPr lang="zh-CN" altLang="en-US" b="1" dirty="0"/>
          </a:p>
        </p:txBody>
      </p:sp>
      <p:grpSp>
        <p:nvGrpSpPr>
          <p:cNvPr id="14" name="组合 13"/>
          <p:cNvGrpSpPr/>
          <p:nvPr/>
        </p:nvGrpSpPr>
        <p:grpSpPr>
          <a:xfrm>
            <a:off x="1428728" y="6215082"/>
            <a:ext cx="3500462" cy="431800"/>
            <a:chOff x="2500346" y="9858401"/>
            <a:chExt cx="3500462" cy="431800"/>
          </a:xfrm>
          <a:solidFill>
            <a:srgbClr val="0070C0"/>
          </a:solidFill>
        </p:grpSpPr>
        <p:sp>
          <p:nvSpPr>
            <p:cNvPr id="15" name="AutoShape 7"/>
            <p:cNvSpPr>
              <a:spLocks noChangeArrowheads="1"/>
            </p:cNvSpPr>
            <p:nvPr/>
          </p:nvSpPr>
          <p:spPr bwMode="auto">
            <a:xfrm>
              <a:off x="2500346" y="9858401"/>
              <a:ext cx="350046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6" name="Picture 8" descr="说话气泡new"/>
            <p:cNvPicPr>
              <a:picLocks noChangeAspect="1" noChangeArrowheads="1"/>
            </p:cNvPicPr>
            <p:nvPr/>
          </p:nvPicPr>
          <p:blipFill>
            <a:blip r:embed="rId3" cstate="print"/>
            <a:srcRect/>
            <a:stretch>
              <a:fillRect/>
            </a:stretch>
          </p:blipFill>
          <p:spPr bwMode="auto">
            <a:xfrm>
              <a:off x="2714651" y="9901157"/>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7" name="TextBox 33"/>
            <p:cNvSpPr txBox="1">
              <a:spLocks noChangeArrowheads="1"/>
            </p:cNvSpPr>
            <p:nvPr/>
          </p:nvSpPr>
          <p:spPr bwMode="auto">
            <a:xfrm>
              <a:off x="3286158" y="9896501"/>
              <a:ext cx="2404824" cy="369332"/>
            </a:xfrm>
            <a:prstGeom prst="rect">
              <a:avLst/>
            </a:prstGeom>
            <a:noFill/>
            <a:ln w="9525">
              <a:noFill/>
              <a:miter lim="800000"/>
            </a:ln>
          </p:spPr>
          <p:txBody>
            <a:bodyPr wrap="none">
              <a:spAutoFit/>
            </a:bodyPr>
            <a:lstStyle/>
            <a:p>
              <a:r>
                <a:rPr lang="zh-CN" altLang="en-US" b="1" dirty="0">
                  <a:solidFill>
                    <a:srgbClr val="FBFFFE"/>
                  </a:solidFill>
                </a:rPr>
                <a:t>演示</a:t>
              </a:r>
              <a:r>
                <a:rPr lang="zh-CN" altLang="en-US" b="1" dirty="0" smtClean="0">
                  <a:solidFill>
                    <a:srgbClr val="FBFFFE"/>
                  </a:solidFill>
                </a:rPr>
                <a:t>示例</a:t>
              </a:r>
              <a:r>
                <a:rPr lang="en-US" altLang="zh-CN" b="1" dirty="0" smtClean="0">
                  <a:solidFill>
                    <a:srgbClr val="FBFFFE"/>
                  </a:solidFill>
                </a:rPr>
                <a:t>1</a:t>
              </a:r>
              <a:r>
                <a:rPr lang="zh-CN" altLang="en-US" b="1" dirty="0" smtClean="0">
                  <a:solidFill>
                    <a:srgbClr val="FBFFFE"/>
                  </a:solidFill>
                </a:rPr>
                <a:t>：边框样式</a:t>
              </a:r>
              <a:endParaRPr lang="zh-CN" altLang="en-US" b="1" dirty="0">
                <a:solidFill>
                  <a:srgbClr val="FBFFFE"/>
                </a:solidFill>
              </a:endParaRPr>
            </a:p>
          </p:txBody>
        </p:sp>
      </p:grpSp>
      <p:sp>
        <p:nvSpPr>
          <p:cNvPr id="18" name="线形标注 1 17"/>
          <p:cNvSpPr/>
          <p:nvPr/>
        </p:nvSpPr>
        <p:spPr bwMode="auto">
          <a:xfrm flipH="1">
            <a:off x="4071934" y="4143380"/>
            <a:ext cx="1357290" cy="500066"/>
          </a:xfrm>
          <a:prstGeom prst="borderCallout1">
            <a:avLst>
              <a:gd name="adj1" fmla="val 50455"/>
              <a:gd name="adj2" fmla="val -687"/>
              <a:gd name="adj3" fmla="val -18790"/>
              <a:gd name="adj4" fmla="val -46156"/>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空白间隙</a:t>
            </a:r>
            <a:endParaRPr lang="zh-CN" altLang="en-US" b="1" dirty="0"/>
          </a:p>
        </p:txBody>
      </p:sp>
      <p:cxnSp>
        <p:nvCxnSpPr>
          <p:cNvPr id="19" name="直接连接符 18"/>
          <p:cNvCxnSpPr>
            <a:stCxn id="18" idx="2"/>
          </p:cNvCxnSpPr>
          <p:nvPr/>
        </p:nvCxnSpPr>
        <p:spPr bwMode="auto">
          <a:xfrm>
            <a:off x="5429224" y="4393413"/>
            <a:ext cx="785850" cy="178595"/>
          </a:xfrm>
          <a:prstGeom prst="line">
            <a:avLst/>
          </a:prstGeom>
          <a:solidFill>
            <a:srgbClr val="E4FCE4"/>
          </a:solidFill>
          <a:ln w="19050" algn="ctr">
            <a:solidFill>
              <a:srgbClr val="00B0F0"/>
            </a:solidFill>
            <a:round/>
          </a:ln>
          <a:effectLst>
            <a:outerShdw blurRad="50800" dist="12700" dir="5400000" algn="t" rotWithShape="0">
              <a:prstClr val="black">
                <a:alpha val="40000"/>
              </a:prst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外边距</a:t>
            </a:r>
            <a:endParaRPr lang="zh-CN" altLang="en-US" dirty="0"/>
          </a:p>
        </p:txBody>
      </p:sp>
      <p:sp>
        <p:nvSpPr>
          <p:cNvPr id="3" name="内容占位符 2"/>
          <p:cNvSpPr>
            <a:spLocks noGrp="1"/>
          </p:cNvSpPr>
          <p:nvPr>
            <p:ph idx="1"/>
          </p:nvPr>
        </p:nvSpPr>
        <p:spPr>
          <a:xfrm>
            <a:off x="784254" y="1276351"/>
            <a:ext cx="3573432" cy="4581541"/>
          </a:xfrm>
        </p:spPr>
        <p:txBody>
          <a:bodyPr/>
          <a:lstStyle/>
          <a:p>
            <a:pPr>
              <a:lnSpc>
                <a:spcPct val="150000"/>
              </a:lnSpc>
            </a:pPr>
            <a:r>
              <a:rPr lang="en-US" altLang="zh-CN" dirty="0" smtClean="0"/>
              <a:t>margin</a:t>
            </a:r>
            <a:endParaRPr lang="en-US" altLang="zh-CN" dirty="0" smtClean="0"/>
          </a:p>
          <a:p>
            <a:pPr lvl="1">
              <a:lnSpc>
                <a:spcPct val="150000"/>
              </a:lnSpc>
            </a:pPr>
            <a:r>
              <a:rPr lang="en-US" altLang="zh-CN" dirty="0" smtClean="0"/>
              <a:t>margin-top</a:t>
            </a:r>
            <a:endParaRPr lang="en-US" altLang="zh-CN" dirty="0" smtClean="0"/>
          </a:p>
          <a:p>
            <a:pPr lvl="1">
              <a:lnSpc>
                <a:spcPct val="150000"/>
              </a:lnSpc>
            </a:pPr>
            <a:r>
              <a:rPr lang="en-US" altLang="zh-CN" dirty="0" smtClean="0"/>
              <a:t>margin-right</a:t>
            </a:r>
            <a:endParaRPr lang="en-US" altLang="zh-CN" dirty="0" smtClean="0"/>
          </a:p>
          <a:p>
            <a:pPr lvl="1">
              <a:lnSpc>
                <a:spcPct val="150000"/>
              </a:lnSpc>
            </a:pPr>
            <a:r>
              <a:rPr lang="en-US" altLang="zh-CN" dirty="0" smtClean="0"/>
              <a:t>margin-bottom</a:t>
            </a:r>
            <a:endParaRPr lang="en-US" altLang="zh-CN" dirty="0" smtClean="0"/>
          </a:p>
          <a:p>
            <a:pPr lvl="1">
              <a:lnSpc>
                <a:spcPct val="150000"/>
              </a:lnSpc>
            </a:pPr>
            <a:r>
              <a:rPr lang="en-US" altLang="zh-CN" dirty="0" smtClean="0"/>
              <a:t>margin-left</a:t>
            </a:r>
            <a:endParaRPr lang="en-US" altLang="zh-CN" dirty="0" smtClean="0"/>
          </a:p>
          <a:p>
            <a:pPr lvl="1">
              <a:lnSpc>
                <a:spcPct val="150000"/>
              </a:lnSpc>
            </a:pPr>
            <a:r>
              <a:rPr lang="en-US" altLang="zh-CN" dirty="0" smtClean="0"/>
              <a:t>margin</a:t>
            </a:r>
            <a:endParaRPr lang="en-US" altLang="zh-CN" dirty="0" smtClean="0"/>
          </a:p>
        </p:txBody>
      </p:sp>
      <p:sp>
        <p:nvSpPr>
          <p:cNvPr id="20" name="灯片编号占位符 19"/>
          <p:cNvSpPr>
            <a:spLocks noGrp="1"/>
          </p:cNvSpPr>
          <p:nvPr>
            <p:ph type="sldNum" sz="quarter" idx="4294967295"/>
          </p:nvPr>
        </p:nvSpPr>
        <p:spPr>
          <a:xfrm>
            <a:off x="7010400" y="6421438"/>
            <a:ext cx="2133600" cy="365125"/>
          </a:xfrm>
          <a:prstGeom prst="rect">
            <a:avLst/>
          </a:prstGeom>
        </p:spPr>
        <p:txBody>
          <a:bodyPr/>
          <a:lstStyle/>
          <a:p>
            <a:pPr>
              <a:defRPr/>
            </a:pPr>
            <a:fld id="{9394C29D-ED0C-453C-8BBC-C52F19F5BA76}" type="slidenum">
              <a:rPr lang="zh-CN" altLang="en-US" smtClean="0"/>
            </a:fld>
            <a:r>
              <a:rPr lang="en-US" altLang="zh-CN" smtClean="0"/>
              <a:t>/30</a:t>
            </a:r>
            <a:endParaRPr lang="zh-CN" altLang="en-US" dirty="0"/>
          </a:p>
        </p:txBody>
      </p:sp>
      <p:sp>
        <p:nvSpPr>
          <p:cNvPr id="12"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margin-top: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margin-right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margin-bottom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margin-left :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 4px;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:8px;</a:t>
            </a:r>
            <a:endParaRPr lang="zh-CN" altLang="zh-CN" b="1" dirty="0">
              <a:solidFill>
                <a:schemeClr val="accent5">
                  <a:lumMod val="10000"/>
                </a:schemeClr>
              </a:solidFill>
              <a:latin typeface="+mn-lt"/>
            </a:endParaRPr>
          </a:p>
        </p:txBody>
      </p:sp>
      <p:grpSp>
        <p:nvGrpSpPr>
          <p:cNvPr id="13" name="组合 12"/>
          <p:cNvGrpSpPr/>
          <p:nvPr/>
        </p:nvGrpSpPr>
        <p:grpSpPr>
          <a:xfrm>
            <a:off x="4357686" y="1585765"/>
            <a:ext cx="1000132" cy="414475"/>
            <a:chOff x="1000100" y="2528843"/>
            <a:chExt cx="1000132" cy="414475"/>
          </a:xfrm>
        </p:grpSpPr>
        <p:pic>
          <p:nvPicPr>
            <p:cNvPr id="14" name="Picture 8" descr="E:\设计支持\模板设计\sl.png"/>
            <p:cNvPicPr>
              <a:picLocks noChangeAspect="1" noChangeArrowheads="1"/>
            </p:cNvPicPr>
            <p:nvPr/>
          </p:nvPicPr>
          <p:blipFill>
            <a:blip r:embed="rId1" cstate="print"/>
            <a:srcRect/>
            <a:stretch>
              <a:fillRect/>
            </a:stretch>
          </p:blipFill>
          <p:spPr bwMode="auto">
            <a:xfrm>
              <a:off x="1000100" y="2528843"/>
              <a:ext cx="446984" cy="414475"/>
            </a:xfrm>
            <a:prstGeom prst="rect">
              <a:avLst/>
            </a:prstGeom>
            <a:noFill/>
          </p:spPr>
        </p:pic>
        <p:sp>
          <p:nvSpPr>
            <p:cNvPr id="15" name="TextBox 14"/>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6" name="组合 15"/>
          <p:cNvGrpSpPr/>
          <p:nvPr/>
        </p:nvGrpSpPr>
        <p:grpSpPr>
          <a:xfrm>
            <a:off x="1428728" y="6215082"/>
            <a:ext cx="3857652" cy="431800"/>
            <a:chOff x="2500346" y="9858401"/>
            <a:chExt cx="3857652" cy="431800"/>
          </a:xfrm>
          <a:solidFill>
            <a:srgbClr val="0070C0"/>
          </a:solidFill>
        </p:grpSpPr>
        <p:sp>
          <p:nvSpPr>
            <p:cNvPr id="17" name="AutoShape 7"/>
            <p:cNvSpPr>
              <a:spLocks noChangeArrowheads="1"/>
            </p:cNvSpPr>
            <p:nvPr/>
          </p:nvSpPr>
          <p:spPr bwMode="auto">
            <a:xfrm>
              <a:off x="2500346" y="9858401"/>
              <a:ext cx="3857652"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8" name="Picture 8" descr="说话气泡new"/>
            <p:cNvPicPr>
              <a:picLocks noChangeAspect="1" noChangeArrowheads="1"/>
            </p:cNvPicPr>
            <p:nvPr/>
          </p:nvPicPr>
          <p:blipFill>
            <a:blip r:embed="rId2" cstate="print"/>
            <a:srcRect/>
            <a:stretch>
              <a:fillRect/>
            </a:stretch>
          </p:blipFill>
          <p:spPr bwMode="auto">
            <a:xfrm>
              <a:off x="2714651" y="9901157"/>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9" name="TextBox 33"/>
            <p:cNvSpPr txBox="1">
              <a:spLocks noChangeArrowheads="1"/>
            </p:cNvSpPr>
            <p:nvPr/>
          </p:nvSpPr>
          <p:spPr bwMode="auto">
            <a:xfrm>
              <a:off x="3286158" y="9896501"/>
              <a:ext cx="2637261" cy="369332"/>
            </a:xfrm>
            <a:prstGeom prst="rect">
              <a:avLst/>
            </a:prstGeom>
            <a:noFill/>
            <a:ln w="9525">
              <a:noFill/>
              <a:miter lim="800000"/>
            </a:ln>
          </p:spPr>
          <p:txBody>
            <a:bodyPr wrap="none">
              <a:spAutoFit/>
            </a:bodyPr>
            <a:lstStyle/>
            <a:p>
              <a:r>
                <a:rPr lang="zh-CN" altLang="en-US" b="1" dirty="0">
                  <a:solidFill>
                    <a:srgbClr val="FBFFFE"/>
                  </a:solidFill>
                </a:rPr>
                <a:t>演示</a:t>
              </a:r>
              <a:r>
                <a:rPr lang="zh-CN" altLang="en-US" b="1" dirty="0" smtClean="0">
                  <a:solidFill>
                    <a:srgbClr val="FBFFFE"/>
                  </a:solidFill>
                </a:rPr>
                <a:t>示例</a:t>
              </a:r>
              <a:r>
                <a:rPr lang="en-US" altLang="zh-CN" b="1" dirty="0" smtClean="0">
                  <a:solidFill>
                    <a:srgbClr val="FBFFFE"/>
                  </a:solidFill>
                </a:rPr>
                <a:t>2</a:t>
              </a:r>
              <a:r>
                <a:rPr lang="zh-CN" altLang="en-US" b="1" dirty="0" smtClean="0">
                  <a:solidFill>
                    <a:srgbClr val="FBFFFE"/>
                  </a:solidFill>
                </a:rPr>
                <a:t>：外边距样式</a:t>
              </a:r>
              <a:endParaRPr lang="zh-CN" altLang="en-US" b="1" dirty="0">
                <a:solidFill>
                  <a:srgbClr val="FBFFF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NIIT6.0</Template>
  <TotalTime>0</TotalTime>
  <Words>4337</Words>
  <Application>WPS 演示</Application>
  <PresentationFormat>全屏显示(4:3)</PresentationFormat>
  <Paragraphs>482</Paragraphs>
  <Slides>24</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黑体</vt:lpstr>
      <vt:lpstr>楷体_GB2312</vt:lpstr>
      <vt:lpstr>楷体_GB2312</vt:lpstr>
      <vt:lpstr>微软雅黑</vt:lpstr>
      <vt:lpstr>Tahoma</vt:lpstr>
      <vt:lpstr>Times New Roman</vt:lpstr>
      <vt:lpstr>Arial Unicode MS</vt:lpstr>
      <vt:lpstr>新宋体</vt:lpstr>
      <vt:lpstr>模板</vt:lpstr>
      <vt:lpstr>PowerPoint 演示文稿</vt:lpstr>
      <vt:lpstr>本章任务</vt:lpstr>
      <vt:lpstr>本章目标</vt:lpstr>
      <vt:lpstr>什么是盒子模型</vt:lpstr>
      <vt:lpstr>边框</vt:lpstr>
      <vt:lpstr>边框粗细</vt:lpstr>
      <vt:lpstr>边框样式</vt:lpstr>
      <vt:lpstr>border简写</vt:lpstr>
      <vt:lpstr>外边距</vt:lpstr>
      <vt:lpstr>外边距的妙用</vt:lpstr>
      <vt:lpstr>内边距 </vt:lpstr>
      <vt:lpstr>盒子型模的尺寸</vt:lpstr>
      <vt:lpstr>学员操作—课程导航2-1</vt:lpstr>
      <vt:lpstr>学员操作—课程导航2-2</vt:lpstr>
      <vt:lpstr>学员操作—聚美优品商品分类2-1</vt:lpstr>
      <vt:lpstr>学员操作—聚美优品商品分类2-2</vt:lpstr>
      <vt:lpstr>学员操作—聚美优品美容热点2-1</vt:lpstr>
      <vt:lpstr>学员操作—聚美优品美容热点2-2</vt:lpstr>
      <vt:lpstr>学员操作—制作商品图片列表</vt:lpstr>
      <vt:lpstr>标准文档流</vt:lpstr>
      <vt:lpstr> display属性</vt:lpstr>
      <vt:lpstr>学员操作—彩妆热卖产品列表2-1</vt:lpstr>
      <vt:lpstr>学员操作—彩妆热卖产品列表2-2</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866</cp:revision>
  <dcterms:created xsi:type="dcterms:W3CDTF">2006-03-08T06:55:00Z</dcterms:created>
  <dcterms:modified xsi:type="dcterms:W3CDTF">2018-04-23T02:19:57Z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