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2"/>
  </p:handoutMasterIdLst>
  <p:sldIdLst>
    <p:sldId id="256" r:id="rId3"/>
    <p:sldId id="410" r:id="rId4"/>
    <p:sldId id="461" r:id="rId6"/>
    <p:sldId id="442" r:id="rId7"/>
    <p:sldId id="443" r:id="rId8"/>
    <p:sldId id="446" r:id="rId9"/>
    <p:sldId id="447" r:id="rId10"/>
    <p:sldId id="448" r:id="rId11"/>
    <p:sldId id="481" r:id="rId12"/>
    <p:sldId id="483" r:id="rId13"/>
    <p:sldId id="482" r:id="rId14"/>
    <p:sldId id="484" r:id="rId15"/>
    <p:sldId id="449" r:id="rId16"/>
    <p:sldId id="474" r:id="rId17"/>
    <p:sldId id="475" r:id="rId18"/>
    <p:sldId id="476" r:id="rId19"/>
    <p:sldId id="355" r:id="rId20"/>
    <p:sldId id="356" r:id="rId21"/>
    <p:sldId id="357" r:id="rId22"/>
    <p:sldId id="363" r:id="rId23"/>
    <p:sldId id="477" r:id="rId24"/>
    <p:sldId id="478" r:id="rId25"/>
    <p:sldId id="479" r:id="rId26"/>
    <p:sldId id="480" r:id="rId27"/>
    <p:sldId id="348" r:id="rId28"/>
    <p:sldId id="402" r:id="rId29"/>
    <p:sldId id="450" r:id="rId30"/>
    <p:sldId id="385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90401" autoAdjust="0"/>
  </p:normalViewPr>
  <p:slideViewPr>
    <p:cSldViewPr>
      <p:cViewPr varScale="1">
        <p:scale>
          <a:sx n="84" d="100"/>
          <a:sy n="84" d="100"/>
        </p:scale>
        <p:origin x="1176" y="9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A80BE-15BA-420A-97D0-D6358A93C02A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47188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471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7132" y="116632"/>
            <a:ext cx="5709667" cy="72008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188640"/>
            <a:ext cx="5698976" cy="6480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70806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19432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22575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03792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79249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765175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图片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42875"/>
            <a:ext cx="29416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39"/>
          <p:cNvSpPr txBox="1">
            <a:spLocks noChangeArrowheads="1"/>
          </p:cNvSpPr>
          <p:nvPr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0" name="Text Box 39"/>
          <p:cNvSpPr txBox="1">
            <a:spLocks noChangeArrowheads="1"/>
          </p:cNvSpPr>
          <p:nvPr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Blip>
          <a:blip r:embed="rId15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GI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jpeg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57290" y="3492507"/>
            <a:ext cx="2500330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浮动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第七章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/>
              <a:t>当把框 </a:t>
            </a:r>
            <a:r>
              <a:rPr lang="en-US" altLang="zh-CN" sz="2400" b="0" dirty="0"/>
              <a:t>1 </a:t>
            </a:r>
            <a:r>
              <a:rPr lang="zh-CN" altLang="en-US" sz="2400" b="0" dirty="0"/>
              <a:t>向右浮动时，它脱离文档流并且向右移动，直到它的右边缘碰到包含框的右边缘：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 descr="CSS 浮动实例 - 向右浮动的元素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7" y="2420888"/>
            <a:ext cx="7309306" cy="323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555" y="1225550"/>
            <a:ext cx="7931150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0" dirty="0"/>
              <a:t>当框 </a:t>
            </a:r>
            <a:r>
              <a:rPr lang="en-US" altLang="zh-CN" sz="2000" b="0" dirty="0"/>
              <a:t>1 </a:t>
            </a:r>
            <a:r>
              <a:rPr lang="zh-CN" altLang="en-US" sz="2000" b="0" dirty="0"/>
              <a:t>向左浮动时，它脱离文档流并且向左移动，直到它的左边缘碰到包含框的左边缘。因为它不再处于文档流中，所以它不占据空间，实际上覆盖住了框 </a:t>
            </a:r>
            <a:r>
              <a:rPr lang="en-US" altLang="zh-CN" sz="2000" b="0" dirty="0"/>
              <a:t>2</a:t>
            </a:r>
            <a:r>
              <a:rPr lang="zh-CN" altLang="en-US" sz="2000" b="0" dirty="0"/>
              <a:t>，使框 </a:t>
            </a:r>
            <a:r>
              <a:rPr lang="en-US" altLang="zh-CN" sz="2000" b="0" dirty="0"/>
              <a:t>2 </a:t>
            </a:r>
            <a:r>
              <a:rPr lang="zh-CN" altLang="en-US" sz="2000" b="0" dirty="0"/>
              <a:t>从视图中消失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zh-CN" altLang="en-US" sz="2000" b="0" dirty="0"/>
              <a:t>如果把所有三个框都向左移动，那么框 </a:t>
            </a:r>
            <a:r>
              <a:rPr lang="en-US" altLang="zh-CN" sz="2000" b="0" dirty="0"/>
              <a:t>1 </a:t>
            </a:r>
            <a:r>
              <a:rPr lang="zh-CN" altLang="en-US" sz="2000" b="0" dirty="0"/>
              <a:t>向左浮动直到碰到包含框，另外两个框向左浮动直到碰到前一个浮动框</a:t>
            </a:r>
            <a:endParaRPr lang="zh-CN" altLang="en-US" sz="2000" dirty="0"/>
          </a:p>
        </p:txBody>
      </p:sp>
      <p:pic>
        <p:nvPicPr>
          <p:cNvPr id="2050" name="Picture 2" descr="CSS 浮动实例 - 向左浮动的元素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731514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浮动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 smtClean="0"/>
              <a:t>如果</a:t>
            </a:r>
            <a:r>
              <a:rPr lang="zh-CN" altLang="en-US" sz="2400" b="0" dirty="0"/>
              <a:t>包含框太窄，无法容纳水平排列的三个浮动元素，那么其它浮动块向下移动，直到有足够的空间。如果浮动元素的高度不同，那么当它们向下移动时可能被其它浮动元素“卡住”</a:t>
            </a:r>
            <a:r>
              <a:rPr lang="zh-CN" altLang="en-US" sz="2400" b="0" dirty="0" smtClean="0"/>
              <a:t>：</a:t>
            </a:r>
            <a:endParaRPr lang="en-US" altLang="zh-CN" sz="2400" b="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3074" name="Picture 2" descr="CSS 浮动实例 2 - 向左浮动的元素 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128792" cy="315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dirty="0" smtClean="0"/>
              <a:t>网站导航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2-1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347808"/>
            <a:ext cx="7645400" cy="40814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使用无序列表制作网站导航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属性定位网页元素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属性设置网页内容居中显示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设置背景图像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把行内元素设置为块级元素</a:t>
            </a:r>
            <a:r>
              <a:rPr lang="en-US" altLang="zh-CN" dirty="0" smtClean="0"/>
              <a:t>(</a:t>
            </a:r>
            <a:r>
              <a:rPr lang="zh-CN" altLang="en-US" dirty="0"/>
              <a:t>内</a:t>
            </a:r>
            <a:r>
              <a:rPr lang="zh-CN" altLang="en-US" dirty="0" smtClean="0"/>
              <a:t>联元素</a:t>
            </a:r>
            <a:r>
              <a:rPr lang="en-US" altLang="zh-CN" dirty="0" smtClean="0"/>
              <a:t>a</a:t>
            </a:r>
            <a:r>
              <a:rPr lang="zh-CN" altLang="en-US" smtClean="0"/>
              <a:t>设置高度无效</a:t>
            </a:r>
            <a:r>
              <a:rPr lang="en-US" altLang="zh-CN" smtClean="0"/>
              <a:t>)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23558" name="组合 6"/>
          <p:cNvGrpSpPr/>
          <p:nvPr/>
        </p:nvGrpSpPr>
        <p:grpSpPr bwMode="auto">
          <a:xfrm>
            <a:off x="3500430" y="6211910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3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13" y="4552730"/>
            <a:ext cx="7187767" cy="1324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dirty="0" smtClean="0"/>
              <a:t>网站导航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347808"/>
            <a:ext cx="7645400" cy="1509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使用无序列表制作导航菜单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设置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左浮动及超链接改变背景图片</a:t>
            </a:r>
            <a:endParaRPr lang="zh-CN" altLang="en-US" dirty="0" smtClean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28926" y="614047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285852" y="2285992"/>
            <a:ext cx="5715040" cy="2031325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id="menu"&gt;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ul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首 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帮助中心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ul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28596" y="2857496"/>
            <a:ext cx="8643998" cy="317009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#menu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float:left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#menu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a, #menu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a:hover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display:block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padding:0px 15px;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#menu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a {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background:url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(../image/forumMenuBg.gif) top right no-repeat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#menu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a:hover {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background:url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(../image/forumMenuBg.jpg) repeat-x;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3200" dirty="0" smtClean="0"/>
              <a:t>视频宣传片列表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2-1</a:t>
            </a:r>
            <a:endParaRPr lang="zh-CN" altLang="en-US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642910" y="1347808"/>
            <a:ext cx="7645400" cy="4367208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>
              <a:lnSpc>
                <a:spcPts val="3300"/>
              </a:lnSpc>
            </a:pPr>
            <a:r>
              <a:rPr lang="zh-CN" altLang="en-US" dirty="0" smtClean="0"/>
              <a:t>使用无序列表制作视频列表</a:t>
            </a:r>
            <a:endParaRPr lang="zh-CN" altLang="en-US" dirty="0" smtClean="0"/>
          </a:p>
          <a:p>
            <a:pPr lvl="1">
              <a:lnSpc>
                <a:spcPts val="33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属性定位网页元素</a:t>
            </a:r>
            <a:endParaRPr lang="zh-CN" altLang="en-US" dirty="0" smtClean="0"/>
          </a:p>
          <a:p>
            <a:pPr lvl="1">
              <a:lnSpc>
                <a:spcPts val="33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设置背景图像</a:t>
            </a:r>
            <a:endParaRPr lang="zh-CN" altLang="en-US" dirty="0" smtClean="0"/>
          </a:p>
          <a:p>
            <a:pPr lvl="1">
              <a:lnSpc>
                <a:spcPts val="33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设置网页内容的缩进距离</a:t>
            </a:r>
            <a:endParaRPr lang="zh-CN" altLang="en-US" dirty="0" smtClean="0"/>
          </a:p>
          <a:p>
            <a:pPr>
              <a:lnSpc>
                <a:spcPts val="33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lnSpc>
                <a:spcPts val="3300"/>
              </a:lnSpc>
            </a:pPr>
            <a:r>
              <a:rPr lang="zh-CN" altLang="en-US" dirty="0" smtClean="0"/>
              <a:t>精彩视频列表内容在浏览器中居右显示</a:t>
            </a:r>
            <a:endParaRPr lang="en-US" altLang="zh-CN" dirty="0" smtClean="0"/>
          </a:p>
          <a:p>
            <a:pPr lvl="1">
              <a:lnSpc>
                <a:spcPts val="3300"/>
              </a:lnSpc>
            </a:pPr>
            <a:r>
              <a:rPr lang="zh-CN" altLang="en-US" dirty="0" smtClean="0"/>
              <a:t>使用无序列表排版精彩视频列表内容</a:t>
            </a:r>
            <a:endParaRPr lang="en-US" altLang="zh-CN" dirty="0" smtClean="0"/>
          </a:p>
          <a:p>
            <a:pPr lvl="1">
              <a:lnSpc>
                <a:spcPts val="3300"/>
              </a:lnSpc>
            </a:pPr>
            <a:r>
              <a:rPr lang="zh-CN" altLang="en-US" dirty="0" smtClean="0"/>
              <a:t>时长和点击前的小图片使用背景图像的方式实现</a:t>
            </a:r>
            <a:endParaRPr lang="en-US" altLang="zh-CN" dirty="0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2" name="组合 6"/>
          <p:cNvGrpSpPr/>
          <p:nvPr/>
        </p:nvGrpSpPr>
        <p:grpSpPr bwMode="auto">
          <a:xfrm>
            <a:off x="3500430" y="6211910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3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78" y="1214852"/>
            <a:ext cx="2285984" cy="2804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3200" dirty="0" smtClean="0"/>
              <a:t>视频宣传片列表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2-2</a:t>
            </a:r>
            <a:endParaRPr lang="zh-CN" altLang="en-US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4" y="1347808"/>
            <a:ext cx="8074055" cy="20097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使用无序列表排版视频列表内容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左浮动</a:t>
            </a:r>
            <a:endParaRPr lang="zh-CN" altLang="en-US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28926" y="628334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357290" y="2727324"/>
            <a:ext cx="7286676" cy="341632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ul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class="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videoSList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="#"&gt;&lt;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="image/video-01.jpg"/&gt;&lt;/a&gt;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&lt;h1&gt;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携手共同进步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&lt;/h1&gt;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&lt;p&gt;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时长：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80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秒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&lt;span&gt;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点击：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541563&lt;/span&gt;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ul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357290" y="3358266"/>
            <a:ext cx="7286676" cy="1972335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b-NO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.videoSList li {</a:t>
            </a:r>
            <a:endParaRPr lang="nb-NO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b-NO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float:left;</a:t>
            </a:r>
            <a:endParaRPr lang="nb-NO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b-NO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width:142px;</a:t>
            </a:r>
            <a:endParaRPr lang="nb-NO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b-NO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height:160px;</a:t>
            </a:r>
            <a:endParaRPr lang="nb-NO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b-NO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nb-NO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清除浮动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771556" y="1190282"/>
            <a:ext cx="8229600" cy="595644"/>
          </a:xfrm>
        </p:spPr>
        <p:txBody>
          <a:bodyPr/>
          <a:lstStyle/>
          <a:p>
            <a:r>
              <a:rPr lang="en-US" altLang="zh-CN" dirty="0" smtClean="0"/>
              <a:t>clear</a:t>
            </a:r>
            <a:r>
              <a:rPr lang="zh-CN" altLang="en-US" dirty="0" smtClean="0"/>
              <a:t>属性</a:t>
            </a:r>
            <a:endParaRPr lang="zh-CN" altLang="en-US" dirty="0" smtClean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1142976" y="1785926"/>
          <a:ext cx="6500858" cy="25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4786346"/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在左侧不允许浮动元素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在右侧不允许浮动元素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在左、右两侧不允许浮动元素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默认值。允许浮动元素出现在两侧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1142976" y="4714884"/>
            <a:ext cx="3357586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clear:both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7" name="组合 70"/>
          <p:cNvGrpSpPr/>
          <p:nvPr/>
        </p:nvGrpSpPr>
        <p:grpSpPr>
          <a:xfrm>
            <a:off x="71406" y="4643446"/>
            <a:ext cx="1000132" cy="414475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5286380" y="4857760"/>
            <a:ext cx="1714512" cy="372904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清除两侧浮动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1" name="直接箭头连接符 20"/>
          <p:cNvCxnSpPr>
            <a:stCxn id="20" idx="1"/>
          </p:cNvCxnSpPr>
          <p:nvPr/>
        </p:nvCxnSpPr>
        <p:spPr>
          <a:xfrm rot="10800000" flipV="1">
            <a:off x="2857488" y="5044212"/>
            <a:ext cx="2428892" cy="24217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清除左右浮动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698" name="Rectangle 5"/>
          <p:cNvSpPr>
            <a:spLocks noGrp="1" noChangeArrowheads="1"/>
          </p:cNvSpPr>
          <p:nvPr>
            <p:ph idx="1"/>
          </p:nvPr>
        </p:nvSpPr>
        <p:spPr>
          <a:xfrm>
            <a:off x="771556" y="1196975"/>
            <a:ext cx="8229600" cy="6477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依次清除文本的左右浮动</a:t>
            </a:r>
            <a:endParaRPr lang="zh-CN" altLang="en-US" dirty="0" smtClean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142976" y="1928802"/>
            <a:ext cx="3571900" cy="2400657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.layer04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#666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font-size:12px;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line-height:23px;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clear:left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4900593" y="1928802"/>
            <a:ext cx="3571900" cy="2400657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.layer04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#666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font-size:12px;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line-height:23px;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clear:right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12" name="图片 11" descr="7－13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4282" y="1857364"/>
            <a:ext cx="4522371" cy="3143272"/>
          </a:xfrm>
          <a:prstGeom prst="rect">
            <a:avLst/>
          </a:prstGeom>
        </p:spPr>
      </p:pic>
      <p:pic>
        <p:nvPicPr>
          <p:cNvPr id="13" name="图片 12" descr="7－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1857364"/>
            <a:ext cx="4188265" cy="3143272"/>
          </a:xfrm>
          <a:prstGeom prst="rect">
            <a:avLst/>
          </a:prstGeom>
        </p:spPr>
      </p:pic>
      <p:sp>
        <p:nvSpPr>
          <p:cNvPr id="14" name="线形标注 1 13"/>
          <p:cNvSpPr/>
          <p:nvPr/>
        </p:nvSpPr>
        <p:spPr bwMode="auto">
          <a:xfrm flipH="1">
            <a:off x="571472" y="5000636"/>
            <a:ext cx="1500198" cy="642942"/>
          </a:xfrm>
          <a:prstGeom prst="borderCallout1">
            <a:avLst>
              <a:gd name="adj1" fmla="val -2731"/>
              <a:gd name="adj2" fmla="val 47579"/>
              <a:gd name="adj3" fmla="val -111202"/>
              <a:gd name="adj4" fmla="val 2988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清除左浮动</a:t>
            </a:r>
            <a:endParaRPr lang="zh-CN" altLang="en-US" b="1" dirty="0"/>
          </a:p>
        </p:txBody>
      </p:sp>
      <p:sp>
        <p:nvSpPr>
          <p:cNvPr id="15" name="线形标注 1 14"/>
          <p:cNvSpPr/>
          <p:nvPr/>
        </p:nvSpPr>
        <p:spPr bwMode="auto">
          <a:xfrm flipH="1">
            <a:off x="5715008" y="5143512"/>
            <a:ext cx="1500198" cy="642942"/>
          </a:xfrm>
          <a:prstGeom prst="borderCallout1">
            <a:avLst>
              <a:gd name="adj1" fmla="val -2731"/>
              <a:gd name="adj2" fmla="val 47579"/>
              <a:gd name="adj3" fmla="val -111202"/>
              <a:gd name="adj4" fmla="val 2988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清除右浮动</a:t>
            </a:r>
            <a:endParaRPr lang="zh-CN" altLang="en-US" b="1" dirty="0"/>
          </a:p>
        </p:txBody>
      </p:sp>
      <p:grpSp>
        <p:nvGrpSpPr>
          <p:cNvPr id="16" name="组合 9"/>
          <p:cNvGrpSpPr/>
          <p:nvPr/>
        </p:nvGrpSpPr>
        <p:grpSpPr bwMode="auto">
          <a:xfrm>
            <a:off x="2571736" y="6143644"/>
            <a:ext cx="3929090" cy="431800"/>
            <a:chOff x="1643064" y="6143625"/>
            <a:chExt cx="3929089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1643064" y="6143625"/>
              <a:ext cx="3929089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2428875" y="6143625"/>
              <a:ext cx="286969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：清除左右浮动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清除两测浮动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1"/>
          </p:nvPr>
        </p:nvSpPr>
        <p:spPr>
          <a:xfrm>
            <a:off x="785786" y="1285860"/>
            <a:ext cx="8229600" cy="64294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清除两侧浮动</a:t>
            </a:r>
            <a:endParaRPr lang="en-US" altLang="zh-CN" dirty="0" smtClean="0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42844" y="1785926"/>
            <a:ext cx="1000132" cy="414475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357290" y="1857364"/>
            <a:ext cx="3500462" cy="163121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.layer01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#F00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float:left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20" name="图片 19" descr="7－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7686" y="2928934"/>
            <a:ext cx="4545035" cy="3096024"/>
          </a:xfrm>
          <a:prstGeom prst="rect">
            <a:avLst/>
          </a:prstGeom>
        </p:spPr>
      </p:pic>
      <p:sp>
        <p:nvSpPr>
          <p:cNvPr id="21" name="Freeform 12"/>
          <p:cNvSpPr/>
          <p:nvPr/>
        </p:nvSpPr>
        <p:spPr bwMode="auto">
          <a:xfrm rot="3206817">
            <a:off x="4663379" y="2173141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1357290" y="1857364"/>
            <a:ext cx="3500462" cy="235705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.layer04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#666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font-size:12px;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line-height:23px;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clear:both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25" name="图片 24" descr="7－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2928934"/>
            <a:ext cx="4429156" cy="3324059"/>
          </a:xfrm>
          <a:prstGeom prst="rect">
            <a:avLst/>
          </a:prstGeom>
        </p:spPr>
      </p:pic>
      <p:sp>
        <p:nvSpPr>
          <p:cNvPr id="24" name="Freeform 12"/>
          <p:cNvSpPr/>
          <p:nvPr/>
        </p:nvSpPr>
        <p:spPr bwMode="auto">
          <a:xfrm rot="3206817">
            <a:off x="4663379" y="2173141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6" name="组合 9"/>
          <p:cNvGrpSpPr/>
          <p:nvPr/>
        </p:nvGrpSpPr>
        <p:grpSpPr bwMode="auto">
          <a:xfrm>
            <a:off x="357158" y="6143644"/>
            <a:ext cx="3929090" cy="431800"/>
            <a:chOff x="1643064" y="6143625"/>
            <a:chExt cx="3929089" cy="431800"/>
          </a:xfrm>
          <a:solidFill>
            <a:srgbClr val="0070C0"/>
          </a:solidFill>
        </p:grpSpPr>
        <p:sp>
          <p:nvSpPr>
            <p:cNvPr id="27" name="AutoShape 7"/>
            <p:cNvSpPr>
              <a:spLocks noChangeArrowheads="1"/>
            </p:cNvSpPr>
            <p:nvPr/>
          </p:nvSpPr>
          <p:spPr bwMode="auto">
            <a:xfrm>
              <a:off x="1643064" y="6143625"/>
              <a:ext cx="3929089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8" name="TextBox 13"/>
            <p:cNvSpPr txBox="1">
              <a:spLocks noChangeArrowheads="1"/>
            </p:cNvSpPr>
            <p:nvPr/>
          </p:nvSpPr>
          <p:spPr bwMode="auto">
            <a:xfrm>
              <a:off x="2428875" y="6143625"/>
              <a:ext cx="286969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：清除两侧浮动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644650" y="2143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本章任务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2295525"/>
          </a:xfrm>
        </p:spPr>
        <p:txBody>
          <a:bodyPr/>
          <a:lstStyle/>
          <a:p>
            <a:r>
              <a:rPr lang="zh-CN" altLang="en-US" dirty="0" smtClean="0"/>
              <a:t>制作网站导航</a:t>
            </a:r>
            <a:endParaRPr lang="zh-CN" altLang="en-US" dirty="0" smtClean="0"/>
          </a:p>
          <a:p>
            <a:r>
              <a:rPr lang="zh-CN" altLang="en-US" dirty="0" smtClean="0"/>
              <a:t>制作视频宣传片列表</a:t>
            </a:r>
            <a:endParaRPr lang="zh-CN" altLang="en-US" dirty="0" smtClean="0"/>
          </a:p>
          <a:p>
            <a:r>
              <a:rPr lang="zh-CN" altLang="en-US" dirty="0" smtClean="0"/>
              <a:t>制作视频宣传片播放页面</a:t>
            </a:r>
            <a:endParaRPr lang="zh-CN" altLang="en-US" dirty="0" smtClean="0"/>
          </a:p>
          <a:p>
            <a:r>
              <a:rPr lang="zh-CN" altLang="en-US" dirty="0" smtClean="0"/>
              <a:t>制作当当网最新上架图书列表页面</a:t>
            </a:r>
            <a:endParaRPr lang="zh-CN" altLang="en-US" dirty="0" smtClean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2432270"/>
            <a:ext cx="5390821" cy="99332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2" y="2545457"/>
            <a:ext cx="2643206" cy="32425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8" y="3633135"/>
            <a:ext cx="4224828" cy="2592125"/>
          </a:xfrm>
          <a:prstGeom prst="rect">
            <a:avLst/>
          </a:prstGeom>
        </p:spPr>
      </p:pic>
      <p:pic>
        <p:nvPicPr>
          <p:cNvPr id="17" name="图片 16" descr="7－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504" y="3357562"/>
            <a:ext cx="3485664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浮动影响父层盒子高度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757238" y="1285875"/>
            <a:ext cx="7931150" cy="6429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浮动元素不在标准文档流中</a:t>
            </a:r>
            <a:endParaRPr lang="zh-CN" altLang="en-US" dirty="0" smtClean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00034" y="1928802"/>
            <a:ext cx="3500462" cy="274177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.layer04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#666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font-size:12px;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line-height:23px;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clear:both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float:left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11" name="图片 10" descr="7－17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071934" y="2857496"/>
            <a:ext cx="4698710" cy="3535663"/>
          </a:xfrm>
          <a:prstGeom prst="rect">
            <a:avLst/>
          </a:prstGeom>
        </p:spPr>
      </p:pic>
      <p:sp>
        <p:nvSpPr>
          <p:cNvPr id="12" name="Freeform 12"/>
          <p:cNvSpPr/>
          <p:nvPr/>
        </p:nvSpPr>
        <p:spPr bwMode="auto">
          <a:xfrm rot="3206817">
            <a:off x="3806123" y="2173141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扩展盒子高度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757238" y="1285875"/>
            <a:ext cx="7931150" cy="64292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扩展盒子高度</a:t>
            </a:r>
            <a:endParaRPr lang="zh-CN" altLang="en-US" dirty="0" smtClean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42910" y="1857364"/>
            <a:ext cx="5214974" cy="355481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id="father"&gt;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class="layer04"&gt;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浮动的盒子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…&lt;/div&gt;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 &lt;div class="clear"&gt;&lt;/div&gt;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286512" y="1857364"/>
            <a:ext cx="2571768" cy="201593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.clear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clear:both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margin:0px;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padding:0px;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14744" y="2571744"/>
            <a:ext cx="3214710" cy="107157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7－16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500562" y="3500438"/>
            <a:ext cx="4143404" cy="3109604"/>
          </a:xfrm>
          <a:prstGeom prst="rect">
            <a:avLst/>
          </a:prstGeom>
        </p:spPr>
      </p:pic>
      <p:grpSp>
        <p:nvGrpSpPr>
          <p:cNvPr id="19" name="组合 9"/>
          <p:cNvGrpSpPr/>
          <p:nvPr/>
        </p:nvGrpSpPr>
        <p:grpSpPr bwMode="auto">
          <a:xfrm>
            <a:off x="357158" y="6143644"/>
            <a:ext cx="3929090" cy="431800"/>
            <a:chOff x="1643064" y="6143625"/>
            <a:chExt cx="3929089" cy="431800"/>
          </a:xfrm>
          <a:solidFill>
            <a:srgbClr val="0070C0"/>
          </a:solidFill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1643064" y="6143625"/>
              <a:ext cx="3929089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2428875" y="6143625"/>
              <a:ext cx="286969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6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：扩展盒子高度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溢出处理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938203"/>
          </a:xfrm>
        </p:spPr>
        <p:txBody>
          <a:bodyPr/>
          <a:lstStyle/>
          <a:p>
            <a:r>
              <a:rPr lang="en-US" altLang="zh-CN" dirty="0" smtClean="0"/>
              <a:t>overflow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857224" y="1928802"/>
          <a:ext cx="7572429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6357983"/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默认值。内容不会被修剪，会呈现在盒子之外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内容会被修剪，并且其余内容是不可见的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scroll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内容会被修剪，但是浏览器会显示滚动条以便查看其余内容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如果内容被修剪，则浏览器会显示滚动条以便查看其余的内容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9"/>
          <p:cNvGrpSpPr/>
          <p:nvPr/>
        </p:nvGrpSpPr>
        <p:grpSpPr bwMode="auto">
          <a:xfrm>
            <a:off x="2786050" y="6143644"/>
            <a:ext cx="3929090" cy="431800"/>
            <a:chOff x="1643064" y="6143625"/>
            <a:chExt cx="3929089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643064" y="6143625"/>
              <a:ext cx="3929089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2428875" y="6143625"/>
              <a:ext cx="286969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7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overflow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属性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overflow</a:t>
            </a:r>
            <a:r>
              <a:rPr lang="zh-CN" altLang="en-US" dirty="0" smtClean="0"/>
              <a:t>属性的妙用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9532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overflow</a:t>
            </a:r>
            <a:r>
              <a:rPr lang="zh-CN" altLang="en-US" dirty="0" smtClean="0"/>
              <a:t>扩展盒子高度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85852" y="1928802"/>
            <a:ext cx="4071966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#father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#000 solid;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width:500px;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overflow:hidden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6" name="组合 70"/>
          <p:cNvGrpSpPr/>
          <p:nvPr/>
        </p:nvGrpSpPr>
        <p:grpSpPr>
          <a:xfrm>
            <a:off x="214282" y="1857364"/>
            <a:ext cx="1000132" cy="414475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9" name="组合 9"/>
          <p:cNvGrpSpPr/>
          <p:nvPr/>
        </p:nvGrpSpPr>
        <p:grpSpPr bwMode="auto">
          <a:xfrm>
            <a:off x="2786050" y="6143644"/>
            <a:ext cx="4286280" cy="431800"/>
            <a:chOff x="1643064" y="6143625"/>
            <a:chExt cx="4286279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643064" y="6143625"/>
              <a:ext cx="4286279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2428875" y="6143625"/>
              <a:ext cx="318548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8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overflow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的妙用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pic>
        <p:nvPicPr>
          <p:cNvPr id="13" name="图片 12" descr="7－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7620" y="2786058"/>
            <a:ext cx="4357718" cy="3270446"/>
          </a:xfrm>
          <a:prstGeom prst="rect">
            <a:avLst/>
          </a:prstGeom>
        </p:spPr>
      </p:pic>
      <p:sp>
        <p:nvSpPr>
          <p:cNvPr id="14" name="Freeform 12"/>
          <p:cNvSpPr/>
          <p:nvPr/>
        </p:nvSpPr>
        <p:spPr bwMode="auto">
          <a:xfrm rot="3206817">
            <a:off x="5163446" y="2244579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overflow</a:t>
            </a:r>
            <a:r>
              <a:rPr lang="zh-CN" altLang="en-US" dirty="0" smtClean="0"/>
              <a:t>扩展盒子的高度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overflow</a:t>
            </a:r>
            <a:r>
              <a:rPr lang="zh-CN" altLang="en-US" dirty="0" smtClean="0"/>
              <a:t>属性扩充盒子高度减少代码量，也减少了空的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标签，使代码更加简洁，清晰，从而提高了代码的可读性和网页性能。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如果页面中有绝对定位（后面讲解）元素且元素超出了父级的范围，就必须使用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属性来清除浮动来扩展盒子高度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3200" dirty="0" smtClean="0"/>
              <a:t>宣传片播放页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2-1</a:t>
            </a:r>
            <a:endParaRPr lang="en-US" altLang="zh-CN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7643812" cy="4071937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布局页面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设置背景图像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设置网页元素的外边距和内边距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属性清除浮动</a:t>
            </a:r>
            <a:endParaRPr lang="zh-CN" altLang="en-US" dirty="0" smtClean="0"/>
          </a:p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37892" name="组合 5"/>
          <p:cNvGrpSpPr/>
          <p:nvPr/>
        </p:nvGrpSpPr>
        <p:grpSpPr bwMode="auto">
          <a:xfrm>
            <a:off x="1214436" y="5857875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897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4" y="3846798"/>
            <a:ext cx="4214842" cy="2585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3200" dirty="0" smtClean="0"/>
              <a:t>宣传片播放页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2-2</a:t>
            </a:r>
            <a:endParaRPr lang="zh-CN" altLang="en-US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785813" y="1214450"/>
            <a:ext cx="7643812" cy="13572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版权部分内容放在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bottom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&lt;div&gt;</a:t>
            </a:r>
            <a:r>
              <a:rPr lang="zh-CN" altLang="en-US" dirty="0" smtClean="0"/>
              <a:t>中，使用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属性清除浮动</a:t>
            </a:r>
            <a:endParaRPr lang="en-US" altLang="zh-CN" dirty="0" smtClean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38922" name="组合 9"/>
          <p:cNvGrpSpPr/>
          <p:nvPr/>
        </p:nvGrpSpPr>
        <p:grpSpPr bwMode="auto">
          <a:xfrm>
            <a:off x="2857500" y="614045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8929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6391" y="3253231"/>
            <a:ext cx="986585" cy="461521"/>
            <a:chOff x="3786182" y="3824735"/>
            <a:chExt cx="986585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pSp>
        <p:nvGrpSpPr>
          <p:cNvPr id="23" name="组合 22"/>
          <p:cNvGrpSpPr/>
          <p:nvPr/>
        </p:nvGrpSpPr>
        <p:grpSpPr>
          <a:xfrm>
            <a:off x="85605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1643042" y="3214686"/>
            <a:ext cx="4071966" cy="22154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#bottom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border-top:1px #666 solid;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line-height:25px;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text-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align:center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clear:both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2800" dirty="0" smtClean="0"/>
              <a:t>当当网最新上架图书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14348" y="1357298"/>
            <a:ext cx="4930783" cy="45005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使用定义列表</a:t>
            </a:r>
            <a:r>
              <a:rPr lang="en-US" dirty="0" smtClean="0"/>
              <a:t>dl-</a:t>
            </a:r>
            <a:r>
              <a:rPr lang="en-US" dirty="0" err="1" smtClean="0"/>
              <a:t>dt</a:t>
            </a:r>
            <a:r>
              <a:rPr lang="en-US" dirty="0" smtClean="0"/>
              <a:t>-</a:t>
            </a:r>
            <a:r>
              <a:rPr lang="en-US" dirty="0" err="1" smtClean="0"/>
              <a:t>dd</a:t>
            </a:r>
            <a:r>
              <a:rPr lang="zh-CN" altLang="en-US" dirty="0" smtClean="0"/>
              <a:t>排版图片列表内容，使用</a:t>
            </a:r>
            <a:r>
              <a:rPr lang="en-US" dirty="0" smtClean="0"/>
              <a:t>float</a:t>
            </a:r>
            <a:r>
              <a:rPr lang="zh-CN" altLang="en-US" dirty="0" smtClean="0"/>
              <a:t>属性定位页面图书各部分的内容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超链接字体大小</a:t>
            </a:r>
            <a:r>
              <a:rPr lang="en-US" altLang="zh-CN" dirty="0" smtClean="0"/>
              <a:t>14px</a:t>
            </a:r>
            <a:r>
              <a:rPr lang="zh-CN" altLang="en-US" dirty="0" smtClean="0"/>
              <a:t>、字体颜色为蓝色、无下划线，当鼠标悬停在超链接时显示下划线</a:t>
            </a:r>
            <a:endParaRPr lang="zh-CN" altLang="en-US" dirty="0" smtClean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24601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4606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7" name="图片 16" descr="7－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2525" y="2143115"/>
            <a:ext cx="3470069" cy="3129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总结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785813" y="1285875"/>
            <a:ext cx="8001029" cy="3929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网页中常用的布局类型为国字型和拐角型。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学习使用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属性布局网页和定位网页元素。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属性清除浮动影响。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overflow</a:t>
            </a:r>
            <a:r>
              <a:rPr lang="zh-CN" altLang="en-US" dirty="0" smtClean="0"/>
              <a:t>属性扩展盒子高度。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overflow</a:t>
            </a:r>
            <a:r>
              <a:rPr lang="zh-CN" altLang="en-US" dirty="0" smtClean="0"/>
              <a:t>属性处理溢出内容。</a:t>
            </a: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142984"/>
            <a:ext cx="5930915" cy="5010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属性定位网页元素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属性结合无序列表制作横向导航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属性创建横向多列布局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属性清除浮动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overflow</a:t>
            </a:r>
            <a:r>
              <a:rPr lang="zh-CN" altLang="en-US" dirty="0" smtClean="0"/>
              <a:t>进行溢出处理</a:t>
            </a:r>
            <a:endParaRPr lang="zh-CN" altLang="en-US" dirty="0" smtClean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58082" y="3357562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071678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1142984"/>
            <a:ext cx="714380" cy="719772"/>
          </a:xfrm>
          <a:prstGeom prst="rect">
            <a:avLst/>
          </a:prstGeom>
          <a:noFill/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58082" y="4786322"/>
            <a:ext cx="643477" cy="648334"/>
          </a:xfrm>
          <a:prstGeom prst="rect">
            <a:avLst/>
          </a:prstGeom>
          <a:noFill/>
        </p:spPr>
      </p:pic>
      <p:pic>
        <p:nvPicPr>
          <p:cNvPr id="15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58082" y="4071942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常见网页布局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8" name="内容占位符 17" descr="7－4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571472" y="1071546"/>
            <a:ext cx="6072230" cy="5395326"/>
          </a:xfrm>
        </p:spPr>
      </p:pic>
      <p:sp>
        <p:nvSpPr>
          <p:cNvPr id="41" name="灯片编号占位符 40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71472" y="1071546"/>
            <a:ext cx="6072230" cy="78581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71472" y="1928802"/>
            <a:ext cx="6072230" cy="400052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571472" y="6000768"/>
            <a:ext cx="6072230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线形标注 1 28"/>
          <p:cNvSpPr/>
          <p:nvPr/>
        </p:nvSpPr>
        <p:spPr bwMode="auto">
          <a:xfrm flipH="1">
            <a:off x="7286644" y="1071546"/>
            <a:ext cx="157163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网站导航</a:t>
            </a:r>
            <a:endParaRPr lang="zh-CN" altLang="en-US" b="1" dirty="0"/>
          </a:p>
        </p:txBody>
      </p:sp>
      <p:sp>
        <p:nvSpPr>
          <p:cNvPr id="30" name="线形标注 1 29"/>
          <p:cNvSpPr/>
          <p:nvPr/>
        </p:nvSpPr>
        <p:spPr bwMode="auto">
          <a:xfrm flipH="1">
            <a:off x="7286644" y="3071810"/>
            <a:ext cx="157163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主体内容</a:t>
            </a:r>
            <a:endParaRPr lang="zh-CN" altLang="en-US" b="1" dirty="0"/>
          </a:p>
        </p:txBody>
      </p:sp>
      <p:sp>
        <p:nvSpPr>
          <p:cNvPr id="31" name="线形标注 1 30"/>
          <p:cNvSpPr/>
          <p:nvPr/>
        </p:nvSpPr>
        <p:spPr bwMode="auto">
          <a:xfrm flipH="1">
            <a:off x="7286644" y="5857892"/>
            <a:ext cx="157163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网站版权</a:t>
            </a:r>
            <a:endParaRPr lang="zh-CN" altLang="en-US" b="1" dirty="0"/>
          </a:p>
        </p:txBody>
      </p:sp>
      <p:pic>
        <p:nvPicPr>
          <p:cNvPr id="32" name="图片 31" descr="7－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1000108"/>
            <a:ext cx="6027592" cy="5500726"/>
          </a:xfrm>
          <a:prstGeom prst="rect">
            <a:avLst/>
          </a:prstGeom>
        </p:spPr>
      </p:pic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1142976" y="928670"/>
            <a:ext cx="6072230" cy="128588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1142976" y="2285992"/>
            <a:ext cx="1143008" cy="36433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2357422" y="2285992"/>
            <a:ext cx="4857784" cy="36433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1142976" y="6000768"/>
            <a:ext cx="6072230" cy="42862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线形标注 1 36"/>
          <p:cNvSpPr/>
          <p:nvPr/>
        </p:nvSpPr>
        <p:spPr bwMode="auto">
          <a:xfrm flipH="1">
            <a:off x="7715272" y="1071546"/>
            <a:ext cx="128591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网站导航</a:t>
            </a:r>
            <a:endParaRPr lang="zh-CN" altLang="en-US" b="1" dirty="0"/>
          </a:p>
        </p:txBody>
      </p:sp>
      <p:sp>
        <p:nvSpPr>
          <p:cNvPr id="38" name="线形标注 1 37"/>
          <p:cNvSpPr/>
          <p:nvPr/>
        </p:nvSpPr>
        <p:spPr bwMode="auto">
          <a:xfrm flipH="1">
            <a:off x="71406" y="2000240"/>
            <a:ext cx="857288" cy="642942"/>
          </a:xfrm>
          <a:prstGeom prst="borderCallout1">
            <a:avLst>
              <a:gd name="adj1" fmla="val 50602"/>
              <a:gd name="adj2" fmla="val 230"/>
              <a:gd name="adj3" fmla="val 139908"/>
              <a:gd name="adj4" fmla="val -2374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左侧</a:t>
            </a:r>
            <a:endParaRPr lang="en-US" altLang="zh-CN" b="1" dirty="0" smtClean="0"/>
          </a:p>
          <a:p>
            <a:pPr algn="l" eaLnBrk="0" hangingPunct="0">
              <a:defRPr/>
            </a:pPr>
            <a:r>
              <a:rPr lang="zh-CN" altLang="en-US" b="1" dirty="0" smtClean="0"/>
              <a:t>链接</a:t>
            </a:r>
            <a:endParaRPr lang="zh-CN" altLang="en-US" b="1" dirty="0"/>
          </a:p>
        </p:txBody>
      </p:sp>
      <p:sp>
        <p:nvSpPr>
          <p:cNvPr id="39" name="线形标注 1 38"/>
          <p:cNvSpPr/>
          <p:nvPr/>
        </p:nvSpPr>
        <p:spPr bwMode="auto">
          <a:xfrm flipH="1">
            <a:off x="7715272" y="2500306"/>
            <a:ext cx="128591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右侧内容</a:t>
            </a:r>
            <a:endParaRPr lang="zh-CN" altLang="en-US" b="1" dirty="0"/>
          </a:p>
        </p:txBody>
      </p:sp>
      <p:sp>
        <p:nvSpPr>
          <p:cNvPr id="40" name="线形标注 1 39"/>
          <p:cNvSpPr/>
          <p:nvPr/>
        </p:nvSpPr>
        <p:spPr bwMode="auto">
          <a:xfrm flipH="1">
            <a:off x="7715272" y="5786454"/>
            <a:ext cx="128591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网站版权</a:t>
            </a:r>
            <a:endParaRPr lang="zh-CN" altLang="en-US" b="1" dirty="0"/>
          </a:p>
        </p:txBody>
      </p:sp>
      <p:sp>
        <p:nvSpPr>
          <p:cNvPr id="20" name="线形标注 1 19"/>
          <p:cNvSpPr/>
          <p:nvPr/>
        </p:nvSpPr>
        <p:spPr bwMode="auto">
          <a:xfrm flipH="1">
            <a:off x="2714612" y="214290"/>
            <a:ext cx="1285916" cy="642942"/>
          </a:xfrm>
          <a:prstGeom prst="borderCallout1">
            <a:avLst>
              <a:gd name="adj1" fmla="val 101713"/>
              <a:gd name="adj2" fmla="val 49117"/>
              <a:gd name="adj3" fmla="val 137686"/>
              <a:gd name="adj4" fmla="val 6236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 smtClean="0"/>
              <a:t>1-3-1</a:t>
            </a:r>
            <a:r>
              <a:rPr lang="zh-CN" altLang="en-US" b="1" dirty="0" smtClean="0"/>
              <a:t>布局</a:t>
            </a:r>
            <a:endParaRPr lang="zh-CN" altLang="en-US" b="1" dirty="0"/>
          </a:p>
        </p:txBody>
      </p:sp>
      <p:sp>
        <p:nvSpPr>
          <p:cNvPr id="21" name="线形标注 1 20"/>
          <p:cNvSpPr/>
          <p:nvPr/>
        </p:nvSpPr>
        <p:spPr bwMode="auto">
          <a:xfrm flipH="1">
            <a:off x="4000496" y="71414"/>
            <a:ext cx="1285916" cy="642942"/>
          </a:xfrm>
          <a:prstGeom prst="borderCallout1">
            <a:avLst>
              <a:gd name="adj1" fmla="val 101713"/>
              <a:gd name="adj2" fmla="val 49117"/>
              <a:gd name="adj3" fmla="val 137686"/>
              <a:gd name="adj4" fmla="val 6236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 smtClean="0"/>
              <a:t>1-2-1</a:t>
            </a:r>
            <a:r>
              <a:rPr lang="zh-CN" altLang="en-US" b="1" dirty="0" smtClean="0"/>
              <a:t>布局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0" grpId="0" animBg="1"/>
      <p:bldP spid="20" grpId="1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网页中浮动的应用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6" y="1290610"/>
            <a:ext cx="7211376" cy="1419260"/>
          </a:xfrm>
          <a:prstGeom prst="rect">
            <a:avLst/>
          </a:prstGeom>
        </p:spPr>
      </p:pic>
      <p:pic>
        <p:nvPicPr>
          <p:cNvPr id="38" name="图片 37" descr="7－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3071809"/>
            <a:ext cx="7143800" cy="3169637"/>
          </a:xfrm>
          <a:prstGeom prst="rect">
            <a:avLst/>
          </a:prstGeom>
        </p:spPr>
      </p:pic>
      <p:sp>
        <p:nvSpPr>
          <p:cNvPr id="39" name="线形标注 1 38"/>
          <p:cNvSpPr/>
          <p:nvPr/>
        </p:nvSpPr>
        <p:spPr bwMode="auto">
          <a:xfrm flipH="1">
            <a:off x="7429520" y="1071546"/>
            <a:ext cx="1643074" cy="642942"/>
          </a:xfrm>
          <a:prstGeom prst="borderCallout1">
            <a:avLst>
              <a:gd name="adj1" fmla="val 46158"/>
              <a:gd name="adj2" fmla="val 103560"/>
              <a:gd name="adj3" fmla="val 219907"/>
              <a:gd name="adj4" fmla="val 12622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横向导航菜单</a:t>
            </a:r>
            <a:endParaRPr lang="zh-CN" altLang="en-US" b="1" dirty="0"/>
          </a:p>
        </p:txBody>
      </p:sp>
      <p:sp>
        <p:nvSpPr>
          <p:cNvPr id="40" name="线形标注 1 39"/>
          <p:cNvSpPr/>
          <p:nvPr/>
        </p:nvSpPr>
        <p:spPr bwMode="auto">
          <a:xfrm flipH="1">
            <a:off x="7786710" y="3857628"/>
            <a:ext cx="1143008" cy="642942"/>
          </a:xfrm>
          <a:prstGeom prst="borderCallout1">
            <a:avLst>
              <a:gd name="adj1" fmla="val 46158"/>
              <a:gd name="adj2" fmla="val 103560"/>
              <a:gd name="adj3" fmla="val 57686"/>
              <a:gd name="adj4" fmla="val 14122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商品列表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浮动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81013"/>
          </a:xfrm>
        </p:spPr>
        <p:txBody>
          <a:bodyPr/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2" name="组合 25"/>
          <p:cNvGrpSpPr/>
          <p:nvPr/>
        </p:nvGrpSpPr>
        <p:grpSpPr bwMode="auto">
          <a:xfrm>
            <a:off x="2643188" y="6211910"/>
            <a:ext cx="4429142" cy="431800"/>
            <a:chOff x="4071934" y="5500702"/>
            <a:chExt cx="4429173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071934" y="5500702"/>
              <a:ext cx="4429173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0499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500" name="TextBox 17"/>
            <p:cNvSpPr txBox="1">
              <a:spLocks noChangeArrowheads="1"/>
            </p:cNvSpPr>
            <p:nvPr/>
          </p:nvSpPr>
          <p:spPr bwMode="auto">
            <a:xfrm>
              <a:off x="4857752" y="5503895"/>
              <a:ext cx="333459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：浮动示例原始代码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4" name="Group 29"/>
          <p:cNvGraphicFramePr>
            <a:graphicFrameLocks noGrp="1"/>
          </p:cNvGraphicFramePr>
          <p:nvPr/>
        </p:nvGraphicFramePr>
        <p:xfrm>
          <a:off x="1142976" y="2000240"/>
          <a:ext cx="7000924" cy="200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48"/>
                <a:gridCol w="5518376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endParaRPr kumimoji="0" lang="zh-CN" altLang="en-US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kumimoji="0" lang="zh-CN" altLang="en-US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endParaRPr kumimoji="0" lang="zh-CN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元素向左浮动</a:t>
                      </a:r>
                      <a:endParaRPr kumimoji="0" lang="zh-CN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kumimoji="0" lang="zh-CN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元素向右浮动</a:t>
                      </a:r>
                      <a:endParaRPr kumimoji="0" lang="zh-CN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kumimoji="0" lang="zh-CN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默认值。元素不浮动，并会显示在其文本中出现的位置</a:t>
                      </a:r>
                      <a:endParaRPr kumimoji="0" lang="zh-CN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642910" y="2130581"/>
            <a:ext cx="8280400" cy="365587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id="father"&gt;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class="layer01"&gt;&lt;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="image/photo-1.jpg" alt="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日用品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class="layer02"&gt;&lt;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="image/photo-2.jpg" alt="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图书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class="layer03"&gt;&lt;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="image/photo-3.jpg" alt="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鞋子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class="layer04"&gt;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浮动的盒子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……&lt;/div&gt;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0" name="组合 70"/>
          <p:cNvGrpSpPr/>
          <p:nvPr/>
        </p:nvGrpSpPr>
        <p:grpSpPr>
          <a:xfrm>
            <a:off x="0" y="1643050"/>
            <a:ext cx="1000132" cy="414475"/>
            <a:chOff x="1000100" y="2528843"/>
            <a:chExt cx="1000132" cy="414475"/>
          </a:xfrm>
        </p:grpSpPr>
        <p:pic>
          <p:nvPicPr>
            <p:cNvPr id="3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设置左浮动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23889"/>
          </a:xfrm>
        </p:spPr>
        <p:txBody>
          <a:bodyPr/>
          <a:lstStyle/>
          <a:p>
            <a:r>
              <a:rPr lang="zh-CN" altLang="en-US" dirty="0" smtClean="0"/>
              <a:t>依次设置三个图片所在</a:t>
            </a:r>
            <a:r>
              <a:rPr lang="en-US" altLang="zh-CN" dirty="0" smtClean="0"/>
              <a:t>&lt;div&gt;</a:t>
            </a:r>
            <a:r>
              <a:rPr lang="zh-CN" altLang="en-US" dirty="0" smtClean="0"/>
              <a:t>左浮动</a:t>
            </a:r>
            <a:endParaRPr lang="en-US" altLang="zh-CN" dirty="0" smtClean="0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1406" y="1857364"/>
            <a:ext cx="1000132" cy="414475"/>
            <a:chOff x="1000100" y="2528843"/>
            <a:chExt cx="1000132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1357290" y="1857364"/>
            <a:ext cx="4549779" cy="44135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.layer01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#F00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float:left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.layer02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#00F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float:left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.layer03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#060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float:left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25" name="图片 24" descr="7－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1785925"/>
            <a:ext cx="3500430" cy="2923039"/>
          </a:xfrm>
          <a:prstGeom prst="rect">
            <a:avLst/>
          </a:prstGeom>
        </p:spPr>
      </p:pic>
      <p:pic>
        <p:nvPicPr>
          <p:cNvPr id="26" name="图片 25" descr="7－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29" y="1928802"/>
            <a:ext cx="3982463" cy="2857520"/>
          </a:xfrm>
          <a:prstGeom prst="rect">
            <a:avLst/>
          </a:prstGeom>
        </p:spPr>
      </p:pic>
      <p:pic>
        <p:nvPicPr>
          <p:cNvPr id="27" name="图片 26" descr="7－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6380" y="4286255"/>
            <a:ext cx="3429024" cy="2281489"/>
          </a:xfrm>
          <a:prstGeom prst="rect">
            <a:avLst/>
          </a:prstGeom>
        </p:spPr>
      </p:pic>
      <p:grpSp>
        <p:nvGrpSpPr>
          <p:cNvPr id="13" name="组合 9"/>
          <p:cNvGrpSpPr/>
          <p:nvPr/>
        </p:nvGrpSpPr>
        <p:grpSpPr bwMode="auto">
          <a:xfrm>
            <a:off x="714349" y="6140472"/>
            <a:ext cx="4214842" cy="431800"/>
            <a:chOff x="1643064" y="6143625"/>
            <a:chExt cx="4214841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643064" y="6143625"/>
              <a:ext cx="421484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2428875" y="6143625"/>
              <a:ext cx="310213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：三个图片左浮动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28" name="线形标注 1 27"/>
          <p:cNvSpPr/>
          <p:nvPr/>
        </p:nvSpPr>
        <p:spPr bwMode="auto">
          <a:xfrm flipH="1">
            <a:off x="285720" y="1785926"/>
            <a:ext cx="928694" cy="642942"/>
          </a:xfrm>
          <a:prstGeom prst="borderCallout1">
            <a:avLst>
              <a:gd name="adj1" fmla="val 101713"/>
              <a:gd name="adj2" fmla="val 49117"/>
              <a:gd name="adj3" fmla="val 177685"/>
              <a:gd name="adj4" fmla="val 6809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左浮动</a:t>
            </a:r>
            <a:endParaRPr lang="zh-CN" altLang="en-US" b="1" dirty="0"/>
          </a:p>
        </p:txBody>
      </p:sp>
      <p:sp>
        <p:nvSpPr>
          <p:cNvPr id="29" name="线形标注 1 28"/>
          <p:cNvSpPr/>
          <p:nvPr/>
        </p:nvSpPr>
        <p:spPr bwMode="auto">
          <a:xfrm flipH="1">
            <a:off x="7072330" y="1500174"/>
            <a:ext cx="928694" cy="642942"/>
          </a:xfrm>
          <a:prstGeom prst="borderCallout1">
            <a:avLst>
              <a:gd name="adj1" fmla="val 101713"/>
              <a:gd name="adj2" fmla="val 49117"/>
              <a:gd name="adj3" fmla="val 213240"/>
              <a:gd name="adj4" fmla="val 16834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左浮动</a:t>
            </a:r>
            <a:endParaRPr lang="zh-CN" altLang="en-US" b="1" dirty="0"/>
          </a:p>
        </p:txBody>
      </p:sp>
      <p:sp>
        <p:nvSpPr>
          <p:cNvPr id="30" name="线形标注 1 29"/>
          <p:cNvSpPr/>
          <p:nvPr/>
        </p:nvSpPr>
        <p:spPr bwMode="auto">
          <a:xfrm flipH="1">
            <a:off x="3786182" y="4857760"/>
            <a:ext cx="928694" cy="642942"/>
          </a:xfrm>
          <a:prstGeom prst="borderCallout1">
            <a:avLst>
              <a:gd name="adj1" fmla="val 52825"/>
              <a:gd name="adj2" fmla="val -113"/>
              <a:gd name="adj3" fmla="val 42130"/>
              <a:gd name="adj4" fmla="val -33780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左浮动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35013" y="28575"/>
            <a:ext cx="8229600" cy="90011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设置右浮动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642926"/>
          </a:xfrm>
        </p:spPr>
        <p:txBody>
          <a:bodyPr/>
          <a:lstStyle/>
          <a:p>
            <a:r>
              <a:rPr lang="zh-CN" altLang="en-US" dirty="0" smtClean="0"/>
              <a:t>依次设置</a:t>
            </a:r>
            <a:r>
              <a:rPr lang="en-US" altLang="zh-CN" dirty="0" smtClean="0"/>
              <a:t>layer01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layer02</a:t>
            </a:r>
            <a:r>
              <a:rPr lang="zh-CN" altLang="en-US" dirty="0" smtClean="0"/>
              <a:t>右浮动</a:t>
            </a:r>
            <a:endParaRPr lang="zh-CN" altLang="en-US" dirty="0" smtClean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357290" y="1928802"/>
            <a:ext cx="4786346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.layer01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#F00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float:right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.layer02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#00F dashed;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float:right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8" name="组合 70"/>
          <p:cNvGrpSpPr/>
          <p:nvPr/>
        </p:nvGrpSpPr>
        <p:grpSpPr>
          <a:xfrm>
            <a:off x="142844" y="1800079"/>
            <a:ext cx="1000132" cy="414475"/>
            <a:chOff x="1000100" y="2528843"/>
            <a:chExt cx="1000132" cy="414475"/>
          </a:xfrm>
        </p:grpSpPr>
        <p:pic>
          <p:nvPicPr>
            <p:cNvPr id="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1" name="图片 10" descr="7－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2071678"/>
            <a:ext cx="4067938" cy="2714644"/>
          </a:xfrm>
          <a:prstGeom prst="rect">
            <a:avLst/>
          </a:prstGeom>
        </p:spPr>
      </p:pic>
      <p:pic>
        <p:nvPicPr>
          <p:cNvPr id="12" name="图片 11" descr="7－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56201" y="2071678"/>
            <a:ext cx="4202079" cy="2787518"/>
          </a:xfrm>
          <a:prstGeom prst="rect">
            <a:avLst/>
          </a:prstGeom>
        </p:spPr>
      </p:pic>
      <p:sp>
        <p:nvSpPr>
          <p:cNvPr id="13" name="线形标注 1 12"/>
          <p:cNvSpPr/>
          <p:nvPr/>
        </p:nvSpPr>
        <p:spPr bwMode="auto">
          <a:xfrm flipH="1">
            <a:off x="2714612" y="4714884"/>
            <a:ext cx="928694" cy="642942"/>
          </a:xfrm>
          <a:prstGeom prst="borderCallout1">
            <a:avLst>
              <a:gd name="adj1" fmla="val -2731"/>
              <a:gd name="adj2" fmla="val 47579"/>
              <a:gd name="adj3" fmla="val -175646"/>
              <a:gd name="adj4" fmla="val -3961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右浮动</a:t>
            </a:r>
            <a:endParaRPr lang="zh-CN" altLang="en-US" b="1" dirty="0"/>
          </a:p>
        </p:txBody>
      </p:sp>
      <p:sp>
        <p:nvSpPr>
          <p:cNvPr id="14" name="线形标注 1 13"/>
          <p:cNvSpPr/>
          <p:nvPr/>
        </p:nvSpPr>
        <p:spPr bwMode="auto">
          <a:xfrm flipH="1">
            <a:off x="5857884" y="4572008"/>
            <a:ext cx="928694" cy="642942"/>
          </a:xfrm>
          <a:prstGeom prst="borderCallout1">
            <a:avLst>
              <a:gd name="adj1" fmla="val -2731"/>
              <a:gd name="adj2" fmla="val 47579"/>
              <a:gd name="adj3" fmla="val -175646"/>
              <a:gd name="adj4" fmla="val -3961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右浮动</a:t>
            </a:r>
            <a:endParaRPr lang="zh-CN" altLang="en-US" b="1" dirty="0"/>
          </a:p>
        </p:txBody>
      </p:sp>
      <p:grpSp>
        <p:nvGrpSpPr>
          <p:cNvPr id="15" name="组合 9"/>
          <p:cNvGrpSpPr/>
          <p:nvPr/>
        </p:nvGrpSpPr>
        <p:grpSpPr bwMode="auto">
          <a:xfrm>
            <a:off x="2357422" y="6072206"/>
            <a:ext cx="4214842" cy="431800"/>
            <a:chOff x="1643064" y="6143625"/>
            <a:chExt cx="4214841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1643064" y="6143625"/>
              <a:ext cx="421484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7" name="TextBox 13"/>
            <p:cNvSpPr txBox="1">
              <a:spLocks noChangeArrowheads="1"/>
            </p:cNvSpPr>
            <p:nvPr/>
          </p:nvSpPr>
          <p:spPr bwMode="auto">
            <a:xfrm>
              <a:off x="2428875" y="6143625"/>
              <a:ext cx="310213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：设置图片右浮动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浮动</a:t>
            </a:r>
            <a:r>
              <a:rPr lang="zh-CN" altLang="en-US" dirty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075" y="1225550"/>
            <a:ext cx="7931150" cy="5248275"/>
          </a:xfrm>
        </p:spPr>
        <p:txBody>
          <a:bodyPr/>
          <a:lstStyle/>
          <a:p>
            <a:r>
              <a:rPr lang="zh-CN" altLang="en-US" dirty="0"/>
              <a:t>浮动的框可以向左或向右移动，直到它的外边缘碰到包含框或另一个浮动框的边框为止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浮动框不在文档的普通流中，所以文档的普通流中的块框表现得就像浮动框不存在一样。</a:t>
            </a:r>
            <a:endParaRPr lang="zh-CN" altLang="en-US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NIIT6.0</Template>
  <TotalTime>0</TotalTime>
  <Words>3933</Words>
  <Application>WPS 演示</Application>
  <PresentationFormat>全屏显示(4:3)</PresentationFormat>
  <Paragraphs>490</Paragraphs>
  <Slides>28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黑体</vt:lpstr>
      <vt:lpstr>楷体_GB2312</vt:lpstr>
      <vt:lpstr>楷体_GB2312</vt:lpstr>
      <vt:lpstr>微软雅黑</vt:lpstr>
      <vt:lpstr>Tahoma</vt:lpstr>
      <vt:lpstr>Times New Roman</vt:lpstr>
      <vt:lpstr>Arial Unicode MS</vt:lpstr>
      <vt:lpstr>新宋体</vt:lpstr>
      <vt:lpstr>Arial</vt:lpstr>
      <vt:lpstr>模板</vt:lpstr>
      <vt:lpstr>PowerPoint 演示文稿</vt:lpstr>
      <vt:lpstr>本章任务</vt:lpstr>
      <vt:lpstr>本章目标</vt:lpstr>
      <vt:lpstr>常见网页布局</vt:lpstr>
      <vt:lpstr>网页中浮动的应用</vt:lpstr>
      <vt:lpstr>浮动</vt:lpstr>
      <vt:lpstr>设置左浮动</vt:lpstr>
      <vt:lpstr>设置右浮动</vt:lpstr>
      <vt:lpstr>浮动特点</vt:lpstr>
      <vt:lpstr>浮动1</vt:lpstr>
      <vt:lpstr>浮动2</vt:lpstr>
      <vt:lpstr>浮动3</vt:lpstr>
      <vt:lpstr>学员操作—网站导航2-1</vt:lpstr>
      <vt:lpstr>学员操作—网站导航2-2</vt:lpstr>
      <vt:lpstr>学员操作—视频宣传片列表2-1</vt:lpstr>
      <vt:lpstr>学员操作—视频宣传片列表2-2</vt:lpstr>
      <vt:lpstr>清除浮动</vt:lpstr>
      <vt:lpstr>清除左右浮动</vt:lpstr>
      <vt:lpstr>清除两测浮动</vt:lpstr>
      <vt:lpstr>浮动影响父层盒子高度</vt:lpstr>
      <vt:lpstr>扩展盒子高度</vt:lpstr>
      <vt:lpstr>溢出处理</vt:lpstr>
      <vt:lpstr>overflow属性的妙用</vt:lpstr>
      <vt:lpstr>小结</vt:lpstr>
      <vt:lpstr>学员操作—宣传片播放页2-1</vt:lpstr>
      <vt:lpstr>学员操作—宣传片播放页2-2</vt:lpstr>
      <vt:lpstr>学员操作—当当网最新上架图书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asus</cp:lastModifiedBy>
  <cp:revision>869</cp:revision>
  <dcterms:created xsi:type="dcterms:W3CDTF">2006-03-08T06:55:00Z</dcterms:created>
  <dcterms:modified xsi:type="dcterms:W3CDTF">2017-12-10T11:33:43Z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