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8"/>
  </p:handoutMasterIdLst>
  <p:sldIdLst>
    <p:sldId id="256" r:id="rId3"/>
    <p:sldId id="410" r:id="rId4"/>
    <p:sldId id="461" r:id="rId6"/>
    <p:sldId id="442" r:id="rId7"/>
    <p:sldId id="443" r:id="rId8"/>
    <p:sldId id="446" r:id="rId9"/>
    <p:sldId id="447" r:id="rId10"/>
    <p:sldId id="448" r:id="rId11"/>
    <p:sldId id="355" r:id="rId12"/>
    <p:sldId id="363" r:id="rId13"/>
    <p:sldId id="458" r:id="rId14"/>
    <p:sldId id="438" r:id="rId15"/>
    <p:sldId id="376" r:id="rId16"/>
    <p:sldId id="449" r:id="rId17"/>
    <p:sldId id="474" r:id="rId18"/>
    <p:sldId id="348" r:id="rId19"/>
    <p:sldId id="402" r:id="rId20"/>
    <p:sldId id="480" r:id="rId21"/>
    <p:sldId id="481" r:id="rId22"/>
    <p:sldId id="476" r:id="rId23"/>
    <p:sldId id="478" r:id="rId24"/>
    <p:sldId id="479" r:id="rId25"/>
    <p:sldId id="450" r:id="rId26"/>
    <p:sldId id="385" r:id="rId2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FD"/>
    <a:srgbClr val="E2F5FE"/>
    <a:srgbClr val="EBF9EC"/>
    <a:srgbClr val="FBFFFE"/>
    <a:srgbClr val="852C09"/>
    <a:srgbClr val="FCF1DC"/>
    <a:srgbClr val="FFCC99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9" autoAdjust="0"/>
    <p:restoredTop sz="94603" autoAdjust="0"/>
  </p:normalViewPr>
  <p:slideViewPr>
    <p:cSldViewPr>
      <p:cViewPr varScale="1">
        <p:scale>
          <a:sx n="88" d="100"/>
          <a:sy n="88" d="100"/>
        </p:scale>
        <p:origin x="1056" y="90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2CD08B-D38A-46D8-B8F0-B146865F4D6D}" type="slidenum">
              <a:rPr lang="zh-CN" altLang="en-US"/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F7375-6634-4311-8ECD-C6F40EB237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274638"/>
            <a:ext cx="5698976" cy="56207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52736"/>
            <a:ext cx="2057400" cy="547188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52736"/>
            <a:ext cx="6019800" cy="54718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7132" y="116632"/>
            <a:ext cx="5709667" cy="72008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400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188640"/>
            <a:ext cx="5698976" cy="6480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274638"/>
            <a:ext cx="5698976" cy="5620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274638"/>
            <a:ext cx="5698976" cy="56207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70806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98072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19432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5225752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037927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79249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765175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图片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42875"/>
            <a:ext cx="29416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39"/>
          <p:cNvSpPr txBox="1">
            <a:spLocks noChangeArrowheads="1"/>
          </p:cNvSpPr>
          <p:nvPr/>
        </p:nvSpPr>
        <p:spPr bwMode="auto">
          <a:xfrm>
            <a:off x="2195513" y="260350"/>
            <a:ext cx="6948487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0" name="Text Box 39"/>
          <p:cNvSpPr txBox="1">
            <a:spLocks noChangeArrowheads="1"/>
          </p:cNvSpPr>
          <p:nvPr/>
        </p:nvSpPr>
        <p:spPr bwMode="auto">
          <a:xfrm>
            <a:off x="2195513" y="260350"/>
            <a:ext cx="6948487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Blip>
          <a:blip r:embed="rId13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Blip>
          <a:blip r:embed="rId14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Blip>
          <a:blip r:embed="rId15"/>
        </a:buBlip>
        <a:defRPr sz="2000" b="1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26.jpe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jpe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jpeg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0034" y="3492507"/>
            <a:ext cx="3786214" cy="8651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定位网页元素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5784" y="2643182"/>
            <a:ext cx="2000250" cy="50006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第八章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相对定位小结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757238" y="1285874"/>
            <a:ext cx="7931150" cy="42148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设置了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属性值为</a:t>
            </a:r>
            <a:r>
              <a:rPr lang="en-US" altLang="zh-CN" dirty="0" smtClean="0"/>
              <a:t>relative</a:t>
            </a:r>
            <a:r>
              <a:rPr lang="zh-CN" altLang="en-US" dirty="0" smtClean="0"/>
              <a:t>的网页元素，无论是在标准流中还是在浮动流中，都不会对它的父级元素和相邻元素有任何影响，它只针对自身原来的位置进行偏移。</a:t>
            </a:r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绝对定位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784254" y="857232"/>
            <a:ext cx="7645398" cy="136683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absolute</a:t>
            </a:r>
            <a:r>
              <a:rPr lang="zh-CN" altLang="en-US" dirty="0" smtClean="0"/>
              <a:t>属性值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偏移设置：</a:t>
            </a:r>
            <a:r>
              <a:rPr lang="en-US" altLang="zh-CN" dirty="0" smtClean="0"/>
              <a:t> left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bottom </a:t>
            </a:r>
            <a:endParaRPr lang="en-US" altLang="zh-CN" dirty="0" smtClean="0"/>
          </a:p>
        </p:txBody>
      </p:sp>
      <p:sp>
        <p:nvSpPr>
          <p:cNvPr id="49" name="灯片编号占位符 48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grpSp>
        <p:nvGrpSpPr>
          <p:cNvPr id="9" name="组合 10"/>
          <p:cNvGrpSpPr/>
          <p:nvPr/>
        </p:nvGrpSpPr>
        <p:grpSpPr bwMode="auto">
          <a:xfrm>
            <a:off x="2143108" y="6215082"/>
            <a:ext cx="4214842" cy="431800"/>
            <a:chOff x="4071935" y="5500702"/>
            <a:chExt cx="4214872" cy="431800"/>
          </a:xfrm>
          <a:solidFill>
            <a:srgbClr val="0070C0"/>
          </a:solidFill>
        </p:grpSpPr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21487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35859" name="Picture 8" descr="说话气泡new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286242" y="55053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35860" name="TextBox 38"/>
            <p:cNvSpPr txBox="1">
              <a:spLocks noChangeArrowheads="1"/>
            </p:cNvSpPr>
            <p:nvPr/>
          </p:nvSpPr>
          <p:spPr bwMode="auto">
            <a:xfrm>
              <a:off x="4857753" y="5500702"/>
              <a:ext cx="295307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absolute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定位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" name="图片 29" descr="8－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2100594"/>
            <a:ext cx="2381975" cy="1899909"/>
          </a:xfrm>
          <a:prstGeom prst="rect">
            <a:avLst/>
          </a:prstGeom>
        </p:spPr>
      </p:pic>
      <p:pic>
        <p:nvPicPr>
          <p:cNvPr id="31" name="图片 30" descr="8－1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1604" y="4143380"/>
            <a:ext cx="2430322" cy="1928827"/>
          </a:xfrm>
          <a:prstGeom prst="rect">
            <a:avLst/>
          </a:prstGeom>
        </p:spPr>
      </p:pic>
      <p:pic>
        <p:nvPicPr>
          <p:cNvPr id="32" name="图片 31" descr="8－1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3438" y="4143380"/>
            <a:ext cx="2305723" cy="1857388"/>
          </a:xfrm>
          <a:prstGeom prst="rect">
            <a:avLst/>
          </a:prstGeom>
        </p:spPr>
      </p:pic>
      <p:pic>
        <p:nvPicPr>
          <p:cNvPr id="36" name="图片 35" descr="8－1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71604" y="2143116"/>
            <a:ext cx="1928826" cy="1799732"/>
          </a:xfrm>
          <a:prstGeom prst="rect">
            <a:avLst/>
          </a:prstGeom>
        </p:spPr>
      </p:pic>
      <p:cxnSp>
        <p:nvCxnSpPr>
          <p:cNvPr id="38" name="直接箭头连接符 37"/>
          <p:cNvCxnSpPr>
            <a:stCxn id="36" idx="3"/>
            <a:endCxn id="30" idx="1"/>
          </p:cNvCxnSpPr>
          <p:nvPr/>
        </p:nvCxnSpPr>
        <p:spPr>
          <a:xfrm>
            <a:off x="3500430" y="3042982"/>
            <a:ext cx="1071570" cy="756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2" idx="1"/>
            <a:endCxn id="31" idx="3"/>
          </p:cNvCxnSpPr>
          <p:nvPr/>
        </p:nvCxnSpPr>
        <p:spPr>
          <a:xfrm rot="10800000" flipV="1">
            <a:off x="4001926" y="5072074"/>
            <a:ext cx="641512" cy="3572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Freeform 12"/>
          <p:cNvSpPr/>
          <p:nvPr/>
        </p:nvSpPr>
        <p:spPr bwMode="auto">
          <a:xfrm rot="4471479">
            <a:off x="6590170" y="3360701"/>
            <a:ext cx="969968" cy="1071570"/>
          </a:xfrm>
          <a:prstGeom prst="arc">
            <a:avLst>
              <a:gd name="adj1" fmla="val 10930154"/>
              <a:gd name="adj2" fmla="val 2060760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8"/>
          <p:cNvSpPr>
            <a:spLocks noGrp="1" noChangeArrowheads="1"/>
          </p:cNvSpPr>
          <p:nvPr>
            <p:ph type="title"/>
          </p:nvPr>
        </p:nvSpPr>
        <p:spPr>
          <a:xfrm>
            <a:off x="771525" y="223838"/>
            <a:ext cx="8229600" cy="56197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绝对定位小结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626" name="内容占位符 6"/>
          <p:cNvSpPr>
            <a:spLocks noGrp="1"/>
          </p:cNvSpPr>
          <p:nvPr>
            <p:ph idx="1"/>
          </p:nvPr>
        </p:nvSpPr>
        <p:spPr>
          <a:xfrm>
            <a:off x="784225" y="1347788"/>
            <a:ext cx="7645400" cy="5010150"/>
          </a:xfrm>
        </p:spPr>
        <p:txBody>
          <a:bodyPr/>
          <a:lstStyle/>
          <a:p>
            <a:r>
              <a:rPr lang="zh-CN" altLang="en-US" dirty="0" smtClean="0"/>
              <a:t>使用了绝对定位的元素以它最近的一个“已经定位”的“祖先元素” 为基准进行偏移。如果没有已经定位的祖先元素，那么会以浏览器窗口为基准进行定位。</a:t>
            </a:r>
            <a:endParaRPr lang="zh-CN" altLang="en-US" dirty="0" smtClean="0"/>
          </a:p>
          <a:p>
            <a:r>
              <a:rPr lang="zh-CN" altLang="en-US" dirty="0" smtClean="0"/>
              <a:t>绝对定位的元素从标准文档流中脱离，这意味着它们对其他元素的定位不会造成影响。</a:t>
            </a:r>
            <a:endParaRPr lang="zh-CN" altLang="en-US" sz="2800" dirty="0" smtClean="0"/>
          </a:p>
          <a:p>
            <a:pPr lvl="1"/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214414" y="4572008"/>
            <a:ext cx="7500967" cy="1643074"/>
          </a:xfrm>
          <a:prstGeom prst="roundRect">
            <a:avLst>
              <a:gd name="adj" fmla="val 1157"/>
            </a:avLst>
          </a:prstGeom>
          <a:solidFill>
            <a:srgbClr val="E4FCE4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 smtClean="0"/>
              <a:t>设置了绝对定位但没有设置偏移量的元素将保持在原来的位置。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 smtClean="0"/>
              <a:t>这个性质在网页制作中可以用于需要使某个元素脱离标准流，而仍然希望它保持在原来的位置的情况。</a:t>
            </a:r>
            <a:endParaRPr lang="zh-CN" altLang="en-US" sz="2000" b="1" dirty="0"/>
          </a:p>
        </p:txBody>
      </p:sp>
      <p:sp>
        <p:nvSpPr>
          <p:cNvPr id="20" name="AutoShape 4"/>
          <p:cNvSpPr txBox="1">
            <a:spLocks noChangeArrowheads="1"/>
          </p:cNvSpPr>
          <p:nvPr/>
        </p:nvSpPr>
        <p:spPr bwMode="auto">
          <a:xfrm>
            <a:off x="1214414" y="1428736"/>
            <a:ext cx="3786214" cy="25853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#second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background-color:#CCF;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border:1px #0000A8 dashed;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position:absolute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	right:30px;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绝对定位不设置偏移量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142844" y="1000108"/>
            <a:ext cx="1000132" cy="414475"/>
            <a:chOff x="1000100" y="2528843"/>
            <a:chExt cx="1000132" cy="414475"/>
          </a:xfrm>
        </p:grpSpPr>
        <p:pic>
          <p:nvPicPr>
            <p:cNvPr id="2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23" name="图片 22" descr="8－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11462" y="1500174"/>
            <a:ext cx="3125413" cy="2500330"/>
          </a:xfrm>
          <a:prstGeom prst="rect">
            <a:avLst/>
          </a:prstGeom>
        </p:spPr>
      </p:pic>
      <p:sp>
        <p:nvSpPr>
          <p:cNvPr id="35848" name="Line 9"/>
          <p:cNvSpPr>
            <a:spLocks noChangeShapeType="1"/>
          </p:cNvSpPr>
          <p:nvPr/>
        </p:nvSpPr>
        <p:spPr bwMode="auto">
          <a:xfrm flipV="1">
            <a:off x="5000628" y="2714619"/>
            <a:ext cx="1000132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4" name="组合 57"/>
          <p:cNvGrpSpPr/>
          <p:nvPr/>
        </p:nvGrpSpPr>
        <p:grpSpPr>
          <a:xfrm>
            <a:off x="142844" y="4286256"/>
            <a:ext cx="843709" cy="400110"/>
            <a:chOff x="3786182" y="3143248"/>
            <a:chExt cx="843709" cy="400110"/>
          </a:xfrm>
        </p:grpSpPr>
        <p:sp>
          <p:nvSpPr>
            <p:cNvPr id="27" name="TextBox 26"/>
            <p:cNvSpPr txBox="1"/>
            <p:nvPr/>
          </p:nvSpPr>
          <p:spPr>
            <a:xfrm>
              <a:off x="3929058" y="3143248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经验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8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sz="2800" dirty="0" smtClean="0"/>
              <a:t>经济半小时专题报道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</a:rPr>
              <a:t>2-1</a:t>
            </a:r>
            <a:endParaRPr lang="zh-CN" altLang="en-US" sz="2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14348" y="1347808"/>
            <a:ext cx="7645400" cy="3438514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zh-CN" altLang="en-US" dirty="0" smtClean="0"/>
              <a:t>训练要点</a:t>
            </a:r>
            <a:endParaRPr lang="zh-CN" altLang="en-US" dirty="0" smtClean="0"/>
          </a:p>
          <a:p>
            <a:pPr lvl="1">
              <a:lnSpc>
                <a:spcPts val="3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定位网页元素</a:t>
            </a:r>
            <a:endParaRPr lang="zh-CN" altLang="en-US" dirty="0" smtClean="0"/>
          </a:p>
          <a:p>
            <a:pPr lvl="1">
              <a:lnSpc>
                <a:spcPts val="3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background</a:t>
            </a:r>
            <a:r>
              <a:rPr lang="zh-CN" altLang="en-US" dirty="0" smtClean="0"/>
              <a:t>设置页面背景</a:t>
            </a:r>
            <a:endParaRPr lang="zh-CN" altLang="en-US" dirty="0" smtClean="0"/>
          </a:p>
          <a:p>
            <a:pPr lvl="1">
              <a:lnSpc>
                <a:spcPts val="3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border</a:t>
            </a:r>
            <a:r>
              <a:rPr lang="zh-CN" altLang="en-US" dirty="0" smtClean="0"/>
              <a:t>设置边框样式</a:t>
            </a:r>
            <a:endParaRPr lang="zh-CN" altLang="en-US" dirty="0" smtClean="0"/>
          </a:p>
          <a:p>
            <a:pPr lvl="1">
              <a:lnSpc>
                <a:spcPts val="3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定位网页元素</a:t>
            </a:r>
            <a:endParaRPr lang="zh-CN" altLang="en-US" dirty="0" smtClean="0"/>
          </a:p>
          <a:p>
            <a:pPr lvl="1">
              <a:lnSpc>
                <a:spcPts val="3000"/>
              </a:lnSpc>
            </a:pPr>
            <a:r>
              <a:rPr lang="zh-CN" altLang="en-US" dirty="0" smtClean="0"/>
              <a:t>使用定义列表布局页面内容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endParaRPr lang="zh-CN" altLang="en-US" dirty="0" smtClean="0"/>
          </a:p>
          <a:p>
            <a:pPr>
              <a:lnSpc>
                <a:spcPts val="3000"/>
              </a:lnSpc>
            </a:pPr>
            <a:endParaRPr lang="zh-CN" altLang="en-US" dirty="0" smtClean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grpSp>
        <p:nvGrpSpPr>
          <p:cNvPr id="23558" name="组合 6"/>
          <p:cNvGrpSpPr/>
          <p:nvPr/>
        </p:nvGrpSpPr>
        <p:grpSpPr bwMode="auto">
          <a:xfrm>
            <a:off x="3500430" y="6283348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3563" name="TextBox 12"/>
            <p:cNvSpPr txBox="1">
              <a:spLocks noChangeArrowheads="1"/>
            </p:cNvSpPr>
            <p:nvPr/>
          </p:nvSpPr>
          <p:spPr bwMode="auto">
            <a:xfrm>
              <a:off x="4849837" y="5538802"/>
              <a:ext cx="1579573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讲解需求说明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3" name="图片 12" descr="8－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7818" y="3130521"/>
            <a:ext cx="3729170" cy="2882973"/>
          </a:xfrm>
          <a:prstGeom prst="rect">
            <a:avLst/>
          </a:prstGeom>
        </p:spPr>
      </p:pic>
      <p:sp>
        <p:nvSpPr>
          <p:cNvPr id="14" name="内容占位符 2"/>
          <p:cNvSpPr txBox="1"/>
          <p:nvPr/>
        </p:nvSpPr>
        <p:spPr bwMode="auto">
          <a:xfrm>
            <a:off x="784252" y="4143380"/>
            <a:ext cx="3430558" cy="20002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需求说明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4"/>
              </a:buBlip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页面内容在浏览器中居中显示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4"/>
              </a:buBlip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sz="2800" dirty="0" smtClean="0"/>
              <a:t>经济半小时专题报道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</a:rPr>
              <a:t>2-2</a:t>
            </a:r>
            <a:endParaRPr lang="zh-CN" altLang="en-US" sz="2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347808"/>
            <a:ext cx="7645400" cy="215263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使用定义列表进行图文混排，图片放在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标签中，文本放在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标签中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使用浮动设置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左浮动及宽度</a:t>
            </a:r>
            <a:endParaRPr lang="zh-CN" altLang="en-US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设置第二个学员介绍的定位</a:t>
            </a:r>
            <a:endParaRPr lang="zh-CN" altLang="en-US" dirty="0" smtClean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28926" y="621191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3567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19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" name="组合 28"/>
          <p:cNvGrpSpPr/>
          <p:nvPr/>
        </p:nvGrpSpPr>
        <p:grpSpPr>
          <a:xfrm>
            <a:off x="214282" y="3429000"/>
            <a:ext cx="986585" cy="461521"/>
            <a:chOff x="3786182" y="3824735"/>
            <a:chExt cx="986585" cy="461521"/>
          </a:xfrm>
        </p:grpSpPr>
        <p:sp>
          <p:nvSpPr>
            <p:cNvPr id="30" name="TextBox 29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31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sp>
        <p:nvSpPr>
          <p:cNvPr id="13" name="AutoShape 4"/>
          <p:cNvSpPr txBox="1">
            <a:spLocks noChangeArrowheads="1"/>
          </p:cNvSpPr>
          <p:nvPr/>
        </p:nvSpPr>
        <p:spPr bwMode="auto">
          <a:xfrm>
            <a:off x="1285852" y="3429000"/>
            <a:ext cx="7215238" cy="25853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&lt;dl&gt;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="image/adver-03.jpg" alt="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学员照片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&lt;p&gt;&lt;span&gt;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王洪贤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&lt;/span&gt;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，培训中心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……&lt;/p&gt;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&lt;/dl&gt;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sz="2800" dirty="0" smtClean="0"/>
              <a:t>带按钮的轮播广告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</a:rPr>
              <a:t>2-1</a:t>
            </a:r>
            <a:endParaRPr lang="en-US" altLang="zh-CN" sz="2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785813" y="1357313"/>
            <a:ext cx="7643812" cy="2214563"/>
          </a:xfrm>
        </p:spPr>
        <p:txBody>
          <a:bodyPr/>
          <a:lstStyle/>
          <a:p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background-color</a:t>
            </a:r>
            <a:r>
              <a:rPr lang="zh-CN" altLang="en-US" dirty="0" smtClean="0"/>
              <a:t>设置背景颜色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border</a:t>
            </a:r>
            <a:r>
              <a:rPr lang="zh-CN" altLang="en-US" dirty="0" smtClean="0"/>
              <a:t>设置边框样式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定位网页元素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使用无序列表布局页面内容</a:t>
            </a:r>
            <a:endParaRPr lang="zh-CN" altLang="en-US" dirty="0" smtClean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grpSp>
        <p:nvGrpSpPr>
          <p:cNvPr id="37892" name="组合 5"/>
          <p:cNvGrpSpPr/>
          <p:nvPr/>
        </p:nvGrpSpPr>
        <p:grpSpPr bwMode="auto">
          <a:xfrm>
            <a:off x="2928938" y="6211910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37897" name="TextBox 8"/>
            <p:cNvSpPr txBox="1">
              <a:spLocks noChangeArrowheads="1"/>
            </p:cNvSpPr>
            <p:nvPr/>
          </p:nvSpPr>
          <p:spPr bwMode="auto">
            <a:xfrm>
              <a:off x="4849816" y="5538802"/>
              <a:ext cx="1579573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FBFFFE"/>
                  </a:solidFill>
                </a:rPr>
                <a:t>教员讲解需求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0" name="图片 9" descr="8－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0562" y="3728756"/>
            <a:ext cx="4472014" cy="2414888"/>
          </a:xfrm>
          <a:prstGeom prst="rect">
            <a:avLst/>
          </a:prstGeom>
        </p:spPr>
      </p:pic>
      <p:sp>
        <p:nvSpPr>
          <p:cNvPr id="12" name="内容占位符 2"/>
          <p:cNvSpPr txBox="1"/>
          <p:nvPr/>
        </p:nvSpPr>
        <p:spPr bwMode="auto">
          <a:xfrm>
            <a:off x="785840" y="3643314"/>
            <a:ext cx="3500408" cy="1857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需求说明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4"/>
              </a:buBlip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使用无序列表排版数字按钮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sz="2800" dirty="0" smtClean="0"/>
              <a:t>带按钮的轮播广告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</a:rPr>
              <a:t>2-2</a:t>
            </a:r>
            <a:endParaRPr lang="zh-CN" altLang="en-US" sz="2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785813" y="1214450"/>
            <a:ext cx="7643812" cy="1857360"/>
          </a:xfrm>
        </p:spPr>
        <p:txBody>
          <a:bodyPr/>
          <a:lstStyle/>
          <a:p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使用定位属性设置数字按钮显示在图片的右下方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使用后代选择器整体设置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的背景颜色、边框样式、数字边框之间的距离</a:t>
            </a:r>
            <a:endParaRPr lang="en-US" altLang="zh-CN" dirty="0" smtClean="0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grpSp>
        <p:nvGrpSpPr>
          <p:cNvPr id="38922" name="组合 9"/>
          <p:cNvGrpSpPr/>
          <p:nvPr/>
        </p:nvGrpSpPr>
        <p:grpSpPr bwMode="auto">
          <a:xfrm>
            <a:off x="1428749" y="621508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38929" name="TextBox 13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>
                  <a:solidFill>
                    <a:srgbClr val="FBFFFE"/>
                  </a:solidFill>
                </a:rPr>
                <a:t>10</a:t>
              </a:r>
              <a:r>
                <a:rPr lang="zh-CN" altLang="en-US" b="1" dirty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1406" y="2928934"/>
            <a:ext cx="986585" cy="461521"/>
            <a:chOff x="3786182" y="3824735"/>
            <a:chExt cx="986585" cy="461521"/>
          </a:xfrm>
        </p:grpSpPr>
        <p:sp>
          <p:nvSpPr>
            <p:cNvPr id="26" name="TextBox 25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grpSp>
        <p:nvGrpSpPr>
          <p:cNvPr id="23" name="组合 22"/>
          <p:cNvGrpSpPr/>
          <p:nvPr/>
        </p:nvGrpSpPr>
        <p:grpSpPr>
          <a:xfrm>
            <a:off x="85605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8" name="AutoShape 4"/>
          <p:cNvSpPr txBox="1">
            <a:spLocks noChangeArrowheads="1"/>
          </p:cNvSpPr>
          <p:nvPr/>
        </p:nvSpPr>
        <p:spPr bwMode="auto">
          <a:xfrm>
            <a:off x="1214414" y="3071810"/>
            <a:ext cx="3214710" cy="28623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#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adverImg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width:430px;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height:130px;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position:relative</a:t>
            </a:r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#number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position:absolute</a:t>
            </a:r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right:5px;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bottom:2px;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9" name="AutoShape 4"/>
          <p:cNvSpPr txBox="1">
            <a:spLocks noChangeArrowheads="1"/>
          </p:cNvSpPr>
          <p:nvPr/>
        </p:nvSpPr>
        <p:spPr bwMode="auto">
          <a:xfrm>
            <a:off x="4929190" y="3071810"/>
            <a:ext cx="4000528" cy="34163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#number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li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float:left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margin-right:5px;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width:20px;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height:20px;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border:1px #666 solid;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text-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align:center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line-height:20px;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font-size:12px;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list-style-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type:none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background-color:#FFF;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z-index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调整元素定位时重叠层的上下位置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z-index</a:t>
            </a:r>
            <a:r>
              <a:rPr lang="zh-CN" altLang="en-US" dirty="0" smtClean="0"/>
              <a:t>属性值：整数，默认值为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设置了</a:t>
            </a:r>
            <a:r>
              <a:rPr lang="en-US" altLang="zh-CN" dirty="0" err="1" smtClean="0"/>
              <a:t>positon</a:t>
            </a:r>
            <a:r>
              <a:rPr lang="zh-CN" altLang="en-US" dirty="0" smtClean="0"/>
              <a:t>属性时，</a:t>
            </a:r>
            <a:r>
              <a:rPr lang="en-US" altLang="zh-CN" dirty="0" smtClean="0"/>
              <a:t>z-index</a:t>
            </a:r>
            <a:r>
              <a:rPr lang="zh-CN" altLang="en-US" dirty="0" smtClean="0"/>
              <a:t>属性可以设置各元素之间的重叠高低关系。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z-index</a:t>
            </a:r>
            <a:r>
              <a:rPr lang="zh-CN" altLang="en-US" dirty="0" smtClean="0"/>
              <a:t>值大的层位于其值小的层上方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pic>
        <p:nvPicPr>
          <p:cNvPr id="5" name="图片 4" descr="8－18.JP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8728" y="1857364"/>
            <a:ext cx="5286412" cy="4813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网页元素透明度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3571876"/>
            <a:ext cx="7645398" cy="581013"/>
          </a:xfrm>
        </p:spPr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设置元素透明度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285720" y="4286256"/>
          <a:ext cx="8572561" cy="1643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/>
                <a:gridCol w="3071834"/>
                <a:gridCol w="3000397"/>
              </a:tblGrid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属性</a:t>
                      </a:r>
                      <a:endParaRPr lang="en-US" altLang="zh-CN" sz="2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说明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举例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opacity:x</a:t>
                      </a:r>
                      <a:endParaRPr kumimoji="0" lang="zh-CN" altLang="zh-CN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zh-CN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值为</a:t>
                      </a:r>
                      <a:r>
                        <a:rPr kumimoji="0" lang="en-US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0~1</a:t>
                      </a:r>
                      <a:r>
                        <a:rPr kumimoji="0" lang="zh-CN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，值越小越透明</a:t>
                      </a:r>
                      <a:endParaRPr kumimoji="0" lang="zh-CN" altLang="zh-CN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opacity:0.4;</a:t>
                      </a:r>
                      <a:endParaRPr kumimoji="0" lang="zh-CN" altLang="zh-CN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filter:alpha</a:t>
                      </a:r>
                      <a:r>
                        <a:rPr kumimoji="0" lang="en-US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(opacity=x)</a:t>
                      </a:r>
                      <a:endParaRPr kumimoji="0" lang="zh-CN" altLang="zh-CN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zh-CN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值为</a:t>
                      </a:r>
                      <a:r>
                        <a:rPr kumimoji="0" lang="en-US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0~100</a:t>
                      </a:r>
                      <a:r>
                        <a:rPr kumimoji="0" lang="zh-CN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，值越小越透明</a:t>
                      </a:r>
                      <a:endParaRPr kumimoji="0" lang="zh-CN" altLang="zh-CN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filter:alpha</a:t>
                      </a:r>
                      <a:r>
                        <a:rPr kumimoji="0" lang="en-US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(opacity=40);</a:t>
                      </a:r>
                      <a:endParaRPr kumimoji="0" lang="zh-CN" altLang="zh-CN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图片 5" descr="8－19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28596" y="1000108"/>
            <a:ext cx="7983116" cy="2500330"/>
          </a:xfrm>
          <a:prstGeom prst="rect">
            <a:avLst/>
          </a:prstGeom>
        </p:spPr>
      </p:pic>
      <p:grpSp>
        <p:nvGrpSpPr>
          <p:cNvPr id="7" name="组合 10"/>
          <p:cNvGrpSpPr/>
          <p:nvPr/>
        </p:nvGrpSpPr>
        <p:grpSpPr bwMode="auto">
          <a:xfrm>
            <a:off x="2143108" y="6215082"/>
            <a:ext cx="3857652" cy="431800"/>
            <a:chOff x="4071934" y="5500702"/>
            <a:chExt cx="3857679" cy="431800"/>
          </a:xfrm>
          <a:solidFill>
            <a:srgbClr val="0070C0"/>
          </a:solidFill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4071934" y="5500702"/>
              <a:ext cx="3857679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6242" y="55053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0" name="TextBox 38"/>
            <p:cNvSpPr txBox="1">
              <a:spLocks noChangeArrowheads="1"/>
            </p:cNvSpPr>
            <p:nvPr/>
          </p:nvSpPr>
          <p:spPr bwMode="auto">
            <a:xfrm>
              <a:off x="4857751" y="5500702"/>
              <a:ext cx="279918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z-index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属性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1644650" y="2143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本章任务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573960" cy="2224087"/>
          </a:xfrm>
        </p:spPr>
        <p:txBody>
          <a:bodyPr/>
          <a:lstStyle/>
          <a:p>
            <a:r>
              <a:rPr lang="zh-CN" altLang="en-US" dirty="0" smtClean="0"/>
              <a:t>制作经济半小时专题报道页面</a:t>
            </a:r>
            <a:endParaRPr lang="zh-CN" altLang="en-US" dirty="0" smtClean="0"/>
          </a:p>
          <a:p>
            <a:r>
              <a:rPr lang="zh-CN" altLang="en-US" dirty="0" smtClean="0"/>
              <a:t>制作带按钮的轮播广告</a:t>
            </a:r>
            <a:endParaRPr lang="zh-CN" altLang="en-US" dirty="0" smtClean="0"/>
          </a:p>
          <a:p>
            <a:r>
              <a:rPr lang="zh-CN" altLang="en-US" dirty="0" smtClean="0"/>
              <a:t>制作下拉列表导航菜单</a:t>
            </a:r>
            <a:endParaRPr lang="zh-CN" altLang="en-US" dirty="0" smtClean="0"/>
          </a:p>
          <a:p>
            <a:r>
              <a:rPr lang="zh-CN" altLang="en-US" dirty="0" smtClean="0"/>
              <a:t>制作当当图书榜页面</a:t>
            </a:r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pic>
        <p:nvPicPr>
          <p:cNvPr id="15" name="图片 14" descr="8－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004048" y="1772816"/>
            <a:ext cx="3968778" cy="21431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833" y="3867892"/>
            <a:ext cx="4421993" cy="2823883"/>
          </a:xfrm>
          <a:prstGeom prst="rect">
            <a:avLst/>
          </a:prstGeom>
        </p:spPr>
      </p:pic>
      <p:pic>
        <p:nvPicPr>
          <p:cNvPr id="1026" name="Picture 2" descr="C:\Users\Administrator\Desktop\效果图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118" y="3372359"/>
            <a:ext cx="4273841" cy="3304778"/>
          </a:xfrm>
          <a:prstGeom prst="rect">
            <a:avLst/>
          </a:prstGeom>
          <a:noFill/>
        </p:spPr>
      </p:pic>
      <p:pic>
        <p:nvPicPr>
          <p:cNvPr id="17" name="图片 16" descr="8－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4998" y="3372359"/>
            <a:ext cx="4329663" cy="321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42852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小结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0"/>
            <a:ext cx="7645398" cy="52959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2" charset="-122"/>
              </a:rPr>
              <a:t>网页中的元素都含有两个堆叠层级，一个是未设置绝对定位时所处的环境，此时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2" charset="-122"/>
              </a:rPr>
              <a:t>z-index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2" charset="-122"/>
              </a:rPr>
              <a:t>是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2" charset="-122"/>
              </a:rPr>
              <a:t>0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2" charset="-122"/>
              </a:rPr>
              <a:t>；另一个是设置绝对定位时所处的堆叠环境，此时层的位置由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2" charset="-122"/>
              </a:rPr>
              <a:t>z-index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2" charset="-122"/>
              </a:rPr>
              <a:t>的值确定。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2" charset="-122"/>
              </a:rPr>
              <a:t>改变设置绝对定位和没有设置绝对定位的层的上下堆叠顺序，只需调整绝对定位层的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2" charset="-122"/>
              </a:rPr>
              <a:t>z-index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2" charset="-122"/>
              </a:rPr>
              <a:t>值即可。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sz="2800" dirty="0" smtClean="0"/>
              <a:t>制作下拉列表菜单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</a:rPr>
              <a:t>2-1</a:t>
            </a:r>
            <a:endParaRPr lang="en-US" altLang="zh-CN" sz="2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785813" y="1357313"/>
            <a:ext cx="7643812" cy="2071687"/>
          </a:xfrm>
        </p:spPr>
        <p:txBody>
          <a:bodyPr/>
          <a:lstStyle/>
          <a:p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设置相对定位和绝对定位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z-index</a:t>
            </a:r>
            <a:r>
              <a:rPr lang="zh-CN" altLang="en-US" dirty="0" smtClean="0"/>
              <a:t>设置层级堆叠</a:t>
            </a:r>
            <a:endParaRPr lang="zh-CN" altLang="en-US" dirty="0" smtClean="0"/>
          </a:p>
          <a:p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grpSp>
        <p:nvGrpSpPr>
          <p:cNvPr id="2" name="组合 5"/>
          <p:cNvGrpSpPr/>
          <p:nvPr/>
        </p:nvGrpSpPr>
        <p:grpSpPr bwMode="auto">
          <a:xfrm>
            <a:off x="571472" y="6211910"/>
            <a:ext cx="2500330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37897" name="TextBox 8"/>
            <p:cNvSpPr txBox="1">
              <a:spLocks noChangeArrowheads="1"/>
            </p:cNvSpPr>
            <p:nvPr/>
          </p:nvSpPr>
          <p:spPr bwMode="auto">
            <a:xfrm>
              <a:off x="4598535" y="5500702"/>
              <a:ext cx="1579573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FBFFFE"/>
                  </a:solidFill>
                </a:rPr>
                <a:t>教员讲解需求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8" y="2947831"/>
            <a:ext cx="5286412" cy="3604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sz="2800" dirty="0" smtClean="0"/>
              <a:t>制作下拉列表菜单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</a:rPr>
              <a:t>2-2</a:t>
            </a:r>
            <a:endParaRPr lang="zh-CN" altLang="en-US" sz="2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785813" y="1214450"/>
            <a:ext cx="7643812" cy="1857360"/>
          </a:xfrm>
        </p:spPr>
        <p:txBody>
          <a:bodyPr/>
          <a:lstStyle/>
          <a:p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初始状态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不显示，并设置二级菜单的位置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当鼠标移至一级导航菜单上时显示对应的二级菜单，使用超链接的伪类设置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显示出来</a:t>
            </a:r>
            <a:endParaRPr lang="en-US" altLang="zh-CN" dirty="0" smtClean="0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grpSp>
        <p:nvGrpSpPr>
          <p:cNvPr id="2" name="组合 9"/>
          <p:cNvGrpSpPr/>
          <p:nvPr/>
        </p:nvGrpSpPr>
        <p:grpSpPr bwMode="auto">
          <a:xfrm>
            <a:off x="2857500" y="628334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38929" name="TextBox 13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>
                  <a:solidFill>
                    <a:srgbClr val="FBFFFE"/>
                  </a:solidFill>
                </a:rPr>
                <a:t>10</a:t>
              </a:r>
              <a:r>
                <a:rPr lang="zh-CN" altLang="en-US" b="1" dirty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grpSp>
        <p:nvGrpSpPr>
          <p:cNvPr id="3" name="组合 21"/>
          <p:cNvGrpSpPr/>
          <p:nvPr/>
        </p:nvGrpSpPr>
        <p:grpSpPr>
          <a:xfrm>
            <a:off x="71406" y="3214686"/>
            <a:ext cx="986585" cy="461521"/>
            <a:chOff x="3786182" y="3824735"/>
            <a:chExt cx="986585" cy="461521"/>
          </a:xfrm>
        </p:grpSpPr>
        <p:sp>
          <p:nvSpPr>
            <p:cNvPr id="26" name="TextBox 25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grpSp>
        <p:nvGrpSpPr>
          <p:cNvPr id="4" name="组合 22"/>
          <p:cNvGrpSpPr/>
          <p:nvPr/>
        </p:nvGrpSpPr>
        <p:grpSpPr>
          <a:xfrm>
            <a:off x="85605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2" name="AutoShape 4"/>
          <p:cNvSpPr txBox="1">
            <a:spLocks noChangeArrowheads="1"/>
          </p:cNvSpPr>
          <p:nvPr/>
        </p:nvSpPr>
        <p:spPr bwMode="auto">
          <a:xfrm>
            <a:off x="1214414" y="3071810"/>
            <a:ext cx="3214710" cy="300082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.menu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display:none</a:t>
            </a:r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position:absolute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z-index:1;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left:10px;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top:36px;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3" name="AutoShape 4"/>
          <p:cNvSpPr txBox="1">
            <a:spLocks noChangeArrowheads="1"/>
          </p:cNvSpPr>
          <p:nvPr/>
        </p:nvSpPr>
        <p:spPr bwMode="auto">
          <a:xfrm>
            <a:off x="4714876" y="3071810"/>
            <a:ext cx="3214710" cy="12875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.menu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dl:hover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display:block</a:t>
            </a:r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dirty="0" smtClean="0"/>
              <a:t>当当图书榜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784225" y="1357298"/>
            <a:ext cx="7645400" cy="40005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页面右上角“</a:t>
            </a:r>
            <a:r>
              <a:rPr lang="en-US" altLang="zh-CN" dirty="0" smtClean="0"/>
              <a:t>3</a:t>
            </a:r>
            <a:r>
              <a:rPr lang="zh-CN" altLang="en-US" dirty="0" smtClean="0"/>
              <a:t>折疯抢”图片和图书列表中的“</a:t>
            </a:r>
            <a:r>
              <a:rPr lang="en-US" altLang="zh-CN" dirty="0" smtClean="0"/>
              <a:t>1”</a:t>
            </a:r>
            <a:r>
              <a:rPr lang="zh-CN" altLang="en-US" dirty="0" smtClean="0"/>
              <a:t>、“</a:t>
            </a:r>
            <a:r>
              <a:rPr lang="en-US" altLang="zh-CN" dirty="0" smtClean="0"/>
              <a:t>2”</a:t>
            </a:r>
            <a:r>
              <a:rPr lang="zh-CN" altLang="en-US" dirty="0" smtClean="0"/>
              <a:t>、“</a:t>
            </a:r>
            <a:r>
              <a:rPr lang="en-US" altLang="zh-CN" dirty="0" smtClean="0"/>
              <a:t>3”</a:t>
            </a:r>
            <a:r>
              <a:rPr lang="zh-CN" altLang="en-US" dirty="0" smtClean="0"/>
              <a:t>图片均使用定位方式实现。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鼠标移至导航菜单上时出现下划线。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页面中英文体为</a:t>
            </a:r>
            <a:r>
              <a:rPr lang="en-US" altLang="zh-CN" dirty="0" smtClean="0"/>
              <a:t>Verdana</a:t>
            </a:r>
            <a:r>
              <a:rPr lang="zh-CN" altLang="en-US" dirty="0" smtClean="0"/>
              <a:t>，中文字体为宋体，字体大小为</a:t>
            </a:r>
            <a:r>
              <a:rPr lang="en-US" altLang="zh-CN" dirty="0" smtClean="0"/>
              <a:t>12px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grpSp>
        <p:nvGrpSpPr>
          <p:cNvPr id="24601" name="组合 10"/>
          <p:cNvGrpSpPr/>
          <p:nvPr/>
        </p:nvGrpSpPr>
        <p:grpSpPr bwMode="auto">
          <a:xfrm>
            <a:off x="214282" y="6143644"/>
            <a:ext cx="2571768" cy="431800"/>
            <a:chOff x="4071936" y="5500702"/>
            <a:chExt cx="2714663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6" y="5500702"/>
              <a:ext cx="2714663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4606" name="TextBox 9"/>
            <p:cNvSpPr txBox="1">
              <a:spLocks noChangeArrowheads="1"/>
            </p:cNvSpPr>
            <p:nvPr/>
          </p:nvSpPr>
          <p:spPr bwMode="auto">
            <a:xfrm>
              <a:off x="4357690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2" name="图片 11" descr="8－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488" y="2000240"/>
            <a:ext cx="6143668" cy="4561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总结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785813" y="1285875"/>
            <a:ext cx="8072467" cy="52244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属性定位页面元素。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position</a:t>
            </a:r>
            <a:r>
              <a:rPr lang="zh-CN" altLang="en-US" dirty="0" smtClean="0"/>
              <a:t>属性值有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relative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absolute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fixed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relative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absolute</a:t>
            </a:r>
            <a:r>
              <a:rPr lang="zh-CN" altLang="en-US" dirty="0" smtClean="0"/>
              <a:t>两种定位方式是网页制作中经常使用的。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z-index</a:t>
            </a:r>
            <a:r>
              <a:rPr lang="zh-CN" altLang="en-US" dirty="0" smtClean="0"/>
              <a:t>属性设置定位元素的堆叠顺序。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opacity:x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filter:alpha</a:t>
            </a:r>
            <a:r>
              <a:rPr lang="en-US" altLang="zh-CN" dirty="0" smtClean="0"/>
              <a:t>(opacity=x)</a:t>
            </a:r>
            <a:r>
              <a:rPr lang="zh-CN" altLang="en-US" dirty="0" smtClean="0"/>
              <a:t>方式设定网页元素的透明度。</a:t>
            </a:r>
            <a:endParaRPr lang="zh-CN" altLang="en-US" dirty="0" smtClean="0"/>
          </a:p>
          <a:p>
            <a:pPr eaLnBrk="1" hangingPunct="1">
              <a:lnSpc>
                <a:spcPct val="150000"/>
              </a:lnSpc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35013" y="28558"/>
            <a:ext cx="8229600" cy="90011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本章目标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142984"/>
            <a:ext cx="5573725" cy="50101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会使用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定位网页元素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会使用</a:t>
            </a:r>
            <a:r>
              <a:rPr lang="en-US" altLang="zh-CN" dirty="0" smtClean="0"/>
              <a:t>z-index</a:t>
            </a:r>
            <a:r>
              <a:rPr lang="zh-CN" altLang="en-US" dirty="0" smtClean="0"/>
              <a:t>属性调整定位元素的堆叠次序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643702" y="1285860"/>
            <a:ext cx="643477" cy="648334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2143116"/>
            <a:ext cx="714380" cy="7197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定位在网页中的应用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7" name="内容占位符 16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189" y="1619519"/>
            <a:ext cx="5189247" cy="1267067"/>
          </a:xfrm>
        </p:spPr>
      </p:pic>
      <p:sp>
        <p:nvSpPr>
          <p:cNvPr id="9" name="灯片编号占位符 8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18" name="线形标注 1 17"/>
          <p:cNvSpPr/>
          <p:nvPr/>
        </p:nvSpPr>
        <p:spPr bwMode="auto">
          <a:xfrm flipH="1">
            <a:off x="3143240" y="714356"/>
            <a:ext cx="1214446" cy="642942"/>
          </a:xfrm>
          <a:prstGeom prst="borderCallout1">
            <a:avLst>
              <a:gd name="adj1" fmla="val 110602"/>
              <a:gd name="adj2" fmla="val 46288"/>
              <a:gd name="adj3" fmla="val 195463"/>
              <a:gd name="adj4" fmla="val 9650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下拉列表</a:t>
            </a:r>
            <a:endParaRPr lang="zh-CN" altLang="en-US" b="1" dirty="0"/>
          </a:p>
        </p:txBody>
      </p:sp>
      <p:pic>
        <p:nvPicPr>
          <p:cNvPr id="26" name="图片 25" descr="8－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0108"/>
            <a:ext cx="4198074" cy="3840546"/>
          </a:xfrm>
          <a:prstGeom prst="rect">
            <a:avLst/>
          </a:prstGeom>
        </p:spPr>
      </p:pic>
      <p:sp>
        <p:nvSpPr>
          <p:cNvPr id="27" name="线形标注 1 26"/>
          <p:cNvSpPr/>
          <p:nvPr/>
        </p:nvSpPr>
        <p:spPr bwMode="auto">
          <a:xfrm flipH="1">
            <a:off x="5857884" y="1340216"/>
            <a:ext cx="2928958" cy="642942"/>
          </a:xfrm>
          <a:prstGeom prst="borderCallout1">
            <a:avLst>
              <a:gd name="adj1" fmla="val 110602"/>
              <a:gd name="adj2" fmla="val 46288"/>
              <a:gd name="adj3" fmla="val 195463"/>
              <a:gd name="adj4" fmla="val 9650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随滚动条移动的广告图片</a:t>
            </a:r>
            <a:endParaRPr lang="zh-CN" altLang="en-US" b="1" dirty="0"/>
          </a:p>
        </p:txBody>
      </p:sp>
      <p:pic>
        <p:nvPicPr>
          <p:cNvPr id="28" name="图片 27" descr="8－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2" y="3429000"/>
            <a:ext cx="4242551" cy="2928958"/>
          </a:xfrm>
          <a:prstGeom prst="rect">
            <a:avLst/>
          </a:prstGeom>
        </p:spPr>
      </p:pic>
      <p:sp>
        <p:nvSpPr>
          <p:cNvPr id="29" name="线形标注 1 28"/>
          <p:cNvSpPr/>
          <p:nvPr/>
        </p:nvSpPr>
        <p:spPr bwMode="auto">
          <a:xfrm flipH="1">
            <a:off x="4643438" y="5072074"/>
            <a:ext cx="1928826" cy="642942"/>
          </a:xfrm>
          <a:prstGeom prst="borderCallout1">
            <a:avLst>
              <a:gd name="adj1" fmla="val 46158"/>
              <a:gd name="adj2" fmla="val 101843"/>
              <a:gd name="adj3" fmla="val 44353"/>
              <a:gd name="adj4" fmla="val 142428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工作地点选择框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定位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>
          <a:xfrm>
            <a:off x="784225" y="1142984"/>
            <a:ext cx="7573989" cy="335758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position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static</a:t>
            </a:r>
            <a:r>
              <a:rPr lang="zh-CN" altLang="en-US" dirty="0" smtClean="0"/>
              <a:t>：默认值，没有定位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relative</a:t>
            </a:r>
            <a:r>
              <a:rPr lang="zh-CN" altLang="en-US" dirty="0" smtClean="0"/>
              <a:t>：相对定位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absolute</a:t>
            </a:r>
            <a:r>
              <a:rPr lang="zh-CN" altLang="en-US" dirty="0" smtClean="0"/>
              <a:t>：绝对定位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fixed</a:t>
            </a:r>
            <a:r>
              <a:rPr lang="zh-CN" altLang="en-US" dirty="0" smtClean="0"/>
              <a:t>：固定定位</a:t>
            </a:r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1041430" y="4714884"/>
            <a:ext cx="7388221" cy="857250"/>
          </a:xfrm>
          <a:prstGeom prst="roundRect">
            <a:avLst>
              <a:gd name="adj" fmla="val 1157"/>
            </a:avLst>
          </a:prstGeom>
          <a:solidFill>
            <a:srgbClr val="E4FCE4"/>
          </a:solidFill>
          <a:ln w="19050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/>
              <a:t>fixed</a:t>
            </a:r>
            <a:r>
              <a:rPr lang="zh-CN" altLang="en-US" sz="2000" b="1" dirty="0" smtClean="0"/>
              <a:t>目前还不被一些浏览器支持，实际网页制作中也不常用</a:t>
            </a:r>
            <a:endParaRPr lang="zh-CN" altLang="en-US" sz="2000" b="1" dirty="0"/>
          </a:p>
        </p:txBody>
      </p:sp>
      <p:grpSp>
        <p:nvGrpSpPr>
          <p:cNvPr id="39" name="组合 38"/>
          <p:cNvGrpSpPr/>
          <p:nvPr/>
        </p:nvGrpSpPr>
        <p:grpSpPr>
          <a:xfrm>
            <a:off x="156391" y="4214818"/>
            <a:ext cx="843709" cy="400110"/>
            <a:chOff x="3786182" y="3143248"/>
            <a:chExt cx="843709" cy="400110"/>
          </a:xfrm>
        </p:grpSpPr>
        <p:sp>
          <p:nvSpPr>
            <p:cNvPr id="40" name="TextBox 39"/>
            <p:cNvSpPr txBox="1"/>
            <p:nvPr/>
          </p:nvSpPr>
          <p:spPr>
            <a:xfrm>
              <a:off x="3929058" y="3143248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经验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41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定位</a:t>
            </a:r>
            <a:endParaRPr lang="en-US" altLang="zh-CN" dirty="0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81013"/>
          </a:xfrm>
        </p:spPr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属性值</a:t>
            </a:r>
            <a:endParaRPr lang="en-US" altLang="zh-CN" dirty="0" smtClean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grpSp>
        <p:nvGrpSpPr>
          <p:cNvPr id="2" name="组合 25"/>
          <p:cNvGrpSpPr/>
          <p:nvPr/>
        </p:nvGrpSpPr>
        <p:grpSpPr bwMode="auto">
          <a:xfrm>
            <a:off x="2643188" y="5997575"/>
            <a:ext cx="3786200" cy="431800"/>
            <a:chOff x="4071935" y="5500702"/>
            <a:chExt cx="3786227" cy="431800"/>
          </a:xfrm>
          <a:solidFill>
            <a:srgbClr val="0070C0"/>
          </a:solidFill>
        </p:grpSpPr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786227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0499" name="Picture 8" descr="说话气泡new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0500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60682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>
                  <a:solidFill>
                    <a:schemeClr val="bg1"/>
                  </a:solidFill>
                </a:rPr>
                <a:t>1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static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定位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4" name="图片 23" descr="8－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5918" y="1928802"/>
            <a:ext cx="4286280" cy="3769693"/>
          </a:xfrm>
          <a:prstGeom prst="rect">
            <a:avLst/>
          </a:prstGeom>
        </p:spPr>
      </p:pic>
      <p:sp>
        <p:nvSpPr>
          <p:cNvPr id="29" name="线形标注 1 28"/>
          <p:cNvSpPr/>
          <p:nvPr/>
        </p:nvSpPr>
        <p:spPr bwMode="auto">
          <a:xfrm flipH="1">
            <a:off x="5715008" y="2428868"/>
            <a:ext cx="1928826" cy="928694"/>
          </a:xfrm>
          <a:prstGeom prst="borderCallout1">
            <a:avLst>
              <a:gd name="adj1" fmla="val 110602"/>
              <a:gd name="adj2" fmla="val 46288"/>
              <a:gd name="adj3" fmla="val 195463"/>
              <a:gd name="adj4" fmla="val 107058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没有定位，以标准流方式显示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相对定位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2009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relative</a:t>
            </a:r>
            <a:r>
              <a:rPr lang="zh-CN" altLang="en-US" dirty="0" smtClean="0"/>
              <a:t>属性值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相对自身原来位置进行偏移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偏移设置：</a:t>
            </a:r>
            <a:r>
              <a:rPr lang="en-US" altLang="zh-CN" dirty="0" smtClean="0"/>
              <a:t>top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bottom</a:t>
            </a:r>
            <a:endParaRPr lang="zh-CN" altLang="en-US" dirty="0" smtClean="0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grpSp>
        <p:nvGrpSpPr>
          <p:cNvPr id="13" name="组合 9"/>
          <p:cNvGrpSpPr/>
          <p:nvPr/>
        </p:nvGrpSpPr>
        <p:grpSpPr bwMode="auto">
          <a:xfrm>
            <a:off x="2428875" y="6143625"/>
            <a:ext cx="4071951" cy="431800"/>
            <a:chOff x="1643063" y="6143625"/>
            <a:chExt cx="4071950" cy="431800"/>
          </a:xfrm>
          <a:solidFill>
            <a:srgbClr val="0070C0"/>
          </a:solidFill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40719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2428875" y="6143644"/>
              <a:ext cx="2747867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>
                  <a:solidFill>
                    <a:schemeClr val="bg1"/>
                  </a:solidFill>
                </a:rPr>
                <a:t>2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relative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定位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857375" y="6143644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grpSp>
        <p:nvGrpSpPr>
          <p:cNvPr id="11" name="组合 10"/>
          <p:cNvGrpSpPr/>
          <p:nvPr/>
        </p:nvGrpSpPr>
        <p:grpSpPr>
          <a:xfrm>
            <a:off x="142844" y="3143248"/>
            <a:ext cx="1000132" cy="414475"/>
            <a:chOff x="1000100" y="2528843"/>
            <a:chExt cx="1000132" cy="414475"/>
          </a:xfrm>
        </p:grpSpPr>
        <p:pic>
          <p:nvPicPr>
            <p:cNvPr id="1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214415" y="3214686"/>
            <a:ext cx="4000528" cy="26130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#first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background-color:#FC9;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border:1px #B55A00 dashed;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position:relative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	top:-20px;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	left:20px;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19" name="图片 18" descr="8－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3570" y="3214686"/>
            <a:ext cx="2897056" cy="2623010"/>
          </a:xfrm>
          <a:prstGeom prst="rect">
            <a:avLst/>
          </a:prstGeom>
        </p:spPr>
      </p:pic>
      <p:cxnSp>
        <p:nvCxnSpPr>
          <p:cNvPr id="20" name="直接箭头连接符 19"/>
          <p:cNvCxnSpPr>
            <a:stCxn id="18" idx="3"/>
            <a:endCxn id="19" idx="1"/>
          </p:cNvCxnSpPr>
          <p:nvPr/>
        </p:nvCxnSpPr>
        <p:spPr>
          <a:xfrm>
            <a:off x="5214943" y="4521198"/>
            <a:ext cx="428627" cy="499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1214414" y="3214686"/>
            <a:ext cx="4000528" cy="26130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#third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background-color:#C5DECC;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border:1px #395E4F dashed;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position:relative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	right:20px;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	bottom:30px;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cxnSp>
        <p:nvCxnSpPr>
          <p:cNvPr id="27" name="直接箭头连接符 26"/>
          <p:cNvCxnSpPr>
            <a:stCxn id="26" idx="3"/>
          </p:cNvCxnSpPr>
          <p:nvPr/>
        </p:nvCxnSpPr>
        <p:spPr>
          <a:xfrm flipV="1">
            <a:off x="5214942" y="4505563"/>
            <a:ext cx="428627" cy="1563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图片 28" descr="8－1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43570" y="3214686"/>
            <a:ext cx="2840460" cy="2571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735013" y="28575"/>
            <a:ext cx="8229600" cy="900113"/>
          </a:xfrm>
        </p:spPr>
        <p:txBody>
          <a:bodyPr/>
          <a:lstStyle/>
          <a:p>
            <a:r>
              <a:rPr lang="zh-CN" altLang="en-US" dirty="0" smtClean="0"/>
              <a:t>相对定位元素的规律</a:t>
            </a:r>
            <a:endParaRPr lang="zh-CN" altLang="en-US" dirty="0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40005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设置相对定位的盒子会相对它原来的位置，通过指定偏移，到达新的位置。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设置相对定位的盒子仍在标准流中，它对父级盒子和相邻的盒子都没有任何影响。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浮动元素设置相对定位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771556" y="1000108"/>
            <a:ext cx="8229600" cy="13814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设置第二个盒子右浮动，再设置第一、第二盒子相对定位</a:t>
            </a:r>
            <a:endParaRPr lang="zh-CN" altLang="en-US" dirty="0" smtClean="0"/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506884" name="AutoShape 4"/>
          <p:cNvSpPr>
            <a:spLocks noChangeArrowheads="1"/>
          </p:cNvSpPr>
          <p:nvPr/>
        </p:nvSpPr>
        <p:spPr bwMode="auto">
          <a:xfrm>
            <a:off x="1285852" y="2545059"/>
            <a:ext cx="3929090" cy="2169825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#second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background-color:#CCF;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border:1px #0000A8 dashed;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float:right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2844" y="2428868"/>
            <a:ext cx="1000132" cy="414475"/>
            <a:chOff x="1000100" y="2528843"/>
            <a:chExt cx="1000132" cy="414475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7" name="图片 16" descr="8－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9322" y="2428868"/>
            <a:ext cx="2735239" cy="2428892"/>
          </a:xfrm>
          <a:prstGeom prst="rect">
            <a:avLst/>
          </a:prstGeom>
        </p:spPr>
      </p:pic>
      <p:cxnSp>
        <p:nvCxnSpPr>
          <p:cNvPr id="18" name="直接箭头连接符 17"/>
          <p:cNvCxnSpPr>
            <a:stCxn id="506884" idx="3"/>
            <a:endCxn id="17" idx="1"/>
          </p:cNvCxnSpPr>
          <p:nvPr/>
        </p:nvCxnSpPr>
        <p:spPr>
          <a:xfrm>
            <a:off x="5214942" y="3629972"/>
            <a:ext cx="714380" cy="1334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1285852" y="2357430"/>
            <a:ext cx="3929090" cy="3693319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#first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background-color:#FC9;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border:1px #B55A00 dashed;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position:relative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	right:20px;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	bottom:20px;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#second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background-color:#CCF;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border:1px #0000A8 dashed;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float:right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position:relative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	left:20px;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	top:-20px;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cxnSp>
        <p:nvCxnSpPr>
          <p:cNvPr id="24" name="直接箭头连接符 23"/>
          <p:cNvCxnSpPr>
            <a:stCxn id="23" idx="3"/>
            <a:endCxn id="25" idx="1"/>
          </p:cNvCxnSpPr>
          <p:nvPr/>
        </p:nvCxnSpPr>
        <p:spPr>
          <a:xfrm>
            <a:off x="5214942" y="4204090"/>
            <a:ext cx="714380" cy="107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图片 24" descr="8－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29322" y="3000372"/>
            <a:ext cx="2772708" cy="2428892"/>
          </a:xfrm>
          <a:prstGeom prst="rect">
            <a:avLst/>
          </a:prstGeom>
        </p:spPr>
      </p:pic>
      <p:grpSp>
        <p:nvGrpSpPr>
          <p:cNvPr id="28" name="组合 9"/>
          <p:cNvGrpSpPr/>
          <p:nvPr/>
        </p:nvGrpSpPr>
        <p:grpSpPr bwMode="auto">
          <a:xfrm>
            <a:off x="2428875" y="6286520"/>
            <a:ext cx="5143521" cy="646350"/>
            <a:chOff x="1643063" y="6143625"/>
            <a:chExt cx="5143520" cy="646350"/>
          </a:xfrm>
          <a:solidFill>
            <a:srgbClr val="0070C0"/>
          </a:solidFill>
        </p:grpSpPr>
        <p:sp>
          <p:nvSpPr>
            <p:cNvPr id="29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514352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30" name="TextBox 13"/>
            <p:cNvSpPr txBox="1">
              <a:spLocks noChangeArrowheads="1"/>
            </p:cNvSpPr>
            <p:nvPr/>
          </p:nvSpPr>
          <p:spPr bwMode="auto">
            <a:xfrm>
              <a:off x="2428875" y="6143644"/>
              <a:ext cx="4142480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：浮动元素使用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relative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定位</a:t>
              </a:r>
              <a:endParaRPr lang="zh-CN" altLang="en-US" b="1" dirty="0" smtClean="0">
                <a:solidFill>
                  <a:schemeClr val="bg1"/>
                </a:solidFill>
              </a:endParaRPr>
            </a:p>
            <a:p>
              <a:endParaRPr lang="zh-CN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31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57375" y="6143644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4" grpId="0" animBg="1"/>
      <p:bldP spid="506884" grpId="1" animBg="1"/>
      <p:bldP spid="23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NIIT6.0</Template>
  <TotalTime>0</TotalTime>
  <Words>3297</Words>
  <Application>WPS 演示</Application>
  <PresentationFormat>全屏显示(4:3)</PresentationFormat>
  <Paragraphs>369</Paragraphs>
  <Slides>24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黑体</vt:lpstr>
      <vt:lpstr>楷体_GB2312</vt:lpstr>
      <vt:lpstr>楷体_GB2312</vt:lpstr>
      <vt:lpstr>微软雅黑</vt:lpstr>
      <vt:lpstr>Tahoma</vt:lpstr>
      <vt:lpstr>Times New Roman</vt:lpstr>
      <vt:lpstr>Arial Unicode MS</vt:lpstr>
      <vt:lpstr>新宋体</vt:lpstr>
      <vt:lpstr>模板</vt:lpstr>
      <vt:lpstr>PowerPoint 演示文稿</vt:lpstr>
      <vt:lpstr>本章任务</vt:lpstr>
      <vt:lpstr>本章目标</vt:lpstr>
      <vt:lpstr>定位在网页中的应用</vt:lpstr>
      <vt:lpstr>定位</vt:lpstr>
      <vt:lpstr>static定位</vt:lpstr>
      <vt:lpstr>相对定位</vt:lpstr>
      <vt:lpstr>相对定位元素的规律</vt:lpstr>
      <vt:lpstr>浮动元素设置相对定位</vt:lpstr>
      <vt:lpstr>相对定位小结</vt:lpstr>
      <vt:lpstr>绝对定位</vt:lpstr>
      <vt:lpstr>绝对定位小结</vt:lpstr>
      <vt:lpstr>绝对定位不设置偏移量</vt:lpstr>
      <vt:lpstr>学员操作—经济半小时专题报道2-1</vt:lpstr>
      <vt:lpstr>学员操作—经济半小时专题报道2-2</vt:lpstr>
      <vt:lpstr>学员操作—带按钮的轮播广告2-1</vt:lpstr>
      <vt:lpstr>学员操作—带按钮的轮播广告2-2</vt:lpstr>
      <vt:lpstr>z-index属性</vt:lpstr>
      <vt:lpstr>网页元素透明度</vt:lpstr>
      <vt:lpstr>小结</vt:lpstr>
      <vt:lpstr>学员操作—制作下拉列表菜单2-1</vt:lpstr>
      <vt:lpstr>学员操作—制作下拉列表菜单2-2</vt:lpstr>
      <vt:lpstr>学员操作—当当图书榜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asus</cp:lastModifiedBy>
  <cp:revision>862</cp:revision>
  <dcterms:created xsi:type="dcterms:W3CDTF">2006-03-08T06:55:00Z</dcterms:created>
  <dcterms:modified xsi:type="dcterms:W3CDTF">2017-12-10T11:34:44Z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