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343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7C80"/>
    <a:srgbClr val="FFEF00"/>
    <a:srgbClr val="06C9A6"/>
    <a:srgbClr val="8DB7CF"/>
    <a:srgbClr val="6C73A8"/>
    <a:srgbClr val="E8D2BA"/>
    <a:srgbClr val="6EA2C7"/>
    <a:srgbClr val="016AB6"/>
    <a:srgbClr val="6E5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>
        <p:scale>
          <a:sx n="72" d="100"/>
          <a:sy n="72" d="100"/>
        </p:scale>
        <p:origin x="7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06C69-20C9-49DD-BFB6-88F3210978EB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6BA9E-54D4-4057-8FBA-4C86DB1BA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0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3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6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7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9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54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8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1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9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2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1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8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ko-Kore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그렇다면</a:t>
            </a:r>
            <a:r>
              <a:rPr kumimoji="1"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어떻게 </a:t>
            </a:r>
            <a:r>
              <a:rPr kumimoji="1"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</a:t>
            </a:r>
            <a:r>
              <a:rPr kumimoji="1"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들이 </a:t>
            </a:r>
            <a:r>
              <a:rPr kumimoji="1"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image</a:t>
            </a:r>
            <a:r>
              <a:rPr kumimoji="1"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특징들을 추출할까요</a:t>
            </a:r>
            <a:r>
              <a:rPr kumimoji="1"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r>
              <a:rPr kumimoji="1"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kumimoji="1"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이를 이해하기 위해서는 </a:t>
            </a:r>
            <a:r>
              <a:rPr kumimoji="1" lang="ko-KR" altLang="en-US" sz="1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합성곱을</a:t>
            </a:r>
            <a:r>
              <a:rPr kumimoji="1"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이해해야 합니다</a:t>
            </a:r>
            <a:r>
              <a:rPr kumimoji="1"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8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9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6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BA9E-54D4-4057-8FBA-4C86DB1BAE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etosa.io/ev/image-kernels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nnellybarnes.com/work/class/2016/deep_learning_graphics/06_cnns_rnns.pdf" TargetMode="External"/><Relationship Id="rId5" Type="http://schemas.openxmlformats.org/officeDocument/2006/relationships/image" Target="../media/image15.tif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tif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2eml.school/how_convolutional_neural_networks_work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8965E8-DEBE-5A47-84C4-498076B39F69}"/>
              </a:ext>
            </a:extLst>
          </p:cNvPr>
          <p:cNvSpPr txBox="1"/>
          <p:nvPr/>
        </p:nvSpPr>
        <p:spPr>
          <a:xfrm>
            <a:off x="6960042" y="4543335"/>
            <a:ext cx="4360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CNN </a:t>
            </a:r>
            <a:r>
              <a:rPr kumimoji="1" lang="ko-Kore-KR" altLang="en-US" sz="7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세션</a:t>
            </a:r>
            <a:endParaRPr kumimoji="1" lang="en-US" altLang="ko-Kore-KR" sz="7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kumimoji="1" lang="ko-Kore-KR" altLang="en-US" sz="7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</a:t>
            </a:r>
            <a:r>
              <a:rPr kumimoji="1" lang="ko-KR" altLang="en-US" sz="7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7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r>
              <a:rPr kumimoji="1" lang="ko-KR" altLang="en-US" sz="7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강 </a:t>
            </a:r>
            <a:endParaRPr kumimoji="1" lang="ko-Kore-KR" altLang="en-US" sz="7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5271E-A724-6B49-AEFC-01AFD9D7CD04}"/>
              </a:ext>
            </a:extLst>
          </p:cNvPr>
          <p:cNvSpPr txBox="1"/>
          <p:nvPr/>
        </p:nvSpPr>
        <p:spPr>
          <a:xfrm>
            <a:off x="13190939" y="9321276"/>
            <a:ext cx="4492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발표자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 </a:t>
            </a:r>
            <a:r>
              <a:rPr kumimoji="1" lang="ko-KR" altLang="en-US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한영웅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4914" y="793692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08764E-DE31-314C-AF59-4AE206D9B292}"/>
              </a:ext>
            </a:extLst>
          </p:cNvPr>
          <p:cNvSpPr txBox="1"/>
          <p:nvPr/>
        </p:nvSpPr>
        <p:spPr>
          <a:xfrm>
            <a:off x="1901952" y="1408176"/>
            <a:ext cx="817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r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에 선택에 따른 결과물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5" name="그림 4" descr="아치, 어두운이(가) 표시된 사진&#10;&#10;자동 생성된 설명">
            <a:extLst>
              <a:ext uri="{FF2B5EF4-FFF2-40B4-BE49-F238E27FC236}">
                <a16:creationId xmlns:a16="http://schemas.microsoft.com/office/drawing/2014/main" id="{716363E6-8FCF-1345-B975-BC0C23F6F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97" y="5745993"/>
            <a:ext cx="8908969" cy="3563587"/>
          </a:xfrm>
          <a:prstGeom prst="rect">
            <a:avLst/>
          </a:prstGeom>
        </p:spPr>
      </p:pic>
      <p:pic>
        <p:nvPicPr>
          <p:cNvPr id="7" name="그림 6" descr="실외, 건물, 검은색, 벽돌이(가) 표시된 사진&#10;&#10;자동 생성된 설명">
            <a:extLst>
              <a:ext uri="{FF2B5EF4-FFF2-40B4-BE49-F238E27FC236}">
                <a16:creationId xmlns:a16="http://schemas.microsoft.com/office/drawing/2014/main" id="{FE51BE36-8BEA-0A43-9449-BAB186CD0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30" y="1692248"/>
            <a:ext cx="8942336" cy="3576935"/>
          </a:xfrm>
          <a:prstGeom prst="rect">
            <a:avLst/>
          </a:prstGeom>
        </p:spPr>
      </p:pic>
      <p:pic>
        <p:nvPicPr>
          <p:cNvPr id="9" name="그림 8" descr="아치이(가) 표시된 사진&#10;&#10;자동 생성된 설명">
            <a:extLst>
              <a:ext uri="{FF2B5EF4-FFF2-40B4-BE49-F238E27FC236}">
                <a16:creationId xmlns:a16="http://schemas.microsoft.com/office/drawing/2014/main" id="{028DFD93-F7BF-D44F-BD20-6B061EC100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447" y="2634527"/>
            <a:ext cx="11636593" cy="4654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B0A32E-B897-E646-B1BF-9D1345596B1A}"/>
              </a:ext>
            </a:extLst>
          </p:cNvPr>
          <p:cNvSpPr txBox="1"/>
          <p:nvPr/>
        </p:nvSpPr>
        <p:spPr>
          <a:xfrm>
            <a:off x="11226464" y="9413217"/>
            <a:ext cx="351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1600" dirty="0">
                <a:hlinkClick r:id="rId8"/>
              </a:rPr>
              <a:t>https://setosa.io/ev/image-kernels/</a:t>
            </a:r>
            <a:endParaRPr kumimoji="1" lang="ko-Kore-KR" altLang="en-US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68AB3-7270-6F40-B110-5C9B41F9A4CA}"/>
              </a:ext>
            </a:extLst>
          </p:cNvPr>
          <p:cNvSpPr txBox="1"/>
          <p:nvPr/>
        </p:nvSpPr>
        <p:spPr>
          <a:xfrm rot="962900">
            <a:off x="8134790" y="6809819"/>
            <a:ext cx="235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경계선</a:t>
            </a:r>
            <a:r>
              <a:rPr kumimoji="1" lang="ko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필터 사용</a:t>
            </a:r>
            <a:endParaRPr kumimoji="1" lang="ko-Kore-KR" altLang="en-US" sz="2000" dirty="0">
              <a:solidFill>
                <a:schemeClr val="bg1">
                  <a:lumMod val="6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98B773-517E-464F-AB06-512F5230A539}"/>
              </a:ext>
            </a:extLst>
          </p:cNvPr>
          <p:cNvSpPr txBox="1"/>
          <p:nvPr/>
        </p:nvSpPr>
        <p:spPr>
          <a:xfrm rot="20583758">
            <a:off x="8015331" y="3472448"/>
            <a:ext cx="235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err="1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엠보스</a:t>
            </a:r>
            <a:r>
              <a:rPr kumimoji="1" lang="ko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필터 사용</a:t>
            </a:r>
            <a:endParaRPr kumimoji="1" lang="ko-Kore-KR" altLang="en-US" sz="2000" dirty="0">
              <a:solidFill>
                <a:schemeClr val="bg1">
                  <a:lumMod val="6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DDBFD-CCDE-634D-984B-5C355763DFA1}"/>
              </a:ext>
            </a:extLst>
          </p:cNvPr>
          <p:cNvSpPr txBox="1"/>
          <p:nvPr/>
        </p:nvSpPr>
        <p:spPr>
          <a:xfrm>
            <a:off x="2450728" y="7596269"/>
            <a:ext cx="5557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이러한</a:t>
            </a:r>
            <a:r>
              <a:rPr kumimoji="1" lang="ko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역할을 하는 필터가 우리가 지정한 </a:t>
            </a:r>
            <a:r>
              <a:rPr kumimoji="1" lang="ko-KR" altLang="en-US" sz="2000" dirty="0" err="1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갯수만큼</a:t>
            </a:r>
            <a:r>
              <a:rPr kumimoji="1" lang="ko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학습이 됩니다</a:t>
            </a:r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 필터들을 통해 우리는 그림의 다양한 특징들을 뽑아내 다음 </a:t>
            </a:r>
            <a:r>
              <a:rPr kumimoji="1" lang="ko-KR" altLang="en-US" sz="2000" dirty="0" err="1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은닉층으로</a:t>
            </a:r>
            <a:r>
              <a:rPr kumimoji="1" lang="ko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보냅니다</a:t>
            </a:r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필터를 통해 뽑아낸 특성들이 중첩됨에 따라 모델은 더 복잡하고 다양한 형태를 구분할 수 있게 됩니다</a:t>
            </a:r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>
                    <a:lumMod val="6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000" dirty="0">
              <a:solidFill>
                <a:schemeClr val="bg1">
                  <a:lumMod val="6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70174AB8-F94E-7D47-9969-9AE55A88E028}"/>
              </a:ext>
            </a:extLst>
          </p:cNvPr>
          <p:cNvSpPr/>
          <p:nvPr/>
        </p:nvSpPr>
        <p:spPr>
          <a:xfrm rot="20538665">
            <a:off x="8326657" y="2855528"/>
            <a:ext cx="1788999" cy="65314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7A4E98A6-AF45-1C47-A680-2C7064335441}"/>
              </a:ext>
            </a:extLst>
          </p:cNvPr>
          <p:cNvSpPr/>
          <p:nvPr/>
        </p:nvSpPr>
        <p:spPr>
          <a:xfrm rot="1007417">
            <a:off x="8596343" y="6143222"/>
            <a:ext cx="1788999" cy="65314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5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74EEEE-DD94-754C-8ECB-3C480A1D8A25}"/>
              </a:ext>
            </a:extLst>
          </p:cNvPr>
          <p:cNvSpPr txBox="1"/>
          <p:nvPr/>
        </p:nvSpPr>
        <p:spPr>
          <a:xfrm>
            <a:off x="1681841" y="1322614"/>
            <a:ext cx="638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-1</a:t>
            </a:r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패딩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이해하기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5D1D9-46D4-8245-AC2F-1E617E0E322E}"/>
              </a:ext>
            </a:extLst>
          </p:cNvPr>
          <p:cNvSpPr txBox="1"/>
          <p:nvPr/>
        </p:nvSpPr>
        <p:spPr>
          <a:xfrm>
            <a:off x="2547256" y="2530929"/>
            <a:ext cx="13111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학습을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진행할수록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feature map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크기가 작아지는 현상이 발생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A31E1-F35A-A54E-B3E7-44BC1CA58E4E}"/>
              </a:ext>
            </a:extLst>
          </p:cNvPr>
          <p:cNvSpPr txBox="1"/>
          <p:nvPr/>
        </p:nvSpPr>
        <p:spPr>
          <a:xfrm>
            <a:off x="2878822" y="4278765"/>
            <a:ext cx="1231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현상을 방지하기 위해 패딩을 사용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6C6E3-5CB8-0346-84F0-3EDBFB66A115}"/>
              </a:ext>
            </a:extLst>
          </p:cNvPr>
          <p:cNvSpPr txBox="1"/>
          <p:nvPr/>
        </p:nvSpPr>
        <p:spPr>
          <a:xfrm>
            <a:off x="3074766" y="3452540"/>
            <a:ext cx="119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Input_size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 매우 크지 않은 이상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신경망을 깊게 만들 수 없다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8172288-C6EA-A44C-BF68-FE3134A3C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22" y="5351497"/>
            <a:ext cx="7348414" cy="25352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5312C1-AE5B-C742-B6D3-DDDB974A4CAB}"/>
              </a:ext>
            </a:extLst>
          </p:cNvPr>
          <p:cNvSpPr/>
          <p:nvPr/>
        </p:nvSpPr>
        <p:spPr>
          <a:xfrm>
            <a:off x="2878822" y="8005325"/>
            <a:ext cx="34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https://excelsior-cjh.tistory.com/79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FF942-95BD-7C46-8653-591F03428FEE}"/>
              </a:ext>
            </a:extLst>
          </p:cNvPr>
          <p:cNvSpPr txBox="1"/>
          <p:nvPr/>
        </p:nvSpPr>
        <p:spPr>
          <a:xfrm>
            <a:off x="9853393" y="5058846"/>
            <a:ext cx="409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padding x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경우</a:t>
            </a:r>
            <a:endParaRPr kumimoji="1" lang="ko-Kore-KR" altLang="en-US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609D2-7E93-E548-9EF3-8D1775741518}"/>
              </a:ext>
            </a:extLst>
          </p:cNvPr>
          <p:cNvSpPr txBox="1"/>
          <p:nvPr/>
        </p:nvSpPr>
        <p:spPr>
          <a:xfrm>
            <a:off x="13922665" y="5051132"/>
            <a:ext cx="347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padding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=1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경우</a:t>
            </a:r>
            <a:endParaRPr kumimoji="1" lang="ko-Kore-KR" altLang="en-US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BA6C3-79AA-C24A-B7A4-6056EE3F9D9A}"/>
              </a:ext>
            </a:extLst>
          </p:cNvPr>
          <p:cNvSpPr txBox="1"/>
          <p:nvPr/>
        </p:nvSpPr>
        <p:spPr>
          <a:xfrm>
            <a:off x="10227236" y="7345848"/>
            <a:ext cx="347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padding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=2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경우</a:t>
            </a:r>
            <a:endParaRPr kumimoji="1" lang="ko-Kore-KR" altLang="en-US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1461-6C75-494D-AA6C-6F8C86D44A10}"/>
              </a:ext>
            </a:extLst>
          </p:cNvPr>
          <p:cNvSpPr txBox="1"/>
          <p:nvPr/>
        </p:nvSpPr>
        <p:spPr>
          <a:xfrm>
            <a:off x="2547256" y="8779562"/>
            <a:ext cx="6428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패딩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값을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</a:t>
            </a:r>
            <a:r>
              <a:rPr kumimoji="1" lang="ko-KR" altLang="en-US" sz="2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으로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줄 수도 있고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제로 패딩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이미지의 경계선 값을 복사하거나 임의의 값을 패딩 값에 넣을 수도 있습니다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80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8039" y="811912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9C50CF-1551-9548-91BF-29243E6911C5}"/>
              </a:ext>
            </a:extLst>
          </p:cNvPr>
          <p:cNvSpPr txBox="1"/>
          <p:nvPr/>
        </p:nvSpPr>
        <p:spPr>
          <a:xfrm>
            <a:off x="6296939" y="1524001"/>
            <a:ext cx="5123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매우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중요한 수식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꼭 외우세요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9312-6C9B-B540-A364-E1A1E8047D83}"/>
              </a:ext>
            </a:extLst>
          </p:cNvPr>
          <p:cNvSpPr txBox="1"/>
          <p:nvPr/>
        </p:nvSpPr>
        <p:spPr>
          <a:xfrm>
            <a:off x="1719032" y="3487672"/>
            <a:ext cx="4896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Feature map</a:t>
            </a:r>
            <a:r>
              <a:rPr kumimoji="1" lang="ko-Kore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크기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</a:t>
            </a:r>
          </a:p>
          <a:p>
            <a:pPr algn="ctr"/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복습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:feature map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은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 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하나를 지난 후에 생긴 결과물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 </a:t>
            </a:r>
            <a:endParaRPr kumimoji="1" lang="ko-Kore-KR" altLang="en-US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0C717-20D2-184E-B7F9-CE2AEFCA7122}"/>
              </a:ext>
            </a:extLst>
          </p:cNvPr>
          <p:cNvSpPr txBox="1"/>
          <p:nvPr/>
        </p:nvSpPr>
        <p:spPr>
          <a:xfrm>
            <a:off x="1890315" y="5376001"/>
            <a:ext cx="4554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이미지의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크기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 </a:t>
            </a:r>
          </a:p>
          <a:p>
            <a:pPr algn="ctr"/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필터의 크기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:K </a:t>
            </a:r>
          </a:p>
          <a:p>
            <a:pPr algn="ctr"/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Stride :S </a:t>
            </a:r>
          </a:p>
          <a:p>
            <a:pPr algn="ctr"/>
            <a:r>
              <a:rPr kumimoji="1" lang="ko-Kore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패딩의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크기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:P</a:t>
            </a:r>
            <a:endParaRPr kumimoji="1" lang="ko-Kore-KR" altLang="en-US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A7BB3-8125-D94A-A6DC-48F1E6E569C9}"/>
              </a:ext>
            </a:extLst>
          </p:cNvPr>
          <p:cNvSpPr txBox="1"/>
          <p:nvPr/>
        </p:nvSpPr>
        <p:spPr>
          <a:xfrm>
            <a:off x="7108459" y="3995503"/>
            <a:ext cx="8624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직접 쓰기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46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3" y="906078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13FA8F-AD30-214F-BB9F-3499C42F525C}"/>
              </a:ext>
            </a:extLst>
          </p:cNvPr>
          <p:cNvSpPr txBox="1"/>
          <p:nvPr/>
        </p:nvSpPr>
        <p:spPr>
          <a:xfrm>
            <a:off x="1861193" y="1506071"/>
            <a:ext cx="727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4-2.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48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풀링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이해하기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8C757-4097-BE4D-8FF9-4ACEA5A760C8}"/>
              </a:ext>
            </a:extLst>
          </p:cNvPr>
          <p:cNvSpPr txBox="1"/>
          <p:nvPr/>
        </p:nvSpPr>
        <p:spPr>
          <a:xfrm>
            <a:off x="2814918" y="2832847"/>
            <a:ext cx="9179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이미지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데이터의 크기가 큰 경우 굳이 패딩이 필요 없다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오히려 층이 깊어질수록 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feature map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수가 많아져서 연산해야하는 수의 크기가 너무나도 커진다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FEADF-BB6D-FA40-9C4D-C1979949AA88}"/>
              </a:ext>
            </a:extLst>
          </p:cNvPr>
          <p:cNvSpPr txBox="1"/>
          <p:nvPr/>
        </p:nvSpPr>
        <p:spPr>
          <a:xfrm>
            <a:off x="2814918" y="4000653"/>
            <a:ext cx="6669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상황에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따라서 높은 화질이 필요하지 않을 수도 있고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넓게 봐야 파악할 수 있는 특징도 있을 수 있다</a:t>
            </a:r>
            <a:r>
              <a:rPr kumimoji="1"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0568C-F251-F34D-ADFF-5F0E5C245367}"/>
              </a:ext>
            </a:extLst>
          </p:cNvPr>
          <p:cNvSpPr txBox="1"/>
          <p:nvPr/>
        </p:nvSpPr>
        <p:spPr>
          <a:xfrm>
            <a:off x="10531094" y="3355195"/>
            <a:ext cx="793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Pooling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79890B84-DB0F-8542-88D8-0A2DC8C320DC}"/>
              </a:ext>
            </a:extLst>
          </p:cNvPr>
          <p:cNvSpPr/>
          <p:nvPr/>
        </p:nvSpPr>
        <p:spPr>
          <a:xfrm>
            <a:off x="11994776" y="3540733"/>
            <a:ext cx="950259" cy="45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81E14-424B-8B49-B669-E05704F3B250}"/>
              </a:ext>
            </a:extLst>
          </p:cNvPr>
          <p:cNvSpPr txBox="1"/>
          <p:nvPr/>
        </p:nvSpPr>
        <p:spPr>
          <a:xfrm>
            <a:off x="2324944" y="5476907"/>
            <a:ext cx="8554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Max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ore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Pooling: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일정 크기의 구간 내에서 가장 큰 값만을 전달하고 다른 정보는 버리는 것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자극의 관점에서 봤을 때 가장 강한 자극만 남기고 나머지는 무시하는 것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</a:t>
            </a:r>
            <a:endParaRPr kumimoji="1" lang="ko-Kore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6400F-D45D-5946-885D-53EDBECE2591}"/>
              </a:ext>
            </a:extLst>
          </p:cNvPr>
          <p:cNvSpPr txBox="1"/>
          <p:nvPr/>
        </p:nvSpPr>
        <p:spPr>
          <a:xfrm>
            <a:off x="7411093" y="6554561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5509D-9D24-2446-A6A2-1602F69219B7}"/>
              </a:ext>
            </a:extLst>
          </p:cNvPr>
          <p:cNvSpPr txBox="1"/>
          <p:nvPr/>
        </p:nvSpPr>
        <p:spPr>
          <a:xfrm>
            <a:off x="2324944" y="6983820"/>
            <a:ext cx="866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Average Pooling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일정 크기의 구간 내의 값들의 평균을 전달하는 방법으로 자극의 관점에서 봤을 때 평균적 자극을 전달하는 것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F7BF-652C-664E-ACAA-5BBDE0DEE003}"/>
              </a:ext>
            </a:extLst>
          </p:cNvPr>
          <p:cNvSpPr txBox="1"/>
          <p:nvPr/>
        </p:nvSpPr>
        <p:spPr>
          <a:xfrm>
            <a:off x="3167549" y="8377167"/>
            <a:ext cx="698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kumimoji="1" lang="ko-Kore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합성곱연산의</a:t>
            </a:r>
            <a:r>
              <a:rPr kumimoji="1"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관점에서는 해당 필터의 모양과 평균적으로 얼마나 일치하는지를 측정하는 것</a:t>
            </a:r>
            <a:r>
              <a:rPr kumimoji="1"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kumimoji="1" lang="ko-Kore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70F587-5F3C-DD41-AA1B-063921C3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585" y="5143500"/>
            <a:ext cx="5929174" cy="387999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E594EB-C1B2-5E48-A21A-198C3F3EDA03}"/>
              </a:ext>
            </a:extLst>
          </p:cNvPr>
          <p:cNvSpPr/>
          <p:nvPr/>
        </p:nvSpPr>
        <p:spPr>
          <a:xfrm>
            <a:off x="11994776" y="9332668"/>
            <a:ext cx="5139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00" dirty="0">
                <a:hlinkClick r:id="rId6"/>
              </a:rPr>
              <a:t>https://www.connellybarnes.com/work/class/2016/deep_learning_graphics/06_cnns_rnns.pdf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012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8039" y="793692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BA0159-3F37-2043-9C24-066891F24089}"/>
              </a:ext>
            </a:extLst>
          </p:cNvPr>
          <p:cNvSpPr txBox="1"/>
          <p:nvPr/>
        </p:nvSpPr>
        <p:spPr>
          <a:xfrm>
            <a:off x="2225615" y="1500996"/>
            <a:ext cx="8850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신경망의 일반적인 구조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8EAEE-04C2-A042-ADA0-A9EB74BBB502}"/>
              </a:ext>
            </a:extLst>
          </p:cNvPr>
          <p:cNvSpPr txBox="1"/>
          <p:nvPr/>
        </p:nvSpPr>
        <p:spPr>
          <a:xfrm>
            <a:off x="2484408" y="3196888"/>
            <a:ext cx="5037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ore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입력값에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대해 몇 번의 </a:t>
            </a:r>
            <a:r>
              <a:rPr kumimoji="1" lang="ko-KR" altLang="en-US" sz="24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연산을 활성화 함수와 함께 적용한다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2A2B2-F0B2-E44B-82BB-ACA54302C894}"/>
              </a:ext>
            </a:extLst>
          </p:cNvPr>
          <p:cNvSpPr txBox="1"/>
          <p:nvPr/>
        </p:nvSpPr>
        <p:spPr>
          <a:xfrm>
            <a:off x="2225615" y="4760080"/>
            <a:ext cx="4554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풀링으로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전체 크기를 줄여준다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88CF6-18DC-A647-926F-07C5D001753F}"/>
              </a:ext>
            </a:extLst>
          </p:cNvPr>
          <p:cNvSpPr txBox="1"/>
          <p:nvPr/>
        </p:nvSpPr>
        <p:spPr>
          <a:xfrm>
            <a:off x="3657599" y="6179189"/>
            <a:ext cx="169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1,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r>
              <a:rPr kumimoji="1" lang="ko-KR" altLang="en-US" sz="24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반복한다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0DC94-8E0C-994C-823D-1E5FA089E207}"/>
              </a:ext>
            </a:extLst>
          </p:cNvPr>
          <p:cNvSpPr txBox="1"/>
          <p:nvPr/>
        </p:nvSpPr>
        <p:spPr>
          <a:xfrm>
            <a:off x="2225615" y="7554316"/>
            <a:ext cx="5296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어느 정도 특성을 다 뽑으면 뽑은 특성들을 입력으로 받는 인공 신경망을 이용하여 각 </a:t>
            </a:r>
            <a:r>
              <a:rPr kumimoji="1" lang="ko-KR" altLang="en-US" sz="24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클래스별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확률을 추출하거나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특정 수치를 추출한다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DBF5B3-BC47-4141-9B42-723486A2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26" y="2898475"/>
            <a:ext cx="8453886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4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8038" y="793692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17596F-D4D8-E54A-95FD-66BE7D40D68A}"/>
              </a:ext>
            </a:extLst>
          </p:cNvPr>
          <p:cNvSpPr txBox="1"/>
          <p:nvPr/>
        </p:nvSpPr>
        <p:spPr>
          <a:xfrm>
            <a:off x="2967486" y="1639019"/>
            <a:ext cx="6659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CNN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더욱 이해하기</a:t>
            </a:r>
            <a:endParaRPr kumimoji="1" lang="en-US" altLang="ko-KR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색 이미지로 복습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B470FB-F746-E54C-9812-1DC4C721F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01" y="3677216"/>
            <a:ext cx="9377420" cy="61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2753CB-7E22-2940-9412-F37804E3A565}"/>
              </a:ext>
            </a:extLst>
          </p:cNvPr>
          <p:cNvSpPr txBox="1"/>
          <p:nvPr/>
        </p:nvSpPr>
        <p:spPr>
          <a:xfrm>
            <a:off x="2975227" y="1800006"/>
            <a:ext cx="12330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그런데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왜 깊은 층에서 나온 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feature map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  얕은 층에서 나온 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feature map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보다 복잡한 이미지의 특성을 가지고 있나요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C211DC-80AC-7240-A53A-2965DB768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885" y="4846994"/>
            <a:ext cx="6865519" cy="48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541FF3-88A9-014B-BB86-DF1563357E94}"/>
              </a:ext>
            </a:extLst>
          </p:cNvPr>
          <p:cNvSpPr txBox="1"/>
          <p:nvPr/>
        </p:nvSpPr>
        <p:spPr>
          <a:xfrm>
            <a:off x="8163381" y="4698750"/>
            <a:ext cx="1954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끝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92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76E8E8-00D9-D14D-9BD7-C91F73973968}"/>
              </a:ext>
            </a:extLst>
          </p:cNvPr>
          <p:cNvSpPr txBox="1"/>
          <p:nvPr/>
        </p:nvSpPr>
        <p:spPr>
          <a:xfrm>
            <a:off x="1633927" y="1349640"/>
            <a:ext cx="15289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워밍업</a:t>
            </a:r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인간의 인지활동과 컴퓨터의 인지활동을 비교</a:t>
            </a:r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3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5EFF1C-7D18-8844-803B-0B170B53D1FA}"/>
              </a:ext>
            </a:extLst>
          </p:cNvPr>
          <p:cNvSpPr txBox="1"/>
          <p:nvPr/>
        </p:nvSpPr>
        <p:spPr>
          <a:xfrm>
            <a:off x="2504661" y="1709530"/>
            <a:ext cx="12563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</a:t>
            </a:r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목차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19237-D10B-1C4A-BE88-BE9047E38CE4}"/>
              </a:ext>
            </a:extLst>
          </p:cNvPr>
          <p:cNvSpPr txBox="1"/>
          <p:nvPr/>
        </p:nvSpPr>
        <p:spPr>
          <a:xfrm>
            <a:off x="2246243" y="2763600"/>
            <a:ext cx="757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CNN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이란 무엇인가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87283-4FBC-544C-8595-87FD54DFAC7D}"/>
              </a:ext>
            </a:extLst>
          </p:cNvPr>
          <p:cNvSpPr txBox="1"/>
          <p:nvPr/>
        </p:nvSpPr>
        <p:spPr>
          <a:xfrm>
            <a:off x="2504661" y="5170206"/>
            <a:ext cx="5903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이해하기</a:t>
            </a:r>
            <a:endParaRPr kumimoji="1" lang="en-US" altLang="ko-KR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8060A-76B1-B94F-B935-C8A7EEE22A54}"/>
              </a:ext>
            </a:extLst>
          </p:cNvPr>
          <p:cNvSpPr txBox="1"/>
          <p:nvPr/>
        </p:nvSpPr>
        <p:spPr>
          <a:xfrm>
            <a:off x="2261838" y="4041890"/>
            <a:ext cx="652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 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이해하기</a:t>
            </a:r>
            <a:endParaRPr kumimoji="1" lang="en-US" altLang="ko-KR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9D791-AEBB-7E43-A705-59EEF4C8FF28}"/>
              </a:ext>
            </a:extLst>
          </p:cNvPr>
          <p:cNvSpPr txBox="1"/>
          <p:nvPr/>
        </p:nvSpPr>
        <p:spPr>
          <a:xfrm>
            <a:off x="1748603" y="6542443"/>
            <a:ext cx="9163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패딩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48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풀링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등 이해하기</a:t>
            </a:r>
            <a:endParaRPr kumimoji="1" lang="en-US" altLang="ko-KR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14853-B42E-0D40-9E00-34603DA26026}"/>
              </a:ext>
            </a:extLst>
          </p:cNvPr>
          <p:cNvSpPr txBox="1"/>
          <p:nvPr/>
        </p:nvSpPr>
        <p:spPr>
          <a:xfrm>
            <a:off x="2705242" y="7738120"/>
            <a:ext cx="5606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연습용 모델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학습</a:t>
            </a:r>
            <a:endParaRPr kumimoji="1" lang="en-US" altLang="ko-Kore-KR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72AD46-87C9-7846-B557-E56B989C4A99}"/>
              </a:ext>
            </a:extLst>
          </p:cNvPr>
          <p:cNvSpPr txBox="1"/>
          <p:nvPr/>
        </p:nvSpPr>
        <p:spPr>
          <a:xfrm>
            <a:off x="1888434" y="1570904"/>
            <a:ext cx="99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CNN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이란 무엇인가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15FBC-1DCC-194F-9B78-0E8ED77F3E7F}"/>
              </a:ext>
            </a:extLst>
          </p:cNvPr>
          <p:cNvSpPr txBox="1"/>
          <p:nvPr/>
        </p:nvSpPr>
        <p:spPr>
          <a:xfrm>
            <a:off x="2763078" y="2941983"/>
            <a:ext cx="12602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CNN</a:t>
            </a:r>
            <a:r>
              <a:rPr kumimoji="1" lang="ko-KR" altLang="en-US" sz="4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은 </a:t>
            </a:r>
            <a:r>
              <a:rPr kumimoji="1" lang="en-US" altLang="ko-KR" sz="4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Convolutional neural network</a:t>
            </a:r>
            <a:r>
              <a:rPr kumimoji="1" lang="ko-KR" altLang="en-US" sz="4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</a:t>
            </a:r>
            <a:r>
              <a:rPr kumimoji="1" lang="ko-KR" altLang="en-US" sz="4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줄임말로</a:t>
            </a:r>
            <a:r>
              <a:rPr kumimoji="1" lang="ko-KR" altLang="en-US" sz="4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4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합성곱을</a:t>
            </a:r>
            <a:r>
              <a:rPr kumimoji="1" lang="ko-KR" altLang="en-US" sz="4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이용한 인공 신경망입니다</a:t>
            </a:r>
            <a:r>
              <a:rPr kumimoji="1" lang="en-US" altLang="ko-KR" sz="4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4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4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8" name="그림 7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EBD51208-2570-3249-984E-C44944BBC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66" y="4832655"/>
            <a:ext cx="9028913" cy="4462961"/>
          </a:xfrm>
          <a:prstGeom prst="rect">
            <a:avLst/>
          </a:prstGeom>
        </p:spPr>
      </p:pic>
      <p:pic>
        <p:nvPicPr>
          <p:cNvPr id="12" name="그래픽 11" descr="모니터 단색으로 채워진">
            <a:extLst>
              <a:ext uri="{FF2B5EF4-FFF2-40B4-BE49-F238E27FC236}">
                <a16:creationId xmlns:a16="http://schemas.microsoft.com/office/drawing/2014/main" id="{9EC719E5-8D4B-474C-8AD3-D06CC10FC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9382" y="5829632"/>
            <a:ext cx="1845619" cy="18456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0D214F-0A3C-F540-BF03-5A5D85DF51DD}"/>
              </a:ext>
            </a:extLst>
          </p:cNvPr>
          <p:cNvSpPr txBox="1"/>
          <p:nvPr/>
        </p:nvSpPr>
        <p:spPr>
          <a:xfrm>
            <a:off x="5988466" y="9459775"/>
            <a:ext cx="916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1400" dirty="0">
                <a:hlinkClick r:id="rId8"/>
              </a:rPr>
              <a:t>https://e2eml.school/how_convolutional_neural_networks_work.html</a:t>
            </a:r>
            <a:endParaRPr kumimoji="1" lang="ko-Kore-KR" altLang="en-US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78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D77BAD-A91B-064E-A37D-5917842D6FAA}"/>
              </a:ext>
            </a:extLst>
          </p:cNvPr>
          <p:cNvSpPr txBox="1"/>
          <p:nvPr/>
        </p:nvSpPr>
        <p:spPr>
          <a:xfrm>
            <a:off x="2743200" y="1847088"/>
            <a:ext cx="1296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눈은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어떻게 두 사진이 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X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임을 쉽게 이해할까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7C3F8-DA22-394D-BB9C-1B1703FBB092}"/>
              </a:ext>
            </a:extLst>
          </p:cNvPr>
          <p:cNvSpPr txBox="1"/>
          <p:nvPr/>
        </p:nvSpPr>
        <p:spPr>
          <a:xfrm>
            <a:off x="3324950" y="3223479"/>
            <a:ext cx="11631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우리</a:t>
            </a:r>
            <a:r>
              <a:rPr kumimoji="1"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눈에는 국소적인 영역을 보고 단순한 패턴에 자극을 받는 단순 세포와 넓은 영역을 보고 복잡한 패턴에 자극을 받는 </a:t>
            </a:r>
            <a:r>
              <a:rPr kumimoji="1" lang="ko-KR" altLang="en-US" sz="36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복잡세포가</a:t>
            </a:r>
            <a:r>
              <a:rPr kumimoji="1"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계층을 이루고 있습니다</a:t>
            </a:r>
            <a:r>
              <a:rPr kumimoji="1" lang="en-US" altLang="ko-KR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3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3A761-2E3A-E844-973A-459227E1C7DA}"/>
              </a:ext>
            </a:extLst>
          </p:cNvPr>
          <p:cNvSpPr txBox="1"/>
          <p:nvPr/>
        </p:nvSpPr>
        <p:spPr>
          <a:xfrm>
            <a:off x="2103120" y="5830911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</a:t>
            </a:r>
            <a:r>
              <a:rPr kumimoji="1"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것을 인공신경망으로 만드는 것이</a:t>
            </a:r>
            <a:r>
              <a:rPr kumimoji="1" lang="en-US" altLang="ko-KR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CNN</a:t>
            </a:r>
            <a:r>
              <a:rPr kumimoji="1"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기본 아이디어입니다</a:t>
            </a:r>
            <a:r>
              <a:rPr kumimoji="1" lang="en-US" altLang="ko-KR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3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25247-7D22-204D-AA85-A73C29625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96" y="6758148"/>
            <a:ext cx="12198096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EA32C1-26BC-4B46-B45C-8B710783FEB0}"/>
              </a:ext>
            </a:extLst>
          </p:cNvPr>
          <p:cNvSpPr txBox="1"/>
          <p:nvPr/>
        </p:nvSpPr>
        <p:spPr>
          <a:xfrm>
            <a:off x="2011680" y="1554480"/>
            <a:ext cx="621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Filter 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이해하기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29A7E-4CDB-8144-922C-E79660E1BA9C}"/>
              </a:ext>
            </a:extLst>
          </p:cNvPr>
          <p:cNvSpPr txBox="1"/>
          <p:nvPr/>
        </p:nvSpPr>
        <p:spPr>
          <a:xfrm>
            <a:off x="2361946" y="2707367"/>
            <a:ext cx="934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Filter(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혹은 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kernel)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은 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CNN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에서 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＇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학습될 가중치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＇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입니다</a:t>
            </a:r>
            <a:r>
              <a:rPr kumimoji="1"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BDE88-A570-934A-A52B-DF5BD3BBF0EF}"/>
              </a:ext>
            </a:extLst>
          </p:cNvPr>
          <p:cNvSpPr txBox="1"/>
          <p:nvPr/>
        </p:nvSpPr>
        <p:spPr>
          <a:xfrm>
            <a:off x="12057380" y="4077437"/>
            <a:ext cx="4864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Input</a:t>
            </a:r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image</a:t>
            </a:r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</a:t>
            </a:r>
            <a:r>
              <a:rPr kumimoji="1" lang="en-US" altLang="ko-KR" sz="2800" dirty="0">
                <a:solidFill>
                  <a:srgbClr val="00B0F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‘feature (</a:t>
            </a:r>
            <a:r>
              <a:rPr kumimoji="1" lang="ko-KR" altLang="en-US" sz="2800" dirty="0">
                <a:solidFill>
                  <a:srgbClr val="00B0F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특징</a:t>
            </a:r>
            <a:r>
              <a:rPr kumimoji="1" lang="en-US" altLang="ko-KR" sz="2800" dirty="0">
                <a:solidFill>
                  <a:srgbClr val="00B0F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)’</a:t>
            </a:r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들을  </a:t>
            </a:r>
            <a:r>
              <a:rPr kumimoji="1" lang="en-US" altLang="ko-KR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</a:t>
            </a:r>
            <a:r>
              <a:rPr kumimoji="1" lang="ko-KR" altLang="en-US" sz="28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</a:t>
            </a:r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통하여  추출합니다</a:t>
            </a:r>
            <a:r>
              <a:rPr kumimoji="1" lang="en-US" altLang="ko-KR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47FE1-6FEC-5A45-9908-8206A9B60D07}"/>
              </a:ext>
            </a:extLst>
          </p:cNvPr>
          <p:cNvSpPr txBox="1"/>
          <p:nvPr/>
        </p:nvSpPr>
        <p:spPr>
          <a:xfrm>
            <a:off x="11707113" y="6041330"/>
            <a:ext cx="6059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앞에서 언급했듯이 추출되는 특징에는 </a:t>
            </a:r>
            <a:r>
              <a:rPr kumimoji="1" lang="ko-KR" altLang="en-US" sz="2800" dirty="0">
                <a:highlight>
                  <a:srgbClr val="FFFF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단순한 특징</a:t>
            </a:r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과</a:t>
            </a:r>
            <a:endParaRPr kumimoji="1" lang="en-US" altLang="ko-KR" sz="2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</a:t>
            </a:r>
            <a:r>
              <a:rPr kumimoji="1" lang="ko-KR" altLang="en-US" sz="2800" dirty="0">
                <a:highlight>
                  <a:srgbClr val="FFFF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복잡한 특징 </a:t>
            </a:r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모두가 포함됩니다</a:t>
            </a:r>
            <a:r>
              <a:rPr kumimoji="1" lang="en-US" altLang="ko-KR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2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25071A-CCB7-E548-B30D-E547480E8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747930"/>
            <a:ext cx="10045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11F22E-9F30-FA4E-BABD-CF9811CBFECE}"/>
              </a:ext>
            </a:extLst>
          </p:cNvPr>
          <p:cNvSpPr txBox="1"/>
          <p:nvPr/>
        </p:nvSpPr>
        <p:spPr>
          <a:xfrm>
            <a:off x="1261872" y="1426464"/>
            <a:ext cx="735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48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이해하기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0991D-D5F8-E149-AC79-A9CA55223630}"/>
              </a:ext>
            </a:extLst>
          </p:cNvPr>
          <p:cNvSpPr txBox="1"/>
          <p:nvPr/>
        </p:nvSpPr>
        <p:spPr>
          <a:xfrm>
            <a:off x="2121408" y="2571648"/>
            <a:ext cx="11064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신경망에서는 하나의 함수가 다른 함수와 </a:t>
            </a:r>
            <a:r>
              <a:rPr kumimoji="1" lang="ko-KR" altLang="en-US" sz="3200" dirty="0">
                <a:highlight>
                  <a:srgbClr val="FFFF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얼마나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3200" dirty="0">
                <a:highlight>
                  <a:srgbClr val="FFFF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일치하는가 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라는 질문에 답을 하는 데에  사용됩니다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6" name="그림 5" descr="텍스트, 전자기기, 점수판, 키보드이(가) 표시된 사진&#10;&#10;자동 생성된 설명">
            <a:extLst>
              <a:ext uri="{FF2B5EF4-FFF2-40B4-BE49-F238E27FC236}">
                <a16:creationId xmlns:a16="http://schemas.microsoft.com/office/drawing/2014/main" id="{0E50A53A-43E4-944F-8419-A06B1E7B4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06" y="4288013"/>
            <a:ext cx="11010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0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39A2C1-B283-9A44-9DFE-E30B33057119}"/>
              </a:ext>
            </a:extLst>
          </p:cNvPr>
          <p:cNvSpPr txBox="1"/>
          <p:nvPr/>
        </p:nvSpPr>
        <p:spPr>
          <a:xfrm>
            <a:off x="1261872" y="1426464"/>
            <a:ext cx="735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48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이해하기 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A60D494-92E7-8346-B0C2-7D61B0614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91676"/>
              </p:ext>
            </p:extLst>
          </p:nvPr>
        </p:nvGraphicFramePr>
        <p:xfrm>
          <a:off x="2407373" y="5018570"/>
          <a:ext cx="4075728" cy="422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932">
                  <a:extLst>
                    <a:ext uri="{9D8B030D-6E8A-4147-A177-3AD203B41FA5}">
                      <a16:colId xmlns:a16="http://schemas.microsoft.com/office/drawing/2014/main" val="3338438237"/>
                    </a:ext>
                  </a:extLst>
                </a:gridCol>
                <a:gridCol w="1018932">
                  <a:extLst>
                    <a:ext uri="{9D8B030D-6E8A-4147-A177-3AD203B41FA5}">
                      <a16:colId xmlns:a16="http://schemas.microsoft.com/office/drawing/2014/main" val="1399162212"/>
                    </a:ext>
                  </a:extLst>
                </a:gridCol>
                <a:gridCol w="1018932">
                  <a:extLst>
                    <a:ext uri="{9D8B030D-6E8A-4147-A177-3AD203B41FA5}">
                      <a16:colId xmlns:a16="http://schemas.microsoft.com/office/drawing/2014/main" val="1928413890"/>
                    </a:ext>
                  </a:extLst>
                </a:gridCol>
                <a:gridCol w="1018932">
                  <a:extLst>
                    <a:ext uri="{9D8B030D-6E8A-4147-A177-3AD203B41FA5}">
                      <a16:colId xmlns:a16="http://schemas.microsoft.com/office/drawing/2014/main" val="2100580840"/>
                    </a:ext>
                  </a:extLst>
                </a:gridCol>
              </a:tblGrid>
              <a:tr h="104932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 </a:t>
                      </a:r>
                      <a:r>
                        <a:rPr lang="en-US" altLang="ko-Kore-KR" sz="2400" dirty="0"/>
                        <a:t> </a:t>
                      </a:r>
                      <a:r>
                        <a:rPr lang="en-US" altLang="ko-Kore-KR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5124"/>
                  </a:ext>
                </a:extLst>
              </a:tr>
              <a:tr h="1049325"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8</a:t>
                      </a:r>
                      <a:endParaRPr lang="ko-Kore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87262"/>
                  </a:ext>
                </a:extLst>
              </a:tr>
              <a:tr h="1063900"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9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10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11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12</a:t>
                      </a:r>
                      <a:endParaRPr lang="ko-Kore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57198"/>
                  </a:ext>
                </a:extLst>
              </a:tr>
              <a:tr h="1063900"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13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14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15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16</a:t>
                      </a:r>
                      <a:endParaRPr lang="ko-Kore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1138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7681A1-0037-8F44-ACBD-406428F2836C}"/>
              </a:ext>
            </a:extLst>
          </p:cNvPr>
          <p:cNvSpPr txBox="1"/>
          <p:nvPr/>
        </p:nvSpPr>
        <p:spPr>
          <a:xfrm>
            <a:off x="164592" y="2608444"/>
            <a:ext cx="15691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Stride(</a:t>
            </a:r>
            <a:r>
              <a:rPr kumimoji="1" lang="ko-KR" altLang="en-US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스트라이드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):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합성곱연산과정에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  이동하는 단위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A56D6-D9F5-5240-8D05-1D01D1C17966}"/>
              </a:ext>
            </a:extLst>
          </p:cNvPr>
          <p:cNvSpPr txBox="1"/>
          <p:nvPr/>
        </p:nvSpPr>
        <p:spPr>
          <a:xfrm>
            <a:off x="1548384" y="3324655"/>
            <a:ext cx="13502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Activation map (</a:t>
            </a:r>
            <a:r>
              <a:rPr kumimoji="1" lang="ko-Kore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활성화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지도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Feature map(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특성 지도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):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en-US" altLang="ko-KR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 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하나와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input 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이미지가 </a:t>
            </a:r>
            <a:r>
              <a:rPr kumimoji="1" lang="ko-KR" altLang="en-US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연산되어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도출된 결과 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21AB77F-4A67-8941-9E46-C29E49457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28730"/>
              </p:ext>
            </p:extLst>
          </p:nvPr>
        </p:nvGraphicFramePr>
        <p:xfrm>
          <a:off x="7771822" y="6025042"/>
          <a:ext cx="2523744" cy="18895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1872">
                  <a:extLst>
                    <a:ext uri="{9D8B030D-6E8A-4147-A177-3AD203B41FA5}">
                      <a16:colId xmlns:a16="http://schemas.microsoft.com/office/drawing/2014/main" val="387688986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1182082301"/>
                    </a:ext>
                  </a:extLst>
                </a:gridCol>
              </a:tblGrid>
              <a:tr h="944763"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w0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w1</a:t>
                      </a:r>
                      <a:endParaRPr lang="ko-Kore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17114"/>
                  </a:ext>
                </a:extLst>
              </a:tr>
              <a:tr h="944763"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w2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200" dirty="0"/>
                        <a:t>w3</a:t>
                      </a:r>
                      <a:endParaRPr lang="ko-Kore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831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0CB38-2AFA-634B-BBF6-4E63A187EE3A}"/>
                  </a:ext>
                </a:extLst>
              </p:cNvPr>
              <p:cNvSpPr txBox="1"/>
              <p:nvPr/>
            </p:nvSpPr>
            <p:spPr>
              <a:xfrm>
                <a:off x="11278001" y="6231141"/>
                <a:ext cx="6331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48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0CB38-2AFA-634B-BBF6-4E63A187E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001" y="6231141"/>
                <a:ext cx="633187" cy="738664"/>
              </a:xfrm>
              <a:prstGeom prst="rect">
                <a:avLst/>
              </a:prstGeom>
              <a:blipFill>
                <a:blip r:embed="rId5"/>
                <a:stretch>
                  <a:fillRect l="-22000" b="-16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B32B11-F66A-EE49-A9BD-ABD68B357C14}"/>
                  </a:ext>
                </a:extLst>
              </p:cNvPr>
              <p:cNvSpPr txBox="1"/>
              <p:nvPr/>
            </p:nvSpPr>
            <p:spPr>
              <a:xfrm>
                <a:off x="6987146" y="6508139"/>
                <a:ext cx="493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ore-KR" altLang="en-US" sz="48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B32B11-F66A-EE49-A9BD-ABD68B357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146" y="6508139"/>
                <a:ext cx="493776" cy="830997"/>
              </a:xfrm>
              <a:prstGeom prst="rect">
                <a:avLst/>
              </a:prstGeom>
              <a:blipFill>
                <a:blip r:embed="rId6"/>
                <a:stretch>
                  <a:fillRect l="-48718" r="-128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4A9AAE-45BA-9F4D-9326-7003FA2E4CA8}"/>
              </a:ext>
            </a:extLst>
          </p:cNvPr>
          <p:cNvSpPr txBox="1"/>
          <p:nvPr/>
        </p:nvSpPr>
        <p:spPr>
          <a:xfrm>
            <a:off x="10661904" y="4754880"/>
            <a:ext cx="490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Stride=2</a:t>
            </a:r>
            <a:r>
              <a:rPr kumimoji="1" lang="ko-KR" altLang="en-US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인 경우</a:t>
            </a:r>
            <a:endParaRPr kumimoji="1" lang="ko-Kore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80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574" y="783093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12482" y="9862849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B47630-5086-3047-A30B-366B303D1919}"/>
              </a:ext>
            </a:extLst>
          </p:cNvPr>
          <p:cNvSpPr txBox="1"/>
          <p:nvPr/>
        </p:nvSpPr>
        <p:spPr>
          <a:xfrm>
            <a:off x="2450592" y="1572768"/>
            <a:ext cx="347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중간</a:t>
            </a:r>
            <a:r>
              <a:rPr kumimoji="1"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복습</a:t>
            </a:r>
            <a:r>
              <a:rPr kumimoji="1"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  <a:endParaRPr kumimoji="1" lang="ko-Kore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E86C0-C69A-504B-AE71-3279CDB586CD}"/>
              </a:ext>
            </a:extLst>
          </p:cNvPr>
          <p:cNvSpPr txBox="1"/>
          <p:nvPr/>
        </p:nvSpPr>
        <p:spPr>
          <a:xfrm>
            <a:off x="2761488" y="2962656"/>
            <a:ext cx="13734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이미지 전체를 한 번에 학습하는 것이 아니라 특정 크기만큼 차례대로 훑는다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C216E-0758-C641-B23A-1DFED72FCA1F}"/>
              </a:ext>
            </a:extLst>
          </p:cNvPr>
          <p:cNvSpPr txBox="1"/>
          <p:nvPr/>
        </p:nvSpPr>
        <p:spPr>
          <a:xfrm>
            <a:off x="3127248" y="4166529"/>
            <a:ext cx="12399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‘</a:t>
            </a:r>
            <a:r>
              <a:rPr kumimoji="1" lang="ko-Kore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특정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크기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’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라는 건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크기를 의미한다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Kernel_size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라고도  말한다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2173-178B-DB46-BA97-B97B2B0C12B6}"/>
              </a:ext>
            </a:extLst>
          </p:cNvPr>
          <p:cNvSpPr txBox="1"/>
          <p:nvPr/>
        </p:nvSpPr>
        <p:spPr>
          <a:xfrm>
            <a:off x="3803904" y="5872250"/>
            <a:ext cx="1104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Cnn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모델에서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＇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학습되는 가중치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’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이다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90F8C-1955-A44A-B56E-39FF0B5300EA}"/>
              </a:ext>
            </a:extLst>
          </p:cNvPr>
          <p:cNvSpPr txBox="1"/>
          <p:nvPr/>
        </p:nvSpPr>
        <p:spPr>
          <a:xfrm>
            <a:off x="2761488" y="7022867"/>
            <a:ext cx="13734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이미지의 특정 부분과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 가지고 있는 특징이 얼마나 일치하는가를 계산하기 위해 </a:t>
            </a:r>
            <a:r>
              <a:rPr kumimoji="1" lang="ko-KR" altLang="en-US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합성곱을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사용한다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29631-F036-9B41-A704-68560D482921}"/>
              </a:ext>
            </a:extLst>
          </p:cNvPr>
          <p:cNvSpPr txBox="1"/>
          <p:nvPr/>
        </p:nvSpPr>
        <p:spPr>
          <a:xfrm>
            <a:off x="3127248" y="8595360"/>
            <a:ext cx="12691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Stride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 </a:t>
            </a:r>
            <a:r>
              <a:rPr kumimoji="1" lang="ko-KR" altLang="en-US" sz="3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합성곱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연산을 위해 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filter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 이동하는 단위이다</a:t>
            </a:r>
            <a:r>
              <a:rPr kumimoji="1" lang="en-US" altLang="ko-KR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kumimoji="1"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1" lang="ko-Kore-KR" altLang="en-US" sz="3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4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800" dirty="0" smtClean="0">
            <a:latin typeface="여기어때 잘난체 OTF" panose="020B0600000101010101" pitchFamily="34" charset="-127"/>
            <a:ea typeface="여기어때 잘난체 OTF" panose="020B0600000101010101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DF6988820453841878AA498A54D22D4" ma:contentTypeVersion="4" ma:contentTypeDescription="새 문서를 만듭니다." ma:contentTypeScope="" ma:versionID="3398846984e13eaf60f809900fa93703">
  <xsd:schema xmlns:xsd="http://www.w3.org/2001/XMLSchema" xmlns:xs="http://www.w3.org/2001/XMLSchema" xmlns:p="http://schemas.microsoft.com/office/2006/metadata/properties" xmlns:ns3="cfad2d39-229b-4e4c-9964-e1fb1147db54" targetNamespace="http://schemas.microsoft.com/office/2006/metadata/properties" ma:root="true" ma:fieldsID="afcddeb3b4df4553da9ee96b9ace6829" ns3:_="">
    <xsd:import namespace="cfad2d39-229b-4e4c-9964-e1fb1147db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d2d39-229b-4e4c-9964-e1fb1147d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B8DDE-0488-4556-9A71-1E6C1DD8BD28}">
  <ds:schemaRefs>
    <ds:schemaRef ds:uri="cfad2d39-229b-4e4c-9964-e1fb1147db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3024E7-12EA-4686-ABE5-68A0092DCB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A5BEAC-9BE3-427D-B664-5F76F632EAB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cfad2d39-229b-4e4c-9964-e1fb1147db5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13285</TotalTime>
  <Words>769</Words>
  <Application>Microsoft Macintosh PowerPoint</Application>
  <PresentationFormat>사용자 지정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여기어때 잘난체 OTF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한영웅</cp:lastModifiedBy>
  <cp:revision>25</cp:revision>
  <dcterms:created xsi:type="dcterms:W3CDTF">2021-01-30T21:38:00Z</dcterms:created>
  <dcterms:modified xsi:type="dcterms:W3CDTF">2021-08-19T04:59:33Z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0x0101006DF6988820453841878AA498A54D22D4</vt:lpwstr>
  </property>
</Properties>
</file>