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72" r:id="rId14"/>
    <p:sldId id="271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393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346A-6377-4CC5-8422-68E5AFD99099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F538-36EC-4DBA-AFDD-92D393FF18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arity_(networks)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1285860"/>
            <a:ext cx="8572560" cy="2500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 smtClean="0">
                <a:latin typeface="나눔스퀘어" pitchFamily="50" charset="-127"/>
                <a:ea typeface="나눔스퀘어" pitchFamily="50" charset="-127"/>
              </a:rPr>
              <a:t>Association Analysis</a:t>
            </a:r>
            <a:br>
              <a:rPr lang="en-US" altLang="ko-KR" sz="6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4000" dirty="0" smtClean="0">
                <a:latin typeface="나눔스퀘어" pitchFamily="50" charset="-127"/>
                <a:ea typeface="나눔스퀘어" pitchFamily="50" charset="-127"/>
              </a:rPr>
              <a:t>연관성 분석</a:t>
            </a:r>
            <a:endParaRPr lang="ko-KR" altLang="en-US" sz="6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2198" y="5072074"/>
            <a:ext cx="307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" pitchFamily="50" charset="-127"/>
                <a:ea typeface="나눔스퀘어" pitchFamily="50" charset="-127"/>
              </a:rPr>
              <a:t>7/16. </a:t>
            </a:r>
            <a:r>
              <a:rPr lang="ko-KR" altLang="en-US" sz="3200" dirty="0" smtClean="0">
                <a:latin typeface="나눔스퀘어" pitchFamily="50" charset="-127"/>
                <a:ea typeface="나눔스퀘어" pitchFamily="50" charset="-127"/>
              </a:rPr>
              <a:t>이승한</a:t>
            </a:r>
            <a:endParaRPr lang="ko-KR" altLang="en-US" sz="3200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5.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시각화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Gephi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6" y="2603368"/>
            <a:ext cx="264320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중요 개념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dirty="0" smtClean="0">
                <a:solidFill>
                  <a:srgbClr val="FF0000"/>
                </a:solidFill>
              </a:rPr>
              <a:t>Centrality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dirty="0" smtClean="0">
                <a:solidFill>
                  <a:srgbClr val="FF0000"/>
                </a:solidFill>
              </a:rPr>
              <a:t>Modularity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3429024" cy="31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06" y="528638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네트워크 분석 </a:t>
            </a:r>
            <a:r>
              <a:rPr lang="en-US" altLang="ko-KR" dirty="0" smtClean="0"/>
              <a:t>Visualization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1117615"/>
            <a:ext cx="878687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1. Degree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Centrality 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정도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중심성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  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가장 간단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 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다른 </a:t>
            </a:r>
            <a:r>
              <a:rPr lang="ko-KR" altLang="en-US" sz="1600" b="1" u="sng" dirty="0" err="1" smtClean="0">
                <a:latin typeface="나눔스퀘어" pitchFamily="50" charset="-127"/>
                <a:ea typeface="나눔스퀘어" pitchFamily="50" charset="-127"/>
              </a:rPr>
              <a:t>노드와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 많이 연결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이 되어 있는가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    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많이 연결되어 있으면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D.C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값이 큼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Betweenness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Centrality 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사이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중심성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노드들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간의 최단 경로를 가지고 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계산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    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노드에서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다른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노드로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가는 </a:t>
            </a:r>
            <a:r>
              <a:rPr lang="en-US" altLang="ko-KR" sz="1600" b="1" u="sng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최단 경로</a:t>
            </a:r>
            <a:r>
              <a:rPr lang="en-US" altLang="ko-KR" sz="1600" b="1" u="sng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에</a:t>
            </a:r>
            <a:r>
              <a:rPr lang="en-US" altLang="ko-KR" sz="1600" b="1" u="sng" dirty="0" smtClean="0">
                <a:latin typeface="나눔스퀘어" pitchFamily="50" charset="-127"/>
                <a:ea typeface="나눔스퀘어" pitchFamily="50" charset="-127"/>
              </a:rPr>
              <a:t> A</a:t>
            </a:r>
            <a:r>
              <a:rPr lang="ko-KR" altLang="en-US" sz="1600" b="1" u="sng" dirty="0" err="1" smtClean="0">
                <a:latin typeface="나눔스퀘어" pitchFamily="50" charset="-127"/>
                <a:ea typeface="나눔스퀘어" pitchFamily="50" charset="-127"/>
              </a:rPr>
              <a:t>노드가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 얼마나 많이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포함되어 있는지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최단 경로에 많이 포함되어 있으면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B.C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값이 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400" b="1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3. Closeness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Centrality 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근접 중심점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가정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중요한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노드일수록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b="1" u="sng" dirty="0">
                <a:latin typeface="나눔스퀘어" pitchFamily="50" charset="-127"/>
                <a:ea typeface="나눔스퀘어" pitchFamily="50" charset="-127"/>
              </a:rPr>
              <a:t>다른 </a:t>
            </a:r>
            <a:r>
              <a:rPr lang="ko-KR" altLang="en-US" sz="1600" b="1" u="sng" dirty="0" err="1">
                <a:latin typeface="나눔스퀘어" pitchFamily="50" charset="-127"/>
                <a:ea typeface="나눔스퀘어" pitchFamily="50" charset="-127"/>
              </a:rPr>
              <a:t>노드까지</a:t>
            </a:r>
            <a:r>
              <a:rPr lang="ko-KR" altLang="en-US" sz="1600" b="1" u="sng" dirty="0">
                <a:latin typeface="나눔스퀘어" pitchFamily="50" charset="-127"/>
                <a:ea typeface="나눔스퀘어" pitchFamily="50" charset="-127"/>
              </a:rPr>
              <a:t> 도달하는 경로가 짧을 </a:t>
            </a:r>
            <a:r>
              <a:rPr lang="ko-KR" altLang="en-US" sz="1600" b="1" u="sng" dirty="0" smtClean="0">
                <a:latin typeface="나눔스퀘어" pitchFamily="50" charset="-127"/>
                <a:ea typeface="나눔스퀘어" pitchFamily="50" charset="-127"/>
              </a:rPr>
              <a:t>것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A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노드가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다른 모든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노드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(B,C…Z)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로까지 가는 거리의 평균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-&gt;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 값을 역수 취함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다른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노드들까지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도달하는 경로가 짧으면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C.C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값이 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2574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" pitchFamily="50" charset="-127"/>
                <a:ea typeface="나눔스퀘어" pitchFamily="50" charset="-127"/>
              </a:rPr>
              <a:t>[ 1. Centrality ]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429256" y="1689119"/>
            <a:ext cx="285752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1331929"/>
            <a:ext cx="2714644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Eigenvector Centrality</a:t>
            </a:r>
            <a:b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고유벡터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중심성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3636" y="2189185"/>
            <a:ext cx="239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Degree centrality + “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노드의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중요도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고려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etweenness central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betweenness central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betweenness central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https://qph.fs.quoracdn.net/main-qimg-02f67872949caddbd062330d80aa3007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qph.fs.quoracdn.net/main-qimg-02f67872949caddbd062330d80aa3007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0791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62574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" pitchFamily="50" charset="-127"/>
                <a:ea typeface="나눔스퀘어" pitchFamily="50" charset="-127"/>
              </a:rPr>
              <a:t>[ 1. Centrality ]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116296" cy="502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62574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" pitchFamily="50" charset="-127"/>
                <a:ea typeface="나눔스퀘어" pitchFamily="50" charset="-127"/>
              </a:rPr>
              <a:t>[ 2. Modularity ]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1285860"/>
            <a:ext cx="55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https://en.wikipedia.org/wiki/Modularity_(networks)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85723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measure the strength of division of a network into modules 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62574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" pitchFamily="50" charset="-127"/>
                <a:ea typeface="나눔스퀘어" pitchFamily="50" charset="-127"/>
              </a:rPr>
              <a:t>[ 2. Modularity ]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263552"/>
            <a:ext cx="8286808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그룹 내에서는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Dense Connection“ ( close between groups )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그룹 간에는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Sparse Connection” ( far between groups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786058"/>
            <a:ext cx="835824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Calculation : (A) – (B)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(A) Connection of edges within modules 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(B) Ra</a:t>
            </a:r>
            <a:r>
              <a:rPr lang="en-US" dirty="0" smtClean="0">
                <a:latin typeface="나눔스퀘어" pitchFamily="50" charset="-127"/>
                <a:ea typeface="나눔스퀘어" pitchFamily="50" charset="-127"/>
              </a:rPr>
              <a:t>ndom distribution of links between all nodes ( regardless of modules 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5140" y="2071678"/>
            <a:ext cx="192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-1 ~ 1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사이 값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7198"/>
            <a:ext cx="7572428" cy="46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62574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" pitchFamily="50" charset="-127"/>
                <a:ea typeface="나눔스퀘어" pitchFamily="50" charset="-127"/>
              </a:rPr>
              <a:t>[ 2. Modularity ]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1974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목차</a:t>
            </a:r>
            <a:endParaRPr lang="en-US" altLang="ko-KR" b="1" dirty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Association Analysis (</a:t>
            </a: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연관성 분석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용어 소개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 err="1" smtClean="0">
                <a:latin typeface="나눔스퀘어" pitchFamily="50" charset="-127"/>
                <a:ea typeface="나눔스퀘어" pitchFamily="50" charset="-127"/>
              </a:rPr>
              <a:t>Apriori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 Algorithm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코드 실습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시각화 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400" dirty="0" err="1" smtClean="0">
                <a:latin typeface="나눔스퀘어" pitchFamily="50" charset="-127"/>
                <a:ea typeface="나눔스퀘어" pitchFamily="50" charset="-127"/>
              </a:rPr>
              <a:t>Gephi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1. Association Analysis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흥미로운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관계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발견하기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 ( also called “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” 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- MKT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에서 활용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( ex)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맥주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기저귀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714752"/>
            <a:ext cx="4316762" cy="253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용어 소개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720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(1) Transaction : {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빵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err="1" smtClean="0">
                <a:latin typeface="나눔스퀘어" pitchFamily="50" charset="-127"/>
                <a:ea typeface="나눔스퀘어" pitchFamily="50" charset="-127"/>
              </a:rPr>
              <a:t>초콜렛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수세미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endParaRPr lang="en-US" altLang="ko-KR" sz="1700" dirty="0">
              <a:latin typeface="나눔스퀘어" pitchFamily="50" charset="-127"/>
              <a:ea typeface="나눔스퀘어" pitchFamily="50" charset="-127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(2) Association Rules : {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빵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err="1" smtClean="0">
                <a:latin typeface="나눔스퀘어" pitchFamily="50" charset="-127"/>
                <a:ea typeface="나눔스퀘어" pitchFamily="50" charset="-127"/>
              </a:rPr>
              <a:t>초콜렛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수세미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} -&gt; {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바나나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endParaRPr lang="en-US" altLang="ko-KR" sz="17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(3) 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Support (</a:t>
            </a:r>
            <a:r>
              <a:rPr lang="ko-KR" altLang="en-US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지지도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특정 사건이 얼마나 자주 발생하는가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b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support(A) = A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가 발생한 비율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support(A,B) = A,B</a:t>
            </a:r>
            <a:r>
              <a:rPr lang="ko-KR" altLang="en-US" sz="1700" dirty="0">
                <a:latin typeface="나눔스퀘어" pitchFamily="50" charset="-127"/>
                <a:ea typeface="나눔스퀘어" pitchFamily="50" charset="-127"/>
              </a:rPr>
              <a:t>가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 둘 다 발생할 확률</a:t>
            </a:r>
            <a:endParaRPr lang="en-US" altLang="ko-KR" sz="17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700" b="1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(4) 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Confidence (</a:t>
            </a:r>
            <a:r>
              <a:rPr lang="ko-KR" altLang="en-US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신뢰도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특정 조건 하에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다른 사건이 얼마나 자주 발생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b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 confidence(A-&gt;B) : A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를 산 사람이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B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도 샀을 확률</a:t>
            </a:r>
            <a:endParaRPr lang="en-US" altLang="ko-KR" sz="17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7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(5) 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Lift (</a:t>
            </a:r>
            <a:r>
              <a:rPr lang="ko-KR" altLang="en-US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향상도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특정 조건 하에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700" dirty="0" smtClean="0">
                <a:latin typeface="나눔스퀘어" pitchFamily="50" charset="-127"/>
                <a:ea typeface="나눔스퀘어" pitchFamily="50" charset="-127"/>
              </a:rPr>
              <a:t>다른 사건의 발생이 어떻게 변화</a:t>
            </a: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b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700" dirty="0" smtClean="0">
                <a:latin typeface="나눔스퀘어" pitchFamily="50" charset="-127"/>
                <a:ea typeface="나눔스퀘어" pitchFamily="50" charset="-127"/>
              </a:rPr>
              <a:t>lift(A-&gt;B) : confidence(A-&gt;B) / support(B)</a:t>
            </a:r>
            <a:endParaRPr lang="ko-KR" altLang="en-US" sz="1700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용어 소개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4714884"/>
            <a:ext cx="82867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lift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쉽게 생각해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를 구매한 비율에 비해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“X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를 구매한 고객이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를 구매한 비율이 몇 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191525" cy="280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용어 소개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285860"/>
          <a:ext cx="49292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Transaction 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#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Purchase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딸기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당근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수박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딸기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메론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레몬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호박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딸기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당근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호박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레몬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수박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딸기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당근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수박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1604" y="4000504"/>
            <a:ext cx="36433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Support (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지지도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3/5(=0.6)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호박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2/5(=0.4)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4/5(=0.8)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3/5(=0.6)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28" y="3222622"/>
            <a:ext cx="36433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Confidence (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신뢰도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-&gt; 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0.6 / 0.8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-&gt; 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= 0.6 / 0.6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Lift (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향상도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-&gt; 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(0.6/0.8) / 0.6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당근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-&gt; 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딸기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: (0.6/0.6) / 0.8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0760" y="15001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Apriori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Algorithm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71612"/>
            <a:ext cx="707236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이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알고리즘이 필요한 이유는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 (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뭐가 문제길래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 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“Item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수 증가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 -&gt;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따져봐야 할 경우의 수 너무 많아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ex) k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개의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item : 2^k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의 경우의 수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(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이 중 의미 없는 것들도 많이 섞여 있을 것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 )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  ex. {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휘발유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립스틱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메로나맛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우유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좀 덜 중요한 건 빼도 되지 않을까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??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나눔스퀘어" pitchFamily="50" charset="-127"/>
                <a:ea typeface="나눔스퀘어" pitchFamily="50" charset="-127"/>
              </a:rPr>
              <a:t>해결책 </a:t>
            </a:r>
            <a:r>
              <a:rPr lang="en-US" altLang="ko-KR" sz="2400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Ignore the Rare Combination </a:t>
            </a:r>
            <a:r>
              <a:rPr lang="en-US" altLang="ko-KR" sz="2400" b="1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24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en-US" altLang="ko-KR" dirty="0" err="1" smtClean="0">
                <a:latin typeface="나눔스퀘어" pitchFamily="50" charset="-127"/>
                <a:ea typeface="나눔스퀘어" pitchFamily="50" charset="-127"/>
              </a:rPr>
              <a:t>Apriori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Algorithm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71612"/>
            <a:ext cx="70723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{A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,B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}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조합이 많이 등장한다면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당연히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A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/ B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 각각 많이 팔리는 것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다르게 말하면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A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상품 자체가 많이 등장하지 않는다면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굳이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{A,B}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든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{A,F,G}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조합이든 따져볼 필요가 있을까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? NO! </a:t>
            </a:r>
            <a:endParaRPr lang="ko-KR" altLang="en-US" sz="24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00570"/>
            <a:ext cx="7358114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진행 단계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모든 품목을 대상으로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minimum threshold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넘는 것만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선별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2)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선택된 품목들만 대상으로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rule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만들기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코드 실습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4318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스퀘어" pitchFamily="50" charset="-127"/>
                <a:ea typeface="나눔스퀘어" pitchFamily="50" charset="-127"/>
              </a:rPr>
              <a:t>파일 열어주세요</a:t>
            </a:r>
            <a:r>
              <a:rPr lang="en-US" altLang="ko-KR" sz="4800" b="1" dirty="0" smtClean="0">
                <a:latin typeface="나눔스퀘어" pitchFamily="50" charset="-127"/>
                <a:ea typeface="나눔스퀘어" pitchFamily="50" charset="-127"/>
              </a:rPr>
              <a:t>~</a:t>
            </a:r>
            <a:endParaRPr lang="ko-KR" altLang="en-US" sz="48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8576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필요 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package :  1)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mlxtend</a:t>
            </a: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 /  2) </a:t>
            </a:r>
            <a:r>
              <a:rPr lang="en-US" altLang="ko-KR" sz="2000" dirty="0" err="1" smtClean="0">
                <a:latin typeface="나눔스퀘어" pitchFamily="50" charset="-127"/>
                <a:ea typeface="나눔스퀘어" pitchFamily="50" charset="-127"/>
              </a:rPr>
              <a:t>apyori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380</Words>
  <Application>Microsoft Office PowerPoint</Application>
  <PresentationFormat>화면 슬라이드 쇼(4:3)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Association Analysis 연관성 분석</vt:lpstr>
      <vt:lpstr>슬라이드 2</vt:lpstr>
      <vt:lpstr>1. Association Analysis 란?</vt:lpstr>
      <vt:lpstr>2. 용어 소개</vt:lpstr>
      <vt:lpstr>2. 용어 소개</vt:lpstr>
      <vt:lpstr>2. 용어 소개</vt:lpstr>
      <vt:lpstr>3. Apriori Algorithm</vt:lpstr>
      <vt:lpstr>3. Apriori Algorithm</vt:lpstr>
      <vt:lpstr>4. 코드 실습</vt:lpstr>
      <vt:lpstr>5. 시각화 (Gephi)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</dc:title>
  <dc:creator>samsung</dc:creator>
  <cp:lastModifiedBy>samsung</cp:lastModifiedBy>
  <cp:revision>31</cp:revision>
  <dcterms:created xsi:type="dcterms:W3CDTF">2019-07-07T12:47:35Z</dcterms:created>
  <dcterms:modified xsi:type="dcterms:W3CDTF">2019-07-15T06:45:17Z</dcterms:modified>
</cp:coreProperties>
</file>