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81" r:id="rId4"/>
    <p:sldId id="277" r:id="rId5"/>
    <p:sldId id="280" r:id="rId6"/>
    <p:sldId id="279" r:id="rId7"/>
    <p:sldId id="282" r:id="rId8"/>
    <p:sldId id="290" r:id="rId9"/>
    <p:sldId id="291" r:id="rId10"/>
    <p:sldId id="292" r:id="rId11"/>
    <p:sldId id="283" r:id="rId12"/>
    <p:sldId id="284" r:id="rId13"/>
    <p:sldId id="285" r:id="rId14"/>
    <p:sldId id="293" r:id="rId15"/>
    <p:sldId id="296" r:id="rId16"/>
    <p:sldId id="297" r:id="rId17"/>
    <p:sldId id="294" r:id="rId18"/>
    <p:sldId id="295" r:id="rId19"/>
    <p:sldId id="286" r:id="rId20"/>
    <p:sldId id="298" r:id="rId21"/>
    <p:sldId id="288" r:id="rId22"/>
    <p:sldId id="27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5534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7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78829" autoAdjust="0"/>
  </p:normalViewPr>
  <p:slideViewPr>
    <p:cSldViewPr snapToGrid="0" showGuides="1">
      <p:cViewPr varScale="1">
        <p:scale>
          <a:sx n="80" d="100"/>
          <a:sy n="80" d="100"/>
        </p:scale>
        <p:origin x="108" y="390"/>
      </p:cViewPr>
      <p:guideLst>
        <p:guide orient="horz" pos="4020"/>
        <p:guide pos="5534"/>
        <p:guide pos="226"/>
        <p:guide orient="horz" pos="1026"/>
        <p:guide orient="horz" pos="1185"/>
        <p:guide orient="horz" pos="275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0C6F9-1D9C-43EC-80A0-8EEBB30AD61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5EAC8-056C-48E8-AAB0-A5DF4FA6E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0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사이언스에 대한 정확한 정의는 존재하지 않는다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데이터 사이언스라는 용어가 처음 나오기 시작했던 시기에는 도메인 지식과 컴퓨팅 스킬을 갖추며 수학에 대한 백그라운드 지식이 있는 사람들을 데이터 </a:t>
            </a:r>
            <a:r>
              <a:rPr lang="ko-KR" altLang="en-US" dirty="0" err="1"/>
              <a:t>사이언티스트라고</a:t>
            </a:r>
            <a:r>
              <a:rPr lang="ko-KR" altLang="en-US" dirty="0"/>
              <a:t> 불렀다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27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탐색 또는 </a:t>
            </a:r>
            <a:r>
              <a:rPr lang="en-US" altLang="ko-KR" dirty="0"/>
              <a:t>EDA</a:t>
            </a:r>
            <a:r>
              <a:rPr lang="ko-KR" altLang="en-US" dirty="0"/>
              <a:t>라고 불리는 과정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보통은 데이터 시각화를 통해 데이터를 이해하는 과정을 거친다</a:t>
            </a:r>
            <a:r>
              <a:rPr lang="en-US" altLang="ko-KR" dirty="0"/>
              <a:t>. </a:t>
            </a:r>
            <a:r>
              <a:rPr lang="ko-KR" altLang="en-US" dirty="0"/>
              <a:t>데이터를 이해하면서 분석에 어떤 변수들을 사용할지</a:t>
            </a:r>
            <a:r>
              <a:rPr lang="en-US" altLang="ko-KR" dirty="0"/>
              <a:t>, </a:t>
            </a:r>
            <a:r>
              <a:rPr lang="ko-KR" altLang="en-US" dirty="0"/>
              <a:t>어떤 모델을 사용할지</a:t>
            </a:r>
            <a:r>
              <a:rPr lang="en-US" altLang="ko-KR" dirty="0"/>
              <a:t>, </a:t>
            </a:r>
            <a:r>
              <a:rPr lang="ko-KR" altLang="en-US" dirty="0"/>
              <a:t>분석 방향 및 목표를 설정한다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툴은 전처리에서 사용했던 툴들을 거의 그대로 사용할 수 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69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탐색 과정에서 목표 및 모델링 방법을 설정했으면 모델링 단계로 넘어간다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모델링 과정에서 일어나는 일은 이 그림 하나로 거의 다 설명이 된다</a:t>
            </a:r>
            <a:r>
              <a:rPr lang="en-US" altLang="ko-KR" dirty="0"/>
              <a:t>. </a:t>
            </a:r>
            <a:r>
              <a:rPr lang="ko-KR" altLang="en-US" dirty="0"/>
              <a:t>차근차근 어떤 일이 벌어지는지 알아본다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26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처음해야 할 일은 학습용 데이터와 검증용 데이터로 나누는 것이다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데이터를 모델 학습에 사용하지 않는 이유는 전부 다 데이터를 사용하면 학습된 모델이 현실에서도 정말 잘 사용되는지 알기 어렵기 때문이다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82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 학습 과정에서는 다양한 라이브러리</a:t>
            </a:r>
            <a:r>
              <a:rPr lang="en-US" altLang="ko-KR" dirty="0"/>
              <a:t>/ </a:t>
            </a:r>
            <a:r>
              <a:rPr lang="ko-KR" altLang="en-US" dirty="0"/>
              <a:t>프레임워크를 사용할 수 있지만 우리는 </a:t>
            </a:r>
            <a:r>
              <a:rPr lang="ko-KR" altLang="en-US" dirty="0" err="1"/>
              <a:t>사이킷런</a:t>
            </a:r>
            <a:r>
              <a:rPr lang="en-US" altLang="ko-KR" dirty="0"/>
              <a:t>, </a:t>
            </a:r>
            <a:r>
              <a:rPr lang="en-US" altLang="ko-KR" dirty="0" err="1"/>
              <a:t>XGBoost</a:t>
            </a:r>
            <a:r>
              <a:rPr lang="ko-KR" altLang="en-US" dirty="0"/>
              <a:t> 또는 </a:t>
            </a:r>
            <a:r>
              <a:rPr lang="ko-KR" altLang="en-US" dirty="0" err="1"/>
              <a:t>텐서플로</a:t>
            </a:r>
            <a:r>
              <a:rPr lang="ko-KR" altLang="en-US" dirty="0"/>
              <a:t> 정도 쓴다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52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파라미터의 값에 따라 </a:t>
            </a:r>
            <a:r>
              <a:rPr lang="ko-KR" altLang="en-US" dirty="0" err="1"/>
              <a:t>언더피팅과</a:t>
            </a:r>
            <a:r>
              <a:rPr lang="ko-KR" altLang="en-US" dirty="0"/>
              <a:t> </a:t>
            </a:r>
            <a:r>
              <a:rPr lang="ko-KR" altLang="en-US" dirty="0" err="1"/>
              <a:t>오버피팅이</a:t>
            </a:r>
            <a:r>
              <a:rPr lang="ko-KR" altLang="en-US" dirty="0"/>
              <a:t> 발생하게 된다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88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파라미터의 값에 따라 </a:t>
            </a:r>
            <a:r>
              <a:rPr lang="ko-KR" altLang="en-US" dirty="0" err="1"/>
              <a:t>언더피팅과</a:t>
            </a:r>
            <a:r>
              <a:rPr lang="ko-KR" altLang="en-US" dirty="0"/>
              <a:t> </a:t>
            </a:r>
            <a:r>
              <a:rPr lang="ko-KR" altLang="en-US" dirty="0" err="1"/>
              <a:t>오버피팅이</a:t>
            </a:r>
            <a:r>
              <a:rPr lang="ko-KR" altLang="en-US" dirty="0"/>
              <a:t> 발생하게 된다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81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반드시 순서를 따를 필요는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필요하면 언제든지 이전 단계로 돌아가서 수행하는 것도 가능함</a:t>
            </a:r>
            <a:endParaRPr lang="en-US" altLang="ko-KR" dirty="0"/>
          </a:p>
          <a:p>
            <a:r>
              <a:rPr lang="ko-KR" altLang="en-US" dirty="0"/>
              <a:t>각 단계에서 </a:t>
            </a:r>
            <a:r>
              <a:rPr lang="ko-KR" altLang="en-US" dirty="0" err="1"/>
              <a:t>분석시</a:t>
            </a:r>
            <a:r>
              <a:rPr lang="ko-KR" altLang="en-US" dirty="0"/>
              <a:t> 반드시 확인해야하는 것들을 확인할 때 안전함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4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위키피디아에서도 비슷하게 정의하고 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인베스토피디아라는</a:t>
            </a:r>
            <a:r>
              <a:rPr lang="ko-KR" altLang="en-US" dirty="0"/>
              <a:t> 사이트에서도 비슷하게 정의하고 있다</a:t>
            </a:r>
            <a:r>
              <a:rPr lang="en-US" altLang="ko-KR" dirty="0"/>
              <a:t>. </a:t>
            </a:r>
            <a:r>
              <a:rPr lang="ko-KR" altLang="en-US" dirty="0"/>
              <a:t>다른 대부분의 사이트에서의 정의도 비슷하다</a:t>
            </a:r>
            <a:r>
              <a:rPr lang="en-US" altLang="ko-KR" dirty="0"/>
              <a:t>. </a:t>
            </a:r>
            <a:r>
              <a:rPr lang="ko-KR" altLang="en-US" dirty="0"/>
              <a:t>그러나 한 가지 공통점이 있다면 데이터에서 </a:t>
            </a:r>
            <a:r>
              <a:rPr lang="ko-KR" altLang="en-US" dirty="0" err="1"/>
              <a:t>의미있는</a:t>
            </a:r>
            <a:r>
              <a:rPr lang="ko-KR" altLang="en-US" dirty="0"/>
              <a:t> 정보를 추출한다는 내용이 반드시 들어있다는 것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ko-KR" altLang="en-US" dirty="0" err="1"/>
              <a:t>데이터사이언스란</a:t>
            </a:r>
            <a:r>
              <a:rPr lang="ko-KR" altLang="en-US" dirty="0"/>
              <a:t> 데이터에서 </a:t>
            </a:r>
            <a:r>
              <a:rPr lang="ko-KR" altLang="en-US" dirty="0" err="1"/>
              <a:t>의미있는</a:t>
            </a:r>
            <a:r>
              <a:rPr lang="ko-KR" altLang="en-US" dirty="0"/>
              <a:t> 정보를 추출하는데</a:t>
            </a:r>
            <a:r>
              <a:rPr lang="en-US" altLang="ko-KR" dirty="0"/>
              <a:t> </a:t>
            </a:r>
            <a:r>
              <a:rPr lang="ko-KR" altLang="en-US" dirty="0"/>
              <a:t>도움이 도기만 하면 다 될 수 있는 굉장히 포괄적인 분야라고 볼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1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사이언스 프로젝트의 절차를 정의하는 다양한 내용들이 있지만 크게 다음과 같이 </a:t>
            </a:r>
            <a:r>
              <a:rPr lang="en-US" altLang="ko-KR" dirty="0"/>
              <a:t>5</a:t>
            </a:r>
            <a:r>
              <a:rPr lang="ko-KR" altLang="en-US" dirty="0"/>
              <a:t>가지 </a:t>
            </a:r>
            <a:r>
              <a:rPr lang="ko-KR" altLang="en-US" dirty="0" err="1"/>
              <a:t>단게로</a:t>
            </a:r>
            <a:r>
              <a:rPr lang="ko-KR" altLang="en-US" dirty="0"/>
              <a:t> 구성되는 것으로 보임</a:t>
            </a:r>
            <a:endParaRPr lang="en-US" altLang="ko-KR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데이터 모으기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(</a:t>
            </a:r>
            <a:r>
              <a:rPr lang="ko-KR" altLang="en-US" dirty="0"/>
              <a:t>정제</a:t>
            </a:r>
            <a:r>
              <a:rPr lang="en-US" altLang="ko-KR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데이터 탐색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데이터 모델링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결과분석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4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데이터를 회사내의 데이터베이스나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공개되어있는</a:t>
            </a:r>
            <a:r>
              <a:rPr lang="ko-KR" altLang="en-US" dirty="0"/>
              <a:t> 공개 데이터셋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아니면 직접 웹을 크롤링해서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분석에 필요한 데이터를 수집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6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베이스를 통해 데이터를 수집하기 위해서는 다음과 같은 데이터베이스 쿼리문을 </a:t>
            </a:r>
            <a:r>
              <a:rPr lang="en-US" altLang="ko-KR" dirty="0"/>
              <a:t>DB</a:t>
            </a:r>
            <a:r>
              <a:rPr lang="ko-KR" altLang="en-US" dirty="0"/>
              <a:t>에 입력한다</a:t>
            </a:r>
            <a:r>
              <a:rPr lang="en-US" altLang="ko-KR" dirty="0"/>
              <a:t>. </a:t>
            </a:r>
            <a:r>
              <a:rPr lang="ko-KR" altLang="en-US" dirty="0"/>
              <a:t>그러면 데이터베이스가 쿼리에 해당하는 데이터를 유저에게 넘긴다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데이터베이스는 크게 </a:t>
            </a:r>
            <a:r>
              <a:rPr lang="en-US" altLang="ko-KR" dirty="0"/>
              <a:t>SQL </a:t>
            </a:r>
            <a:r>
              <a:rPr lang="ko-KR" altLang="en-US" dirty="0"/>
              <a:t>과 </a:t>
            </a:r>
            <a:r>
              <a:rPr lang="en-US" altLang="ko-KR" dirty="0"/>
              <a:t>NoSQL</a:t>
            </a:r>
            <a:r>
              <a:rPr lang="ko-KR" altLang="en-US" dirty="0"/>
              <a:t>이 있으며 </a:t>
            </a:r>
            <a:r>
              <a:rPr lang="en-US" altLang="ko-KR" dirty="0"/>
              <a:t>SQL</a:t>
            </a:r>
            <a:r>
              <a:rPr lang="ko-KR" altLang="en-US" dirty="0"/>
              <a:t>은 일반적인 테이블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) </a:t>
            </a:r>
            <a:r>
              <a:rPr lang="ko-KR" altLang="en-US" dirty="0"/>
              <a:t>형식으로 되어있는 구조화된 데이터</a:t>
            </a:r>
            <a:r>
              <a:rPr lang="en-US" altLang="ko-KR" dirty="0"/>
              <a:t>, NoSQL</a:t>
            </a:r>
            <a:r>
              <a:rPr lang="ko-KR" altLang="en-US" dirty="0"/>
              <a:t>은 다양한 타입의 데이터를 저장할 수 있는 데이터베이스로 그렇게 크게 </a:t>
            </a:r>
            <a:r>
              <a:rPr lang="en-US" altLang="ko-KR" dirty="0"/>
              <a:t>2 </a:t>
            </a:r>
            <a:r>
              <a:rPr lang="ko-KR" altLang="en-US" dirty="0"/>
              <a:t>종류가 있다라고 언급만 하고 넘어간다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4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공개 데이터셋은 정부나 기업에서 공개한 데이터를 가져오는 것이다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r>
              <a:rPr lang="ko-KR" altLang="en-US" dirty="0"/>
              <a:t>보통 데이터 </a:t>
            </a:r>
            <a:r>
              <a:rPr lang="ko-KR" altLang="en-US" dirty="0" err="1"/>
              <a:t>분석시</a:t>
            </a:r>
            <a:r>
              <a:rPr lang="ko-KR" altLang="en-US" dirty="0"/>
              <a:t> 가지고 있는 데이터만으로는 원하는 분석 결과를 알 수 없기 때문에 공개 데이터셋 혹은 외부 데이터를 이용하게 된다</a:t>
            </a:r>
            <a:r>
              <a:rPr lang="en-US" altLang="ko-KR" dirty="0"/>
              <a:t>. </a:t>
            </a:r>
            <a:r>
              <a:rPr lang="ko-KR" altLang="en-US" dirty="0"/>
              <a:t>적절한 데이터를 찾을 수만 있다면 매우 좋은 데이터의 소스가 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97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에를</a:t>
            </a:r>
            <a:r>
              <a:rPr lang="ko-KR" altLang="en-US" dirty="0"/>
              <a:t> 들어 네이버의 실시간 검색을 추출하고 싶을 수도 있다</a:t>
            </a:r>
            <a:r>
              <a:rPr lang="en-US" altLang="ko-KR" dirty="0"/>
              <a:t>. </a:t>
            </a:r>
            <a:r>
              <a:rPr lang="ko-KR" altLang="en-US" dirty="0"/>
              <a:t>직접 네이버에 들어가서 </a:t>
            </a:r>
            <a:r>
              <a:rPr lang="en-US" altLang="ko-KR" dirty="0" err="1"/>
              <a:t>Ctrl+C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</a:t>
            </a:r>
            <a:r>
              <a:rPr lang="ko-KR" altLang="en-US" dirty="0"/>
              <a:t>를 통해 </a:t>
            </a:r>
            <a:r>
              <a:rPr lang="ko-KR" altLang="en-US" dirty="0" err="1"/>
              <a:t>복붙해서</a:t>
            </a:r>
            <a:r>
              <a:rPr lang="ko-KR" altLang="en-US" dirty="0"/>
              <a:t> 가져올 수도 있지만 이게 보통 노가다가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다음과 같이 웹 </a:t>
            </a:r>
            <a:r>
              <a:rPr lang="ko-KR" altLang="en-US" dirty="0" err="1"/>
              <a:t>크롤링</a:t>
            </a:r>
            <a:r>
              <a:rPr lang="ko-KR" altLang="en-US" dirty="0"/>
              <a:t> 기술을 이용하면 </a:t>
            </a:r>
            <a:r>
              <a:rPr lang="en-US" altLang="ko-KR" dirty="0" err="1"/>
              <a:t>Ctrl+C</a:t>
            </a:r>
            <a:r>
              <a:rPr lang="en-US" altLang="ko-KR" dirty="0"/>
              <a:t>, V</a:t>
            </a:r>
            <a:r>
              <a:rPr lang="ko-KR" altLang="en-US" dirty="0"/>
              <a:t>하는 작업들을 자동화할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79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</a:t>
            </a:r>
            <a:r>
              <a:rPr lang="ko-KR" altLang="en-US" dirty="0" err="1"/>
              <a:t>모았으면</a:t>
            </a:r>
            <a:r>
              <a:rPr lang="ko-KR" altLang="en-US" dirty="0"/>
              <a:t> 다음은 데이터 전처리를 하는 단계이다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5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4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6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7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6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70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49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A530-CE82-4A5D-A2C8-5AF40022A63D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31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image" Target="../media/image37.jpe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3909" y="2261609"/>
            <a:ext cx="6016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 Science Project</a:t>
            </a:r>
            <a:endParaRPr lang="ko-KR" altLang="en-US" sz="32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5975" y="3901424"/>
            <a:ext cx="497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13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응용통계학과 신은수</a:t>
            </a:r>
          </a:p>
        </p:txBody>
      </p:sp>
    </p:spTree>
    <p:extLst>
      <p:ext uri="{BB962C8B-B14F-4D97-AF65-F5344CB8AC3E}">
        <p14:creationId xmlns:p14="http://schemas.microsoft.com/office/powerpoint/2010/main" val="167982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7460D529-ED2C-4742-8EA6-0241A9A12AAF}"/>
              </a:ext>
            </a:extLst>
          </p:cNvPr>
          <p:cNvSpPr/>
          <p:nvPr/>
        </p:nvSpPr>
        <p:spPr>
          <a:xfrm>
            <a:off x="2379972" y="3416511"/>
            <a:ext cx="3813996" cy="579730"/>
          </a:xfrm>
          <a:prstGeom prst="lef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5575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구하기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웹 </a:t>
            </a:r>
            <a:r>
              <a:rPr lang="ko-KR" altLang="en-US" sz="2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크롤링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002E42A-1624-4890-B87D-95D49C596FF3}"/>
              </a:ext>
            </a:extLst>
          </p:cNvPr>
          <p:cNvCxnSpPr/>
          <p:nvPr/>
        </p:nvCxnSpPr>
        <p:spPr>
          <a:xfrm>
            <a:off x="4830787" y="4023980"/>
            <a:ext cx="0" cy="4399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AD04CF7-4D73-4D95-942D-AD64CAB0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97" y="2747875"/>
            <a:ext cx="2003262" cy="1897827"/>
          </a:xfrm>
          <a:prstGeom prst="rect">
            <a:avLst/>
          </a:prstGeom>
        </p:spPr>
      </p:pic>
      <p:pic>
        <p:nvPicPr>
          <p:cNvPr id="20" name="Picture 6" descr="data vector icon에 대한 이미지 검색결과">
            <a:extLst>
              <a:ext uri="{FF2B5EF4-FFF2-40B4-BE49-F238E27FC236}">
                <a16:creationId xmlns:a16="http://schemas.microsoft.com/office/drawing/2014/main" id="{3062F307-41CD-4C93-B35E-75159B27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3" y="2928588"/>
            <a:ext cx="1283665" cy="128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A7E563D-BCD8-4EAE-903C-367596B6FEF3}"/>
              </a:ext>
            </a:extLst>
          </p:cNvPr>
          <p:cNvSpPr txBox="1"/>
          <p:nvPr/>
        </p:nvSpPr>
        <p:spPr>
          <a:xfrm>
            <a:off x="776683" y="44245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  <a:endParaRPr lang="en-US" dirty="0"/>
          </a:p>
        </p:txBody>
      </p:sp>
      <p:pic>
        <p:nvPicPr>
          <p:cNvPr id="5122" name="Picture 2" descr="scrapy에 대한 이미지 검색결과">
            <a:extLst>
              <a:ext uri="{FF2B5EF4-FFF2-40B4-BE49-F238E27FC236}">
                <a16:creationId xmlns:a16="http://schemas.microsoft.com/office/drawing/2014/main" id="{F8708B61-DB22-411C-9405-A7192B1EC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770" y="2021284"/>
            <a:ext cx="1842336" cy="9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pache">
            <a:extLst>
              <a:ext uri="{FF2B5EF4-FFF2-40B4-BE49-F238E27FC236}">
                <a16:creationId xmlns:a16="http://schemas.microsoft.com/office/drawing/2014/main" id="{C4A89D3F-66F6-4A2B-8E31-E0D1CA75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214" y="3251719"/>
            <a:ext cx="1152525" cy="44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yspider logo에 대한 이미지 검색결과">
            <a:extLst>
              <a:ext uri="{FF2B5EF4-FFF2-40B4-BE49-F238E27FC236}">
                <a16:creationId xmlns:a16="http://schemas.microsoft.com/office/drawing/2014/main" id="{13B2EDD6-468D-4354-B40C-21649D737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9" t="27444" r="9157" b="27444"/>
          <a:stretch/>
        </p:blipFill>
        <p:spPr bwMode="auto">
          <a:xfrm>
            <a:off x="2979166" y="4073158"/>
            <a:ext cx="2334126" cy="7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elenium에 대한 이미지 검색결과">
            <a:extLst>
              <a:ext uri="{FF2B5EF4-FFF2-40B4-BE49-F238E27FC236}">
                <a16:creationId xmlns:a16="http://schemas.microsoft.com/office/drawing/2014/main" id="{CBEA65E5-64B2-4605-9930-2D0E67176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22" y="3095855"/>
            <a:ext cx="834082" cy="84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beautifulsoup logo에 대한 이미지 검색결과">
            <a:extLst>
              <a:ext uri="{FF2B5EF4-FFF2-40B4-BE49-F238E27FC236}">
                <a16:creationId xmlns:a16="http://schemas.microsoft.com/office/drawing/2014/main" id="{9575712E-F82B-414D-9E9B-78116E82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73" y="4739494"/>
            <a:ext cx="2704098" cy="113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70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5575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</a:t>
            </a:r>
            <a:r>
              <a:rPr lang="ko-KR" altLang="en-US" sz="2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전처리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9FC767-7B16-4692-8588-FE77EEECC640}"/>
              </a:ext>
            </a:extLst>
          </p:cNvPr>
          <p:cNvSpPr txBox="1"/>
          <p:nvPr/>
        </p:nvSpPr>
        <p:spPr>
          <a:xfrm>
            <a:off x="409073" y="1528010"/>
            <a:ext cx="8313822" cy="460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보통 데이터 탐색 단계</a:t>
            </a:r>
            <a:r>
              <a:rPr lang="en-US" altLang="ko-KR" sz="2200" dirty="0"/>
              <a:t>(Step 3 )</a:t>
            </a:r>
            <a:r>
              <a:rPr lang="ko-KR" altLang="en-US" sz="2200" dirty="0"/>
              <a:t>를 동시에 수행</a:t>
            </a:r>
            <a:endParaRPr lang="en-US" altLang="ko-K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데이터셋 합치기</a:t>
            </a:r>
            <a:endParaRPr lang="en-US" altLang="ko-K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데이터 타입 확인</a:t>
            </a:r>
            <a:endParaRPr lang="en-US" altLang="ko-K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불필요한 컬럼 제거</a:t>
            </a:r>
            <a:endParaRPr lang="en-US" altLang="ko-K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데이터 정규화</a:t>
            </a:r>
            <a:endParaRPr lang="en-US" altLang="ko-K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 err="1"/>
              <a:t>결측값</a:t>
            </a:r>
            <a:r>
              <a:rPr lang="ko-KR" altLang="en-US" sz="2200" dirty="0"/>
              <a:t> 처리</a:t>
            </a:r>
            <a:endParaRPr lang="en-US" altLang="ko-K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더미 변수 생성</a:t>
            </a:r>
            <a:endParaRPr lang="en-US" altLang="ko-K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Feature </a:t>
            </a:r>
            <a:r>
              <a:rPr lang="ko-KR" altLang="en-US" sz="2200" dirty="0"/>
              <a:t>생성</a:t>
            </a:r>
            <a:endParaRPr lang="en-US" altLang="ko-KR" sz="2200" dirty="0"/>
          </a:p>
        </p:txBody>
      </p:sp>
      <p:pic>
        <p:nvPicPr>
          <p:cNvPr id="4100" name="Picture 4" descr="pandas logo에 대한 이미지 검색결과">
            <a:extLst>
              <a:ext uri="{FF2B5EF4-FFF2-40B4-BE49-F238E27FC236}">
                <a16:creationId xmlns:a16="http://schemas.microsoft.com/office/drawing/2014/main" id="{71911143-51E8-441C-866A-12A7C4BA0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1" y="42211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park logo에 대한 이미지 검색결과">
            <a:extLst>
              <a:ext uri="{FF2B5EF4-FFF2-40B4-BE49-F238E27FC236}">
                <a16:creationId xmlns:a16="http://schemas.microsoft.com/office/drawing/2014/main" id="{F8F3C183-AF4C-414F-93A7-51CD218C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94" y="3388451"/>
            <a:ext cx="1700678" cy="90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 dplyr logo에 대한 이미지 검색결과">
            <a:extLst>
              <a:ext uri="{FF2B5EF4-FFF2-40B4-BE49-F238E27FC236}">
                <a16:creationId xmlns:a16="http://schemas.microsoft.com/office/drawing/2014/main" id="{B5D66206-56F4-40B9-B512-60FBAA73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47" y="3218823"/>
            <a:ext cx="3252466" cy="31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elk stack logo에 대한 이미지 검색결과">
            <a:extLst>
              <a:ext uri="{FF2B5EF4-FFF2-40B4-BE49-F238E27FC236}">
                <a16:creationId xmlns:a16="http://schemas.microsoft.com/office/drawing/2014/main" id="{4BD017F2-8067-4F59-A7F9-17AB93FA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28" y="2260597"/>
            <a:ext cx="4286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685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5575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탐색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72000" y="4377784"/>
            <a:ext cx="0" cy="451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관련 이미지">
            <a:extLst>
              <a:ext uri="{FF2B5EF4-FFF2-40B4-BE49-F238E27FC236}">
                <a16:creationId xmlns:a16="http://schemas.microsoft.com/office/drawing/2014/main" id="{65D453D0-A293-487A-907D-8AF111C56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3" t="12630" r="10418" b="28705"/>
          <a:stretch/>
        </p:blipFill>
        <p:spPr bwMode="auto">
          <a:xfrm>
            <a:off x="4391527" y="656107"/>
            <a:ext cx="1792708" cy="138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6ED2BD-7383-4CF8-AA98-E6DCCBC2D091}"/>
              </a:ext>
            </a:extLst>
          </p:cNvPr>
          <p:cNvSpPr txBox="1"/>
          <p:nvPr/>
        </p:nvSpPr>
        <p:spPr>
          <a:xfrm>
            <a:off x="623189" y="2140858"/>
            <a:ext cx="3320140" cy="3084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데이터를 이해하는 과정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데이터 시각화</a:t>
            </a:r>
            <a:endParaRPr lang="en-US" altLang="ko-KR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데이터의 분포 확인</a:t>
            </a:r>
            <a:endParaRPr lang="en-US" altLang="ko-KR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이상치 확인</a:t>
            </a:r>
            <a:endParaRPr lang="en-US" altLang="ko-KR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상관관계 파악하기</a:t>
            </a:r>
            <a:endParaRPr lang="en-US" altLang="ko-KR" sz="2200" dirty="0"/>
          </a:p>
        </p:txBody>
      </p:sp>
      <p:pic>
        <p:nvPicPr>
          <p:cNvPr id="6150" name="Picture 6" descr="target setting icon에 대한 이미지 검색결과">
            <a:extLst>
              <a:ext uri="{FF2B5EF4-FFF2-40B4-BE49-F238E27FC236}">
                <a16:creationId xmlns:a16="http://schemas.microsoft.com/office/drawing/2014/main" id="{40F4CC07-CA19-4C50-8A3A-DC69BFE9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400" y="849252"/>
            <a:ext cx="1190886" cy="119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53EFBC-46B1-4C41-A779-AB3B0D94A647}"/>
              </a:ext>
            </a:extLst>
          </p:cNvPr>
          <p:cNvSpPr txBox="1"/>
          <p:nvPr/>
        </p:nvSpPr>
        <p:spPr>
          <a:xfrm>
            <a:off x="7008400" y="213891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목표 설정</a:t>
            </a:r>
            <a:endParaRPr lang="en-US" altLang="ko-KR" dirty="0"/>
          </a:p>
        </p:txBody>
      </p:sp>
      <p:pic>
        <p:nvPicPr>
          <p:cNvPr id="6152" name="Picture 8" descr="feature selection icon에 대한 이미지 검색결과">
            <a:extLst>
              <a:ext uri="{FF2B5EF4-FFF2-40B4-BE49-F238E27FC236}">
                <a16:creationId xmlns:a16="http://schemas.microsoft.com/office/drawing/2014/main" id="{3405E7A3-164E-4AC4-A2D1-1E6477F98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845" y="2652674"/>
            <a:ext cx="1554072" cy="155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63EABC-D952-489F-AE30-B53C22F57B96}"/>
              </a:ext>
            </a:extLst>
          </p:cNvPr>
          <p:cNvSpPr txBox="1"/>
          <p:nvPr/>
        </p:nvSpPr>
        <p:spPr>
          <a:xfrm>
            <a:off x="4476601" y="213201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시각화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60013-AA91-476E-866B-3EF41F0E8A9B}"/>
              </a:ext>
            </a:extLst>
          </p:cNvPr>
          <p:cNvSpPr txBox="1"/>
          <p:nvPr/>
        </p:nvSpPr>
        <p:spPr>
          <a:xfrm>
            <a:off x="4707433" y="427528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선택</a:t>
            </a:r>
            <a:endParaRPr lang="en-US" altLang="ko-KR" dirty="0"/>
          </a:p>
        </p:txBody>
      </p:sp>
      <p:pic>
        <p:nvPicPr>
          <p:cNvPr id="6154" name="Picture 10" descr="machine learning model selection icon에 대한 이미지 검색결과">
            <a:extLst>
              <a:ext uri="{FF2B5EF4-FFF2-40B4-BE49-F238E27FC236}">
                <a16:creationId xmlns:a16="http://schemas.microsoft.com/office/drawing/2014/main" id="{81394DA9-A3D6-417C-A8A1-664EB16EE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240" y="2722103"/>
            <a:ext cx="1415214" cy="141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B4DAE4-0618-484D-A947-9145CFFA163E}"/>
              </a:ext>
            </a:extLst>
          </p:cNvPr>
          <p:cNvSpPr txBox="1"/>
          <p:nvPr/>
        </p:nvSpPr>
        <p:spPr>
          <a:xfrm>
            <a:off x="7023395" y="427528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모델 선택</a:t>
            </a:r>
            <a:endParaRPr lang="en-US" altLang="ko-KR" dirty="0"/>
          </a:p>
        </p:txBody>
      </p:sp>
      <p:pic>
        <p:nvPicPr>
          <p:cNvPr id="18" name="Picture 4" descr="pandas logo에 대한 이미지 검색결과">
            <a:extLst>
              <a:ext uri="{FF2B5EF4-FFF2-40B4-BE49-F238E27FC236}">
                <a16:creationId xmlns:a16="http://schemas.microsoft.com/office/drawing/2014/main" id="{CB5C699D-6304-4D55-AB99-2BC7818CC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25" y="5622519"/>
            <a:ext cx="943341" cy="94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spark logo에 대한 이미지 검색결과">
            <a:extLst>
              <a:ext uri="{FF2B5EF4-FFF2-40B4-BE49-F238E27FC236}">
                <a16:creationId xmlns:a16="http://schemas.microsoft.com/office/drawing/2014/main" id="{945AC759-8650-42EB-B3D6-907F9080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34" y="5229304"/>
            <a:ext cx="748588" cy="3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r dplyr logo에 대한 이미지 검색결과">
            <a:extLst>
              <a:ext uri="{FF2B5EF4-FFF2-40B4-BE49-F238E27FC236}">
                <a16:creationId xmlns:a16="http://schemas.microsoft.com/office/drawing/2014/main" id="{DFC2FB76-3F50-478F-8B74-C531BADC9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777" y="5052467"/>
            <a:ext cx="1431640" cy="13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7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5575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모델링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72000" y="4377784"/>
            <a:ext cx="0" cy="451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miro.medium.com/max/1448/0*13os7alfMQOZ1SRA.png">
            <a:extLst>
              <a:ext uri="{FF2B5EF4-FFF2-40B4-BE49-F238E27FC236}">
                <a16:creationId xmlns:a16="http://schemas.microsoft.com/office/drawing/2014/main" id="{6A024309-5322-4FA8-8C72-BDC8DAB13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3" y="1001834"/>
            <a:ext cx="8816294" cy="54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8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5575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모델링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나누기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72000" y="4377784"/>
            <a:ext cx="0" cy="451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miro.medium.com/max/1448/0*13os7alfMQOZ1SRA.png">
            <a:extLst>
              <a:ext uri="{FF2B5EF4-FFF2-40B4-BE49-F238E27FC236}">
                <a16:creationId xmlns:a16="http://schemas.microsoft.com/office/drawing/2014/main" id="{6A024309-5322-4FA8-8C72-BDC8DAB13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" t="34853" r="63374" b="585"/>
          <a:stretch/>
        </p:blipFill>
        <p:spPr bwMode="auto">
          <a:xfrm>
            <a:off x="878306" y="1878875"/>
            <a:ext cx="2959765" cy="35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AA52A2-9A9F-4B97-A31B-143717BCB653}"/>
              </a:ext>
            </a:extLst>
          </p:cNvPr>
          <p:cNvSpPr txBox="1"/>
          <p:nvPr/>
        </p:nvSpPr>
        <p:spPr>
          <a:xfrm>
            <a:off x="4319339" y="2028283"/>
            <a:ext cx="3922294" cy="308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데이터 나누기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모델 학습을 위한 데이터</a:t>
            </a:r>
            <a:br>
              <a:rPr lang="en-US" altLang="ko-KR" sz="2200" dirty="0"/>
            </a:br>
            <a:r>
              <a:rPr lang="en-US" altLang="ko-KR" sz="2200" dirty="0"/>
              <a:t>(</a:t>
            </a:r>
            <a:r>
              <a:rPr lang="en-US" sz="2200" dirty="0"/>
              <a:t>Training data)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모델 검증을 위한 데이터</a:t>
            </a:r>
            <a:br>
              <a:rPr lang="en-US" altLang="ko-KR" sz="2200" dirty="0"/>
            </a:br>
            <a:r>
              <a:rPr lang="en-US" altLang="ko-KR" sz="2200" dirty="0"/>
              <a:t>(Validation data)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429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708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모델링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Training &amp; Validation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72000" y="4377784"/>
            <a:ext cx="0" cy="451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miro.medium.com/max/1448/0*13os7alfMQOZ1SRA.png">
            <a:extLst>
              <a:ext uri="{FF2B5EF4-FFF2-40B4-BE49-F238E27FC236}">
                <a16:creationId xmlns:a16="http://schemas.microsoft.com/office/drawing/2014/main" id="{6A024309-5322-4FA8-8C72-BDC8DAB13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1" t="30682" r="5884" b="32791"/>
          <a:stretch/>
        </p:blipFill>
        <p:spPr bwMode="auto">
          <a:xfrm>
            <a:off x="971553" y="1944627"/>
            <a:ext cx="3928303" cy="155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E75241-A82E-4551-A5E1-DDFD2D31AFFC}"/>
              </a:ext>
            </a:extLst>
          </p:cNvPr>
          <p:cNvSpPr txBox="1"/>
          <p:nvPr/>
        </p:nvSpPr>
        <p:spPr>
          <a:xfrm>
            <a:off x="685805" y="3835314"/>
            <a:ext cx="4499801" cy="156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모델 학습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Training Data</a:t>
            </a:r>
            <a:r>
              <a:rPr lang="ko-KR" altLang="en-US" sz="2200" dirty="0"/>
              <a:t>로 모델을 학습 시킨다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(</a:t>
            </a:r>
            <a:r>
              <a:rPr lang="ko-KR" altLang="en-US" sz="2200" dirty="0"/>
              <a:t>모델 파라미터를 구한다</a:t>
            </a:r>
            <a:r>
              <a:rPr lang="en-US" altLang="ko-KR" sz="2200" dirty="0"/>
              <a:t>.)</a:t>
            </a:r>
          </a:p>
        </p:txBody>
      </p:sp>
      <p:pic>
        <p:nvPicPr>
          <p:cNvPr id="3074" name="Picture 2" descr="scikit learn logo에 대한 이미지 검색결과">
            <a:extLst>
              <a:ext uri="{FF2B5EF4-FFF2-40B4-BE49-F238E27FC236}">
                <a16:creationId xmlns:a16="http://schemas.microsoft.com/office/drawing/2014/main" id="{8051CB9E-E039-4422-B589-75881ED3A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24" y="1256302"/>
            <a:ext cx="1881316" cy="101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ytorch에 대한 이미지 검색결과">
            <a:extLst>
              <a:ext uri="{FF2B5EF4-FFF2-40B4-BE49-F238E27FC236}">
                <a16:creationId xmlns:a16="http://schemas.microsoft.com/office/drawing/2014/main" id="{A0120FD2-9BCC-4F95-AACA-6339051CB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8" t="6626" r="26674" b="11332"/>
          <a:stretch/>
        </p:blipFill>
        <p:spPr bwMode="auto">
          <a:xfrm>
            <a:off x="7067539" y="3492600"/>
            <a:ext cx="2004262" cy="185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xgboost logo에 대한 이미지 검색결과">
            <a:extLst>
              <a:ext uri="{FF2B5EF4-FFF2-40B4-BE49-F238E27FC236}">
                <a16:creationId xmlns:a16="http://schemas.microsoft.com/office/drawing/2014/main" id="{E629A8E5-DAAA-4015-986F-C083E9483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2" t="33231" r="29228" b="31429"/>
          <a:stretch/>
        </p:blipFill>
        <p:spPr bwMode="auto">
          <a:xfrm>
            <a:off x="5411612" y="4404066"/>
            <a:ext cx="1720516" cy="6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nsorflow에 대한 이미지 검색결과">
            <a:extLst>
              <a:ext uri="{FF2B5EF4-FFF2-40B4-BE49-F238E27FC236}">
                <a16:creationId xmlns:a16="http://schemas.microsoft.com/office/drawing/2014/main" id="{33FCA930-A2DF-492F-A6FA-2808A8C7B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2" t="21287" r="15320" b="15319"/>
          <a:stretch/>
        </p:blipFill>
        <p:spPr bwMode="auto">
          <a:xfrm>
            <a:off x="5456163" y="2981662"/>
            <a:ext cx="1881316" cy="101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park ml에 대한 이미지 검색결과">
            <a:extLst>
              <a:ext uri="{FF2B5EF4-FFF2-40B4-BE49-F238E27FC236}">
                <a16:creationId xmlns:a16="http://schemas.microsoft.com/office/drawing/2014/main" id="{B87EE31D-E355-4BF3-B6B6-A4478ED3C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729" y="2002916"/>
            <a:ext cx="1489684" cy="14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l4j에 대한 이미지 검색결과">
            <a:extLst>
              <a:ext uri="{FF2B5EF4-FFF2-40B4-BE49-F238E27FC236}">
                <a16:creationId xmlns:a16="http://schemas.microsoft.com/office/drawing/2014/main" id="{6A5EB135-51D2-4E2E-B78D-85E6C694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876" y="5522366"/>
            <a:ext cx="2310503" cy="8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35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708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모델링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Training &amp; Validation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72000" y="4377784"/>
            <a:ext cx="0" cy="451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miro.medium.com/max/1448/0*13os7alfMQOZ1SRA.png">
            <a:extLst>
              <a:ext uri="{FF2B5EF4-FFF2-40B4-BE49-F238E27FC236}">
                <a16:creationId xmlns:a16="http://schemas.microsoft.com/office/drawing/2014/main" id="{6A024309-5322-4FA8-8C72-BDC8DAB13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1" t="30682" r="7290"/>
          <a:stretch/>
        </p:blipFill>
        <p:spPr bwMode="auto">
          <a:xfrm>
            <a:off x="410457" y="1491687"/>
            <a:ext cx="4005133" cy="308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E75241-A82E-4551-A5E1-DDFD2D31AFFC}"/>
              </a:ext>
            </a:extLst>
          </p:cNvPr>
          <p:cNvSpPr txBox="1"/>
          <p:nvPr/>
        </p:nvSpPr>
        <p:spPr>
          <a:xfrm>
            <a:off x="4415590" y="1237772"/>
            <a:ext cx="4439652" cy="359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모델 검증</a:t>
            </a: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Underfitting </a:t>
            </a:r>
            <a:r>
              <a:rPr lang="ko-KR" altLang="en-US" sz="2200" dirty="0"/>
              <a:t>확인</a:t>
            </a:r>
            <a:r>
              <a:rPr lang="en-US" altLang="ko-KR" sz="2200" dirty="0"/>
              <a:t>: Training Evaluation Results</a:t>
            </a:r>
            <a:r>
              <a:rPr lang="ko-KR" altLang="en-US" sz="2200" dirty="0"/>
              <a:t>를 통해 모델 학습이 잘 이루어졌는지 확인</a:t>
            </a: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Overfitting </a:t>
            </a:r>
            <a:r>
              <a:rPr lang="ko-KR" altLang="en-US" sz="2200" dirty="0"/>
              <a:t>확인</a:t>
            </a:r>
            <a:r>
              <a:rPr lang="en-US" altLang="ko-KR" sz="2200" dirty="0"/>
              <a:t>: Train</a:t>
            </a:r>
            <a:r>
              <a:rPr lang="ko-KR" altLang="en-US" sz="2200" dirty="0"/>
              <a:t>된 모델이 다른 데이터셋에서도 잘 작동하는지 확인</a:t>
            </a:r>
            <a:endParaRPr lang="en-US" altLang="ko-KR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19867-D505-400A-8ECA-514D0D7F3EE1}"/>
              </a:ext>
            </a:extLst>
          </p:cNvPr>
          <p:cNvSpPr txBox="1"/>
          <p:nvPr/>
        </p:nvSpPr>
        <p:spPr>
          <a:xfrm>
            <a:off x="240631" y="5111970"/>
            <a:ext cx="8614611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Underfitting: </a:t>
            </a:r>
            <a:r>
              <a:rPr lang="ko-KR" altLang="en-US" dirty="0"/>
              <a:t>모델이 너무 단순해서 </a:t>
            </a:r>
            <a:r>
              <a:rPr lang="en-US" altLang="ko-KR" dirty="0"/>
              <a:t>training data</a:t>
            </a:r>
            <a:r>
              <a:rPr lang="ko-KR" altLang="en-US" dirty="0"/>
              <a:t>의 학습 오류가 줄어들지 않는 상황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Overfitting: </a:t>
            </a:r>
            <a:r>
              <a:rPr lang="ko-KR" altLang="en-US" dirty="0"/>
              <a:t>모델이 </a:t>
            </a:r>
            <a:r>
              <a:rPr lang="en-US" altLang="ko-KR" dirty="0"/>
              <a:t>training data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과도하게 학습되어 다른 </a:t>
            </a:r>
            <a:r>
              <a:rPr lang="en-US" altLang="ko-KR" dirty="0"/>
              <a:t>data(validation</a:t>
            </a:r>
            <a:r>
              <a:rPr lang="ko-KR" altLang="en-US" dirty="0"/>
              <a:t> </a:t>
            </a:r>
            <a:r>
              <a:rPr lang="en-US" altLang="ko-KR" dirty="0"/>
              <a:t>data)</a:t>
            </a:r>
            <a:r>
              <a:rPr lang="ko-KR" altLang="en-US" dirty="0"/>
              <a:t>에 대한 예측력이 낮은 상황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8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708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모델링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Training &amp; Validation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72000" y="4377784"/>
            <a:ext cx="0" cy="451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miro.medium.com/max/1448/0*13os7alfMQOZ1SRA.png">
            <a:extLst>
              <a:ext uri="{FF2B5EF4-FFF2-40B4-BE49-F238E27FC236}">
                <a16:creationId xmlns:a16="http://schemas.microsoft.com/office/drawing/2014/main" id="{6A024309-5322-4FA8-8C72-BDC8DAB13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1" t="-498" b="1"/>
          <a:stretch/>
        </p:blipFill>
        <p:spPr bwMode="auto">
          <a:xfrm>
            <a:off x="174461" y="1671128"/>
            <a:ext cx="4331366" cy="427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E75241-A82E-4551-A5E1-DDFD2D31AFFC}"/>
              </a:ext>
            </a:extLst>
          </p:cNvPr>
          <p:cNvSpPr txBox="1"/>
          <p:nvPr/>
        </p:nvSpPr>
        <p:spPr>
          <a:xfrm>
            <a:off x="4704348" y="2453478"/>
            <a:ext cx="4114800" cy="257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파라미터</a:t>
            </a:r>
            <a:r>
              <a:rPr lang="en-US" altLang="ko-KR" sz="2200" dirty="0"/>
              <a:t>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Hyper</a:t>
            </a:r>
            <a:r>
              <a:rPr lang="ko-KR" altLang="en-US" sz="2200" dirty="0"/>
              <a:t> </a:t>
            </a:r>
            <a:r>
              <a:rPr lang="en-US" altLang="ko-KR" sz="2200" dirty="0"/>
              <a:t>parameter:</a:t>
            </a:r>
            <a:r>
              <a:rPr lang="ko-KR" altLang="en-US" sz="2200" dirty="0"/>
              <a:t> 모델 학습 전에 정해져야 하는 파라미터</a:t>
            </a: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다른 파라미터는 학습 과정에서 </a:t>
            </a:r>
            <a:r>
              <a:rPr lang="ko-KR" altLang="en-US" sz="2200" dirty="0" err="1"/>
              <a:t>정해짐</a:t>
            </a:r>
            <a:endParaRPr lang="en-US" sz="2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C989F2-2433-49A2-B425-DE53FDFF7513}"/>
              </a:ext>
            </a:extLst>
          </p:cNvPr>
          <p:cNvSpPr/>
          <p:nvPr/>
        </p:nvSpPr>
        <p:spPr>
          <a:xfrm>
            <a:off x="324852" y="1602547"/>
            <a:ext cx="1215190" cy="6232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4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708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모델링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Training &amp; Validation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72000" y="4377784"/>
            <a:ext cx="0" cy="451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miro.medium.com/max/1448/0*13os7alfMQOZ1SRA.png">
            <a:extLst>
              <a:ext uri="{FF2B5EF4-FFF2-40B4-BE49-F238E27FC236}">
                <a16:creationId xmlns:a16="http://schemas.microsoft.com/office/drawing/2014/main" id="{6A024309-5322-4FA8-8C72-BDC8DAB13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1" t="-498" b="1"/>
          <a:stretch/>
        </p:blipFill>
        <p:spPr bwMode="auto">
          <a:xfrm>
            <a:off x="174461" y="1671128"/>
            <a:ext cx="4331366" cy="427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E75241-A82E-4551-A5E1-DDFD2D31AFFC}"/>
              </a:ext>
            </a:extLst>
          </p:cNvPr>
          <p:cNvSpPr txBox="1"/>
          <p:nvPr/>
        </p:nvSpPr>
        <p:spPr>
          <a:xfrm>
            <a:off x="4764506" y="2758509"/>
            <a:ext cx="4114800" cy="207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파라미터 튜닝</a:t>
            </a:r>
            <a:endParaRPr lang="en-US" altLang="ko-KR" sz="2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Grid Search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Random Search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3707234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5575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5.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결과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배포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72000" y="4377784"/>
            <a:ext cx="0" cy="451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presentation icon에 대한 이미지 검색결과">
            <a:extLst>
              <a:ext uri="{FF2B5EF4-FFF2-40B4-BE49-F238E27FC236}">
                <a16:creationId xmlns:a16="http://schemas.microsoft.com/office/drawing/2014/main" id="{56EDC6CA-CEA8-426A-97D9-E4C21ECC33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9" t="18129" r="19686" b="24854"/>
          <a:stretch/>
        </p:blipFill>
        <p:spPr bwMode="auto">
          <a:xfrm>
            <a:off x="1515205" y="2116729"/>
            <a:ext cx="2353314" cy="22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47FB3B-65D8-4C16-AF0A-5A384A2E5974}"/>
              </a:ext>
            </a:extLst>
          </p:cNvPr>
          <p:cNvSpPr txBox="1"/>
          <p:nvPr/>
        </p:nvSpPr>
        <p:spPr>
          <a:xfrm>
            <a:off x="918780" y="4598884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 보고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 시각화</a:t>
            </a:r>
            <a:endParaRPr lang="en-US" sz="2400" dirty="0"/>
          </a:p>
        </p:txBody>
      </p:sp>
      <p:pic>
        <p:nvPicPr>
          <p:cNvPr id="1038" name="Picture 14" descr="service deployment icon에 대한 이미지 검색결과">
            <a:extLst>
              <a:ext uri="{FF2B5EF4-FFF2-40B4-BE49-F238E27FC236}">
                <a16:creationId xmlns:a16="http://schemas.microsoft.com/office/drawing/2014/main" id="{1B842217-B012-4844-88D8-6908BAF8C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r="25474"/>
          <a:stretch/>
        </p:blipFill>
        <p:spPr bwMode="auto">
          <a:xfrm>
            <a:off x="5275482" y="1792464"/>
            <a:ext cx="2466455" cy="25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9B197B-75B0-4CED-B875-F5D8E482DD60}"/>
              </a:ext>
            </a:extLst>
          </p:cNvPr>
          <p:cNvSpPr txBox="1"/>
          <p:nvPr/>
        </p:nvSpPr>
        <p:spPr>
          <a:xfrm>
            <a:off x="4774099" y="4598884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서버에 모델링 결과 배포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65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5841" y="1585811"/>
            <a:ext cx="231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1" y="2386069"/>
            <a:ext cx="7688178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 Science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란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 1: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구하기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 2: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</a:t>
            </a:r>
            <a:r>
              <a:rPr lang="ko-KR" altLang="en-US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전처리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 3: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탐색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(EDA)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 4: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모델링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Step5: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결과 분석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or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배포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66263" y="2200096"/>
            <a:ext cx="298655" cy="333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30973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5575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플로우가 전부는 아니다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72000" y="4377784"/>
            <a:ext cx="0" cy="451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data science project flow에 대한 이미지 검색결과">
            <a:extLst>
              <a:ext uri="{FF2B5EF4-FFF2-40B4-BE49-F238E27FC236}">
                <a16:creationId xmlns:a16="http://schemas.microsoft.com/office/drawing/2014/main" id="{975E3F32-ACEF-484D-AE1C-DC0C36CCB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t="4739" r="13858" b="2604"/>
          <a:stretch/>
        </p:blipFill>
        <p:spPr bwMode="auto">
          <a:xfrm>
            <a:off x="314886" y="912250"/>
            <a:ext cx="8514227" cy="572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13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63909" y="2844225"/>
            <a:ext cx="6016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</a:t>
            </a:r>
            <a:r>
              <a:rPr lang="ko-KR" altLang="en-US" sz="3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</a:t>
            </a:r>
            <a:r>
              <a:rPr lang="ko-KR" altLang="en-US" sz="3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</a:t>
            </a:r>
            <a:endParaRPr lang="ko-KR" altLang="en-US" sz="32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10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63910" y="3263613"/>
            <a:ext cx="6016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51" y="2302023"/>
            <a:ext cx="797297" cy="7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1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4005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 Science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72000" y="4377784"/>
            <a:ext cx="0" cy="451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data science definition에 대한 이미지 검색결과">
            <a:extLst>
              <a:ext uri="{FF2B5EF4-FFF2-40B4-BE49-F238E27FC236}">
                <a16:creationId xmlns:a16="http://schemas.microsoft.com/office/drawing/2014/main" id="{AD023C08-06E7-46FB-8CDC-A6841CCE3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190332"/>
            <a:ext cx="5286375" cy="479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466006-A7DC-417A-A8EE-5A974AAC40C1}"/>
              </a:ext>
            </a:extLst>
          </p:cNvPr>
          <p:cNvSpPr txBox="1"/>
          <p:nvPr/>
        </p:nvSpPr>
        <p:spPr>
          <a:xfrm>
            <a:off x="4517412" y="6419927"/>
            <a:ext cx="4626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https://towardsdatascience.com/what-is-data-science-4565e457cc17</a:t>
            </a:r>
          </a:p>
        </p:txBody>
      </p:sp>
    </p:spTree>
    <p:extLst>
      <p:ext uri="{BB962C8B-B14F-4D97-AF65-F5344CB8AC3E}">
        <p14:creationId xmlns:p14="http://schemas.microsoft.com/office/powerpoint/2010/main" val="268176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4005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 Science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72000" y="4377784"/>
            <a:ext cx="0" cy="451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2FDA75-4660-471C-9B3D-45F97E5672ED}"/>
              </a:ext>
            </a:extLst>
          </p:cNvPr>
          <p:cNvSpPr/>
          <p:nvPr/>
        </p:nvSpPr>
        <p:spPr>
          <a:xfrm>
            <a:off x="487280" y="1924083"/>
            <a:ext cx="8169440" cy="2107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Data science is a multi-disciplinary field that uses scientific methods, processes, algorithms and systems to </a:t>
            </a:r>
            <a:r>
              <a:rPr lang="en-US" sz="3200" b="1" dirty="0"/>
              <a:t>extract knowledge and insights</a:t>
            </a:r>
            <a:r>
              <a:rPr lang="en-US" sz="3200" dirty="0"/>
              <a:t> </a:t>
            </a:r>
            <a:r>
              <a:rPr lang="en-US" dirty="0"/>
              <a:t>from structured and unstructured data. Data science is related to data mining and big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62076-F654-46F9-8D40-2FE7A39C3C1C}"/>
              </a:ext>
            </a:extLst>
          </p:cNvPr>
          <p:cNvSpPr txBox="1"/>
          <p:nvPr/>
        </p:nvSpPr>
        <p:spPr>
          <a:xfrm>
            <a:off x="6638925" y="4645051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49777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4005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 Science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72000" y="4377784"/>
            <a:ext cx="0" cy="451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2FDA75-4660-471C-9B3D-45F97E5672ED}"/>
              </a:ext>
            </a:extLst>
          </p:cNvPr>
          <p:cNvSpPr/>
          <p:nvPr/>
        </p:nvSpPr>
        <p:spPr>
          <a:xfrm>
            <a:off x="487280" y="1671787"/>
            <a:ext cx="8169440" cy="2661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Data science </a:t>
            </a:r>
            <a:r>
              <a:rPr lang="en-US" sz="3200" b="1" dirty="0"/>
              <a:t>provides meaningful information</a:t>
            </a:r>
            <a:r>
              <a:rPr lang="en-US" sz="3200" dirty="0"/>
              <a:t> </a:t>
            </a:r>
            <a:r>
              <a:rPr lang="en-US" dirty="0"/>
              <a:t>based on large amounts of complex data or big data. Data science, or data-driven science, combines different fields of work in statistics and computation to interpret data for decision-making purposes.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62076-F654-46F9-8D40-2FE7A39C3C1C}"/>
              </a:ext>
            </a:extLst>
          </p:cNvPr>
          <p:cNvSpPr txBox="1"/>
          <p:nvPr/>
        </p:nvSpPr>
        <p:spPr>
          <a:xfrm>
            <a:off x="6638925" y="4645051"/>
            <a:ext cx="213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Investopedia</a:t>
            </a:r>
          </a:p>
        </p:txBody>
      </p:sp>
    </p:spTree>
    <p:extLst>
      <p:ext uri="{BB962C8B-B14F-4D97-AF65-F5344CB8AC3E}">
        <p14:creationId xmlns:p14="http://schemas.microsoft.com/office/powerpoint/2010/main" val="293691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590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 Science Project Process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72000" y="4377784"/>
            <a:ext cx="0" cy="451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miro.medium.com/max/1935/1*eE8DP4biqtaIK3aIy1S2zA.png">
            <a:extLst>
              <a:ext uri="{FF2B5EF4-FFF2-40B4-BE49-F238E27FC236}">
                <a16:creationId xmlns:a16="http://schemas.microsoft.com/office/drawing/2014/main" id="{F459F810-42BB-4075-8272-D52AC4016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9" r="9342"/>
          <a:stretch/>
        </p:blipFill>
        <p:spPr bwMode="auto">
          <a:xfrm>
            <a:off x="0" y="870283"/>
            <a:ext cx="9144000" cy="587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7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5575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구하기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72000" y="4377784"/>
            <a:ext cx="0" cy="451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ata vector icon에 대한 이미지 검색결과">
            <a:extLst>
              <a:ext uri="{FF2B5EF4-FFF2-40B4-BE49-F238E27FC236}">
                <a16:creationId xmlns:a16="http://schemas.microsoft.com/office/drawing/2014/main" id="{0CF4EF53-8BFA-42E0-98D6-23B0BD35D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354" y="3067058"/>
            <a:ext cx="1283665" cy="128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ase vector icon에 대한 이미지 검색결과">
            <a:extLst>
              <a:ext uri="{FF2B5EF4-FFF2-40B4-BE49-F238E27FC236}">
                <a16:creationId xmlns:a16="http://schemas.microsoft.com/office/drawing/2014/main" id="{EC50604D-104A-477B-9AC4-5EB78B15B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81" y="1145489"/>
            <a:ext cx="1113925" cy="111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ublic dataset에 대한 이미지 검색결과">
            <a:extLst>
              <a:ext uri="{FF2B5EF4-FFF2-40B4-BE49-F238E27FC236}">
                <a16:creationId xmlns:a16="http://schemas.microsoft.com/office/drawing/2014/main" id="{DC3F8160-AEA2-4A3D-91F0-E1929A79F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12" y="3035258"/>
            <a:ext cx="2003262" cy="66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 crawling icon에 대한 이미지 검색결과">
            <a:extLst>
              <a:ext uri="{FF2B5EF4-FFF2-40B4-BE49-F238E27FC236}">
                <a16:creationId xmlns:a16="http://schemas.microsoft.com/office/drawing/2014/main" id="{C31AD1B4-D5CC-40B3-A5AA-35A5C9C7E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81" y="4514860"/>
            <a:ext cx="1075884" cy="89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5E07CF-27FC-4173-89FC-1BBC0C85D286}"/>
              </a:ext>
            </a:extLst>
          </p:cNvPr>
          <p:cNvSpPr txBox="1"/>
          <p:nvPr/>
        </p:nvSpPr>
        <p:spPr>
          <a:xfrm>
            <a:off x="1509663" y="232222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 베이스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5F81BA-70E3-42F3-A924-C5F18E411828}"/>
              </a:ext>
            </a:extLst>
          </p:cNvPr>
          <p:cNvSpPr txBox="1"/>
          <p:nvPr/>
        </p:nvSpPr>
        <p:spPr>
          <a:xfrm>
            <a:off x="1493271" y="385799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공개 데이터셋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55EAB8-2B06-492E-9001-B56B6EA21583}"/>
              </a:ext>
            </a:extLst>
          </p:cNvPr>
          <p:cNvSpPr txBox="1"/>
          <p:nvPr/>
        </p:nvSpPr>
        <p:spPr>
          <a:xfrm>
            <a:off x="1721476" y="558281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79A11C-AC90-4232-8148-42B3B1537CA1}"/>
              </a:ext>
            </a:extLst>
          </p:cNvPr>
          <p:cNvSpPr txBox="1"/>
          <p:nvPr/>
        </p:nvSpPr>
        <p:spPr>
          <a:xfrm>
            <a:off x="6299604" y="45629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  <a:endParaRPr 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A87F01E-2D7A-4DF9-89FD-5CAF8BE8C1AF}"/>
              </a:ext>
            </a:extLst>
          </p:cNvPr>
          <p:cNvSpPr/>
          <p:nvPr/>
        </p:nvSpPr>
        <p:spPr>
          <a:xfrm>
            <a:off x="4067633" y="3395499"/>
            <a:ext cx="1283661" cy="794084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1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9EE89A-C6EF-4722-99A1-100B277363CB}"/>
              </a:ext>
            </a:extLst>
          </p:cNvPr>
          <p:cNvSpPr/>
          <p:nvPr/>
        </p:nvSpPr>
        <p:spPr>
          <a:xfrm>
            <a:off x="4799219" y="4385423"/>
            <a:ext cx="4003688" cy="19009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5575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구하기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데이터베이스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atabase vector icon에 대한 이미지 검색결과">
            <a:extLst>
              <a:ext uri="{FF2B5EF4-FFF2-40B4-BE49-F238E27FC236}">
                <a16:creationId xmlns:a16="http://schemas.microsoft.com/office/drawing/2014/main" id="{EC50604D-104A-477B-9AC4-5EB78B15B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26" y="1675750"/>
            <a:ext cx="1113925" cy="111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5E07CF-27FC-4173-89FC-1BBC0C85D286}"/>
              </a:ext>
            </a:extLst>
          </p:cNvPr>
          <p:cNvSpPr txBox="1"/>
          <p:nvPr/>
        </p:nvSpPr>
        <p:spPr>
          <a:xfrm>
            <a:off x="533308" y="28524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 베이스</a:t>
            </a:r>
            <a:endParaRPr 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E42D0DE-8B71-42AE-854B-86ECE26263BA}"/>
              </a:ext>
            </a:extLst>
          </p:cNvPr>
          <p:cNvSpPr/>
          <p:nvPr/>
        </p:nvSpPr>
        <p:spPr>
          <a:xfrm>
            <a:off x="395442" y="4379494"/>
            <a:ext cx="4003688" cy="19009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0ADF5-DBEE-4090-BA89-BF51277F8209}"/>
              </a:ext>
            </a:extLst>
          </p:cNvPr>
          <p:cNvSpPr txBox="1"/>
          <p:nvPr/>
        </p:nvSpPr>
        <p:spPr>
          <a:xfrm>
            <a:off x="597972" y="3915633"/>
            <a:ext cx="622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SQL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B047C-875F-4CF3-B4FD-2518CC4DD24A}"/>
              </a:ext>
            </a:extLst>
          </p:cNvPr>
          <p:cNvSpPr txBox="1"/>
          <p:nvPr/>
        </p:nvSpPr>
        <p:spPr>
          <a:xfrm>
            <a:off x="4875189" y="3913880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NoSQL</a:t>
            </a:r>
          </a:p>
        </p:txBody>
      </p:sp>
      <p:pic>
        <p:nvPicPr>
          <p:cNvPr id="2050" name="Picture 2" descr="mysql logo에 대한 이미지 검색결과">
            <a:extLst>
              <a:ext uri="{FF2B5EF4-FFF2-40B4-BE49-F238E27FC236}">
                <a16:creationId xmlns:a16="http://schemas.microsoft.com/office/drawing/2014/main" id="{00997B6E-EBD6-4C76-95E4-60663FE22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94" y="4490269"/>
            <a:ext cx="1228097" cy="85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racle database logo에 대한 이미지 검색결과">
            <a:extLst>
              <a:ext uri="{FF2B5EF4-FFF2-40B4-BE49-F238E27FC236}">
                <a16:creationId xmlns:a16="http://schemas.microsoft.com/office/drawing/2014/main" id="{1A2C16CC-7B19-4BF6-A673-299480F56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686" y="4448075"/>
            <a:ext cx="1552564" cy="98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ssql icon에 대한 이미지 검색결과">
            <a:extLst>
              <a:ext uri="{FF2B5EF4-FFF2-40B4-BE49-F238E27FC236}">
                <a16:creationId xmlns:a16="http://schemas.microsoft.com/office/drawing/2014/main" id="{EB102942-39E5-4088-B47E-9DDEFBFE4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5" r="12421"/>
          <a:stretch/>
        </p:blipFill>
        <p:spPr bwMode="auto">
          <a:xfrm>
            <a:off x="2852575" y="5055217"/>
            <a:ext cx="1391003" cy="113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riadb logo에 대한 이미지 검색결과">
            <a:extLst>
              <a:ext uri="{FF2B5EF4-FFF2-40B4-BE49-F238E27FC236}">
                <a16:creationId xmlns:a16="http://schemas.microsoft.com/office/drawing/2014/main" id="{84B7039D-9FF5-45B7-BB5B-C1CB99129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26" y="5391335"/>
            <a:ext cx="1549127" cy="79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assandra db logo에 대한 이미지 검색결과">
            <a:extLst>
              <a:ext uri="{FF2B5EF4-FFF2-40B4-BE49-F238E27FC236}">
                <a16:creationId xmlns:a16="http://schemas.microsoft.com/office/drawing/2014/main" id="{4691016F-B970-46E1-A258-AE86E6EEC5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34167" r="17999" b="36803"/>
          <a:stretch/>
        </p:blipFill>
        <p:spPr bwMode="auto">
          <a:xfrm>
            <a:off x="4973694" y="4515060"/>
            <a:ext cx="2743201" cy="49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edis logo에 대한 이미지 검색결과">
            <a:extLst>
              <a:ext uri="{FF2B5EF4-FFF2-40B4-BE49-F238E27FC236}">
                <a16:creationId xmlns:a16="http://schemas.microsoft.com/office/drawing/2014/main" id="{AA053495-2800-4FAC-A794-B2F1A053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24" y="5040480"/>
            <a:ext cx="1188119" cy="10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ouchbase logo에 대한 이미지 검색결과">
            <a:extLst>
              <a:ext uri="{FF2B5EF4-FFF2-40B4-BE49-F238E27FC236}">
                <a16:creationId xmlns:a16="http://schemas.microsoft.com/office/drawing/2014/main" id="{9CD57BF8-B2AF-4196-ADE2-670F6A8DD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 t="15552" r="7394" b="17905"/>
          <a:stretch/>
        </p:blipFill>
        <p:spPr bwMode="auto">
          <a:xfrm>
            <a:off x="6257543" y="5218852"/>
            <a:ext cx="1845380" cy="81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ongodb logo에 대한 이미지 검색결과">
            <a:extLst>
              <a:ext uri="{FF2B5EF4-FFF2-40B4-BE49-F238E27FC236}">
                <a16:creationId xmlns:a16="http://schemas.microsoft.com/office/drawing/2014/main" id="{3EE7275B-D850-405B-8643-05EB0413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95" y="4712306"/>
            <a:ext cx="1001980" cy="10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User icon에 대한 이미지 검색결과">
            <a:extLst>
              <a:ext uri="{FF2B5EF4-FFF2-40B4-BE49-F238E27FC236}">
                <a16:creationId xmlns:a16="http://schemas.microsoft.com/office/drawing/2014/main" id="{C7A2E404-4802-4836-8926-45E55CD4A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037" y="1874079"/>
            <a:ext cx="978402" cy="97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1B8EA9D4-284F-401C-8CD2-173B4EFE578B}"/>
              </a:ext>
            </a:extLst>
          </p:cNvPr>
          <p:cNvSpPr/>
          <p:nvPr/>
        </p:nvSpPr>
        <p:spPr>
          <a:xfrm>
            <a:off x="2434950" y="1553216"/>
            <a:ext cx="4003688" cy="67376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쿼리</a:t>
            </a:r>
            <a:r>
              <a:rPr lang="en-US" altLang="ko-KR" dirty="0"/>
              <a:t>:  </a:t>
            </a:r>
            <a:r>
              <a:rPr lang="en-US" dirty="0"/>
              <a:t>SELECT </a:t>
            </a:r>
            <a:r>
              <a:rPr lang="ko-KR" altLang="en-US" dirty="0"/>
              <a:t>가격 </a:t>
            </a:r>
            <a:r>
              <a:rPr lang="en-US" altLang="ko-KR" dirty="0"/>
              <a:t>FROM </a:t>
            </a:r>
            <a:r>
              <a:rPr lang="ko-KR" altLang="en-US" dirty="0"/>
              <a:t>상품테이블</a:t>
            </a:r>
            <a:endParaRPr lang="en-US" dirty="0"/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8452AB19-86C4-4B18-B9C1-3A5FDEFA6016}"/>
              </a:ext>
            </a:extLst>
          </p:cNvPr>
          <p:cNvSpPr/>
          <p:nvPr/>
        </p:nvSpPr>
        <p:spPr>
          <a:xfrm rot="10800000">
            <a:off x="2434949" y="2472577"/>
            <a:ext cx="4003688" cy="67376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80" name="Picture 32" descr="table icon에 대한 이미지 검색결과">
            <a:extLst>
              <a:ext uri="{FF2B5EF4-FFF2-40B4-BE49-F238E27FC236}">
                <a16:creationId xmlns:a16="http://schemas.microsoft.com/office/drawing/2014/main" id="{912024FA-E123-4417-B274-C45606B3B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93" y="2348557"/>
            <a:ext cx="978402" cy="97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95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941" y="408618"/>
            <a:ext cx="5575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구하기 </a:t>
            </a:r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공개 데이터셋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0" descr="public dataset에 대한 이미지 검색결과">
            <a:extLst>
              <a:ext uri="{FF2B5EF4-FFF2-40B4-BE49-F238E27FC236}">
                <a16:creationId xmlns:a16="http://schemas.microsoft.com/office/drawing/2014/main" id="{11A294C7-F692-47CA-A4DE-0A385E691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6" y="3114106"/>
            <a:ext cx="2003262" cy="66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36C606-CBDE-41B2-8292-EDFF8636A72F}"/>
              </a:ext>
            </a:extLst>
          </p:cNvPr>
          <p:cNvSpPr txBox="1"/>
          <p:nvPr/>
        </p:nvSpPr>
        <p:spPr>
          <a:xfrm>
            <a:off x="741775" y="393684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공개 데이터셋</a:t>
            </a:r>
            <a:endParaRPr lang="en-US" dirty="0"/>
          </a:p>
        </p:txBody>
      </p:sp>
      <p:pic>
        <p:nvPicPr>
          <p:cNvPr id="3074" name="Picture 2" descr="공공데이터 포털에 대한 이미지 검색결과">
            <a:extLst>
              <a:ext uri="{FF2B5EF4-FFF2-40B4-BE49-F238E27FC236}">
                <a16:creationId xmlns:a16="http://schemas.microsoft.com/office/drawing/2014/main" id="{A002B7EA-00FF-4948-9779-6C5CDA03D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6" y="174862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ict 빅데이터에 대한 이미지 검색결과">
            <a:extLst>
              <a:ext uri="{FF2B5EF4-FFF2-40B4-BE49-F238E27FC236}">
                <a16:creationId xmlns:a16="http://schemas.microsoft.com/office/drawing/2014/main" id="{3C54BFE2-E850-4A01-8767-33ACC9D1B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" t="2459" r="1887" b="8618"/>
          <a:stretch/>
        </p:blipFill>
        <p:spPr bwMode="auto">
          <a:xfrm>
            <a:off x="4261181" y="4719359"/>
            <a:ext cx="4451688" cy="81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 datahub">
            <a:extLst>
              <a:ext uri="{FF2B5EF4-FFF2-40B4-BE49-F238E27FC236}">
                <a16:creationId xmlns:a16="http://schemas.microsoft.com/office/drawing/2014/main" id="{C5D79535-BA4E-43C6-B080-18B6C3724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39" y="3483141"/>
            <a:ext cx="2619372" cy="9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서울열린데이터광장">
            <a:extLst>
              <a:ext uri="{FF2B5EF4-FFF2-40B4-BE49-F238E27FC236}">
                <a16:creationId xmlns:a16="http://schemas.microsoft.com/office/drawing/2014/main" id="{2371255D-D334-4328-A36F-C939E46F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631" y="2451569"/>
            <a:ext cx="2795293" cy="5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52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1593</TotalTime>
  <Words>881</Words>
  <Application>Microsoft Office PowerPoint</Application>
  <PresentationFormat>화면 슬라이드 쇼(4:3)</PresentationFormat>
  <Paragraphs>146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KoPub돋움체 Bold</vt:lpstr>
      <vt:lpstr>나눔바른고딕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Hyunkyeong Kim</dc:creator>
  <cp:lastModifiedBy>신 은수</cp:lastModifiedBy>
  <cp:revision>260</cp:revision>
  <dcterms:created xsi:type="dcterms:W3CDTF">2017-05-24T07:22:05Z</dcterms:created>
  <dcterms:modified xsi:type="dcterms:W3CDTF">2020-01-21T06:33:53Z</dcterms:modified>
</cp:coreProperties>
</file>