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1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08" userDrawn="1">
          <p15:clr>
            <a:srgbClr val="A4A3A4"/>
          </p15:clr>
        </p15:guide>
        <p15:guide id="4" pos="5932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orient="horz" pos="2364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E82"/>
    <a:srgbClr val="F2F2F2"/>
    <a:srgbClr val="FFFFFF"/>
    <a:srgbClr val="92D0BD"/>
    <a:srgbClr val="8FC0D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0" y="96"/>
      </p:cViewPr>
      <p:guideLst>
        <p:guide orient="horz" pos="142"/>
        <p:guide pos="3120"/>
        <p:guide pos="308"/>
        <p:guide pos="5932"/>
        <p:guide orient="horz" pos="4065"/>
        <p:guide orient="horz" pos="2364"/>
        <p:guide orient="horz" pos="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981A-128B-499D-A1BD-52947A59EC4D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981A-128B-499D-A1BD-52947A59EC4D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6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981A-128B-499D-A1BD-52947A59EC4D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32228" y="246743"/>
            <a:ext cx="1175657" cy="1175657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>
            <a:off x="1480455" y="955199"/>
            <a:ext cx="5831187" cy="5517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3200" b="1" kern="1200" spc="-150" baseline="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INSERT SLIDE TITLE HERE</a:t>
            </a:r>
            <a:endParaRPr lang="ko-KR" altLang="en-US" dirty="0"/>
          </a:p>
        </p:txBody>
      </p:sp>
      <p:sp>
        <p:nvSpPr>
          <p:cNvPr id="13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1480455" y="693000"/>
            <a:ext cx="4502150" cy="28314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buNone/>
              <a:defRPr lang="ko-KR" altLang="en-US" sz="2000" kern="12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INSERT SLIDE SUB TITLE HERE</a:t>
            </a:r>
            <a:endParaRPr lang="ko-KR" altLang="en-US" dirty="0"/>
          </a:p>
        </p:txBody>
      </p:sp>
      <p:sp>
        <p:nvSpPr>
          <p:cNvPr id="14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379851" y="859717"/>
            <a:ext cx="979799" cy="193389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379851" y="1100946"/>
            <a:ext cx="979799" cy="193389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10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164" userDrawn="1">
          <p15:clr>
            <a:srgbClr val="FBAE40"/>
          </p15:clr>
        </p15:guide>
        <p15:guide id="5" pos="149" userDrawn="1">
          <p15:clr>
            <a:srgbClr val="FBAE40"/>
          </p15:clr>
        </p15:guide>
        <p15:guide id="6" pos="6091" userDrawn="1">
          <p15:clr>
            <a:srgbClr val="FBAE40"/>
          </p15:clr>
        </p15:guide>
        <p15:guide id="7" orient="horz" pos="4088" userDrawn="1">
          <p15:clr>
            <a:srgbClr val="FBAE40"/>
          </p15:clr>
        </p15:guide>
        <p15:guide id="8" orient="horz" pos="1049" userDrawn="1">
          <p15:clr>
            <a:srgbClr val="FBAE40"/>
          </p15:clr>
        </p15:guide>
        <p15:guide id="9" orient="horz" pos="254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981A-128B-499D-A1BD-52947A59EC4D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onlpy.org/en/latest/morph/#pos-tagging-with-konlpy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983651"/>
            <a:ext cx="9906000" cy="187434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791456" y="814053"/>
            <a:ext cx="83017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665285" y="1120428"/>
            <a:ext cx="3991798" cy="1149908"/>
            <a:chOff x="1181686" y="1674055"/>
            <a:chExt cx="3991798" cy="1149908"/>
          </a:xfrm>
        </p:grpSpPr>
        <p:sp>
          <p:nvSpPr>
            <p:cNvPr id="7" name="TextBox 6"/>
            <p:cNvSpPr txBox="1"/>
            <p:nvPr/>
          </p:nvSpPr>
          <p:spPr>
            <a:xfrm>
              <a:off x="1181686" y="1674055"/>
              <a:ext cx="3991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 Science Lab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81686" y="2177632"/>
              <a:ext cx="2861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150" dirty="0">
                  <a:gradFill>
                    <a:gsLst>
                      <a:gs pos="0">
                        <a:srgbClr val="449E82"/>
                      </a:gs>
                      <a:gs pos="100000">
                        <a:srgbClr val="449E82"/>
                      </a:gs>
                    </a:gsLst>
                    <a:lin ang="5400000" scaled="1"/>
                  </a:gra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텍스트 마이닝</a:t>
              </a:r>
              <a:endParaRPr lang="en-US" altLang="ko-KR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986320" y="6189642"/>
            <a:ext cx="1777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2020. 01. 30. (</a:t>
            </a:r>
            <a:r>
              <a:rPr lang="ko-KR" altLang="en-US" sz="1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</a:t>
            </a:r>
            <a:r>
              <a:rPr lang="en-US" altLang="ko-KR" sz="1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발표자 </a:t>
            </a:r>
            <a:r>
              <a:rPr lang="en-US" altLang="ko-KR" sz="1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이관용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5247" y="2488927"/>
            <a:ext cx="1264920" cy="171166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text analysisì ëí ì´ë¯¸ì§ ê²ìê²°ê³¼">
            <a:extLst>
              <a:ext uri="{FF2B5EF4-FFF2-40B4-BE49-F238E27FC236}">
                <a16:creationId xmlns:a16="http://schemas.microsoft.com/office/drawing/2014/main" id="{301A2FBF-D911-4D0B-975C-0EFF255A4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29" y="1874349"/>
            <a:ext cx="5182998" cy="274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6C6D99-E077-49DB-AA66-9CC75D3593EC}"/>
              </a:ext>
            </a:extLst>
          </p:cNvPr>
          <p:cNvSpPr txBox="1"/>
          <p:nvPr/>
        </p:nvSpPr>
        <p:spPr>
          <a:xfrm>
            <a:off x="791456" y="5597659"/>
            <a:ext cx="6098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질문은 </a:t>
            </a:r>
            <a:r>
              <a:rPr lang="ko-KR" altLang="en-US" sz="3600" spc="-15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카톡방을</a:t>
            </a:r>
            <a:r>
              <a:rPr lang="ko-KR" altLang="en-US" sz="36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이용해주세요</a:t>
            </a:r>
            <a:r>
              <a:rPr lang="en-US" altLang="ko-KR" sz="36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3600" spc="-150" dirty="0" err="1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90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960ADB58-0A17-42B7-AB48-A008BB6FCE1E}"/>
              </a:ext>
            </a:extLst>
          </p:cNvPr>
          <p:cNvSpPr/>
          <p:nvPr/>
        </p:nvSpPr>
        <p:spPr>
          <a:xfrm>
            <a:off x="1886861" y="4466315"/>
            <a:ext cx="6787387" cy="173315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rabicParenR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한글 전처리와 영어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비교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800100" lvl="1" indent="-342900">
              <a:buAutoNum type="arabicParenR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영어 텍스트 단계별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800100" lvl="1" indent="-342900">
              <a:buAutoNum type="arabicParenR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한글 텍스트 단계별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800100" lvl="1" indent="-342900">
              <a:buAutoNum type="arabicParenR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한글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모듈 소개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(+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konlpy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800100" lvl="1" indent="-342900">
              <a:buAutoNum type="arabicParenR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한글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(+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빈도 분석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OOV, Vectorization)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실습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0A5EEA-FFD0-42DD-B547-54BA1B73E6AC}"/>
              </a:ext>
            </a:extLst>
          </p:cNvPr>
          <p:cNvSpPr/>
          <p:nvPr/>
        </p:nvSpPr>
        <p:spPr>
          <a:xfrm>
            <a:off x="1886861" y="2609298"/>
            <a:ext cx="6787387" cy="91003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rabicParenR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기계학습을 사용하지 않는 방법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800100" lvl="1" indent="-342900">
              <a:buAutoNum type="arabicParenR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기계학습을 사용하는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5855" y="554260"/>
            <a:ext cx="489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TABLE OF CONTENTS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231738" y="2017322"/>
            <a:ext cx="7442525" cy="597225"/>
            <a:chOff x="1231738" y="2037184"/>
            <a:chExt cx="7442525" cy="597225"/>
          </a:xfrm>
        </p:grpSpPr>
        <p:sp>
          <p:nvSpPr>
            <p:cNvPr id="2" name="직사각형 1"/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75564" y="2148506"/>
              <a:ext cx="1707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텍스트 분석 소개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0425" y="2148506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31738" y="3874338"/>
            <a:ext cx="7442525" cy="597225"/>
            <a:chOff x="1231738" y="2037184"/>
            <a:chExt cx="7442525" cy="597225"/>
          </a:xfrm>
        </p:grpSpPr>
        <p:sp>
          <p:nvSpPr>
            <p:cNvPr id="22" name="직사각형 21"/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75564" y="214850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텍스트 </a:t>
              </a:r>
              <a:r>
                <a:rPr lang="ko-KR" altLang="en-US" spc="-150" dirty="0" err="1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전처리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20425" y="214850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4320539" y="1311913"/>
            <a:ext cx="1264920" cy="77136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6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기계학습을 사용하지 않는 방법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텍스트 분석 소개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98474CA-C88E-40BA-AE6C-04D3670B3B9B}"/>
              </a:ext>
            </a:extLst>
          </p:cNvPr>
          <p:cNvCxnSpPr>
            <a:cxnSpLocks/>
          </p:cNvCxnSpPr>
          <p:nvPr/>
        </p:nvCxnSpPr>
        <p:spPr>
          <a:xfrm>
            <a:off x="4953000" y="1957110"/>
            <a:ext cx="0" cy="447091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3BD83C-7FF8-428D-9B77-C61A2DA1553B}"/>
              </a:ext>
            </a:extLst>
          </p:cNvPr>
          <p:cNvSpPr txBox="1"/>
          <p:nvPr/>
        </p:nvSpPr>
        <p:spPr>
          <a:xfrm>
            <a:off x="869750" y="1788528"/>
            <a:ext cx="3037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빈도 분석</a:t>
            </a:r>
            <a:endParaRPr lang="en-US" altLang="ko-KR" sz="2000" b="1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(Keyword Frequency Analysis)</a:t>
            </a:r>
            <a:endParaRPr lang="ko-KR" altLang="en-US" sz="2000" b="1" spc="-150" dirty="0" err="1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156DFD-EBE1-4712-8BA8-247F212399DF}"/>
              </a:ext>
            </a:extLst>
          </p:cNvPr>
          <p:cNvSpPr txBox="1"/>
          <p:nvPr/>
        </p:nvSpPr>
        <p:spPr>
          <a:xfrm>
            <a:off x="6530820" y="1788528"/>
            <a:ext cx="1972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네트워크 분석</a:t>
            </a:r>
            <a:endParaRPr lang="en-US" altLang="ko-KR" sz="2000" b="1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(Network Analysis)</a:t>
            </a:r>
            <a:endParaRPr lang="ko-KR" altLang="en-US" sz="2000" b="1" spc="-150" dirty="0" err="1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1" name="Picture 2" descr="text analysisì ëí ì´ë¯¸ì§ ê²ìê²°ê³¼">
            <a:extLst>
              <a:ext uri="{FF2B5EF4-FFF2-40B4-BE49-F238E27FC236}">
                <a16:creationId xmlns:a16="http://schemas.microsoft.com/office/drawing/2014/main" id="{4B3AEA35-017D-4D37-8C89-0DE1631F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43" y="4340459"/>
            <a:ext cx="3454096" cy="183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ws text network analysisì ëí ì´ë¯¸ì§ ê²ìê²°ê³¼">
            <a:extLst>
              <a:ext uri="{FF2B5EF4-FFF2-40B4-BE49-F238E27FC236}">
                <a16:creationId xmlns:a16="http://schemas.microsoft.com/office/drawing/2014/main" id="{60A8D02D-828F-4CF4-A379-D4EB68A69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31" y="4115555"/>
            <a:ext cx="2264470" cy="226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D254CC-CD49-4C5D-9102-0ACBA95B53BB}"/>
              </a:ext>
            </a:extLst>
          </p:cNvPr>
          <p:cNvSpPr txBox="1"/>
          <p:nvPr/>
        </p:nvSpPr>
        <p:spPr>
          <a:xfrm>
            <a:off x="206920" y="3011211"/>
            <a:ext cx="4530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결과를 통해 나온 </a:t>
            </a: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단어의 출현 횟수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분석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문서가 대략적으로 어떤 </a:t>
            </a: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주제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다루는지 알아보기 위함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b="1" spc="-150" dirty="0" err="1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워드클라우드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통한 시각화 가능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7FF9A-ECBE-47B7-890F-0BB22AF03EF1}"/>
              </a:ext>
            </a:extLst>
          </p:cNvPr>
          <p:cNvSpPr txBox="1"/>
          <p:nvPr/>
        </p:nvSpPr>
        <p:spPr>
          <a:xfrm>
            <a:off x="5047657" y="3011211"/>
            <a:ext cx="4775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텍스트에만 적용되는 방법은 아님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 분석에 사용될 경우 </a:t>
            </a: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 간 혹은 문서 간 관계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파악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할 수 있음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46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기계학습을 사용하는 방법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텍스트 분석 소개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98474CA-C88E-40BA-AE6C-04D3670B3B9B}"/>
              </a:ext>
            </a:extLst>
          </p:cNvPr>
          <p:cNvCxnSpPr>
            <a:cxnSpLocks/>
          </p:cNvCxnSpPr>
          <p:nvPr/>
        </p:nvCxnSpPr>
        <p:spPr>
          <a:xfrm>
            <a:off x="4953000" y="3808921"/>
            <a:ext cx="0" cy="290648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3BD83C-7FF8-428D-9B77-C61A2DA1553B}"/>
              </a:ext>
            </a:extLst>
          </p:cNvPr>
          <p:cNvSpPr txBox="1"/>
          <p:nvPr/>
        </p:nvSpPr>
        <p:spPr>
          <a:xfrm>
            <a:off x="1438819" y="3808921"/>
            <a:ext cx="1899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TF</a:t>
            </a:r>
          </a:p>
          <a:p>
            <a:pPr algn="ctr"/>
            <a:r>
              <a:rPr lang="en-US" altLang="ko-KR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(Term Frequency)</a:t>
            </a:r>
            <a:endParaRPr lang="ko-KR" altLang="en-US" sz="2000" b="1" spc="-150" dirty="0" err="1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156DFD-EBE1-4712-8BA8-247F212399DF}"/>
              </a:ext>
            </a:extLst>
          </p:cNvPr>
          <p:cNvSpPr txBox="1"/>
          <p:nvPr/>
        </p:nvSpPr>
        <p:spPr>
          <a:xfrm>
            <a:off x="4996548" y="3808921"/>
            <a:ext cx="4883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TF*IDF</a:t>
            </a:r>
          </a:p>
          <a:p>
            <a:pPr algn="ctr"/>
            <a:r>
              <a:rPr lang="en-US" altLang="ko-KR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(Term Frequency * Inverse Document Frequency)</a:t>
            </a:r>
            <a:endParaRPr lang="ko-KR" altLang="en-US" sz="2000" b="1" spc="-150" dirty="0" err="1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E3C22C-3257-41CB-A82C-6DFBA3480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27092"/>
              </p:ext>
            </p:extLst>
          </p:nvPr>
        </p:nvGraphicFramePr>
        <p:xfrm>
          <a:off x="279717" y="5625666"/>
          <a:ext cx="4217955" cy="961392"/>
        </p:xfrm>
        <a:graphic>
          <a:graphicData uri="http://schemas.openxmlformats.org/drawingml/2006/table">
            <a:tbl>
              <a:tblPr/>
              <a:tblGrid>
                <a:gridCol w="602565">
                  <a:extLst>
                    <a:ext uri="{9D8B030D-6E8A-4147-A177-3AD203B41FA5}">
                      <a16:colId xmlns:a16="http://schemas.microsoft.com/office/drawing/2014/main" val="704898330"/>
                    </a:ext>
                  </a:extLst>
                </a:gridCol>
                <a:gridCol w="602565">
                  <a:extLst>
                    <a:ext uri="{9D8B030D-6E8A-4147-A177-3AD203B41FA5}">
                      <a16:colId xmlns:a16="http://schemas.microsoft.com/office/drawing/2014/main" val="216656779"/>
                    </a:ext>
                  </a:extLst>
                </a:gridCol>
                <a:gridCol w="602565">
                  <a:extLst>
                    <a:ext uri="{9D8B030D-6E8A-4147-A177-3AD203B41FA5}">
                      <a16:colId xmlns:a16="http://schemas.microsoft.com/office/drawing/2014/main" val="2078733674"/>
                    </a:ext>
                  </a:extLst>
                </a:gridCol>
                <a:gridCol w="602565">
                  <a:extLst>
                    <a:ext uri="{9D8B030D-6E8A-4147-A177-3AD203B41FA5}">
                      <a16:colId xmlns:a16="http://schemas.microsoft.com/office/drawing/2014/main" val="1840375309"/>
                    </a:ext>
                  </a:extLst>
                </a:gridCol>
                <a:gridCol w="602565">
                  <a:extLst>
                    <a:ext uri="{9D8B030D-6E8A-4147-A177-3AD203B41FA5}">
                      <a16:colId xmlns:a16="http://schemas.microsoft.com/office/drawing/2014/main" val="1068263665"/>
                    </a:ext>
                  </a:extLst>
                </a:gridCol>
                <a:gridCol w="602565">
                  <a:extLst>
                    <a:ext uri="{9D8B030D-6E8A-4147-A177-3AD203B41FA5}">
                      <a16:colId xmlns:a16="http://schemas.microsoft.com/office/drawing/2014/main" val="4102640380"/>
                    </a:ext>
                  </a:extLst>
                </a:gridCol>
                <a:gridCol w="602565">
                  <a:extLst>
                    <a:ext uri="{9D8B030D-6E8A-4147-A177-3AD203B41FA5}">
                      <a16:colId xmlns:a16="http://schemas.microsoft.com/office/drawing/2014/main" val="2390566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apple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banana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carrot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orange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potato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tomato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01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doc1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069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doc2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823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doc3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87237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C88B38-1C1C-4863-B142-6970CD019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21070"/>
              </p:ext>
            </p:extLst>
          </p:nvPr>
        </p:nvGraphicFramePr>
        <p:xfrm>
          <a:off x="5101753" y="5635470"/>
          <a:ext cx="4672913" cy="961392"/>
        </p:xfrm>
        <a:graphic>
          <a:graphicData uri="http://schemas.openxmlformats.org/drawingml/2006/table">
            <a:tbl>
              <a:tblPr/>
              <a:tblGrid>
                <a:gridCol w="667559">
                  <a:extLst>
                    <a:ext uri="{9D8B030D-6E8A-4147-A177-3AD203B41FA5}">
                      <a16:colId xmlns:a16="http://schemas.microsoft.com/office/drawing/2014/main" val="1073088023"/>
                    </a:ext>
                  </a:extLst>
                </a:gridCol>
                <a:gridCol w="667559">
                  <a:extLst>
                    <a:ext uri="{9D8B030D-6E8A-4147-A177-3AD203B41FA5}">
                      <a16:colId xmlns:a16="http://schemas.microsoft.com/office/drawing/2014/main" val="51614696"/>
                    </a:ext>
                  </a:extLst>
                </a:gridCol>
                <a:gridCol w="667559">
                  <a:extLst>
                    <a:ext uri="{9D8B030D-6E8A-4147-A177-3AD203B41FA5}">
                      <a16:colId xmlns:a16="http://schemas.microsoft.com/office/drawing/2014/main" val="1214667676"/>
                    </a:ext>
                  </a:extLst>
                </a:gridCol>
                <a:gridCol w="667559">
                  <a:extLst>
                    <a:ext uri="{9D8B030D-6E8A-4147-A177-3AD203B41FA5}">
                      <a16:colId xmlns:a16="http://schemas.microsoft.com/office/drawing/2014/main" val="3067788619"/>
                    </a:ext>
                  </a:extLst>
                </a:gridCol>
                <a:gridCol w="667559">
                  <a:extLst>
                    <a:ext uri="{9D8B030D-6E8A-4147-A177-3AD203B41FA5}">
                      <a16:colId xmlns:a16="http://schemas.microsoft.com/office/drawing/2014/main" val="3544275476"/>
                    </a:ext>
                  </a:extLst>
                </a:gridCol>
                <a:gridCol w="667559">
                  <a:extLst>
                    <a:ext uri="{9D8B030D-6E8A-4147-A177-3AD203B41FA5}">
                      <a16:colId xmlns:a16="http://schemas.microsoft.com/office/drawing/2014/main" val="2415152558"/>
                    </a:ext>
                  </a:extLst>
                </a:gridCol>
                <a:gridCol w="667559">
                  <a:extLst>
                    <a:ext uri="{9D8B030D-6E8A-4147-A177-3AD203B41FA5}">
                      <a16:colId xmlns:a16="http://schemas.microsoft.com/office/drawing/2014/main" val="3563684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apple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banana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carrot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orange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potato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tomato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29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doc1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 * (1/2)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 * (1/2)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 * (1/2)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 * (1/3)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161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doc2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 * (1/2)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 * (1/2)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 * (1/2)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155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doc3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 * (1/2)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 * (1/1)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 * (1/1)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68533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2EC53E4-13A1-4B0D-97E0-185D2F0BE31E}"/>
              </a:ext>
            </a:extLst>
          </p:cNvPr>
          <p:cNvSpPr txBox="1"/>
          <p:nvPr/>
        </p:nvSpPr>
        <p:spPr>
          <a:xfrm>
            <a:off x="407219" y="4683258"/>
            <a:ext cx="3894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문서에 나온 단어들의 </a:t>
            </a:r>
            <a:r>
              <a:rPr lang="ko-KR" altLang="en-US" sz="1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절대적 빈도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이용해 벡터로 만듦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doc1 ~ doc3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TF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벡터로 만들면 다음과 같음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6533B-FAF6-4027-8B65-4CD41591043A}"/>
              </a:ext>
            </a:extLst>
          </p:cNvPr>
          <p:cNvSpPr txBox="1"/>
          <p:nvPr/>
        </p:nvSpPr>
        <p:spPr>
          <a:xfrm>
            <a:off x="5430839" y="4517791"/>
            <a:ext cx="43813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해당 문서에서 특정 단어가 다른 문서에 비해 </a:t>
            </a:r>
            <a:r>
              <a:rPr lang="ko-KR" altLang="en-US" sz="1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상대적으로 얼마나</a:t>
            </a:r>
            <a:br>
              <a:rPr lang="en-US" altLang="ko-KR" sz="1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1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많이 나타났는지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표현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altLang="ko-KR" sz="1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TF * 1/(DF+1)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  나타낼 수 있음</a:t>
            </a:r>
            <a:b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DF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해당 문서 제외 다른 문서에서 해당 단어가 사용된 횟수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4D1FD3-CFD7-44F7-9183-66636D55148E}"/>
              </a:ext>
            </a:extLst>
          </p:cNvPr>
          <p:cNvSpPr txBox="1"/>
          <p:nvPr/>
        </p:nvSpPr>
        <p:spPr>
          <a:xfrm>
            <a:off x="318847" y="1641359"/>
            <a:ext cx="9268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기계학습을 사용하는 방법을 이용하기 위해선 먼저 문서 혹은 단어를 벡터화 하는 </a:t>
            </a:r>
            <a:r>
              <a:rPr lang="en-US" altLang="ko-KR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‘Vectorization’ </a:t>
            </a:r>
            <a:r>
              <a:rPr lang="ko-KR" altLang="en-US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과정이 필요</a:t>
            </a:r>
            <a:endParaRPr lang="en-US" altLang="ko-KR" b="1" spc="-150" dirty="0">
              <a:solidFill>
                <a:srgbClr val="449E8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Vectorization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 총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가지 방법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(Binary, TF, TF*IDF)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존재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Binary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방법은 해당 문서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(corpus)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에서 특정 단어가 존재하는 유무만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0, 1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 표현 →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잘 사용되지 않음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DB9D7-F4BF-4899-B58C-FD0B9BCB86A3}"/>
              </a:ext>
            </a:extLst>
          </p:cNvPr>
          <p:cNvSpPr txBox="1"/>
          <p:nvPr/>
        </p:nvSpPr>
        <p:spPr>
          <a:xfrm>
            <a:off x="3018496" y="2699088"/>
            <a:ext cx="3869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doc1 : ‘apple banana orange carrot’</a:t>
            </a:r>
          </a:p>
          <a:p>
            <a:pPr fontAlgn="base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doc2 : ‘orange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orange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banana carrot’</a:t>
            </a:r>
          </a:p>
          <a:p>
            <a:pPr fontAlgn="base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doc3 : ‘tomato apple potato tomato’</a:t>
            </a:r>
          </a:p>
        </p:txBody>
      </p:sp>
    </p:spTree>
    <p:extLst>
      <p:ext uri="{BB962C8B-B14F-4D97-AF65-F5344CB8AC3E}">
        <p14:creationId xmlns:p14="http://schemas.microsoft.com/office/powerpoint/2010/main" val="283263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기계학습을 사용하는 방법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텍스트 분석 소개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98474CA-C88E-40BA-AE6C-04D3670B3B9B}"/>
              </a:ext>
            </a:extLst>
          </p:cNvPr>
          <p:cNvCxnSpPr>
            <a:cxnSpLocks/>
          </p:cNvCxnSpPr>
          <p:nvPr/>
        </p:nvCxnSpPr>
        <p:spPr>
          <a:xfrm>
            <a:off x="4953000" y="1665288"/>
            <a:ext cx="0" cy="482441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3BD83C-7FF8-428D-9B77-C61A2DA1553B}"/>
              </a:ext>
            </a:extLst>
          </p:cNvPr>
          <p:cNvSpPr txBox="1"/>
          <p:nvPr/>
        </p:nvSpPr>
        <p:spPr>
          <a:xfrm>
            <a:off x="885847" y="1700846"/>
            <a:ext cx="3005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감성분석 </a:t>
            </a:r>
            <a:r>
              <a:rPr lang="en-US" altLang="ko-KR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(Sentiment Analysis)</a:t>
            </a:r>
            <a:endParaRPr lang="ko-KR" altLang="en-US" sz="2000" b="1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156DFD-EBE1-4712-8BA8-247F212399DF}"/>
              </a:ext>
            </a:extLst>
          </p:cNvPr>
          <p:cNvSpPr txBox="1"/>
          <p:nvPr/>
        </p:nvSpPr>
        <p:spPr>
          <a:xfrm>
            <a:off x="6443138" y="1700846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군집분석 </a:t>
            </a:r>
            <a:r>
              <a:rPr lang="en-US" altLang="ko-KR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(Clustering)</a:t>
            </a:r>
            <a:endParaRPr lang="ko-KR" altLang="en-US" sz="2000" b="1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254CC-CD49-4C5D-9102-0ACBA95B53BB}"/>
              </a:ext>
            </a:extLst>
          </p:cNvPr>
          <p:cNvSpPr txBox="1"/>
          <p:nvPr/>
        </p:nvSpPr>
        <p:spPr>
          <a:xfrm>
            <a:off x="206920" y="2084287"/>
            <a:ext cx="46346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문서의 </a:t>
            </a:r>
            <a:r>
              <a:rPr lang="ko-KR" altLang="en-US" sz="1600" b="1" spc="-150" dirty="0" err="1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긍</a:t>
            </a:r>
            <a:r>
              <a:rPr lang="en-US" altLang="ko-KR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부정을 판별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하는 분석 방법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알고리즘을 사용하는 방법과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감성어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사전을 사용하는 방법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알고리즘 사용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미리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긍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부정을 나타내는 종속변수와 그에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맞는 텍스트를 준비한 후 분석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b="1" spc="-150" dirty="0" err="1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감성어</a:t>
            </a: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사전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신뢰도와 타당도가 높은 종속변수를 만들 수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없을 경우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감성어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사전 이용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한글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감성어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사전은 아직  제대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 개발되지 않음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7FF9A-ECBE-47B7-890F-0BB22AF03EF1}"/>
              </a:ext>
            </a:extLst>
          </p:cNvPr>
          <p:cNvSpPr txBox="1"/>
          <p:nvPr/>
        </p:nvSpPr>
        <p:spPr>
          <a:xfrm>
            <a:off x="5047657" y="2297229"/>
            <a:ext cx="45907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흔히 사용되는 </a:t>
            </a:r>
            <a:r>
              <a:rPr lang="en-US" altLang="ko-KR" sz="1600" b="1" spc="-150" dirty="0" err="1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Kmeans</a:t>
            </a:r>
            <a:r>
              <a:rPr lang="en-US" altLang="ko-KR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Clustering</a:t>
            </a: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텍스트에 적용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 방법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앞서 언급한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Vectorization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통해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문서별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벡터 생성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벡터 사이의 유사도를 기반으로 군집 분석</a:t>
            </a:r>
            <a:endParaRPr lang="en-US" altLang="ko-KR" sz="1600" b="1" spc="-150" dirty="0">
              <a:solidFill>
                <a:srgbClr val="449E8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유사도는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유클리디안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거리와 코사인 유사도를 기반으로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측정하지만 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Scikit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-learn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에서는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유클리디안이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기본값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D33047D-4F29-4E93-9CCB-B19A4E901D83}"/>
              </a:ext>
            </a:extLst>
          </p:cNvPr>
          <p:cNvCxnSpPr>
            <a:cxnSpLocks/>
          </p:cNvCxnSpPr>
          <p:nvPr/>
        </p:nvCxnSpPr>
        <p:spPr>
          <a:xfrm>
            <a:off x="236538" y="4041775"/>
            <a:ext cx="943292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839812-45A6-4113-9691-62EECDD32C5B}"/>
              </a:ext>
            </a:extLst>
          </p:cNvPr>
          <p:cNvSpPr txBox="1"/>
          <p:nvPr/>
        </p:nvSpPr>
        <p:spPr>
          <a:xfrm>
            <a:off x="928843" y="4151216"/>
            <a:ext cx="291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토픽 모델링</a:t>
            </a:r>
            <a:r>
              <a:rPr lang="en-US" altLang="ko-KR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(Topic Modeling)</a:t>
            </a:r>
            <a:endParaRPr lang="ko-KR" altLang="en-US" sz="2000" b="1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890A23-08E4-4994-B26B-B1C335AF364E}"/>
              </a:ext>
            </a:extLst>
          </p:cNvPr>
          <p:cNvSpPr txBox="1"/>
          <p:nvPr/>
        </p:nvSpPr>
        <p:spPr>
          <a:xfrm>
            <a:off x="5983719" y="4151216"/>
            <a:ext cx="306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워드 </a:t>
            </a:r>
            <a:r>
              <a:rPr lang="ko-KR" altLang="en-US" sz="2000" b="1" spc="-15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임베딩</a:t>
            </a:r>
            <a:r>
              <a:rPr lang="en-US" altLang="ko-KR" sz="20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(Word Embedding)</a:t>
            </a:r>
            <a:endParaRPr lang="ko-KR" altLang="en-US" sz="2000" b="1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11DE1D-952F-4AB9-A128-D8A54CC5CB73}"/>
              </a:ext>
            </a:extLst>
          </p:cNvPr>
          <p:cNvSpPr txBox="1"/>
          <p:nvPr/>
        </p:nvSpPr>
        <p:spPr>
          <a:xfrm>
            <a:off x="206920" y="4534657"/>
            <a:ext cx="46089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각 문서에서 어떠한 단어들이 어떤 빈도로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사용됐는지의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정보를 이용해 </a:t>
            </a: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문서의 주제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찾아내는 방법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컴퓨터가 주제를 알려주는 것이 아니라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‘</a:t>
            </a: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주제별 단어 확률</a:t>
            </a:r>
            <a:br>
              <a:rPr lang="en-US" altLang="ko-KR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분포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와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‘</a:t>
            </a:r>
            <a:r>
              <a:rPr lang="ko-KR" altLang="en-US" sz="1600" b="1" spc="-150" dirty="0" err="1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문서별</a:t>
            </a: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주제 확률 분포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대한 결과를 통해 분석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하는 사람이 직접 주제를 찾아내야 함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조건부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확률으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기반으로 계산하기 때문에 </a:t>
            </a: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베이지안 통계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잘 알고 있어야 구체적 이해가 가능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E265-BF13-4003-8F66-CDDE45E8802A}"/>
              </a:ext>
            </a:extLst>
          </p:cNvPr>
          <p:cNvSpPr txBox="1"/>
          <p:nvPr/>
        </p:nvSpPr>
        <p:spPr>
          <a:xfrm>
            <a:off x="5047657" y="4534657"/>
            <a:ext cx="47384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단어를 벡터로 바꿔주는 것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방법은 크게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One-hot encoding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과 </a:t>
            </a:r>
            <a:r>
              <a:rPr lang="en-US" altLang="ko-KR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Distributed representation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있지만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One-hot 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encodin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 비효율적이라 이용하지 않음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en-US" altLang="ko-KR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Word2Vec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D/R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방법 중 하나인데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앞 뒤에 사용된 단어가</a:t>
            </a:r>
            <a:br>
              <a:rPr lang="en-US" altLang="ko-KR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같으면 문맥적 의미 역시 유사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하다고 보는 방법임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구글에서 </a:t>
            </a:r>
            <a:r>
              <a:rPr lang="ko-KR" altLang="en-US" sz="16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신경망 알고리즘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이용해 만든 방법론으로서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페이스북에서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만든 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FastText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와 함께 자주 사용됨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46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한글과 영어의 차이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텍스트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5EDFB1-FF92-434E-ADD9-C9C8BD9B609D}"/>
              </a:ext>
            </a:extLst>
          </p:cNvPr>
          <p:cNvCxnSpPr>
            <a:cxnSpLocks/>
          </p:cNvCxnSpPr>
          <p:nvPr/>
        </p:nvCxnSpPr>
        <p:spPr>
          <a:xfrm flipH="1">
            <a:off x="4932894" y="1853594"/>
            <a:ext cx="20106" cy="165038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530434-647F-402D-BF97-C4AD8B3741F8}"/>
              </a:ext>
            </a:extLst>
          </p:cNvPr>
          <p:cNvSpPr txBox="1"/>
          <p:nvPr/>
        </p:nvSpPr>
        <p:spPr>
          <a:xfrm>
            <a:off x="1953316" y="1685012"/>
            <a:ext cx="870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01950-9C90-4B71-8D65-3BA6470C9466}"/>
              </a:ext>
            </a:extLst>
          </p:cNvPr>
          <p:cNvSpPr txBox="1"/>
          <p:nvPr/>
        </p:nvSpPr>
        <p:spPr>
          <a:xfrm>
            <a:off x="7081933" y="1685012"/>
            <a:ext cx="870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영어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424D9B-BB34-4BA2-9922-E0580CFAF5FF}"/>
              </a:ext>
            </a:extLst>
          </p:cNvPr>
          <p:cNvSpPr txBox="1"/>
          <p:nvPr/>
        </p:nvSpPr>
        <p:spPr>
          <a:xfrm>
            <a:off x="206920" y="2356551"/>
            <a:ext cx="450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20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교착어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새로운 기능을 하는 단어를 표현하기 위해 형태소를 합침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나는 → 나의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나에게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1D60A3-CC57-4E60-9434-B637B17915DA}"/>
              </a:ext>
            </a:extLst>
          </p:cNvPr>
          <p:cNvSpPr txBox="1"/>
          <p:nvPr/>
        </p:nvSpPr>
        <p:spPr>
          <a:xfrm>
            <a:off x="5047658" y="2356551"/>
            <a:ext cx="462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20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굴절어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기존 단어를 이용해 새로운 단어를 표현할 때 단어의 형태를 변화시킴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Clr>
                <a:schemeClr val="tx1"/>
              </a:buClr>
              <a:buFontTx/>
              <a:buChar char="-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I 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→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my, me, mine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FC17C-82D1-4004-89DE-40B2623A8A26}"/>
              </a:ext>
            </a:extLst>
          </p:cNvPr>
          <p:cNvSpPr txBox="1"/>
          <p:nvPr/>
        </p:nvSpPr>
        <p:spPr>
          <a:xfrm>
            <a:off x="5711537" y="729940"/>
            <a:ext cx="3576383" cy="64633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교착어와 굴절어 외에 고립어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중국어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),</a:t>
            </a: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포합어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뉴질랜드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원주민어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존재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37E0C2-957D-4184-B6DF-CAB313B7191C}"/>
              </a:ext>
            </a:extLst>
          </p:cNvPr>
          <p:cNvSpPr txBox="1"/>
          <p:nvPr/>
        </p:nvSpPr>
        <p:spPr>
          <a:xfrm>
            <a:off x="206920" y="3794021"/>
            <a:ext cx="9469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위와 같은 차이는 </a:t>
            </a: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 </a:t>
            </a:r>
            <a:r>
              <a:rPr lang="ko-KR" altLang="en-US" sz="2400" b="1" spc="-150" dirty="0" err="1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단계의 차이를 발생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시킴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영어 </a:t>
            </a:r>
            <a:r>
              <a:rPr lang="en-US" altLang="ko-KR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문장  </a:t>
            </a:r>
            <a:r>
              <a:rPr lang="en-US" altLang="ko-KR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 </a:t>
            </a: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</a:t>
            </a:r>
            <a:endParaRPr lang="en-US" altLang="ko-KR" sz="2400" b="1" spc="-150" dirty="0">
              <a:solidFill>
                <a:srgbClr val="449E8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한글 </a:t>
            </a:r>
            <a:r>
              <a:rPr lang="en-US" altLang="ko-KR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문장  </a:t>
            </a:r>
            <a:r>
              <a:rPr lang="en-US" altLang="ko-KR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 </a:t>
            </a: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어절  </a:t>
            </a:r>
            <a:r>
              <a:rPr lang="en-US" altLang="ko-KR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 </a:t>
            </a: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  </a:t>
            </a:r>
            <a:r>
              <a:rPr lang="en-US" altLang="ko-KR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 </a:t>
            </a: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형태소</a:t>
            </a:r>
            <a:endParaRPr lang="en-US" altLang="ko-KR" sz="2400" b="1" spc="-150" dirty="0">
              <a:solidFill>
                <a:srgbClr val="449E8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명사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체언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그 자체가 형태소이지만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형용사와 동사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용언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어간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어미로 나뉘어 어간이 분석의 단위인 형태소로 이용됨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 분석 효율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한글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(60~70%) &lt;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영어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(90%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텍스트 </a:t>
            </a:r>
            <a:r>
              <a:rPr lang="ko-KR" altLang="en-US" sz="2400" b="1" spc="-150" dirty="0" err="1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결과물에서 한글과 영어의 차이는 없음</a:t>
            </a:r>
          </a:p>
        </p:txBody>
      </p:sp>
    </p:spTree>
    <p:extLst>
      <p:ext uri="{BB962C8B-B14F-4D97-AF65-F5344CB8AC3E}">
        <p14:creationId xmlns:p14="http://schemas.microsoft.com/office/powerpoint/2010/main" val="221020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영어 텍스트 단계별 처리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텍스트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72A4D-19C7-4B91-AE6E-EC188AC7531D}"/>
              </a:ext>
            </a:extLst>
          </p:cNvPr>
          <p:cNvSpPr txBox="1"/>
          <p:nvPr/>
        </p:nvSpPr>
        <p:spPr>
          <a:xfrm>
            <a:off x="301616" y="1664619"/>
            <a:ext cx="93027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①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Text Cleaning :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불필요한 기호나 심볼 제거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(!, @, “, ., ~, ^, (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②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Case Conversion :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대소문자 통일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영어에만 해당하는 부분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③ </a:t>
            </a:r>
            <a:r>
              <a:rPr lang="en-US" altLang="ko-KR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Tokenization</a:t>
            </a: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: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형태소 분석 단계로서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영어에서는 빈칸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띄어쓰기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이용해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문서를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token</a:t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단위로 쪼개는 작업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④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POS(Parts of Speech) tagging </a:t>
            </a:r>
          </a:p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품사를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태깅하는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작업으로서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명사는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‘NN’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과 같은 값을 각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단어별로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태깅하고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분석 목적에 맞는 품사를 뽑아내는 작업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⑤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Lemmatization</a:t>
            </a: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: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단어의 원형을 찾는 단계로서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영어는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인칭 단수형이 기본형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⑥ </a:t>
            </a:r>
            <a:r>
              <a:rPr lang="en-US" altLang="ko-KR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Removing </a:t>
            </a:r>
            <a:r>
              <a:rPr lang="en-US" altLang="ko-KR" sz="2400" b="1" spc="-150" dirty="0" err="1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Stopwords</a:t>
            </a:r>
            <a:endParaRPr lang="en-US" altLang="ko-KR" sz="2400" b="1" spc="-150" dirty="0">
              <a:solidFill>
                <a:srgbClr val="449E8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: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불용어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不用語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제거하는 작업으로서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분석에 별 의미가 없는 단어를 제거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뉴스 기사 분석 시 신문사 이름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기자 이름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기자 이메일 주소의 도메인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8E1ED-8040-4F86-9B4F-494D6CECF78B}"/>
              </a:ext>
            </a:extLst>
          </p:cNvPr>
          <p:cNvSpPr txBox="1"/>
          <p:nvPr/>
        </p:nvSpPr>
        <p:spPr>
          <a:xfrm>
            <a:off x="5787024" y="1005281"/>
            <a:ext cx="1747252" cy="3693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nltk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모듈 이용</a:t>
            </a:r>
          </a:p>
        </p:txBody>
      </p:sp>
    </p:spTree>
    <p:extLst>
      <p:ext uri="{BB962C8B-B14F-4D97-AF65-F5344CB8AC3E}">
        <p14:creationId xmlns:p14="http://schemas.microsoft.com/office/powerpoint/2010/main" val="298427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한글 텍스트 단계별 처리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텍스트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72A4D-19C7-4B91-AE6E-EC188AC7531D}"/>
              </a:ext>
            </a:extLst>
          </p:cNvPr>
          <p:cNvSpPr txBox="1"/>
          <p:nvPr/>
        </p:nvSpPr>
        <p:spPr>
          <a:xfrm>
            <a:off x="301616" y="1664619"/>
            <a:ext cx="9302768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Clr>
                <a:schemeClr val="tx1"/>
              </a:buClr>
              <a:buFontTx/>
              <a:buChar char="-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기본적으로 한글의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단계는 영어와 동일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spcAft>
                <a:spcPts val="500"/>
              </a:spcAft>
              <a:buClr>
                <a:schemeClr val="tx1"/>
              </a:buClr>
              <a:buFontTx/>
              <a:buChar char="-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대소문자를 일치시키는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Case Conversion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단계는 한글에 없음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spcAft>
                <a:spcPts val="500"/>
              </a:spcAft>
              <a:buClr>
                <a:schemeClr val="tx1"/>
              </a:buClr>
              <a:buFontTx/>
              <a:buChar char="-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한글 텍스트 분석 모듈인 </a:t>
            </a:r>
            <a:r>
              <a:rPr lang="en-US" altLang="ko-KR" sz="2400" b="1" spc="-150" dirty="0" err="1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Konlpy</a:t>
            </a: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</a:t>
            </a:r>
            <a:r>
              <a:rPr lang="en-US" altLang="ko-KR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Tokenization, POS tagging, Lemmatization</a:t>
            </a:r>
            <a:br>
              <a:rPr lang="en-US" altLang="ko-KR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형태소 분석기가 한 번에 처리해 간편함</a:t>
            </a:r>
            <a:endParaRPr lang="en-US" altLang="ko-KR" sz="2400" b="1" spc="-150" dirty="0">
              <a:solidFill>
                <a:srgbClr val="449E8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spcAft>
                <a:spcPts val="500"/>
              </a:spcAft>
              <a:buClr>
                <a:schemeClr val="tx1"/>
              </a:buClr>
              <a:buFontTx/>
              <a:buChar char="-"/>
            </a:pP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형태소 분석기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형태소 정보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품사 정보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생성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변형 정보 등을 담고 있는 사전</a:t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Konlpy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에는 총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 형태소 분석기 존재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Komoran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과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Twitter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주로 이용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342900" indent="-342900">
              <a:spcAft>
                <a:spcPts val="500"/>
              </a:spcAft>
              <a:buClr>
                <a:schemeClr val="tx1"/>
              </a:buClr>
              <a:buFontTx/>
              <a:buChar char="-"/>
            </a:pPr>
            <a:r>
              <a:rPr lang="en-US" altLang="ko-KR" sz="2400" u="sng" dirty="0">
                <a:hlinkClick r:id="rId2"/>
              </a:rPr>
              <a:t>http://konlpy.org/en/latest/morph/#pos-tagging-with-konlpy</a:t>
            </a:r>
            <a:r>
              <a:rPr lang="en-US" altLang="ko-KR" sz="2400" u="sng" dirty="0"/>
              <a:t> 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spcAft>
                <a:spcPts val="500"/>
              </a:spcAft>
              <a:buClr>
                <a:schemeClr val="tx1"/>
              </a:buClr>
              <a:buFontTx/>
              <a:buChar char="-"/>
            </a:pPr>
            <a:r>
              <a:rPr lang="en-US" altLang="ko-KR" sz="2400" b="1" spc="-150" dirty="0" err="1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Komoran</a:t>
            </a: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과 </a:t>
            </a:r>
            <a:r>
              <a:rPr lang="en-US" altLang="ko-KR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Twitter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현재 </a:t>
            </a: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Okt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속도가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느린데도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불구하고 미등록 단어를</a:t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추가 사전으로 등록해 이용할 수 있는 장점이 존재</a:t>
            </a:r>
          </a:p>
          <a:p>
            <a:pPr marL="342900" indent="-342900">
              <a:spcAft>
                <a:spcPts val="500"/>
              </a:spcAft>
              <a:buClr>
                <a:schemeClr val="tx1"/>
              </a:buClr>
              <a:buFontTx/>
              <a:buChar char="-"/>
            </a:pP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미등록 단어</a:t>
            </a:r>
            <a:r>
              <a:rPr lang="en-US" altLang="ko-KR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(OOV, Out of Vocabulary) </a:t>
            </a: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문제</a:t>
            </a:r>
            <a:r>
              <a:rPr lang="en-US" altLang="ko-KR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한글 텍스트 분석에서 크리티컬</a:t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사전에 </a:t>
            </a:r>
            <a:r>
              <a:rPr lang="ko-KR" altLang="en-US" sz="2400" b="1" spc="-150" dirty="0">
                <a:solidFill>
                  <a:srgbClr val="449E8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특정 형태소가 등록되지 않아 발생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하며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주로 신조어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고유명사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전문</a:t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용어가 사전에 없을 때가 많은데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이를 해결하는 것이 한글 텍스트 분석의 핵심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8E1ED-8040-4F86-9B4F-494D6CECF78B}"/>
              </a:ext>
            </a:extLst>
          </p:cNvPr>
          <p:cNvSpPr txBox="1"/>
          <p:nvPr/>
        </p:nvSpPr>
        <p:spPr>
          <a:xfrm>
            <a:off x="5787024" y="1005281"/>
            <a:ext cx="1747252" cy="3693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Konlpy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모듈 이용</a:t>
            </a:r>
          </a:p>
        </p:txBody>
      </p:sp>
    </p:spTree>
    <p:extLst>
      <p:ext uri="{BB962C8B-B14F-4D97-AF65-F5344CB8AC3E}">
        <p14:creationId xmlns:p14="http://schemas.microsoft.com/office/powerpoint/2010/main" val="29640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129323"/>
            <a:ext cx="9906000" cy="2728678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935480" y="1944899"/>
            <a:ext cx="6035040" cy="3557845"/>
            <a:chOff x="1935480" y="895864"/>
            <a:chExt cx="6035040" cy="355784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498145" y="2509503"/>
              <a:ext cx="290971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16120" y="895864"/>
              <a:ext cx="24737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이상으로</a:t>
              </a:r>
              <a:endParaRPr lang="en-US" altLang="ko-KR" sz="48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40188" y="1624005"/>
              <a:ext cx="58256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이론 발표를 마칩니다</a:t>
              </a:r>
              <a:r>
                <a:rPr lang="en-US" altLang="ko-KR" sz="48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35480" y="3345713"/>
              <a:ext cx="603504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6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감사합니다</a:t>
              </a:r>
              <a:r>
                <a:rPr lang="en-US" altLang="ko-KR" sz="6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  <a:endParaRPr lang="ko-KR" altLang="en-US" sz="6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78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pc="-150" dirty="0" err="1" smtClean="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F7762C1D-79AF-45D9-9F54-C9F6A6EC5ABA}" vid="{7453B7AF-C83B-446C-873F-AD38C2A95F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109</TotalTime>
  <Words>677</Words>
  <Application>Microsoft Office PowerPoint</Application>
  <PresentationFormat>A4 용지(210x297mm)</PresentationFormat>
  <Paragraphs>174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12롯데마트드림Medium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관용 이</cp:lastModifiedBy>
  <cp:revision>63</cp:revision>
  <dcterms:created xsi:type="dcterms:W3CDTF">2016-12-12T03:52:40Z</dcterms:created>
  <dcterms:modified xsi:type="dcterms:W3CDTF">2020-01-18T09:59:24Z</dcterms:modified>
</cp:coreProperties>
</file>