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0AE5-775D-4A94-AC0F-0C407050D18E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874E-D3AA-4029-AA7B-BD273AFA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0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0AE5-775D-4A94-AC0F-0C407050D18E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874E-D3AA-4029-AA7B-BD273AFA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78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0AE5-775D-4A94-AC0F-0C407050D18E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874E-D3AA-4029-AA7B-BD273AFA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90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0AE5-775D-4A94-AC0F-0C407050D18E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874E-D3AA-4029-AA7B-BD273AFA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1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0AE5-775D-4A94-AC0F-0C407050D18E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874E-D3AA-4029-AA7B-BD273AFA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00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0AE5-775D-4A94-AC0F-0C407050D18E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874E-D3AA-4029-AA7B-BD273AFA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32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0AE5-775D-4A94-AC0F-0C407050D18E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874E-D3AA-4029-AA7B-BD273AFA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77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0AE5-775D-4A94-AC0F-0C407050D18E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874E-D3AA-4029-AA7B-BD273AFA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8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0AE5-775D-4A94-AC0F-0C407050D18E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874E-D3AA-4029-AA7B-BD273AFA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08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0AE5-775D-4A94-AC0F-0C407050D18E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874E-D3AA-4029-AA7B-BD273AFA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0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0AE5-775D-4A94-AC0F-0C407050D18E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874E-D3AA-4029-AA7B-BD273AFA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A0AE5-775D-4A94-AC0F-0C407050D18E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B874E-D3AA-4029-AA7B-BD273AFA9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8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1347257"/>
            <a:ext cx="4650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미로 찾기 프로젝트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439139" y="4149080"/>
            <a:ext cx="2313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컴퓨터 과학과 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202033037 </a:t>
            </a:r>
            <a:r>
              <a:rPr lang="ko-KR" altLang="en-US" sz="2000" dirty="0" smtClean="0"/>
              <a:t>유성재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618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1484784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STACK </a:t>
            </a:r>
            <a:r>
              <a:rPr lang="ko-KR" altLang="en-US" dirty="0" smtClean="0">
                <a:solidFill>
                  <a:srgbClr val="FF0000"/>
                </a:solidFill>
              </a:rPr>
              <a:t>활용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5696" y="2492896"/>
            <a:ext cx="49818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#define MAX_STACK_SIZE 100  </a:t>
            </a:r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 err="1" smtClean="0">
                <a:solidFill>
                  <a:srgbClr val="00B050"/>
                </a:solidFill>
              </a:rPr>
              <a:t>스택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크기</a:t>
            </a:r>
          </a:p>
          <a:p>
            <a:r>
              <a:rPr lang="en-US" altLang="ko-KR" dirty="0"/>
              <a:t>#define MAZE_SIZE 10  </a:t>
            </a:r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미로크기 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endParaRPr lang="en-US" altLang="ko-KR" dirty="0"/>
          </a:p>
          <a:p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 </a:t>
            </a:r>
            <a:r>
              <a:rPr lang="en-US" altLang="ko-KR" dirty="0" err="1" smtClean="0"/>
              <a:t>StackObjectRec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00B050"/>
                </a:solidFill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</a:rPr>
              <a:t>구조체 사용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endParaRPr lang="en-US" altLang="ko-KR" dirty="0"/>
          </a:p>
          <a:p>
            <a:r>
              <a:rPr lang="en-US" altLang="ko-KR" dirty="0" err="1"/>
              <a:t>StackObject</a:t>
            </a:r>
            <a:r>
              <a:rPr lang="en-US" altLang="ko-KR" dirty="0"/>
              <a:t> here = { 1,0 }, entry = { 1,0 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20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620688"/>
            <a:ext cx="698139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코드 설명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char</a:t>
            </a:r>
            <a:r>
              <a:rPr lang="ko-KR" altLang="en-US" dirty="0"/>
              <a:t> </a:t>
            </a:r>
            <a:r>
              <a:rPr lang="en-US" altLang="ko-KR" dirty="0"/>
              <a:t>maze[MAZE_SIZE][MAZE_SIZE] </a:t>
            </a:r>
          </a:p>
          <a:p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 err="1">
                <a:solidFill>
                  <a:srgbClr val="00B050"/>
                </a:solidFill>
              </a:rPr>
              <a:t>캐릭터형</a:t>
            </a:r>
            <a:r>
              <a:rPr lang="ko-KR" altLang="en-US" dirty="0">
                <a:solidFill>
                  <a:srgbClr val="00B050"/>
                </a:solidFill>
              </a:rPr>
              <a:t> 변수를 </a:t>
            </a:r>
            <a:r>
              <a:rPr lang="en-US" altLang="ko-KR" dirty="0">
                <a:solidFill>
                  <a:srgbClr val="00B050"/>
                </a:solidFill>
              </a:rPr>
              <a:t>maze[10][10]</a:t>
            </a:r>
            <a:r>
              <a:rPr lang="ko-KR" altLang="en-US" dirty="0">
                <a:solidFill>
                  <a:srgbClr val="00B050"/>
                </a:solidFill>
              </a:rPr>
              <a:t>을 선언하고 아래와 같이 초기화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미로 </a:t>
            </a:r>
            <a:r>
              <a:rPr lang="ko-KR" altLang="en-US" dirty="0" err="1">
                <a:solidFill>
                  <a:srgbClr val="00B050"/>
                </a:solidFill>
              </a:rPr>
              <a:t>맵</a:t>
            </a:r>
            <a:r>
              <a:rPr lang="en-US" altLang="ko-KR" dirty="0">
                <a:solidFill>
                  <a:srgbClr val="00B050"/>
                </a:solidFill>
              </a:rPr>
              <a:t>(10x10) : 1</a:t>
            </a:r>
            <a:r>
              <a:rPr lang="ko-KR" altLang="en-US" dirty="0">
                <a:solidFill>
                  <a:srgbClr val="00B050"/>
                </a:solidFill>
              </a:rPr>
              <a:t>은 벽</a:t>
            </a:r>
            <a:r>
              <a:rPr lang="en-US" altLang="ko-KR" dirty="0">
                <a:solidFill>
                  <a:srgbClr val="00B050"/>
                </a:solidFill>
              </a:rPr>
              <a:t>, 0</a:t>
            </a:r>
            <a:r>
              <a:rPr lang="ko-KR" altLang="en-US" dirty="0">
                <a:solidFill>
                  <a:srgbClr val="00B050"/>
                </a:solidFill>
              </a:rPr>
              <a:t>은 길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입구 </a:t>
            </a:r>
            <a:r>
              <a:rPr lang="en-US" altLang="ko-KR" dirty="0">
                <a:solidFill>
                  <a:srgbClr val="00B050"/>
                </a:solidFill>
              </a:rPr>
              <a:t>E, </a:t>
            </a:r>
            <a:r>
              <a:rPr lang="ko-KR" altLang="en-US" dirty="0">
                <a:solidFill>
                  <a:srgbClr val="00B050"/>
                </a:solidFill>
              </a:rPr>
              <a:t>출구 </a:t>
            </a:r>
            <a:r>
              <a:rPr lang="en-US" altLang="ko-KR" dirty="0">
                <a:solidFill>
                  <a:srgbClr val="00B050"/>
                </a:solidFill>
              </a:rPr>
              <a:t>X 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en-US" altLang="ko-KR" dirty="0" smtClean="0"/>
              <a:t>{</a:t>
            </a:r>
            <a:endParaRPr lang="ko-KR" altLang="en-US" dirty="0"/>
          </a:p>
          <a:p>
            <a:r>
              <a:rPr lang="ko-KR" altLang="en-US" dirty="0"/>
              <a:t> </a:t>
            </a:r>
            <a:r>
              <a:rPr lang="en-US" altLang="ko-KR" dirty="0"/>
              <a:t>{'1', '1', '1', '1', '1', '1', '1', '1', '1', '1'},</a:t>
            </a:r>
          </a:p>
          <a:p>
            <a:r>
              <a:rPr lang="en-US" altLang="ko-KR" dirty="0"/>
              <a:t> {'E', '0', '1', '0', '0', '0', '1', '0', '0', 'X'},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{'1', '0', '1', '0', '1', '0', '1', '0', '1', '1'},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{'1', '0', '1', '0', '1', '0', '1', '0', '1', '1'},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{'1', '0', '0', '0', '1', '0', '1', '0', '1', '1'},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{'1', '1', '1', '1', '1', '0', '1', '0', '1', '1'},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{'1', '1', '1', '1', '1', '0', '1', '0', '1', '1'},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{'1', '0', '0', '0', '0', '0', '1', '0', '1', '1'},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{'1', '0', '1', '1', '1', '0', '0', '0', '1', '1'},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{'1', '1', '1', '1', '1', '1', '1', '1', '1', '1'},</a:t>
            </a:r>
          </a:p>
          <a:p>
            <a:r>
              <a:rPr lang="en-US" altLang="ko-KR" dirty="0"/>
              <a:t>};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19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268760"/>
            <a:ext cx="741542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STACK </a:t>
            </a:r>
            <a:r>
              <a:rPr lang="ko-KR" altLang="en-US" dirty="0" smtClean="0">
                <a:solidFill>
                  <a:srgbClr val="FF0000"/>
                </a:solidFill>
              </a:rPr>
              <a:t>검사 코드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isEmpty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{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return</a:t>
            </a:r>
            <a:r>
              <a:rPr lang="ko-KR" altLang="en-US" dirty="0"/>
              <a:t> </a:t>
            </a:r>
            <a:r>
              <a:rPr lang="en-US" altLang="ko-KR" dirty="0"/>
              <a:t>(top == -1); </a:t>
            </a:r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 err="1">
                <a:solidFill>
                  <a:srgbClr val="00B050"/>
                </a:solidFill>
              </a:rPr>
              <a:t>스택이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</a:rPr>
              <a:t>비어있는지 검사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isFull</a:t>
            </a:r>
            <a:r>
              <a:rPr lang="en-US" altLang="ko-KR" dirty="0" smtClean="0"/>
              <a:t>() {</a:t>
            </a:r>
            <a:endParaRPr lang="en-US" altLang="ko-KR" dirty="0"/>
          </a:p>
          <a:p>
            <a:r>
              <a:rPr lang="en-US" altLang="ko-KR" dirty="0"/>
              <a:t>    return (top == (MAX_STACK_SIZE - 1));  </a:t>
            </a:r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 err="1">
                <a:solidFill>
                  <a:srgbClr val="00B050"/>
                </a:solidFill>
              </a:rPr>
              <a:t>스택이</a:t>
            </a:r>
            <a:r>
              <a:rPr lang="ko-KR" altLang="en-US" dirty="0">
                <a:solidFill>
                  <a:srgbClr val="00B050"/>
                </a:solidFill>
              </a:rPr>
              <a:t> 꽉 찼는지 검사 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push(</a:t>
            </a:r>
            <a:r>
              <a:rPr lang="en-US" altLang="ko-KR" dirty="0" err="1"/>
              <a:t>StackObject</a:t>
            </a:r>
            <a:r>
              <a:rPr lang="en-US" altLang="ko-KR" dirty="0"/>
              <a:t> item) </a:t>
            </a:r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 err="1">
                <a:solidFill>
                  <a:srgbClr val="00B050"/>
                </a:solidFill>
              </a:rPr>
              <a:t>스택에</a:t>
            </a:r>
            <a:r>
              <a:rPr lang="ko-KR" altLang="en-US" dirty="0">
                <a:solidFill>
                  <a:srgbClr val="00B050"/>
                </a:solidFill>
              </a:rPr>
              <a:t> 아이템 </a:t>
            </a:r>
            <a:r>
              <a:rPr lang="ko-KR" altLang="en-US" dirty="0" smtClean="0">
                <a:solidFill>
                  <a:srgbClr val="00B050"/>
                </a:solidFill>
              </a:rPr>
              <a:t>추가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StackObject</a:t>
            </a:r>
            <a:r>
              <a:rPr lang="ko-KR" altLang="en-US" dirty="0"/>
              <a:t> </a:t>
            </a:r>
            <a:r>
              <a:rPr lang="en-US" altLang="ko-KR" dirty="0"/>
              <a:t>pop() </a:t>
            </a:r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 err="1">
                <a:solidFill>
                  <a:srgbClr val="00B050"/>
                </a:solidFill>
              </a:rPr>
              <a:t>스택에서</a:t>
            </a:r>
            <a:r>
              <a:rPr lang="ko-KR" altLang="en-US" dirty="0">
                <a:solidFill>
                  <a:srgbClr val="00B050"/>
                </a:solidFill>
              </a:rPr>
              <a:t> 아이템을 빼오기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endParaRPr lang="en-US" altLang="ko-KR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64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1495331"/>
            <a:ext cx="61206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void </a:t>
            </a:r>
            <a:r>
              <a:rPr lang="en-US" altLang="ko-KR" sz="1200" dirty="0" err="1"/>
              <a:t>printMaze</a:t>
            </a:r>
            <a:r>
              <a:rPr lang="en-US" altLang="ko-KR" sz="1200" dirty="0"/>
              <a:t>(char m[MAZE_SIZE][MAZE_SIZE</a:t>
            </a:r>
            <a:r>
              <a:rPr lang="en-US" altLang="ko-KR" sz="1200" dirty="0" smtClean="0"/>
              <a:t>])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en-US" altLang="ko-KR" sz="1200" dirty="0" smtClean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위에서 선언했던 </a:t>
            </a:r>
            <a:r>
              <a:rPr lang="en-US" altLang="ko-KR" sz="1200" dirty="0">
                <a:solidFill>
                  <a:srgbClr val="00B050"/>
                </a:solidFill>
              </a:rPr>
              <a:t>maze </a:t>
            </a:r>
            <a:r>
              <a:rPr lang="ko-KR" altLang="en-US" sz="1200" dirty="0">
                <a:solidFill>
                  <a:srgbClr val="00B050"/>
                </a:solidFill>
              </a:rPr>
              <a:t>를 </a:t>
            </a:r>
            <a:r>
              <a:rPr lang="en-US" altLang="ko-KR" sz="1200" dirty="0">
                <a:solidFill>
                  <a:srgbClr val="00B050"/>
                </a:solidFill>
              </a:rPr>
              <a:t>m[][]</a:t>
            </a:r>
            <a:r>
              <a:rPr lang="ko-KR" altLang="en-US" sz="1200" dirty="0">
                <a:solidFill>
                  <a:srgbClr val="00B050"/>
                </a:solidFill>
              </a:rPr>
              <a:t>에 전달해서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r, c;</a:t>
            </a:r>
          </a:p>
          <a:p>
            <a:endParaRPr lang="ko-KR" altLang="en-US" sz="1200" dirty="0"/>
          </a:p>
          <a:p>
            <a:r>
              <a:rPr lang="pt-BR" altLang="ko-KR" sz="1200" dirty="0"/>
              <a:t>    for (r = 0; r &lt; MAZE_SIZE; r++)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for (c = 0; c &lt; MAZE_SIZE; </a:t>
            </a:r>
            <a:r>
              <a:rPr lang="en-US" altLang="ko-KR" sz="1200" dirty="0" err="1"/>
              <a:t>c++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if (c == </a:t>
            </a:r>
            <a:r>
              <a:rPr lang="en-US" altLang="ko-KR" sz="1200" dirty="0" err="1"/>
              <a:t>here.c</a:t>
            </a:r>
            <a:r>
              <a:rPr lang="en-US" altLang="ko-KR" sz="1200" dirty="0"/>
              <a:t> &amp;&amp; r == </a:t>
            </a:r>
            <a:r>
              <a:rPr lang="en-US" altLang="ko-KR" sz="1200" dirty="0" err="1"/>
              <a:t>here.r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 </a:t>
            </a:r>
            <a:r>
              <a:rPr lang="en-US" altLang="ko-KR" sz="1200" dirty="0" smtClean="0">
                <a:solidFill>
                  <a:srgbClr val="00B050"/>
                </a:solidFill>
              </a:rPr>
              <a:t>              </a:t>
            </a:r>
            <a:r>
              <a:rPr lang="en-US" altLang="ko-KR" sz="1200" dirty="0">
                <a:solidFill>
                  <a:srgbClr val="00B050"/>
                </a:solidFill>
              </a:rPr>
              <a:t>// 1) </a:t>
            </a:r>
            <a:r>
              <a:rPr lang="en-US" altLang="ko-KR" sz="1200" dirty="0" err="1">
                <a:solidFill>
                  <a:srgbClr val="00B050"/>
                </a:solidFill>
              </a:rPr>
              <a:t>c,r</a:t>
            </a:r>
            <a:r>
              <a:rPr lang="ko-KR" altLang="en-US" sz="1200" dirty="0">
                <a:solidFill>
                  <a:srgbClr val="00B050"/>
                </a:solidFill>
              </a:rPr>
              <a:t>이 각각 </a:t>
            </a:r>
            <a:r>
              <a:rPr lang="en-US" altLang="ko-KR" sz="1200" dirty="0" err="1">
                <a:solidFill>
                  <a:srgbClr val="00B050"/>
                </a:solidFill>
              </a:rPr>
              <a:t>here.c</a:t>
            </a:r>
            <a:r>
              <a:rPr lang="en-US" altLang="ko-KR" sz="1200" dirty="0">
                <a:solidFill>
                  <a:srgbClr val="00B050"/>
                </a:solidFill>
              </a:rPr>
              <a:t>, </a:t>
            </a:r>
            <a:r>
              <a:rPr lang="en-US" altLang="ko-KR" sz="1200" dirty="0" err="1">
                <a:solidFill>
                  <a:srgbClr val="00B050"/>
                </a:solidFill>
              </a:rPr>
              <a:t>here.r</a:t>
            </a:r>
            <a:r>
              <a:rPr lang="ko-KR" altLang="en-US" sz="1200" dirty="0">
                <a:solidFill>
                  <a:srgbClr val="00B050"/>
                </a:solidFill>
              </a:rPr>
              <a:t>과 모두 같으면</a:t>
            </a:r>
          </a:p>
          <a:p>
            <a:r>
              <a:rPr lang="ko-KR" altLang="en-US" sz="1200" dirty="0"/>
              <a:t>           </a:t>
            </a:r>
            <a:r>
              <a:rPr lang="ko-KR" altLang="en-US" sz="1200" dirty="0" smtClean="0"/>
              <a:t>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("m "); </a:t>
            </a:r>
            <a:r>
              <a:rPr lang="en-US" altLang="ko-KR" sz="1200" dirty="0">
                <a:solidFill>
                  <a:srgbClr val="00B050"/>
                </a:solidFill>
              </a:rPr>
              <a:t>// m</a:t>
            </a:r>
            <a:r>
              <a:rPr lang="ko-KR" altLang="en-US" sz="1200" dirty="0">
                <a:solidFill>
                  <a:srgbClr val="00B050"/>
                </a:solidFill>
              </a:rPr>
              <a:t>을 기록하고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else</a:t>
            </a:r>
            <a:r>
              <a:rPr lang="ko-KR" altLang="en-US" sz="1200" dirty="0"/>
              <a:t>  </a:t>
            </a:r>
            <a:r>
              <a:rPr lang="en-US" altLang="ko-KR" sz="1200" dirty="0">
                <a:solidFill>
                  <a:srgbClr val="00B050"/>
                </a:solidFill>
              </a:rPr>
              <a:t>// 1)</a:t>
            </a:r>
            <a:r>
              <a:rPr lang="ko-KR" altLang="en-US" sz="1200" dirty="0">
                <a:solidFill>
                  <a:srgbClr val="00B050"/>
                </a:solidFill>
              </a:rPr>
              <a:t>이 </a:t>
            </a:r>
            <a:r>
              <a:rPr lang="ko-KR" altLang="en-US" sz="1200" dirty="0" err="1">
                <a:solidFill>
                  <a:srgbClr val="00B050"/>
                </a:solidFill>
              </a:rPr>
              <a:t>아닌것중에</a:t>
            </a:r>
            <a:endParaRPr lang="ko-KR" altLang="en-US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    if (m[r][c] == 0)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("0 "); </a:t>
            </a:r>
            <a:endParaRPr lang="en-US" altLang="ko-KR" sz="1200" dirty="0" smtClean="0"/>
          </a:p>
          <a:p>
            <a:r>
              <a:rPr lang="en-US" altLang="ko-KR" sz="1200" dirty="0">
                <a:solidFill>
                  <a:srgbClr val="00B050"/>
                </a:solidFill>
              </a:rPr>
              <a:t> </a:t>
            </a:r>
            <a:r>
              <a:rPr lang="en-US" altLang="ko-KR" sz="1200" dirty="0" smtClean="0">
                <a:solidFill>
                  <a:srgbClr val="00B050"/>
                </a:solidFill>
              </a:rPr>
              <a:t>                // </a:t>
            </a:r>
            <a:r>
              <a:rPr lang="en-US" altLang="ko-KR" sz="1200" dirty="0">
                <a:solidFill>
                  <a:srgbClr val="00B050"/>
                </a:solidFill>
              </a:rPr>
              <a:t>2) m[r][c]</a:t>
            </a:r>
            <a:r>
              <a:rPr lang="ko-KR" altLang="en-US" sz="1200" dirty="0">
                <a:solidFill>
                  <a:srgbClr val="00B050"/>
                </a:solidFill>
              </a:rPr>
              <a:t>가 </a:t>
            </a:r>
            <a:r>
              <a:rPr lang="en-US" altLang="ko-KR" sz="1200" dirty="0">
                <a:solidFill>
                  <a:srgbClr val="00B050"/>
                </a:solidFill>
              </a:rPr>
              <a:t>0</a:t>
            </a:r>
            <a:r>
              <a:rPr lang="ko-KR" altLang="en-US" sz="1200" dirty="0">
                <a:solidFill>
                  <a:srgbClr val="00B050"/>
                </a:solidFill>
              </a:rPr>
              <a:t>이면 </a:t>
            </a:r>
            <a:r>
              <a:rPr lang="en-US" altLang="ko-KR" sz="1200" dirty="0">
                <a:solidFill>
                  <a:srgbClr val="00B050"/>
                </a:solidFill>
              </a:rPr>
              <a:t>0</a:t>
            </a:r>
            <a:r>
              <a:rPr lang="ko-KR" altLang="en-US" sz="1200" dirty="0">
                <a:solidFill>
                  <a:srgbClr val="00B050"/>
                </a:solidFill>
              </a:rPr>
              <a:t>을 기록하고</a:t>
            </a:r>
          </a:p>
          <a:p>
            <a:r>
              <a:rPr lang="ko-KR" altLang="en-US" sz="1200" dirty="0"/>
              <a:t>                </a:t>
            </a:r>
            <a:r>
              <a:rPr lang="en-US" altLang="ko-KR" sz="1200" dirty="0"/>
              <a:t>else</a:t>
            </a:r>
            <a:r>
              <a:rPr lang="ko-KR" altLang="en-US" sz="1200" dirty="0"/>
              <a:t>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("%c ", m[r][c]);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</a:t>
            </a:r>
            <a:r>
              <a:rPr lang="en-US" altLang="ko-KR" sz="1200" dirty="0">
                <a:solidFill>
                  <a:srgbClr val="00B050"/>
                </a:solidFill>
              </a:rPr>
              <a:t>// 2)</a:t>
            </a:r>
            <a:r>
              <a:rPr lang="ko-KR" altLang="en-US" sz="1200" dirty="0">
                <a:solidFill>
                  <a:srgbClr val="00B050"/>
                </a:solidFill>
              </a:rPr>
              <a:t>도 아니면 </a:t>
            </a:r>
            <a:r>
              <a:rPr lang="en-US" altLang="ko-KR" sz="1200" dirty="0">
                <a:solidFill>
                  <a:srgbClr val="00B050"/>
                </a:solidFill>
              </a:rPr>
              <a:t>m[r][c]</a:t>
            </a:r>
            <a:r>
              <a:rPr lang="ko-KR" altLang="en-US" sz="1200" dirty="0">
                <a:solidFill>
                  <a:srgbClr val="00B050"/>
                </a:solidFill>
              </a:rPr>
              <a:t>의 내용을 그대로 기록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("\n"); </a:t>
            </a:r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 err="1">
                <a:solidFill>
                  <a:srgbClr val="00B050"/>
                </a:solidFill>
              </a:rPr>
              <a:t>한줄씩</a:t>
            </a:r>
            <a:r>
              <a:rPr lang="ko-KR" altLang="en-US" sz="1200" dirty="0">
                <a:solidFill>
                  <a:srgbClr val="00B050"/>
                </a:solidFill>
              </a:rPr>
              <a:t> 쓰고 줄을 바꿈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("\n\n");   </a:t>
            </a:r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매트릭스를 다 쓰고 </a:t>
            </a:r>
            <a:r>
              <a:rPr lang="ko-KR" altLang="en-US" sz="1200" dirty="0" smtClean="0">
                <a:solidFill>
                  <a:srgbClr val="00B050"/>
                </a:solidFill>
              </a:rPr>
              <a:t>두 줄을 </a:t>
            </a:r>
            <a:r>
              <a:rPr lang="ko-KR" altLang="en-US" sz="1200" dirty="0">
                <a:solidFill>
                  <a:srgbClr val="00B050"/>
                </a:solidFill>
              </a:rPr>
              <a:t>띄움</a:t>
            </a:r>
          </a:p>
          <a:p>
            <a:r>
              <a:rPr lang="en-US" altLang="ko-KR" sz="1200" dirty="0"/>
              <a:t>    system("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");  </a:t>
            </a:r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화면 지우기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72" y="62068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구현 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함</a:t>
            </a:r>
            <a:r>
              <a:rPr lang="ko-KR" altLang="en-US" dirty="0">
                <a:solidFill>
                  <a:srgbClr val="FF0000"/>
                </a:solidFill>
              </a:rPr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103323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39" y="764704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메인 함수 </a:t>
            </a:r>
            <a:r>
              <a:rPr lang="en-US" altLang="ko-KR" dirty="0" smtClean="0">
                <a:solidFill>
                  <a:srgbClr val="FF0000"/>
                </a:solidFill>
              </a:rPr>
              <a:t>/ </a:t>
            </a:r>
            <a:r>
              <a:rPr lang="ko-KR" altLang="en-US" dirty="0" smtClean="0">
                <a:solidFill>
                  <a:srgbClr val="FF0000"/>
                </a:solidFill>
              </a:rPr>
              <a:t>화면 구현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528704"/>
            <a:ext cx="47525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v</a:t>
            </a:r>
            <a:r>
              <a:rPr lang="en-US" altLang="ko-KR" sz="1000" dirty="0" smtClean="0"/>
              <a:t>oid </a:t>
            </a:r>
            <a:r>
              <a:rPr lang="en-US" altLang="ko-KR" sz="1000" dirty="0"/>
              <a:t>main()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r, c;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here =</a:t>
            </a:r>
            <a:r>
              <a:rPr lang="ko-KR" altLang="en-US" sz="1000" dirty="0"/>
              <a:t> </a:t>
            </a:r>
            <a:r>
              <a:rPr lang="en-US" altLang="ko-KR" sz="1000" dirty="0"/>
              <a:t>entry; </a:t>
            </a:r>
            <a:r>
              <a:rPr lang="en-US" altLang="ko-KR" sz="1000" dirty="0">
                <a:solidFill>
                  <a:srgbClr val="00B050"/>
                </a:solidFill>
              </a:rPr>
              <a:t>//</a:t>
            </a:r>
            <a:r>
              <a:rPr lang="ko-KR" altLang="en-US" sz="1000" dirty="0">
                <a:solidFill>
                  <a:srgbClr val="00B050"/>
                </a:solidFill>
              </a:rPr>
              <a:t>시작 위치</a:t>
            </a:r>
            <a:r>
              <a:rPr lang="en-US" altLang="ko-KR" sz="1000" dirty="0">
                <a:solidFill>
                  <a:srgbClr val="00B050"/>
                </a:solidFill>
              </a:rPr>
              <a:t>, </a:t>
            </a:r>
            <a:r>
              <a:rPr lang="ko-KR" altLang="en-US" sz="1000" dirty="0">
                <a:solidFill>
                  <a:srgbClr val="00B050"/>
                </a:solidFill>
              </a:rPr>
              <a:t>입구 </a:t>
            </a:r>
            <a:endParaRPr lang="en-US" altLang="ko-KR" sz="1000" dirty="0" smtClean="0">
              <a:solidFill>
                <a:srgbClr val="00B050"/>
              </a:solidFill>
            </a:endParaRP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printMaze</a:t>
            </a:r>
            <a:r>
              <a:rPr lang="en-US" altLang="ko-KR" sz="1000" dirty="0" smtClean="0"/>
              <a:t>(maze</a:t>
            </a:r>
            <a:r>
              <a:rPr lang="en-US" altLang="ko-KR" sz="1000" dirty="0">
                <a:solidFill>
                  <a:srgbClr val="00B050"/>
                </a:solidFill>
              </a:rPr>
              <a:t>);  // </a:t>
            </a:r>
            <a:r>
              <a:rPr lang="ko-KR" altLang="en-US" sz="1000" dirty="0">
                <a:solidFill>
                  <a:srgbClr val="00B050"/>
                </a:solidFill>
              </a:rPr>
              <a:t>미로출력</a:t>
            </a:r>
          </a:p>
          <a:p>
            <a:r>
              <a:rPr lang="ko-KR" altLang="en-US" sz="1000" dirty="0"/>
              <a:t>   </a:t>
            </a:r>
          </a:p>
          <a:p>
            <a:r>
              <a:rPr lang="ko-KR" altLang="en-US" sz="1000" dirty="0" smtClean="0"/>
              <a:t>    </a:t>
            </a:r>
            <a:r>
              <a:rPr lang="en-US" altLang="ko-KR" sz="1000" dirty="0"/>
              <a:t>while</a:t>
            </a:r>
            <a:r>
              <a:rPr lang="ko-KR" altLang="en-US" sz="1000" dirty="0"/>
              <a:t> </a:t>
            </a:r>
            <a:r>
              <a:rPr lang="en-US" altLang="ko-KR" sz="1000" dirty="0"/>
              <a:t>(maze[</a:t>
            </a:r>
            <a:r>
              <a:rPr lang="en-US" altLang="ko-KR" sz="1000" dirty="0" err="1"/>
              <a:t>here.r</a:t>
            </a:r>
            <a:r>
              <a:rPr lang="en-US" altLang="ko-KR" sz="1000" dirty="0"/>
              <a:t>][</a:t>
            </a:r>
            <a:r>
              <a:rPr lang="en-US" altLang="ko-KR" sz="1000" dirty="0" err="1"/>
              <a:t>here.c</a:t>
            </a:r>
            <a:r>
              <a:rPr lang="en-US" altLang="ko-KR" sz="1000" dirty="0"/>
              <a:t>] != 'X') </a:t>
            </a:r>
            <a:r>
              <a:rPr lang="en-US" altLang="ko-KR" sz="1000" dirty="0">
                <a:solidFill>
                  <a:srgbClr val="00B050"/>
                </a:solidFill>
              </a:rPr>
              <a:t>// </a:t>
            </a:r>
            <a:r>
              <a:rPr lang="ko-KR" altLang="en-US" sz="1000" dirty="0">
                <a:solidFill>
                  <a:srgbClr val="00B050"/>
                </a:solidFill>
              </a:rPr>
              <a:t>현재 위치가 출구</a:t>
            </a:r>
            <a:r>
              <a:rPr lang="en-US" altLang="ko-KR" sz="1000" dirty="0">
                <a:solidFill>
                  <a:srgbClr val="00B050"/>
                </a:solidFill>
              </a:rPr>
              <a:t>('x')</a:t>
            </a:r>
            <a:r>
              <a:rPr lang="ko-KR" altLang="en-US" sz="1000" dirty="0">
                <a:solidFill>
                  <a:srgbClr val="00B050"/>
                </a:solidFill>
              </a:rPr>
              <a:t>가 </a:t>
            </a:r>
            <a:r>
              <a:rPr lang="ko-KR" altLang="en-US" sz="1000" dirty="0" err="1">
                <a:solidFill>
                  <a:srgbClr val="00B050"/>
                </a:solidFill>
              </a:rPr>
              <a:t>아닐때</a:t>
            </a:r>
            <a:r>
              <a:rPr lang="ko-KR" altLang="en-US" sz="1000" dirty="0">
                <a:solidFill>
                  <a:srgbClr val="00B050"/>
                </a:solidFill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</a:rPr>
              <a:t>까지 반복</a:t>
            </a:r>
            <a:endParaRPr lang="ko-KR" altLang="en-US" sz="1000" dirty="0">
              <a:solidFill>
                <a:srgbClr val="00B050"/>
              </a:solidFill>
            </a:endParaRP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printMaze</a:t>
            </a:r>
            <a:r>
              <a:rPr lang="en-US" altLang="ko-KR" sz="1000" dirty="0"/>
              <a:t>(maze); //  maze</a:t>
            </a:r>
            <a:r>
              <a:rPr lang="ko-KR" altLang="en-US" sz="1000" dirty="0"/>
              <a:t>를 출력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r = </a:t>
            </a:r>
            <a:r>
              <a:rPr lang="en-US" altLang="ko-KR" sz="1000" dirty="0" err="1"/>
              <a:t>here.r</a:t>
            </a:r>
            <a:r>
              <a:rPr lang="en-US" altLang="ko-KR" sz="1000" dirty="0"/>
              <a:t>; </a:t>
            </a:r>
            <a:r>
              <a:rPr lang="en-US" altLang="ko-KR" sz="1000" dirty="0">
                <a:solidFill>
                  <a:srgbClr val="00B050"/>
                </a:solidFill>
              </a:rPr>
              <a:t>//</a:t>
            </a:r>
            <a:r>
              <a:rPr lang="ko-KR" altLang="en-US" sz="1000" dirty="0">
                <a:solidFill>
                  <a:srgbClr val="00B050"/>
                </a:solidFill>
              </a:rPr>
              <a:t>현재 위치 저장 </a:t>
            </a:r>
            <a:endParaRPr lang="en-US" altLang="ko-KR" sz="1000" dirty="0" smtClean="0">
              <a:solidFill>
                <a:srgbClr val="00B050"/>
              </a:solidFill>
            </a:endParaRP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c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here.c</a:t>
            </a:r>
            <a:r>
              <a:rPr lang="en-US" altLang="ko-KR" sz="1000" dirty="0"/>
              <a:t>;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maze[r][c] = '.';  </a:t>
            </a:r>
            <a:r>
              <a:rPr lang="en-US" altLang="ko-KR" sz="1000" dirty="0">
                <a:solidFill>
                  <a:srgbClr val="00B050"/>
                </a:solidFill>
              </a:rPr>
              <a:t>//</a:t>
            </a:r>
            <a:r>
              <a:rPr lang="ko-KR" altLang="en-US" sz="1000" dirty="0">
                <a:solidFill>
                  <a:srgbClr val="00B050"/>
                </a:solidFill>
              </a:rPr>
              <a:t>현재 위치 방문 표시 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pushLoc</a:t>
            </a:r>
            <a:r>
              <a:rPr lang="en-US" altLang="ko-KR" sz="1000" dirty="0"/>
              <a:t>(r - 1, c); </a:t>
            </a:r>
            <a:r>
              <a:rPr lang="en-US" altLang="ko-KR" sz="1000" dirty="0">
                <a:solidFill>
                  <a:srgbClr val="00B050"/>
                </a:solidFill>
              </a:rPr>
              <a:t>//</a:t>
            </a:r>
            <a:r>
              <a:rPr lang="ko-KR" altLang="en-US" sz="1000" dirty="0">
                <a:solidFill>
                  <a:srgbClr val="00B050"/>
                </a:solidFill>
              </a:rPr>
              <a:t>상 </a:t>
            </a:r>
            <a:r>
              <a:rPr lang="en-US" altLang="ko-KR" sz="1000" dirty="0">
                <a:solidFill>
                  <a:srgbClr val="00B050"/>
                </a:solidFill>
              </a:rPr>
              <a:t>// </a:t>
            </a:r>
            <a:r>
              <a:rPr lang="en-US" altLang="ko-KR" sz="1000" dirty="0" err="1">
                <a:solidFill>
                  <a:srgbClr val="00B050"/>
                </a:solidFill>
              </a:rPr>
              <a:t>pushLoc</a:t>
            </a:r>
            <a:r>
              <a:rPr lang="en-US" altLang="ko-KR" sz="1000" dirty="0">
                <a:solidFill>
                  <a:srgbClr val="00B050"/>
                </a:solidFill>
              </a:rPr>
              <a:t>(r-1,c) </a:t>
            </a:r>
            <a:r>
              <a:rPr lang="ko-KR" altLang="en-US" sz="1000" dirty="0">
                <a:solidFill>
                  <a:srgbClr val="00B050"/>
                </a:solidFill>
              </a:rPr>
              <a:t>호출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pushLoc</a:t>
            </a:r>
            <a:r>
              <a:rPr lang="en-US" altLang="ko-KR" sz="1000" dirty="0"/>
              <a:t>(r + 1, c); </a:t>
            </a:r>
            <a:r>
              <a:rPr lang="en-US" altLang="ko-KR" sz="1000" dirty="0">
                <a:solidFill>
                  <a:srgbClr val="00B050"/>
                </a:solidFill>
              </a:rPr>
              <a:t>//</a:t>
            </a:r>
            <a:r>
              <a:rPr lang="ko-KR" altLang="en-US" sz="1000" dirty="0">
                <a:solidFill>
                  <a:srgbClr val="00B050"/>
                </a:solidFill>
              </a:rPr>
              <a:t>하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pushLoc</a:t>
            </a:r>
            <a:r>
              <a:rPr lang="en-US" altLang="ko-KR" sz="1000" dirty="0"/>
              <a:t>(r, c - 1); </a:t>
            </a:r>
            <a:r>
              <a:rPr lang="en-US" altLang="ko-KR" sz="1000" dirty="0">
                <a:solidFill>
                  <a:srgbClr val="00B050"/>
                </a:solidFill>
              </a:rPr>
              <a:t>//</a:t>
            </a:r>
            <a:r>
              <a:rPr lang="ko-KR" altLang="en-US" sz="1000" dirty="0">
                <a:solidFill>
                  <a:srgbClr val="00B050"/>
                </a:solidFill>
              </a:rPr>
              <a:t>좌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pushLoc</a:t>
            </a:r>
            <a:r>
              <a:rPr lang="en-US" altLang="ko-KR" sz="1000" dirty="0"/>
              <a:t>(r, c + 1); </a:t>
            </a:r>
            <a:r>
              <a:rPr lang="en-US" altLang="ko-KR" sz="1000" dirty="0">
                <a:solidFill>
                  <a:srgbClr val="00B050"/>
                </a:solidFill>
              </a:rPr>
              <a:t>//</a:t>
            </a:r>
            <a:r>
              <a:rPr lang="ko-KR" altLang="en-US" sz="1000" dirty="0">
                <a:solidFill>
                  <a:srgbClr val="00B050"/>
                </a:solidFill>
              </a:rPr>
              <a:t>우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if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isEmpty</a:t>
            </a:r>
            <a:r>
              <a:rPr lang="en-US" altLang="ko-KR" sz="1000" dirty="0"/>
              <a:t>())</a:t>
            </a:r>
            <a:r>
              <a:rPr lang="en-US" altLang="ko-KR" sz="1000" dirty="0">
                <a:solidFill>
                  <a:srgbClr val="00B050"/>
                </a:solidFill>
              </a:rPr>
              <a:t>  // </a:t>
            </a:r>
            <a:r>
              <a:rPr lang="ko-KR" altLang="en-US" sz="1000" dirty="0" err="1">
                <a:solidFill>
                  <a:srgbClr val="00B050"/>
                </a:solidFill>
              </a:rPr>
              <a:t>스택이</a:t>
            </a:r>
            <a:r>
              <a:rPr lang="ko-KR" altLang="en-US" sz="1000" dirty="0">
                <a:solidFill>
                  <a:srgbClr val="00B050"/>
                </a:solidFill>
              </a:rPr>
              <a:t> 비어있으면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</a:t>
            </a:r>
            <a:r>
              <a:rPr lang="ko-KR" altLang="en-US" sz="1000" dirty="0"/>
              <a:t>실패</a:t>
            </a:r>
            <a:r>
              <a:rPr lang="en-US" altLang="ko-KR" sz="1000" dirty="0"/>
              <a:t>\n"); </a:t>
            </a:r>
            <a:r>
              <a:rPr lang="en-US" altLang="ko-KR" sz="1000" dirty="0">
                <a:solidFill>
                  <a:srgbClr val="00B050"/>
                </a:solidFill>
              </a:rPr>
              <a:t>// </a:t>
            </a:r>
            <a:r>
              <a:rPr lang="ko-KR" altLang="en-US" sz="1000" dirty="0">
                <a:solidFill>
                  <a:srgbClr val="00B050"/>
                </a:solidFill>
              </a:rPr>
              <a:t>출력</a:t>
            </a:r>
          </a:p>
          <a:p>
            <a:r>
              <a:rPr lang="en-US" altLang="ko-KR" sz="1000" dirty="0"/>
              <a:t>            return;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        else   </a:t>
            </a:r>
            <a:r>
              <a:rPr lang="en-US" altLang="ko-KR" sz="1000" dirty="0">
                <a:solidFill>
                  <a:srgbClr val="00B050"/>
                </a:solidFill>
              </a:rPr>
              <a:t>// </a:t>
            </a:r>
            <a:r>
              <a:rPr lang="ko-KR" altLang="en-US" sz="1000" dirty="0">
                <a:solidFill>
                  <a:srgbClr val="00B050"/>
                </a:solidFill>
              </a:rPr>
              <a:t>아니면</a:t>
            </a:r>
          </a:p>
          <a:p>
            <a:r>
              <a:rPr lang="ko-KR" altLang="en-US" sz="1000" dirty="0"/>
              <a:t>            </a:t>
            </a:r>
            <a:r>
              <a:rPr lang="en-US" altLang="ko-KR" sz="1000" dirty="0"/>
              <a:t>here =</a:t>
            </a:r>
            <a:r>
              <a:rPr lang="ko-KR" altLang="en-US" sz="1000" dirty="0"/>
              <a:t> </a:t>
            </a:r>
            <a:r>
              <a:rPr lang="en-US" altLang="ko-KR" sz="1000" dirty="0"/>
              <a:t>pop();  </a:t>
            </a:r>
            <a:r>
              <a:rPr lang="en-US" altLang="ko-KR" sz="1000" dirty="0">
                <a:solidFill>
                  <a:srgbClr val="00B050"/>
                </a:solidFill>
              </a:rPr>
              <a:t>// </a:t>
            </a:r>
            <a:r>
              <a:rPr lang="ko-KR" altLang="en-US" sz="1000" dirty="0" err="1">
                <a:solidFill>
                  <a:srgbClr val="00B050"/>
                </a:solidFill>
              </a:rPr>
              <a:t>스택에서</a:t>
            </a:r>
            <a:r>
              <a:rPr lang="ko-KR" altLang="en-US" sz="1000" dirty="0">
                <a:solidFill>
                  <a:srgbClr val="00B050"/>
                </a:solidFill>
              </a:rPr>
              <a:t> 하나 꺼냄 </a:t>
            </a:r>
            <a:endParaRPr lang="en-US" altLang="ko-KR" sz="1000" dirty="0" smtClean="0">
              <a:solidFill>
                <a:srgbClr val="00B050"/>
              </a:solidFill>
            </a:endParaRP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</a:t>
            </a:r>
            <a:r>
              <a:rPr lang="en-US" altLang="ko-KR" sz="1000" dirty="0" err="1" smtClean="0"/>
              <a:t>printMaze</a:t>
            </a:r>
            <a:r>
              <a:rPr lang="en-US" altLang="ko-KR" sz="1000" dirty="0" smtClean="0"/>
              <a:t>(maze</a:t>
            </a:r>
            <a:r>
              <a:rPr lang="en-US" altLang="ko-KR" sz="1000" dirty="0"/>
              <a:t>); </a:t>
            </a:r>
            <a:r>
              <a:rPr lang="en-US" altLang="ko-KR" sz="1000" dirty="0">
                <a:solidFill>
                  <a:srgbClr val="00B050"/>
                </a:solidFill>
              </a:rPr>
              <a:t>// </a:t>
            </a:r>
            <a:r>
              <a:rPr lang="ko-KR" altLang="en-US" sz="1000" dirty="0">
                <a:solidFill>
                  <a:srgbClr val="00B050"/>
                </a:solidFill>
              </a:rPr>
              <a:t>미로 출력</a:t>
            </a:r>
          </a:p>
          <a:p>
            <a:r>
              <a:rPr lang="ko-KR" altLang="en-US" sz="1000" dirty="0"/>
              <a:t>        </a:t>
            </a:r>
          </a:p>
          <a:p>
            <a:r>
              <a:rPr lang="ko-KR" altLang="en-US" sz="1000" dirty="0"/>
              <a:t>            </a:t>
            </a:r>
            <a:r>
              <a:rPr lang="en-US" altLang="ko-KR" sz="1000" dirty="0"/>
              <a:t>}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</a:t>
            </a:r>
            <a:r>
              <a:rPr lang="ko-KR" altLang="en-US" sz="1000" dirty="0"/>
              <a:t>성공</a:t>
            </a:r>
            <a:r>
              <a:rPr lang="en-US" altLang="ko-KR" sz="1000" dirty="0"/>
              <a:t>\n");  </a:t>
            </a:r>
            <a:r>
              <a:rPr lang="en-US" altLang="ko-KR" sz="1000" dirty="0">
                <a:solidFill>
                  <a:srgbClr val="00B050"/>
                </a:solidFill>
              </a:rPr>
              <a:t>// </a:t>
            </a:r>
            <a:r>
              <a:rPr lang="ko-KR" altLang="en-US" sz="1000" dirty="0">
                <a:solidFill>
                  <a:srgbClr val="00B050"/>
                </a:solidFill>
              </a:rPr>
              <a:t>성공 출력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pic>
        <p:nvPicPr>
          <p:cNvPr id="4" name="Picture 2" descr="C:\Users\user\Desktop\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528704"/>
            <a:ext cx="2392363" cy="261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user\Desktop\Z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235" y="4509120"/>
            <a:ext cx="3730053" cy="149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47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726</Words>
  <Application>Microsoft Office PowerPoint</Application>
  <PresentationFormat>화면 슬라이드 쇼(4:3)</PresentationFormat>
  <Paragraphs>101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2021-12-13T01:09:09Z</dcterms:created>
  <dcterms:modified xsi:type="dcterms:W3CDTF">2021-12-13T02:04:37Z</dcterms:modified>
</cp:coreProperties>
</file>