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59" r:id="rId5"/>
    <p:sldId id="29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6" r:id="rId37"/>
    <p:sldId id="295" r:id="rId38"/>
    <p:sldId id="292" r:id="rId39"/>
    <p:sldId id="297" r:id="rId40"/>
    <p:sldId id="308" r:id="rId41"/>
    <p:sldId id="309" r:id="rId42"/>
    <p:sldId id="310" r:id="rId43"/>
    <p:sldId id="299" r:id="rId44"/>
    <p:sldId id="311" r:id="rId45"/>
    <p:sldId id="312" r:id="rId46"/>
    <p:sldId id="298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00" r:id="rId59"/>
    <p:sldId id="324" r:id="rId60"/>
    <p:sldId id="331" r:id="rId61"/>
    <p:sldId id="301" r:id="rId62"/>
    <p:sldId id="325" r:id="rId63"/>
    <p:sldId id="332" r:id="rId64"/>
    <p:sldId id="333" r:id="rId65"/>
    <p:sldId id="334" r:id="rId66"/>
    <p:sldId id="335" r:id="rId67"/>
    <p:sldId id="336" r:id="rId68"/>
    <p:sldId id="302" r:id="rId69"/>
    <p:sldId id="326" r:id="rId70"/>
    <p:sldId id="337" r:id="rId71"/>
    <p:sldId id="303" r:id="rId72"/>
    <p:sldId id="327" r:id="rId73"/>
    <p:sldId id="338" r:id="rId74"/>
    <p:sldId id="304" r:id="rId75"/>
    <p:sldId id="329" r:id="rId76"/>
    <p:sldId id="339" r:id="rId77"/>
    <p:sldId id="305" r:id="rId78"/>
    <p:sldId id="328" r:id="rId79"/>
    <p:sldId id="306" r:id="rId80"/>
    <p:sldId id="330" r:id="rId81"/>
    <p:sldId id="344" r:id="rId82"/>
    <p:sldId id="343" r:id="rId83"/>
    <p:sldId id="288" r:id="rId84"/>
    <p:sldId id="289" r:id="rId8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 및 목차" id="{2E6F6E54-8617-441D-BFA4-CB6E32046C1F}">
          <p14:sldIdLst>
            <p14:sldId id="256"/>
            <p14:sldId id="257"/>
            <p14:sldId id="258"/>
            <p14:sldId id="259"/>
            <p14:sldId id="291"/>
          </p14:sldIdLst>
        </p14:section>
        <p14:section name="I.요약 및 소개" id="{DD1B983B-40B6-4EF7-AB9F-C933A02734A1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II. 관련 연구" id="{DEFB2396-3FB0-4919-A328-88AF52FCC15C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III. 모델에 사용된 공격" id="{0BA424AA-6E9E-4BAB-9FD6-4BE7AD96620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3"/>
            <p14:sldId id="294"/>
            <p14:sldId id="296"/>
            <p14:sldId id="295"/>
            <p14:sldId id="292"/>
          </p14:sldIdLst>
        </p14:section>
        <p14:section name="IV. LSTM 기반 네트워크 침입 감지 시스템" id="{5DB4A083-0D35-4D1B-97C6-6E52976E60AC}">
          <p14:sldIdLst>
            <p14:sldId id="297"/>
            <p14:sldId id="308"/>
            <p14:sldId id="309"/>
            <p14:sldId id="310"/>
            <p14:sldId id="299"/>
            <p14:sldId id="311"/>
            <p14:sldId id="312"/>
            <p14:sldId id="298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V. 실험 결과 및 성능 평가" id="{B3036AB5-AA0E-4CF3-B963-7F92CB58A969}">
          <p14:sldIdLst>
            <p14:sldId id="300"/>
            <p14:sldId id="324"/>
            <p14:sldId id="331"/>
            <p14:sldId id="301"/>
            <p14:sldId id="325"/>
            <p14:sldId id="332"/>
            <p14:sldId id="333"/>
            <p14:sldId id="334"/>
            <p14:sldId id="335"/>
            <p14:sldId id="336"/>
            <p14:sldId id="302"/>
            <p14:sldId id="326"/>
            <p14:sldId id="337"/>
            <p14:sldId id="303"/>
            <p14:sldId id="327"/>
            <p14:sldId id="338"/>
            <p14:sldId id="304"/>
            <p14:sldId id="329"/>
            <p14:sldId id="339"/>
            <p14:sldId id="305"/>
            <p14:sldId id="328"/>
            <p14:sldId id="306"/>
            <p14:sldId id="330"/>
            <p14:sldId id="344"/>
          </p14:sldIdLst>
        </p14:section>
        <p14:section name="VII. 결론" id="{D1B2B06B-10C3-460E-BBAE-8156E79EDC5B}">
          <p14:sldIdLst>
            <p14:sldId id="343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3" autoAdjust="0"/>
    <p:restoredTop sz="98832" autoAdjust="0"/>
  </p:normalViewPr>
  <p:slideViewPr>
    <p:cSldViewPr>
      <p:cViewPr varScale="1">
        <p:scale>
          <a:sx n="103" d="100"/>
          <a:sy n="103" d="100"/>
        </p:scale>
        <p:origin x="1070" y="72"/>
      </p:cViewPr>
      <p:guideLst>
        <p:guide orient="horz" pos="161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93954A-C201-EB40-9459-342C786798D2}" type="datetime1">
              <a:rPr lang="en-US">
                <a:latin typeface="Arial"/>
              </a:rPr>
              <a:pPr lvl="0">
                <a:defRPr/>
              </a:pPr>
              <a:t>8/31/2022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52853C-6216-544B-82BE-E4DDDB9FF424}" type="slidenum">
              <a:rPr lang="en-US">
                <a:latin typeface="Arial"/>
              </a:rPr>
              <a:pPr lvl="0"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7D7D0FC4-79A4-4CD6-9D21-6D2AFDDF42EC}" type="datetime1">
              <a:rPr lang="en-JM"/>
              <a:pPr lvl="0">
                <a:defRPr/>
              </a:pPr>
              <a:t>31/8/2022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FEA829E4-7B8F-48ED-BCF8-1C0A3C644052}" type="slidenum">
              <a:rPr lang="en-JM"/>
              <a:pPr lvl="0">
                <a:defRPr/>
              </a:pPr>
              <a:t>‹#›</a:t>
            </a:fld>
            <a:endParaRPr lang="en-J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©2022,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3257550"/>
            <a:ext cx="6781800" cy="4325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0" u="none" strike="noStrike" dirty="0"/>
              <a:t>LSTM-Based Intrusion Detection System </a:t>
            </a:r>
            <a:br>
              <a:rPr lang="ko-KR" altLang="en-US" sz="2000" b="1" i="0" u="none" strike="noStrike" dirty="0"/>
            </a:br>
            <a:r>
              <a:rPr lang="EN-US" sz="2000" b="1" i="0" u="none" strike="noStrike" dirty="0"/>
              <a:t>for In-Vehicle Can Bus Communications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2022.08.23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300"/>
              <a:t>소개</a:t>
            </a:r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marL="182562" lvl="1" indent="0">
              <a:buNone/>
              <a:defRPr/>
            </a:pPr>
            <a:endParaRPr lang="en-US" altLang="ko-KR" sz="1100"/>
          </a:p>
          <a:p>
            <a:pPr lvl="1">
              <a:defRPr/>
            </a:pPr>
            <a:r>
              <a:rPr lang="en-US" altLang="ko-KR" sz="1100" b="1"/>
              <a:t>CRC Field</a:t>
            </a:r>
          </a:p>
          <a:p>
            <a:pPr lvl="2">
              <a:defRPr/>
            </a:pPr>
            <a:r>
              <a:rPr lang="ko-KR" altLang="en-US" sz="1000"/>
              <a:t>메시지 전송에 대한 오류를 감지하는데 사용된다</a:t>
            </a:r>
            <a:r>
              <a:rPr lang="en-US" altLang="ko-KR" sz="1000"/>
              <a:t>.</a:t>
            </a:r>
          </a:p>
          <a:p>
            <a:pPr lvl="2">
              <a:defRPr/>
            </a:pPr>
            <a:r>
              <a:rPr lang="en-US" altLang="ko-KR" sz="1000"/>
              <a:t>CRC</a:t>
            </a:r>
            <a:r>
              <a:rPr lang="ko-KR" altLang="en-US" sz="1000"/>
              <a:t> 필드 크기는 </a:t>
            </a:r>
            <a:r>
              <a:rPr lang="en-US" altLang="ko-KR" sz="1000"/>
              <a:t>16</a:t>
            </a:r>
            <a:r>
              <a:rPr lang="ko-KR" altLang="en-US" sz="1000"/>
              <a:t>비트이며 </a:t>
            </a:r>
            <a:r>
              <a:rPr lang="en-US" altLang="ko-KR" sz="1000"/>
              <a:t>SOF</a:t>
            </a:r>
            <a:r>
              <a:rPr lang="ko-KR" altLang="en-US" sz="1000"/>
              <a:t>에서 데이터 필드까지의 </a:t>
            </a:r>
            <a:r>
              <a:rPr lang="en-US" altLang="ko-KR" sz="1000"/>
              <a:t>CRC</a:t>
            </a:r>
            <a:r>
              <a:rPr lang="ko-KR" altLang="en-US" sz="1000"/>
              <a:t> 시퀀스를 포함한다</a:t>
            </a:r>
            <a:r>
              <a:rPr lang="en-US" altLang="ko-KR" sz="1000"/>
              <a:t>.</a:t>
            </a:r>
          </a:p>
          <a:p>
            <a:pPr lvl="2">
              <a:defRPr/>
            </a:pPr>
            <a:endParaRPr lang="en-US" altLang="ko-KR" sz="1000"/>
          </a:p>
          <a:p>
            <a:pPr lvl="1">
              <a:defRPr/>
            </a:pPr>
            <a:r>
              <a:rPr lang="en-US" altLang="ko-KR" sz="1100" b="1"/>
              <a:t>Acknowledge Field</a:t>
            </a:r>
          </a:p>
          <a:p>
            <a:pPr lvl="2">
              <a:defRPr/>
            </a:pPr>
            <a:r>
              <a:rPr lang="ko-KR" altLang="en-US" sz="1000"/>
              <a:t>이 파일은 수신자 노드에서 </a:t>
            </a:r>
            <a:r>
              <a:rPr lang="en-US" altLang="ko-KR" sz="1000"/>
              <a:t>CAN</a:t>
            </a:r>
            <a:r>
              <a:rPr lang="ko-KR" altLang="en-US" sz="1000"/>
              <a:t> 메시지의 올바른 수신에 대한 확인을 받는데 사용된다</a:t>
            </a:r>
            <a:r>
              <a:rPr lang="en-US" altLang="ko-KR" sz="1000"/>
              <a:t>.</a:t>
            </a:r>
          </a:p>
          <a:p>
            <a:pPr lvl="2">
              <a:defRPr/>
            </a:pPr>
            <a:r>
              <a:rPr lang="ko-KR" altLang="en-US" sz="1000"/>
              <a:t>전송 오류 감지 시 송신자는 </a:t>
            </a:r>
            <a:r>
              <a:rPr lang="en-US" altLang="ko-KR" sz="1000"/>
              <a:t>CAN </a:t>
            </a:r>
            <a:r>
              <a:rPr lang="ko-KR" altLang="en-US" sz="1000"/>
              <a:t>메시지를 다시 전송할 수 있다</a:t>
            </a:r>
            <a:r>
              <a:rPr lang="en-US" altLang="ko-KR" sz="1000"/>
              <a:t>.</a:t>
            </a:r>
          </a:p>
          <a:p>
            <a:pPr lvl="2">
              <a:defRPr/>
            </a:pPr>
            <a:endParaRPr lang="en-US" altLang="ko-KR" sz="1000"/>
          </a:p>
          <a:p>
            <a:pPr lvl="1">
              <a:defRPr/>
            </a:pPr>
            <a:r>
              <a:rPr lang="en-US" altLang="ko-KR" sz="1100" b="1"/>
              <a:t>End of Frame</a:t>
            </a:r>
          </a:p>
          <a:p>
            <a:pPr lvl="2">
              <a:defRPr/>
            </a:pPr>
            <a:r>
              <a:rPr lang="ko-KR" altLang="en-US" sz="1000"/>
              <a:t>해당 필드는 </a:t>
            </a:r>
            <a:r>
              <a:rPr lang="en-US" altLang="ko-KR" sz="1000"/>
              <a:t>CAN </a:t>
            </a:r>
            <a:r>
              <a:rPr lang="ko-KR" altLang="en-US" sz="1000"/>
              <a:t>메시지의 끝을 나타냄</a:t>
            </a:r>
            <a:r>
              <a:rPr lang="en-US" altLang="ko-KR" sz="1000"/>
              <a:t>.</a:t>
            </a:r>
          </a:p>
          <a:p>
            <a:pPr marL="358775" lvl="2" indent="0">
              <a:buNone/>
              <a:defRPr/>
            </a:pPr>
            <a:endParaRPr lang="en-US" altLang="ko-KR" sz="1000"/>
          </a:p>
          <a:p>
            <a:pPr marL="182562" lvl="1" indent="0">
              <a:buNone/>
              <a:defRPr/>
            </a:pPr>
            <a:endParaRPr lang="en-US" altLang="ko-KR" sz="1100"/>
          </a:p>
          <a:p>
            <a:pPr lvl="1">
              <a:defRPr/>
            </a:pPr>
            <a:endParaRPr lang="ko-KR" altLang="en-US" sz="1100"/>
          </a:p>
          <a:p>
            <a:pPr lvl="2">
              <a:defRPr/>
            </a:pPr>
            <a:endParaRPr lang="ko-KR" altLang="en-US" sz="1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570" b="15070"/>
          <a:stretch>
            <a:fillRect/>
          </a:stretch>
        </p:blipFill>
        <p:spPr>
          <a:xfrm>
            <a:off x="457200" y="1123950"/>
            <a:ext cx="455322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885950"/>
            <a:ext cx="3276600" cy="24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Fig1</a:t>
            </a:r>
            <a:r>
              <a:rPr lang="en-US" altLang="ko-KR" sz="1000"/>
              <a:t>. CAN</a:t>
            </a:r>
            <a:r>
              <a:rPr lang="ko-KR" altLang="en-US" sz="1000"/>
              <a:t> </a:t>
            </a:r>
            <a:r>
              <a:rPr lang="en-US" altLang="ko-KR" sz="1000"/>
              <a:t>message format in 11bit mode with DLC=8.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소개</a:t>
            </a:r>
          </a:p>
          <a:p>
            <a:pPr lvl="1">
              <a:defRPr/>
            </a:pPr>
            <a:r>
              <a:rPr lang="en-US" altLang="ko-KR" sz="1100" dirty="0"/>
              <a:t>CAN</a:t>
            </a:r>
            <a:r>
              <a:rPr lang="ko-KR" altLang="en-US" sz="1100" dirty="0"/>
              <a:t> 버스 네트워크는 보안 기능 없이 설계되어 </a:t>
            </a:r>
            <a:r>
              <a:rPr lang="ko-KR" altLang="en-US" sz="1100" b="1" dirty="0"/>
              <a:t>기밀성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 무결성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 가용성 공격에 취약</a:t>
            </a:r>
            <a:r>
              <a:rPr lang="ko-KR" altLang="en-US" sz="1100" dirty="0"/>
              <a:t>하다</a:t>
            </a:r>
            <a:r>
              <a:rPr lang="en-US" altLang="ko-KR" sz="11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차량 내 통신 시스템에서 메시지는 </a:t>
            </a:r>
            <a:r>
              <a:rPr lang="en-US" altLang="ko-KR" sz="1000" dirty="0"/>
              <a:t>CAN </a:t>
            </a:r>
            <a:r>
              <a:rPr lang="ko-KR" altLang="en-US" sz="1000" dirty="0"/>
              <a:t>버스 프로토콜에 의해 관리되는 차량 시스템으로 전송된다</a:t>
            </a:r>
            <a:r>
              <a:rPr lang="en-US" altLang="ko-KR" sz="1000" dirty="0"/>
              <a:t>.</a:t>
            </a:r>
            <a:r>
              <a:rPr lang="ko-KR" altLang="en-US" sz="1000" dirty="0"/>
              <a:t> 수백 개의 센서 데이터가 통신하여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시스템으로 메시지를 보낸다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dirty="0"/>
              <a:t>ECU</a:t>
            </a:r>
            <a:r>
              <a:rPr lang="ko-KR" altLang="en-US" sz="1000" dirty="0"/>
              <a:t>는 네트워크 시스템을 통해 차량의 외부 요소와 제어 데이터를 공유할 수 있다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dirty="0"/>
              <a:t>CAN</a:t>
            </a:r>
            <a:r>
              <a:rPr lang="ko-KR" altLang="en-US" sz="1000" dirty="0"/>
              <a:t> 버스의 주요 보안 문제는 암호화나 인증 없이 모든 </a:t>
            </a:r>
            <a:r>
              <a:rPr lang="en-US" altLang="ko-KR" sz="1000" dirty="0"/>
              <a:t>ECU</a:t>
            </a:r>
            <a:r>
              <a:rPr lang="ko-KR" altLang="en-US" sz="1000" dirty="0"/>
              <a:t>의 메시지를 브로드 캐스트하기 때문에 발생한다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따라서 </a:t>
            </a:r>
            <a:r>
              <a:rPr lang="en-US" altLang="ko-KR" sz="1000" dirty="0"/>
              <a:t>ECU</a:t>
            </a:r>
            <a:r>
              <a:rPr lang="ko-KR" altLang="en-US" sz="1000" dirty="0"/>
              <a:t>는 기본적인 해킹 기술에 취약하기 때문에 공격자가 차량 시스템을 쉽게 장악하여 큰 피해를 입힐 수 있다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0309" y="2490186"/>
            <a:ext cx="3223381" cy="145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0300" y="3928110"/>
            <a:ext cx="4343400" cy="222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/>
              <a:t>각</a:t>
            </a:r>
            <a:r>
              <a:rPr lang="en-US" altLang="ko-KR" sz="900"/>
              <a:t> ECU</a:t>
            </a:r>
            <a:r>
              <a:rPr lang="ko-KR" altLang="en-US" sz="900"/>
              <a:t>는 데이터를 확인하고 데이터를 수신할지 무시할지 결정할 수 있다</a:t>
            </a:r>
            <a:r>
              <a:rPr lang="en-US" altLang="ko-KR" sz="9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소개</a:t>
            </a:r>
          </a:p>
          <a:p>
            <a:pPr lvl="1">
              <a:defRPr/>
            </a:pPr>
            <a:r>
              <a:rPr lang="en-US" altLang="ko-KR" sz="1100" dirty="0"/>
              <a:t>Karl </a:t>
            </a:r>
            <a:r>
              <a:rPr lang="en-US" altLang="ko-KR" sz="1100" dirty="0" err="1"/>
              <a:t>Koscher</a:t>
            </a:r>
            <a:r>
              <a:rPr lang="en-US" altLang="ko-KR" sz="1100" dirty="0"/>
              <a:t> et al, “Experimental Security Analysis of a Modern Automobile”</a:t>
            </a:r>
          </a:p>
          <a:p>
            <a:pPr lvl="2">
              <a:defRPr/>
            </a:pPr>
            <a:r>
              <a:rPr lang="ko-KR" altLang="en-US" sz="1000" dirty="0"/>
              <a:t>위의 논문에서는 차량 시스템에 대한 무선 공격을 조사하여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시스템과 </a:t>
            </a:r>
            <a:r>
              <a:rPr lang="en-US" altLang="ko-KR" sz="1000" dirty="0"/>
              <a:t>ECU</a:t>
            </a:r>
            <a:r>
              <a:rPr lang="ko-KR" altLang="en-US" sz="1000" dirty="0"/>
              <a:t>를 손상시킬 수 있음을 입증했다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해당 연구팀은 </a:t>
            </a:r>
            <a:r>
              <a:rPr lang="en-US" altLang="ko-KR" sz="1000" dirty="0"/>
              <a:t>CAN</a:t>
            </a:r>
            <a:r>
              <a:rPr lang="ko-KR" altLang="en-US" sz="1000" dirty="0"/>
              <a:t> 메시지가 어떻게 </a:t>
            </a:r>
            <a:r>
              <a:rPr lang="en-US" altLang="ko-KR" sz="1000" dirty="0"/>
              <a:t>Spoofing</a:t>
            </a:r>
            <a:r>
              <a:rPr lang="ko-KR" altLang="en-US" sz="1000" dirty="0"/>
              <a:t>에 취약할 수 있는지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프로토콜이 서비스 거부</a:t>
            </a:r>
            <a:r>
              <a:rPr lang="en-US" altLang="ko-KR" sz="1000" dirty="0"/>
              <a:t>(DoS)</a:t>
            </a:r>
            <a:r>
              <a:rPr lang="ko-KR" altLang="en-US" sz="1000" dirty="0"/>
              <a:t> 공격에 어느 정도 취약한지 조사했다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962150" y="3638550"/>
            <a:ext cx="5219700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ECBM</a:t>
            </a:r>
            <a:r>
              <a:rPr lang="ko-KR" altLang="en-US" sz="900"/>
              <a:t>을 전원 공급 장치</a:t>
            </a:r>
            <a:r>
              <a:rPr lang="en-US" altLang="ko-KR" sz="900"/>
              <a:t>,</a:t>
            </a:r>
            <a:r>
              <a:rPr lang="ko-KR" altLang="en-US" sz="900"/>
              <a:t> </a:t>
            </a:r>
            <a:r>
              <a:rPr lang="en-US" altLang="ko-KR" sz="900"/>
              <a:t>CAN-to-USB</a:t>
            </a:r>
            <a:r>
              <a:rPr lang="ko-KR" altLang="en-US" sz="900"/>
              <a:t> 변환기 및 오실로스코프에 연결</a:t>
            </a:r>
          </a:p>
          <a:p>
            <a:pPr algn="ctr">
              <a:defRPr/>
            </a:pPr>
            <a:r>
              <a:rPr lang="ko-KR" altLang="en-US" sz="900"/>
              <a:t>노트북으로 </a:t>
            </a:r>
            <a:r>
              <a:rPr lang="en-US" altLang="ko-KR" sz="900"/>
              <a:t>CARSHARK</a:t>
            </a:r>
            <a:r>
              <a:rPr lang="ko-KR" altLang="en-US" sz="900"/>
              <a:t> </a:t>
            </a:r>
            <a:r>
              <a:rPr lang="en-US" altLang="ko-KR" sz="900"/>
              <a:t>CAN</a:t>
            </a:r>
            <a:r>
              <a:rPr lang="ko-KR" altLang="en-US" sz="900"/>
              <a:t> 네트워크 분석기 및 공격 도구를 실행 </a:t>
            </a:r>
            <a:r>
              <a:rPr lang="en-US" altLang="ko-KR" sz="900"/>
              <a:t>(</a:t>
            </a:r>
            <a:r>
              <a:rPr lang="ko-KR" altLang="en-US" sz="900"/>
              <a:t> </a:t>
            </a:r>
            <a:r>
              <a:rPr lang="en-US" altLang="ko-KR" sz="900"/>
              <a:t>OBD-II</a:t>
            </a:r>
            <a:r>
              <a:rPr lang="ko-KR" altLang="en-US" sz="900"/>
              <a:t>에 연결 </a:t>
            </a:r>
            <a:r>
              <a:rPr lang="en-US" altLang="ko-KR" sz="900"/>
              <a:t>)</a:t>
            </a:r>
          </a:p>
          <a:p>
            <a:pPr algn="ctr">
              <a:defRPr/>
            </a:pPr>
            <a:r>
              <a:rPr lang="ko-KR" altLang="en-US" sz="900"/>
              <a:t>통제된 환경에서 </a:t>
            </a:r>
            <a:r>
              <a:rPr lang="en-US" altLang="ko-KR" sz="900"/>
              <a:t>ECU</a:t>
            </a:r>
            <a:r>
              <a:rPr lang="ko-KR" altLang="en-US" sz="900"/>
              <a:t> 동작을 테스트하기 위해 실습하는 동안 차량 고정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7419" y="1943045"/>
            <a:ext cx="2789161" cy="125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700" t="2990" r="2900" b="26120"/>
          <a:stretch>
            <a:fillRect/>
          </a:stretch>
        </p:blipFill>
        <p:spPr>
          <a:xfrm>
            <a:off x="1523999" y="2038350"/>
            <a:ext cx="6019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/>
              <a:t>소개</a:t>
            </a:r>
          </a:p>
          <a:p>
            <a:pPr lvl="1">
              <a:defRPr/>
            </a:pPr>
            <a:r>
              <a:rPr lang="en-US" altLang="ko-KR" sz="1100"/>
              <a:t>CAN </a:t>
            </a:r>
            <a:r>
              <a:rPr lang="ko-KR" altLang="en-US" sz="1100"/>
              <a:t>버스 시스템에 대한 공격을 저지하기 위한 두 가지 분명한 해결책은 역호환 인증 매커니즘 도입 또는 침입 탐지 시스템</a:t>
            </a:r>
            <a:r>
              <a:rPr lang="en-US" altLang="ko-KR" sz="1100"/>
              <a:t>(IDS)</a:t>
            </a:r>
            <a:r>
              <a:rPr lang="ko-KR" altLang="en-US" sz="1100"/>
              <a:t> 개발이다</a:t>
            </a:r>
            <a:r>
              <a:rPr lang="en-US" altLang="ko-KR" sz="1100"/>
              <a:t>.</a:t>
            </a:r>
          </a:p>
          <a:p>
            <a:pPr lvl="2">
              <a:defRPr/>
            </a:pPr>
            <a:r>
              <a:rPr lang="ko-KR" altLang="en-US" sz="1000"/>
              <a:t>본 논문에서는 </a:t>
            </a:r>
            <a:r>
              <a:rPr lang="en-US" altLang="ko-KR" sz="1000"/>
              <a:t>DoS, Fuzzing</a:t>
            </a:r>
            <a:r>
              <a:rPr lang="ko-KR" altLang="en-US" sz="1000"/>
              <a:t> 및 </a:t>
            </a:r>
            <a:r>
              <a:rPr lang="en-US" altLang="ko-KR" sz="1000"/>
              <a:t>Spoofing</a:t>
            </a:r>
            <a:r>
              <a:rPr lang="ko-KR" altLang="en-US" sz="1000"/>
              <a:t>으로 구성된 </a:t>
            </a:r>
            <a:r>
              <a:rPr lang="en-US" altLang="ko-KR" sz="1000"/>
              <a:t>CAN</a:t>
            </a:r>
            <a:r>
              <a:rPr lang="ko-KR" altLang="en-US" sz="1000"/>
              <a:t> 공격 데이터 세트를 개발한 이전 작업의 확장으로 </a:t>
            </a:r>
            <a:r>
              <a:rPr lang="en-US" altLang="ko-KR" sz="1000"/>
              <a:t>IDS</a:t>
            </a:r>
            <a:r>
              <a:rPr lang="ko-KR" altLang="en-US" sz="1000"/>
              <a:t> 개발을 선택했다</a:t>
            </a:r>
            <a:r>
              <a:rPr lang="en-US" altLang="ko-KR" sz="1000"/>
              <a:t>.</a:t>
            </a:r>
          </a:p>
          <a:p>
            <a:pPr lvl="2">
              <a:defRPr/>
            </a:pPr>
            <a:r>
              <a:rPr lang="ko-KR" altLang="en-US" sz="1000"/>
              <a:t>차량의 </a:t>
            </a:r>
            <a:r>
              <a:rPr lang="en-US" altLang="ko-KR" sz="1000"/>
              <a:t>CAN</a:t>
            </a:r>
            <a:r>
              <a:rPr lang="ko-KR" altLang="en-US" sz="1000"/>
              <a:t> 버스 시스템에서 공격을 감지하기 위한 </a:t>
            </a:r>
            <a:r>
              <a:rPr lang="en-US" altLang="ko-KR" sz="1000"/>
              <a:t>LSTM(Long Short-Term Memory)</a:t>
            </a:r>
            <a:r>
              <a:rPr lang="ko-KR" altLang="en-US" sz="1000"/>
              <a:t> 기반 </a:t>
            </a:r>
            <a:r>
              <a:rPr lang="en-US" altLang="ko-KR" sz="1000"/>
              <a:t>IDS</a:t>
            </a:r>
            <a:r>
              <a:rPr lang="ko-KR" altLang="en-US" sz="1000"/>
              <a:t> 제안</a:t>
            </a:r>
            <a:r>
              <a:rPr lang="en-US" altLang="ko-KR" sz="1000"/>
              <a:t>.</a:t>
            </a:r>
          </a:p>
          <a:p>
            <a:pPr lvl="2">
              <a:defRPr/>
            </a:pPr>
            <a:endParaRPr lang="en-US" altLang="ko-KR" sz="1000"/>
          </a:p>
          <a:p>
            <a:pPr lvl="1">
              <a:defRPr/>
            </a:pPr>
            <a:r>
              <a:rPr lang="en-US" altLang="ko-KR" sz="1100" b="1"/>
              <a:t>LSTM</a:t>
            </a:r>
            <a:r>
              <a:rPr lang="en-US" altLang="ko-KR" sz="1100"/>
              <a:t>(Long Short-Term Memory)</a:t>
            </a:r>
          </a:p>
          <a:p>
            <a:pPr lvl="2">
              <a:defRPr/>
            </a:pPr>
            <a:r>
              <a:rPr lang="ko-KR" altLang="en-US" sz="1100"/>
              <a:t>기존의 </a:t>
            </a:r>
            <a:r>
              <a:rPr lang="en-US" altLang="ko-KR" sz="1100"/>
              <a:t>RNN</a:t>
            </a:r>
            <a:r>
              <a:rPr lang="ko-KR" altLang="en-US" sz="1100"/>
              <a:t>이 출력과 먼 위치에 있는 정보를 기억할 수 있는 단점을 보완하여 장</a:t>
            </a:r>
            <a:r>
              <a:rPr lang="en-US" altLang="ko-KR" sz="1100"/>
              <a:t>/</a:t>
            </a:r>
            <a:r>
              <a:rPr lang="ko-KR" altLang="en-US" sz="1100"/>
              <a:t>단기 기억을 가능하게 설계한 신경망의 구조를 말한다</a:t>
            </a:r>
            <a:r>
              <a:rPr lang="en-US" altLang="ko-KR" sz="110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34230"/>
          <a:stretch>
            <a:fillRect/>
          </a:stretch>
        </p:blipFill>
        <p:spPr>
          <a:xfrm>
            <a:off x="2861310" y="2759927"/>
            <a:ext cx="3421380" cy="1564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300"/>
              <a:t>소개</a:t>
            </a:r>
          </a:p>
          <a:p>
            <a:pPr lvl="1">
              <a:defRPr/>
            </a:pPr>
            <a:r>
              <a:rPr lang="ko-KR" altLang="en-US" sz="1100"/>
              <a:t>이전부터 지금까지의 </a:t>
            </a:r>
            <a:r>
              <a:rPr lang="en-US" altLang="ko-KR" sz="1100"/>
              <a:t>IDS</a:t>
            </a:r>
            <a:r>
              <a:rPr lang="ko-KR" altLang="en-US" sz="1100"/>
              <a:t>는 </a:t>
            </a:r>
            <a:r>
              <a:rPr lang="en-US" altLang="ko-KR" sz="1100"/>
              <a:t>CAN</a:t>
            </a:r>
            <a:r>
              <a:rPr lang="ko-KR" altLang="en-US" sz="1100"/>
              <a:t> 버스에서 오작동 공격을 감지할 수 없으므로</a:t>
            </a:r>
            <a:r>
              <a:rPr lang="en-US" altLang="ko-KR" sz="1100"/>
              <a:t>,</a:t>
            </a:r>
            <a:r>
              <a:rPr lang="ko-KR" altLang="en-US" sz="1100"/>
              <a:t> 익명 공격을 구별하기 어렵다</a:t>
            </a:r>
            <a:r>
              <a:rPr lang="en-US" altLang="ko-KR" sz="1100"/>
              <a:t>.</a:t>
            </a:r>
          </a:p>
          <a:p>
            <a:pPr lvl="1">
              <a:defRPr/>
            </a:pPr>
            <a:r>
              <a:rPr lang="ko-KR" altLang="en-US" sz="1100"/>
              <a:t>요구사항과 기능에 따라 서명 기반</a:t>
            </a:r>
            <a:r>
              <a:rPr lang="en-US" altLang="ko-KR" sz="1100"/>
              <a:t>,</a:t>
            </a:r>
            <a:r>
              <a:rPr lang="ko-KR" altLang="en-US" sz="1100"/>
              <a:t> 이상 기반</a:t>
            </a:r>
            <a:r>
              <a:rPr lang="en-US" altLang="ko-KR" sz="1100"/>
              <a:t>,</a:t>
            </a:r>
            <a:r>
              <a:rPr lang="ko-KR" altLang="en-US" sz="1100"/>
              <a:t> 오용 기반 및 하이브리드의 다양한 유형의 </a:t>
            </a:r>
            <a:r>
              <a:rPr lang="en-US" altLang="ko-KR" sz="1100"/>
              <a:t>IDS</a:t>
            </a:r>
            <a:r>
              <a:rPr lang="ko-KR" altLang="en-US" sz="1100"/>
              <a:t>가 있다</a:t>
            </a:r>
            <a:r>
              <a:rPr lang="en-US" altLang="ko-KR" sz="1100"/>
              <a:t>.</a:t>
            </a:r>
          </a:p>
          <a:p>
            <a:pPr lvl="1">
              <a:defRPr/>
            </a:pPr>
            <a:r>
              <a:rPr lang="ko-KR" altLang="en-US" sz="1100"/>
              <a:t>서명 기반 </a:t>
            </a:r>
            <a:r>
              <a:rPr lang="en-US" altLang="ko-KR" sz="1100"/>
              <a:t>IDS</a:t>
            </a:r>
            <a:r>
              <a:rPr lang="ko-KR" altLang="en-US" sz="1100"/>
              <a:t>는 알 수 없는 공격을 감지할 수 없는 반면</a:t>
            </a:r>
            <a:r>
              <a:rPr lang="en-US" altLang="ko-KR" sz="1100"/>
              <a:t>,</a:t>
            </a:r>
            <a:r>
              <a:rPr lang="ko-KR" altLang="en-US" sz="1100"/>
              <a:t> 이상 기반 </a:t>
            </a:r>
            <a:r>
              <a:rPr lang="en-US" altLang="ko-KR" sz="1100"/>
              <a:t>IDS</a:t>
            </a:r>
            <a:r>
              <a:rPr lang="ko-KR" altLang="en-US" sz="1100"/>
              <a:t>는 알 수 없는 공격과 오작동 공격을 감지할 수 있다</a:t>
            </a:r>
            <a:r>
              <a:rPr lang="en-US" altLang="ko-KR" sz="1100"/>
              <a:t>.</a:t>
            </a:r>
          </a:p>
          <a:p>
            <a:pPr marL="358775" lvl="2" indent="0">
              <a:buNone/>
              <a:defRPr/>
            </a:pPr>
            <a:endParaRPr lang="en-US" altLang="ko-KR" sz="1000"/>
          </a:p>
          <a:p>
            <a:pPr marL="182562" lvl="1" indent="0">
              <a:buNone/>
              <a:defRPr/>
            </a:pPr>
            <a:endParaRPr lang="en-US" altLang="ko-KR" sz="1100"/>
          </a:p>
          <a:p>
            <a:pPr lvl="1">
              <a:defRPr/>
            </a:pPr>
            <a:endParaRPr lang="ko-KR" altLang="en-US" sz="1100"/>
          </a:p>
          <a:p>
            <a:pPr lvl="2">
              <a:defRPr/>
            </a:pP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514600" y="4095750"/>
            <a:ext cx="4114800" cy="2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000" i="0" u="none" strike="noStrike"/>
              <a:t>자동차 도메인의 CAN 버스 네트워크에 대한 IDS 분류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6742" y="1809750"/>
            <a:ext cx="5250516" cy="2253905"/>
          </a:xfrm>
          <a:prstGeom prst="rect">
            <a:avLst/>
          </a:prstGeom>
        </p:spPr>
      </p:pic>
      <p:sp>
        <p:nvSpPr>
          <p:cNvPr id="9" name="사각형: 둥근 모서리 8"/>
          <p:cNvSpPr/>
          <p:nvPr/>
        </p:nvSpPr>
        <p:spPr>
          <a:xfrm>
            <a:off x="2819400" y="3181350"/>
            <a:ext cx="1981200" cy="914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300"/>
              <a:t>소개</a:t>
            </a:r>
          </a:p>
          <a:p>
            <a:pPr lvl="1">
              <a:defRPr/>
            </a:pPr>
            <a:r>
              <a:rPr lang="ko-KR" altLang="en-US" sz="1100" b="1"/>
              <a:t>차량 내 네트워크 공격에 관한 전형적인 </a:t>
            </a:r>
            <a:r>
              <a:rPr lang="en-US" altLang="ko-KR" sz="1100" b="1"/>
              <a:t>IDS</a:t>
            </a:r>
            <a:r>
              <a:rPr lang="ko-KR" altLang="en-US" sz="1100" b="1"/>
              <a:t> 아키텍처 네트워크</a:t>
            </a:r>
          </a:p>
          <a:p>
            <a:pPr lvl="2">
              <a:defRPr/>
            </a:pPr>
            <a:r>
              <a:rPr lang="ko-KR" altLang="en-US" sz="1100"/>
              <a:t>공격자는 </a:t>
            </a:r>
            <a:r>
              <a:rPr lang="en-US" altLang="ko-KR" sz="1100"/>
              <a:t>OBD-II</a:t>
            </a:r>
            <a:r>
              <a:rPr lang="ko-KR" altLang="en-US" sz="1100"/>
              <a:t> 진단 포트</a:t>
            </a:r>
            <a:r>
              <a:rPr lang="en-US" altLang="ko-KR" sz="1100"/>
              <a:t>,</a:t>
            </a:r>
            <a:r>
              <a:rPr lang="ko-KR" altLang="en-US" sz="1100"/>
              <a:t> 텔레매틱스 장치 또는 차량 내 인포테인먼트</a:t>
            </a:r>
            <a:r>
              <a:rPr lang="en-US" altLang="ko-KR" sz="1100"/>
              <a:t>(IVI)</a:t>
            </a:r>
            <a:r>
              <a:rPr lang="ko-KR" altLang="en-US" sz="1100"/>
              <a:t>와 같은 외부 연결을 사용하여 실제 차량에 공격을 가할 수 있다</a:t>
            </a:r>
            <a:r>
              <a:rPr lang="en-US" altLang="ko-KR" sz="1100"/>
              <a:t>.</a:t>
            </a:r>
          </a:p>
          <a:p>
            <a:pPr lvl="2">
              <a:defRPr/>
            </a:pPr>
            <a:r>
              <a:rPr lang="en-US" altLang="ko-KR" sz="1100"/>
              <a:t>IDS</a:t>
            </a:r>
            <a:r>
              <a:rPr lang="ko-KR" altLang="en-US" sz="1100"/>
              <a:t>는 </a:t>
            </a:r>
            <a:r>
              <a:rPr lang="en-US" altLang="ko-KR" sz="1100"/>
              <a:t>CAN</a:t>
            </a:r>
            <a:r>
              <a:rPr lang="ko-KR" altLang="en-US" sz="1100"/>
              <a:t> 버스와 외부 연결부 사이에 배치할 수 있다</a:t>
            </a:r>
            <a:r>
              <a:rPr lang="en-US" altLang="ko-KR" sz="1100"/>
              <a:t>.</a:t>
            </a:r>
          </a:p>
          <a:p>
            <a:pPr lvl="2">
              <a:defRPr/>
            </a:pPr>
            <a:r>
              <a:rPr lang="en-US" altLang="ko-KR" sz="1100"/>
              <a:t>IDS</a:t>
            </a:r>
            <a:r>
              <a:rPr lang="ko-KR" altLang="en-US" sz="1100"/>
              <a:t>는 모든 트래픽을 </a:t>
            </a:r>
            <a:r>
              <a:rPr lang="en-US" altLang="ko-KR" sz="1100"/>
              <a:t>CAN</a:t>
            </a:r>
            <a:r>
              <a:rPr lang="ko-KR" altLang="en-US" sz="1100"/>
              <a:t> 버스 시스템으로 필터링하는 역할을 하며</a:t>
            </a:r>
            <a:r>
              <a:rPr lang="en-US" altLang="ko-KR" sz="1100"/>
              <a:t>,</a:t>
            </a:r>
            <a:r>
              <a:rPr lang="ko-KR" altLang="en-US" sz="1100"/>
              <a:t> 공격자가 악의적인 트래픽을 주입하려고 시도할 때 경고 메시지를 전송한다</a:t>
            </a:r>
            <a:r>
              <a:rPr lang="en-US" altLang="ko-KR" sz="1100"/>
              <a:t>.</a:t>
            </a:r>
          </a:p>
          <a:p>
            <a:pPr lvl="1">
              <a:defRPr/>
            </a:pPr>
            <a:endParaRPr lang="en-US" altLang="ko-KR" sz="1100"/>
          </a:p>
          <a:p>
            <a:pPr marL="358775" lvl="2" indent="0">
              <a:buNone/>
              <a:defRPr/>
            </a:pPr>
            <a:endParaRPr lang="en-US" altLang="ko-KR" sz="1000"/>
          </a:p>
          <a:p>
            <a:pPr marL="182562" lvl="1" indent="0">
              <a:buNone/>
              <a:defRPr/>
            </a:pPr>
            <a:endParaRPr lang="en-US" altLang="ko-KR" sz="1100"/>
          </a:p>
          <a:p>
            <a:pPr lvl="1">
              <a:defRPr/>
            </a:pPr>
            <a:endParaRPr lang="ko-KR" altLang="en-US" sz="1100"/>
          </a:p>
          <a:p>
            <a:pPr lvl="2">
              <a:defRPr/>
            </a:pP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2514600" y="4379595"/>
            <a:ext cx="4114800" cy="2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000" b="1" i="0" u="none" strike="noStrike"/>
              <a:t>FIG2</a:t>
            </a:r>
            <a:r>
              <a:rPr sz="1000" b="0" i="0" u="none" strike="noStrike"/>
              <a:t>. Typical architecture of intrusion detection for CAN bus network.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940" t="12060" r="4940" b="3130"/>
          <a:stretch>
            <a:fillRect/>
          </a:stretch>
        </p:blipFill>
        <p:spPr>
          <a:xfrm>
            <a:off x="2717131" y="2343150"/>
            <a:ext cx="3709736" cy="1905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953000" y="2343150"/>
            <a:ext cx="1752600" cy="1981200"/>
          </a:xfrm>
          <a:prstGeom prst="ellipse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57600" y="2419350"/>
            <a:ext cx="1524000" cy="1295400"/>
          </a:xfrm>
          <a:prstGeom prst="ellipse">
            <a:avLst/>
          </a:prstGeom>
          <a:noFill/>
          <a:ln w="25400" cap="flat" cmpd="sng" algn="ctr">
            <a:solidFill>
              <a:srgbClr val="9D5CB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2" animBg="1"/>
      <p:bldP spid="1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소개</a:t>
            </a:r>
          </a:p>
          <a:p>
            <a:pPr lvl="1">
              <a:defRPr/>
            </a:pPr>
            <a:r>
              <a:rPr lang="ko-KR" altLang="en-US" sz="1100" dirty="0"/>
              <a:t>제안된 모델은 </a:t>
            </a:r>
            <a:r>
              <a:rPr lang="en-US" altLang="ko-KR" sz="1100" dirty="0"/>
              <a:t>99.995%</a:t>
            </a:r>
            <a:r>
              <a:rPr lang="ko-KR" altLang="en-US" sz="1100" dirty="0"/>
              <a:t>의 높음 탐지 정확도와 낮은 </a:t>
            </a:r>
            <a:r>
              <a:rPr lang="en-US" altLang="ko-KR" sz="1100" dirty="0"/>
              <a:t>FPR</a:t>
            </a:r>
            <a:r>
              <a:rPr lang="ko-KR" altLang="en-US" sz="1100" dirty="0"/>
              <a:t> 및 </a:t>
            </a:r>
            <a:r>
              <a:rPr lang="en-US" altLang="ko-KR" sz="1100" dirty="0"/>
              <a:t>FNR</a:t>
            </a:r>
            <a:r>
              <a:rPr lang="ko-KR" altLang="en-US" sz="1100" dirty="0"/>
              <a:t>을 가진 정상 및 공격 인스턴스를 효과적으로 분류한다</a:t>
            </a:r>
            <a:r>
              <a:rPr lang="en-US" altLang="ko-KR" sz="11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정상 및 공격 클래스로 </a:t>
            </a:r>
            <a:r>
              <a:rPr lang="en-US" altLang="ko-KR" sz="1000" dirty="0"/>
              <a:t>LSTM</a:t>
            </a:r>
            <a:r>
              <a:rPr lang="ko-KR" altLang="en-US" sz="1000" dirty="0"/>
              <a:t> 모델을 교육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이진 및 다중 클래스 분류 모델을 모두 실습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초 매개 변수 값 조정을 통한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공격 감지 성능 조사</a:t>
            </a:r>
            <a:r>
              <a:rPr lang="en-US" altLang="ko-KR" sz="1000" dirty="0"/>
              <a:t>.</a:t>
            </a:r>
          </a:p>
          <a:p>
            <a:pPr marL="182562" lvl="1" indent="0">
              <a:buNone/>
              <a:defRPr/>
            </a:pPr>
            <a:r>
              <a:rPr lang="en-US" altLang="ko-KR" sz="10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8120" y="2114550"/>
            <a:ext cx="5807759" cy="1348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3486150"/>
            <a:ext cx="4114800" cy="2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FIG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3</a:t>
            </a:r>
            <a:r>
              <a:rPr kumimoji="0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Attack scenarios assumed in this paper.</a:t>
            </a:r>
            <a:r>
              <a:rPr kumimoji="0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5450" y="4019550"/>
            <a:ext cx="5753100" cy="50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/>
              <a:t>(a) DoS attack -</a:t>
            </a:r>
            <a:r>
              <a:rPr lang="ko-KR" altLang="en-US" sz="900" dirty="0"/>
              <a:t> 공격자가 </a:t>
            </a:r>
            <a:r>
              <a:rPr lang="en-US" altLang="ko-KR" sz="900" dirty="0"/>
              <a:t>CAN</a:t>
            </a:r>
            <a:r>
              <a:rPr lang="ko-KR" altLang="en-US" sz="900" dirty="0"/>
              <a:t> 버스에 메시지를 </a:t>
            </a:r>
            <a:r>
              <a:rPr lang="ko-KR" altLang="en-US" sz="900" dirty="0" err="1"/>
              <a:t>범람시킨다</a:t>
            </a:r>
            <a:r>
              <a:rPr lang="en-US" altLang="ko-KR" sz="900" dirty="0"/>
              <a:t>.</a:t>
            </a:r>
          </a:p>
          <a:p>
            <a:pPr>
              <a:defRPr/>
            </a:pPr>
            <a:r>
              <a:rPr lang="en-US" altLang="ko-KR" sz="900" dirty="0"/>
              <a:t>(b) Fuzzing attack - </a:t>
            </a:r>
            <a:r>
              <a:rPr lang="ko-KR" altLang="en-US" sz="900" dirty="0"/>
              <a:t>공격자가 </a:t>
            </a:r>
            <a:r>
              <a:rPr lang="en-US" altLang="ko-KR" sz="900" dirty="0"/>
              <a:t>ID, </a:t>
            </a:r>
            <a:r>
              <a:rPr lang="ko-KR" altLang="en-US" sz="900" dirty="0"/>
              <a:t>페이로드 길이를 변경하기 위해 임의의 </a:t>
            </a:r>
            <a:r>
              <a:rPr lang="en-US" altLang="ko-KR" sz="900" dirty="0"/>
              <a:t>CAN</a:t>
            </a:r>
            <a:r>
              <a:rPr lang="ko-KR" altLang="en-US" sz="900" dirty="0"/>
              <a:t> 메시지를 주입한다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(c) Spoofing attack - </a:t>
            </a:r>
            <a:r>
              <a:rPr lang="ko-KR" altLang="en-US" sz="900" dirty="0"/>
              <a:t>공격자는 수신자의 </a:t>
            </a:r>
            <a:r>
              <a:rPr lang="en-US" altLang="ko-KR" sz="900" dirty="0"/>
              <a:t>ECU</a:t>
            </a:r>
            <a:r>
              <a:rPr lang="ko-KR" altLang="en-US" sz="900" dirty="0"/>
              <a:t>를 속이는 가짜 메시지를 생성한다</a:t>
            </a:r>
            <a:r>
              <a:rPr lang="en-US" altLang="ko-KR" sz="9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소개</a:t>
            </a:r>
          </a:p>
          <a:p>
            <a:pPr lvl="1">
              <a:defRPr/>
            </a:pPr>
            <a:endParaRPr lang="ko-KR" altLang="en-US" sz="1000" dirty="0"/>
          </a:p>
          <a:p>
            <a:pPr lvl="1">
              <a:defRPr/>
            </a:pPr>
            <a:r>
              <a:rPr lang="ko-KR" altLang="en-US" sz="1100" dirty="0"/>
              <a:t>실제 차량에서 고유 </a:t>
            </a:r>
            <a:r>
              <a:rPr lang="en-US" altLang="ko-KR" sz="1100" dirty="0"/>
              <a:t>CAN</a:t>
            </a:r>
            <a:r>
              <a:rPr lang="ko-KR" altLang="en-US" sz="1100" dirty="0"/>
              <a:t> 버스 메시지를 수집하고 공격을 주입하여 자체 </a:t>
            </a:r>
            <a:r>
              <a:rPr lang="en-US" altLang="ko-KR" sz="1100" dirty="0"/>
              <a:t>DoS, Fuzzing</a:t>
            </a:r>
            <a:r>
              <a:rPr lang="ko-KR" altLang="en-US" sz="1100" dirty="0"/>
              <a:t> 및 </a:t>
            </a:r>
            <a:r>
              <a:rPr lang="en-US" altLang="ko-KR" sz="1100" dirty="0"/>
              <a:t>Spoofing</a:t>
            </a:r>
            <a:r>
              <a:rPr lang="ko-KR" altLang="en-US" sz="1100" dirty="0"/>
              <a:t> </a:t>
            </a:r>
            <a:r>
              <a:rPr lang="en-US" altLang="ko-KR" sz="1100" dirty="0"/>
              <a:t>Data Set</a:t>
            </a:r>
            <a:r>
              <a:rPr lang="ko-KR" altLang="en-US" sz="1100" dirty="0"/>
              <a:t>을 개발한다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lvl="1">
              <a:defRPr/>
            </a:pPr>
            <a:r>
              <a:rPr lang="en-US" altLang="ko-KR" sz="1100" dirty="0"/>
              <a:t>F1</a:t>
            </a:r>
            <a:r>
              <a:rPr lang="ko-KR" altLang="en-US" sz="1100" dirty="0"/>
              <a:t> 점수</a:t>
            </a:r>
            <a:r>
              <a:rPr lang="en-US" altLang="ko-KR" sz="1100" dirty="0"/>
              <a:t>, AUC-ROC</a:t>
            </a:r>
            <a:r>
              <a:rPr lang="ko-KR" altLang="en-US" sz="1100" dirty="0"/>
              <a:t> 곡선 및 </a:t>
            </a:r>
            <a:r>
              <a:rPr lang="en-US" altLang="ko-KR" sz="1100" dirty="0"/>
              <a:t>FPR</a:t>
            </a:r>
            <a:r>
              <a:rPr lang="ko-KR" altLang="en-US" sz="1100" dirty="0"/>
              <a:t> 및 </a:t>
            </a:r>
            <a:r>
              <a:rPr lang="en-US" altLang="ko-KR" sz="1100" dirty="0"/>
              <a:t>FNR</a:t>
            </a:r>
            <a:r>
              <a:rPr lang="ko-KR" altLang="en-US" sz="1100" dirty="0"/>
              <a:t>을 기반으로 모델의 성능을 평가한다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333750"/>
            <a:ext cx="57912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FIG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4</a:t>
            </a:r>
            <a:r>
              <a:rPr kumimoji="0" sz="10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Injection of messages with timing regarding dos, fuzzing and spoofing attacks.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653" y="1804008"/>
            <a:ext cx="5934692" cy="1535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70429"/>
            <a:ext cx="65532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II.</a:t>
            </a:r>
            <a:r>
              <a:rPr lang="ko-KR" altLang="en-US" sz="33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>
                <a:solidFill>
                  <a:schemeClr val="bg1"/>
                </a:solidFill>
                <a:latin typeface="+mn-ea"/>
              </a:rPr>
              <a:t>RELATED 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RELATED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관련 작품</a:t>
            </a:r>
          </a:p>
          <a:p>
            <a:pPr lvl="1">
              <a:defRPr/>
            </a:pPr>
            <a:r>
              <a:rPr lang="en-US" altLang="ko-KR" sz="1000" dirty="0"/>
              <a:t>Karl </a:t>
            </a:r>
            <a:r>
              <a:rPr lang="en-US" altLang="ko-KR" sz="1000" dirty="0" err="1"/>
              <a:t>Koscher</a:t>
            </a:r>
            <a:r>
              <a:rPr lang="en-US" altLang="ko-KR" sz="1000" dirty="0"/>
              <a:t> et al, “Experimental Security Analysis of a Modern Automobile”</a:t>
            </a:r>
          </a:p>
          <a:p>
            <a:pPr lvl="1">
              <a:defRPr/>
            </a:pPr>
            <a:r>
              <a:rPr lang="ko-KR" altLang="en-US" sz="1000" dirty="0"/>
              <a:t>위 논문은 현대의 차량 보안을 조사하는 동안 차내 네트워크 시스템에서 무선 통신을 통한 공격 주입을 입증한 최초의 사례이다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ko-KR" altLang="en-US" sz="1000" dirty="0"/>
              <a:t>그들은 </a:t>
            </a:r>
            <a:r>
              <a:rPr lang="en-US" altLang="ko-KR" sz="1000" dirty="0"/>
              <a:t>CARSHARK</a:t>
            </a:r>
            <a:r>
              <a:rPr lang="ko-KR" altLang="en-US" sz="1000" dirty="0"/>
              <a:t> 툴을 사용하여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버스의 수많은 보안 취약점을 밝혀냈으며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CAN</a:t>
            </a:r>
            <a:r>
              <a:rPr lang="ko-KR" altLang="en-US" sz="1000" dirty="0"/>
              <a:t> 브로드 캐스팅 특성을 모든 노드에 적용하면 공격자가 통신 메시지에 쉽게 침입할 수 있음을 보여줬다</a:t>
            </a:r>
            <a:r>
              <a:rPr lang="en-US" altLang="ko-KR" sz="1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4368969"/>
            <a:ext cx="3733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CARSHARK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인터페이스 스크린샷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8900" y="1809750"/>
            <a:ext cx="3886200" cy="2587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ABSTRACT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29000" y="1775460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16" name="텍스트 개체 틀 2"/>
          <p:cNvSpPr txBox="1"/>
          <p:nvPr/>
        </p:nvSpPr>
        <p:spPr>
          <a:xfrm>
            <a:off x="3733800" y="2169697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429000" y="2364006"/>
            <a:ext cx="251460" cy="186690"/>
            <a:chOff x="3200400" y="3867150"/>
            <a:chExt cx="251460" cy="186690"/>
          </a:xfrm>
        </p:grpSpPr>
        <p:sp>
          <p:nvSpPr>
            <p:cNvPr id="1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1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20" name="텍스트 개체 틀 2"/>
          <p:cNvSpPr txBox="1"/>
          <p:nvPr/>
        </p:nvSpPr>
        <p:spPr>
          <a:xfrm>
            <a:off x="3733800" y="2758243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/>
              <a:t>RELATED WORKS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429000" y="2952552"/>
            <a:ext cx="251460" cy="186690"/>
            <a:chOff x="3200400" y="3867150"/>
            <a:chExt cx="251460" cy="186690"/>
          </a:xfrm>
        </p:grpSpPr>
        <p:sp>
          <p:nvSpPr>
            <p:cNvPr id="22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23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grpSp>
        <p:nvGrpSpPr>
          <p:cNvPr id="24" name="그룹 3"/>
          <p:cNvGrpSpPr/>
          <p:nvPr/>
        </p:nvGrpSpPr>
        <p:grpSpPr>
          <a:xfrm>
            <a:off x="3429000" y="3570168"/>
            <a:ext cx="251460" cy="186690"/>
            <a:chOff x="3200400" y="3867150"/>
            <a:chExt cx="251460" cy="186690"/>
          </a:xfrm>
        </p:grpSpPr>
        <p:sp>
          <p:nvSpPr>
            <p:cNvPr id="2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 dirty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 dirty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33" name="텍스트 개체 틀 2"/>
          <p:cNvSpPr txBox="1"/>
          <p:nvPr/>
        </p:nvSpPr>
        <p:spPr>
          <a:xfrm>
            <a:off x="3733800" y="33337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III.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ATTACKS USED IN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THE MODEL</a:t>
            </a:r>
          </a:p>
        </p:txBody>
      </p:sp>
      <p:sp>
        <p:nvSpPr>
          <p:cNvPr id="35" name="텍스트 개체 틀 2"/>
          <p:cNvSpPr txBox="1"/>
          <p:nvPr/>
        </p:nvSpPr>
        <p:spPr>
          <a:xfrm>
            <a:off x="4054800" y="38671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A. DATASET GENERATION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B. ATTACK SCENARIOS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RELATED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관련 작품</a:t>
            </a:r>
          </a:p>
          <a:p>
            <a:pPr lvl="1">
              <a:defRPr/>
            </a:pPr>
            <a:r>
              <a:rPr lang="en-US" altLang="ko-KR" sz="1000" dirty="0"/>
              <a:t>GEORGE LOUKAS</a:t>
            </a:r>
            <a:r>
              <a:rPr lang="ko-KR" altLang="en-US" sz="1000" dirty="0"/>
              <a:t> </a:t>
            </a:r>
            <a:r>
              <a:rPr lang="en-US" altLang="ko-KR" sz="1000" dirty="0"/>
              <a:t>et al, “Cloud-Based Cyber-Physical Intrusion Detection</a:t>
            </a:r>
            <a:r>
              <a:rPr lang="ko-KR" altLang="en-US" sz="1000" dirty="0"/>
              <a:t> </a:t>
            </a:r>
            <a:r>
              <a:rPr lang="en-US" altLang="ko-KR" sz="1000" dirty="0"/>
              <a:t>for Vehicles Using Deep Learning”</a:t>
            </a:r>
          </a:p>
          <a:p>
            <a:pPr lvl="1">
              <a:defRPr/>
            </a:pPr>
            <a:r>
              <a:rPr lang="ko-KR" altLang="en-US" sz="1000" dirty="0"/>
              <a:t>위 논문은 여러 기계 학습 분류기를 활용하여 차량 내 네트워크 시스템을 위한 딥러닝 기반 침입 탐지 시스템을 제안하였다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ko-KR" altLang="en-US" sz="1000" dirty="0"/>
              <a:t>그들은 로봇 차량에 클라우드 기반 공격을 주입함으로써 실험을 수행했다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ko-KR" altLang="en-US" sz="1000" dirty="0"/>
              <a:t>해당 내용의 결과는 </a:t>
            </a:r>
            <a:r>
              <a:rPr lang="en-US" altLang="ko-KR" sz="1000" dirty="0"/>
              <a:t>LSTM</a:t>
            </a:r>
            <a:r>
              <a:rPr lang="ko-KR" altLang="en-US" sz="1000" dirty="0"/>
              <a:t>이 </a:t>
            </a:r>
            <a:r>
              <a:rPr lang="en-US" altLang="ko-KR" sz="1000" dirty="0"/>
              <a:t>86.9%</a:t>
            </a:r>
            <a:r>
              <a:rPr lang="ko-KR" altLang="en-US" sz="1000" dirty="0"/>
              <a:t>의 전체 정확도로 차량 내 침입 탐지에 더 적합하다는 것을 보여준다</a:t>
            </a:r>
            <a:r>
              <a:rPr lang="en-US" altLang="ko-KR" sz="1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0" y="4383405"/>
            <a:ext cx="4762500" cy="25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클라우드에 원격으로 액세스하는데 사용되는 네트워크 토폴로지의 대략적인 개요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805" y="1885950"/>
            <a:ext cx="6782388" cy="248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RELATED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/>
              <a:t>관련 작품</a:t>
            </a:r>
          </a:p>
          <a:p>
            <a:pPr lvl="1">
              <a:defRPr/>
            </a:pPr>
            <a:r>
              <a:rPr lang="en-US" altLang="ko-KR" sz="1000"/>
              <a:t>Eunbi Seo et al, “GIDS: GAN based Intrusion Detection System for</a:t>
            </a:r>
            <a:r>
              <a:rPr lang="ko-KR" altLang="en-US" sz="1000"/>
              <a:t> </a:t>
            </a:r>
            <a:r>
              <a:rPr lang="en-US" altLang="ko-KR" sz="1000"/>
              <a:t>In-Vehicle Network”</a:t>
            </a:r>
          </a:p>
          <a:p>
            <a:pPr lvl="1">
              <a:defRPr/>
            </a:pPr>
            <a:r>
              <a:rPr lang="ko-KR" altLang="en-US" sz="1000"/>
              <a:t>위 논문에서는 차량 내 네트워크를 위한 </a:t>
            </a:r>
            <a:r>
              <a:rPr lang="en-US" altLang="ko-KR" sz="1000"/>
              <a:t>GAN(Generative Adversarial Networks) </a:t>
            </a:r>
            <a:r>
              <a:rPr lang="ko-KR" altLang="en-US" sz="1000"/>
              <a:t>기반 </a:t>
            </a:r>
            <a:r>
              <a:rPr lang="en-US" altLang="ko-KR" sz="1000"/>
              <a:t>IDS(GIDS)</a:t>
            </a:r>
            <a:r>
              <a:rPr lang="ko-KR" altLang="en-US" sz="1000"/>
              <a:t>를 제안했다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ko-KR" altLang="en-US" sz="1000"/>
              <a:t>네 가지 차량 공격을 연구했다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 </a:t>
            </a:r>
            <a:r>
              <a:rPr lang="en-US" altLang="ko-KR" sz="1000"/>
              <a:t>DoS, Fuzzy, 1 RPM and Gear )</a:t>
            </a:r>
          </a:p>
          <a:p>
            <a:pPr lvl="1">
              <a:defRPr/>
            </a:pPr>
            <a:r>
              <a:rPr lang="en-US" altLang="ko-KR" sz="1000"/>
              <a:t>GIDS</a:t>
            </a:r>
            <a:r>
              <a:rPr lang="ko-KR" altLang="en-US" sz="1000"/>
              <a:t>의 두 번째 판별기에 대한 실험 결과에 따르면 각각 </a:t>
            </a:r>
            <a:r>
              <a:rPr lang="en-US" altLang="ko-KR" sz="1000"/>
              <a:t>99.60%,</a:t>
            </a:r>
            <a:r>
              <a:rPr lang="ko-KR" altLang="en-US" sz="1000"/>
              <a:t> </a:t>
            </a:r>
            <a:r>
              <a:rPr lang="en-US" altLang="ko-KR" sz="1000"/>
              <a:t>99.50%,</a:t>
            </a:r>
            <a:r>
              <a:rPr lang="ko-KR" altLang="en-US" sz="1000"/>
              <a:t> </a:t>
            </a:r>
            <a:r>
              <a:rPr lang="en-US" altLang="ko-KR" sz="1000"/>
              <a:t>99.00%,</a:t>
            </a:r>
            <a:r>
              <a:rPr lang="ko-KR" altLang="en-US" sz="1000"/>
              <a:t> </a:t>
            </a:r>
            <a:r>
              <a:rPr lang="en-US" altLang="ko-KR" sz="1000"/>
              <a:t>96.50%</a:t>
            </a:r>
            <a:r>
              <a:rPr lang="ko-KR" altLang="en-US" sz="1000"/>
              <a:t>의 공격 탐지율을 얻었다</a:t>
            </a:r>
            <a:r>
              <a:rPr lang="en-US" altLang="ko-KR" sz="100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4457699"/>
            <a:ext cx="3733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GIDS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두 번째 판별자의 성능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2685" y="3627092"/>
            <a:ext cx="3398630" cy="8496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424" y="1900876"/>
            <a:ext cx="7685152" cy="1341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5099" y="3257550"/>
            <a:ext cx="3733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DoS, Fuzzy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및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RPM/GEAR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공격 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RELATED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/>
              <a:t>관련 작품</a:t>
            </a:r>
          </a:p>
          <a:p>
            <a:pPr lvl="1">
              <a:defRPr/>
            </a:pPr>
            <a:r>
              <a:rPr lang="en-US" altLang="ko-KR" sz="1000"/>
              <a:t>Byung Il Kwak et al, “Anomaly intrusion detection method for vehicular networks based on</a:t>
            </a:r>
            <a:r>
              <a:rPr lang="ko-KR" altLang="en-US" sz="1000"/>
              <a:t> </a:t>
            </a:r>
            <a:r>
              <a:rPr lang="en-US" altLang="ko-KR" sz="1000"/>
              <a:t>survival analysis”</a:t>
            </a:r>
          </a:p>
          <a:p>
            <a:pPr lvl="1">
              <a:defRPr/>
            </a:pPr>
            <a:r>
              <a:rPr lang="ko-KR" altLang="en-US" sz="1000"/>
              <a:t>위 논문에서는 차량 네트워크에 대한 침입 탐지에 관한 생존 분석 방법을 제안하였다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ko-KR" altLang="en-US" sz="1000"/>
              <a:t>실제 자동차에서 공격 데이터를 추출하고</a:t>
            </a:r>
            <a:r>
              <a:rPr lang="en-US" altLang="ko-KR" sz="1000"/>
              <a:t>,</a:t>
            </a:r>
            <a:r>
              <a:rPr lang="ko-KR" altLang="en-US" sz="1000"/>
              <a:t> 또한 </a:t>
            </a:r>
            <a:r>
              <a:rPr lang="en-US" altLang="ko-KR" sz="1000"/>
              <a:t>Flooding, Fuzzy</a:t>
            </a:r>
            <a:r>
              <a:rPr lang="ko-KR" altLang="en-US" sz="1000"/>
              <a:t> 및 오작동 공격 데이터 세트를 생성하기 위해 공격을 주입했다</a:t>
            </a:r>
            <a:r>
              <a:rPr lang="en-US" altLang="ko-KR" sz="1000"/>
              <a:t>.</a:t>
            </a:r>
          </a:p>
          <a:p>
            <a:pPr marL="182562" lvl="1" indent="0">
              <a:buNone/>
              <a:defRPr/>
            </a:pPr>
            <a:endParaRPr lang="en-US" altLang="ko-KR" sz="1000"/>
          </a:p>
        </p:txBody>
      </p:sp>
      <p:sp>
        <p:nvSpPr>
          <p:cNvPr id="7" name="TextBox 6"/>
          <p:cNvSpPr txBox="1"/>
          <p:nvPr/>
        </p:nvSpPr>
        <p:spPr>
          <a:xfrm>
            <a:off x="2038350" y="3726180"/>
            <a:ext cx="5067300" cy="4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IVN에 대한 세 가지 공격 시나리오. </a:t>
            </a:r>
          </a:p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 A는 악의적인 패킷 공격에 의해 조작 및 제어</a:t>
            </a: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된다</a:t>
            </a:r>
            <a:r>
              <a:rPr kumimoji="0" lang="en-US" altLang="ko-KR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9045" y="1962150"/>
            <a:ext cx="5425910" cy="173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RELATED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/>
              <a:t>관련 작품</a:t>
            </a:r>
          </a:p>
          <a:p>
            <a:pPr lvl="1">
              <a:defRPr/>
            </a:pPr>
            <a:r>
              <a:rPr lang="en-US" altLang="ko-KR" sz="1000"/>
              <a:t>Min-joo Kang et al, “</a:t>
            </a:r>
            <a:r>
              <a:rPr lang="ko-KR" altLang="en-US" sz="1000"/>
              <a:t>Intrusion Detection System Using Deep Neural Network for In-Vehicle Network</a:t>
            </a:r>
            <a:r>
              <a:rPr lang="en-US" altLang="ko-KR" sz="1000"/>
              <a:t> </a:t>
            </a:r>
            <a:r>
              <a:rPr lang="ko-KR" altLang="en-US" sz="1000"/>
              <a:t>Security</a:t>
            </a:r>
            <a:r>
              <a:rPr lang="en-US" altLang="ko-KR" sz="1000"/>
              <a:t>”</a:t>
            </a:r>
          </a:p>
          <a:p>
            <a:pPr lvl="1">
              <a:defRPr/>
            </a:pPr>
            <a:r>
              <a:rPr lang="ko-KR" altLang="en-US" sz="1000"/>
              <a:t>위 논문에서는 </a:t>
            </a:r>
            <a:r>
              <a:rPr lang="en-US" altLang="ko-KR" sz="1000"/>
              <a:t>CAN</a:t>
            </a:r>
            <a:r>
              <a:rPr lang="ko-KR" altLang="en-US" sz="1000"/>
              <a:t> 버스를 위한 비지도 심층 신뢰 네트워크</a:t>
            </a:r>
            <a:r>
              <a:rPr lang="en-US" altLang="ko-KR" sz="1000"/>
              <a:t>(DBN)</a:t>
            </a:r>
            <a:r>
              <a:rPr lang="ko-KR" altLang="en-US" sz="1000"/>
              <a:t> 기반 </a:t>
            </a:r>
            <a:r>
              <a:rPr lang="en-US" altLang="ko-KR" sz="1000"/>
              <a:t>IDS</a:t>
            </a:r>
            <a:r>
              <a:rPr lang="ko-KR" altLang="en-US" sz="1000"/>
              <a:t>를 제안했다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ko-KR" altLang="en-US" sz="1000"/>
              <a:t>오픈카 테스트베드 및 네트워크 실험</a:t>
            </a:r>
            <a:r>
              <a:rPr lang="en-US" altLang="ko-KR" sz="1000"/>
              <a:t>(OCTANE)</a:t>
            </a:r>
            <a:r>
              <a:rPr lang="ko-KR" altLang="en-US" sz="1000"/>
              <a:t>이라는 이름의 패킷 생성기를 사용하여 공격 데이터 세트를 생성했다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ko-KR" altLang="en-US" sz="1000"/>
              <a:t>연결된 자동차에 대한 몇 가지 종류의 공격을 연구하고 현대의 차량 시스템에 대한 사이버 공격을 완화하기 위해 인공 신경망</a:t>
            </a:r>
            <a:r>
              <a:rPr lang="en-US" altLang="ko-KR" sz="1000"/>
              <a:t>(ANN)</a:t>
            </a:r>
            <a:r>
              <a:rPr lang="ko-KR" altLang="en-US" sz="1000"/>
              <a:t> 기반</a:t>
            </a:r>
          </a:p>
          <a:p>
            <a:pPr marL="182562" lvl="1" indent="0">
              <a:buNone/>
              <a:defRPr/>
            </a:pPr>
            <a:r>
              <a:rPr lang="ko-KR" altLang="en-US" sz="1000"/>
              <a:t> </a:t>
            </a:r>
            <a:r>
              <a:rPr lang="en-US" altLang="ko-KR" sz="1000"/>
              <a:t>   IDS</a:t>
            </a:r>
            <a:r>
              <a:rPr lang="ko-KR" altLang="en-US" sz="1000"/>
              <a:t>의 개요를 제공했다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en-US" altLang="ko-KR" sz="1000"/>
              <a:t>CAN </a:t>
            </a:r>
            <a:r>
              <a:rPr lang="ko-KR" altLang="en-US" sz="1000"/>
              <a:t>버스 메시지를 분류하기 위해 다양한 기계 학습 알고리즘을 사용했다</a:t>
            </a:r>
            <a:r>
              <a:rPr lang="en-US" altLang="ko-KR" sz="1000"/>
              <a:t>.</a:t>
            </a:r>
          </a:p>
          <a:p>
            <a:pPr lvl="1">
              <a:defRPr/>
            </a:pPr>
            <a:r>
              <a:rPr lang="en-US" altLang="ko-KR" sz="1000"/>
              <a:t>k-</a:t>
            </a:r>
            <a:r>
              <a:rPr lang="ko-KR" altLang="en-US" sz="1000"/>
              <a:t>최근접 이웃</a:t>
            </a:r>
            <a:r>
              <a:rPr lang="en-US" altLang="ko-KR" sz="1000"/>
              <a:t>(KNN)</a:t>
            </a:r>
            <a:r>
              <a:rPr lang="ko-KR" altLang="en-US" sz="1000"/>
              <a:t> 알고리즘 </a:t>
            </a:r>
            <a:r>
              <a:rPr lang="en-US" altLang="ko-KR" sz="1000"/>
              <a:t>86%</a:t>
            </a:r>
            <a:r>
              <a:rPr lang="ko-KR" altLang="en-US" sz="1000"/>
              <a:t>의 정확도로 더 나은 성능의 결과를 보여준다</a:t>
            </a:r>
            <a:r>
              <a:rPr lang="en-US" altLang="ko-KR" sz="100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4610099"/>
            <a:ext cx="3733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커넥티드 카에서의 공격 시나리오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5976" y="2377189"/>
            <a:ext cx="3612047" cy="217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999" y="1885950"/>
            <a:ext cx="7620000" cy="588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III.</a:t>
            </a:r>
            <a:r>
              <a:rPr lang="ko-KR" altLang="en-US" sz="33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>
                <a:solidFill>
                  <a:schemeClr val="bg1"/>
                </a:solidFill>
                <a:latin typeface="+mn-ea"/>
              </a:rPr>
              <a:t>ATTACKS USED IN THE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ATTACKS USED IN THE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모델에 사용된 공격 </a:t>
            </a:r>
            <a:r>
              <a:rPr lang="en-US" altLang="ko-KR" sz="1300" dirty="0"/>
              <a:t>(</a:t>
            </a:r>
            <a:r>
              <a:rPr lang="ko-KR" altLang="en-US" sz="1300" dirty="0"/>
              <a:t> </a:t>
            </a:r>
            <a:r>
              <a:rPr lang="en-US" altLang="ko-KR" sz="1300" dirty="0"/>
              <a:t>DoS, Fuzzing, Spoofing )</a:t>
            </a:r>
          </a:p>
          <a:p>
            <a:pPr lvl="1">
              <a:defRPr/>
            </a:pPr>
            <a:r>
              <a:rPr lang="ko-KR" altLang="en-US" sz="1000" dirty="0"/>
              <a:t>해당 논문에서는 주로 </a:t>
            </a:r>
            <a:r>
              <a:rPr lang="en-US" altLang="ko-KR" sz="1000" dirty="0"/>
              <a:t>DoS, Fuzzing, Spoofing</a:t>
            </a:r>
            <a:r>
              <a:rPr lang="ko-KR" altLang="en-US" sz="1000" dirty="0"/>
              <a:t> 세 가지 유형의 공격을 실험한다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en-US" altLang="ko-KR" sz="1000" b="1" dirty="0"/>
              <a:t>DoS Attack </a:t>
            </a:r>
            <a:endParaRPr lang="en-US" altLang="ko-KR" sz="1000" dirty="0"/>
          </a:p>
          <a:p>
            <a:pPr lvl="2">
              <a:defRPr/>
            </a:pPr>
            <a:r>
              <a:rPr lang="en-US" altLang="ko-KR" sz="1000" dirty="0"/>
              <a:t>CAN</a:t>
            </a:r>
            <a:r>
              <a:rPr lang="ko-KR" altLang="en-US" sz="1000" dirty="0"/>
              <a:t> 버스에서 </a:t>
            </a:r>
            <a:r>
              <a:rPr lang="en-US" altLang="ko-KR" sz="1000" dirty="0"/>
              <a:t>DoS</a:t>
            </a:r>
            <a:r>
              <a:rPr lang="ko-KR" altLang="en-US" sz="1000" dirty="0"/>
              <a:t> 공격의 주요 목적은 </a:t>
            </a:r>
            <a:r>
              <a:rPr lang="en-US" altLang="ko-KR" sz="1000" dirty="0"/>
              <a:t>ECU</a:t>
            </a:r>
            <a:r>
              <a:rPr lang="ko-KR" altLang="en-US" sz="1000" dirty="0"/>
              <a:t> 간의 서비스를 중단하거나 비활성화하는 것이다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lvl="2">
              <a:defRPr/>
            </a:pPr>
            <a:r>
              <a:rPr lang="en-US" altLang="ko-KR" sz="1000" dirty="0"/>
              <a:t>DoS</a:t>
            </a:r>
            <a:r>
              <a:rPr lang="ko-KR" altLang="en-US" sz="1000" dirty="0"/>
              <a:t> 공격 동안 공격자는 </a:t>
            </a:r>
            <a:r>
              <a:rPr lang="en-US" altLang="ko-KR" sz="1000" dirty="0"/>
              <a:t>CAN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에서 높은 우선 순위 비트로 임의 메시지를 지속적으로 전송한다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  <a:p>
            <a:pPr lvl="2">
              <a:defRPr/>
            </a:pPr>
            <a:r>
              <a:rPr lang="ko-KR" altLang="en-US" sz="1000" dirty="0"/>
              <a:t>따라서 고주파 및 우선순위 </a:t>
            </a:r>
            <a:r>
              <a:rPr lang="en-US" altLang="ko-KR" sz="1000" dirty="0"/>
              <a:t>CAN </a:t>
            </a:r>
            <a:r>
              <a:rPr lang="ko-KR" altLang="en-US" sz="1000" dirty="0"/>
              <a:t>메시지는 </a:t>
            </a:r>
            <a:r>
              <a:rPr lang="en-US" altLang="ko-KR" sz="1000" dirty="0"/>
              <a:t>CAN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 버스 네트워크 시스템을 점유한다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2">
              <a:defRPr/>
            </a:pPr>
            <a:r>
              <a:rPr lang="ko-KR" altLang="en-US" sz="1000" dirty="0"/>
              <a:t>결과적으로</a:t>
            </a:r>
            <a:r>
              <a:rPr lang="en-US" altLang="ko-KR" sz="1000" dirty="0"/>
              <a:t>, ECU</a:t>
            </a:r>
            <a:r>
              <a:rPr lang="ko-KR" altLang="en-US" sz="1000" dirty="0"/>
              <a:t>들 간의 합법적인 메시지 전송이 차단된다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ATTACKS USED IN THE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모델에 사용된 공격 </a:t>
            </a:r>
            <a:r>
              <a:rPr lang="en-US" altLang="ko-KR" sz="1300" dirty="0"/>
              <a:t>(</a:t>
            </a:r>
            <a:r>
              <a:rPr lang="ko-KR" altLang="en-US" sz="1300" dirty="0"/>
              <a:t> </a:t>
            </a:r>
            <a:r>
              <a:rPr lang="en-US" altLang="ko-KR" sz="1300" dirty="0"/>
              <a:t>DoS, Fuzzing, Spoofing )</a:t>
            </a:r>
          </a:p>
          <a:p>
            <a:pPr lvl="1">
              <a:defRPr/>
            </a:pPr>
            <a:r>
              <a:rPr lang="en-US" altLang="ko-KR" sz="1000" b="1" dirty="0"/>
              <a:t>Fuzzing Attack </a:t>
            </a:r>
          </a:p>
          <a:p>
            <a:pPr lvl="2">
              <a:defRPr/>
            </a:pPr>
            <a:r>
              <a:rPr lang="en-US" altLang="ko-KR" sz="1000" dirty="0"/>
              <a:t>CAN</a:t>
            </a:r>
            <a:r>
              <a:rPr lang="ko-KR" altLang="en-US" sz="1000" dirty="0"/>
              <a:t> 메시지에 대한 적절한 정보가 없음에도 불구하고</a:t>
            </a:r>
            <a:r>
              <a:rPr lang="en-US" altLang="ko-KR" sz="1000" dirty="0"/>
              <a:t>,</a:t>
            </a:r>
            <a:r>
              <a:rPr lang="ko-KR" altLang="en-US" sz="1000" dirty="0"/>
              <a:t> 악의적인 사용자는 </a:t>
            </a:r>
            <a:r>
              <a:rPr lang="en-US" altLang="ko-KR" sz="1000" dirty="0"/>
              <a:t>Fuzzing</a:t>
            </a:r>
            <a:r>
              <a:rPr lang="ko-KR" altLang="en-US" sz="1000" dirty="0"/>
              <a:t> 공격으로 차량 내 네트워크를 쉽게 공격할 수 있다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dirty="0"/>
              <a:t>Fuzzing</a:t>
            </a:r>
            <a:r>
              <a:rPr lang="ko-KR" altLang="en-US" sz="1000" dirty="0"/>
              <a:t> 공격 중에 공격자는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시스템에서 합법적인 트래픽을 모방하는 임의 </a:t>
            </a:r>
            <a:r>
              <a:rPr lang="en-US" altLang="ko-KR" sz="1000" dirty="0"/>
              <a:t>ID, DLC </a:t>
            </a:r>
            <a:r>
              <a:rPr lang="ko-KR" altLang="en-US" sz="1000" dirty="0"/>
              <a:t>및 데이터 필드를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버스에 주입한다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dirty="0"/>
              <a:t>Fuzzing</a:t>
            </a:r>
            <a:r>
              <a:rPr lang="ko-KR" altLang="en-US" sz="1000" dirty="0"/>
              <a:t> 공격의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시스템 교란은 다음과 같이 나타난다</a:t>
            </a:r>
            <a:r>
              <a:rPr lang="en-US" altLang="ko-KR" sz="1000" dirty="0"/>
              <a:t>.</a:t>
            </a:r>
          </a:p>
          <a:p>
            <a:pPr lvl="3">
              <a:defRPr/>
            </a:pPr>
            <a:r>
              <a:rPr lang="ko-KR" altLang="en-US" sz="1000" dirty="0"/>
              <a:t>스티어링 휠 흔들림</a:t>
            </a:r>
          </a:p>
          <a:p>
            <a:pPr lvl="3">
              <a:defRPr/>
            </a:pPr>
            <a:r>
              <a:rPr lang="ko-KR" altLang="en-US" sz="1000" dirty="0"/>
              <a:t>방향 </a:t>
            </a:r>
            <a:r>
              <a:rPr lang="ko-KR" altLang="en-US" sz="1000" dirty="0" err="1"/>
              <a:t>지시등</a:t>
            </a:r>
            <a:r>
              <a:rPr lang="ko-KR" altLang="en-US" sz="1000" dirty="0"/>
              <a:t> 불규칙 </a:t>
            </a:r>
            <a:r>
              <a:rPr lang="ko-KR" altLang="en-US" sz="1000" dirty="0" err="1"/>
              <a:t>켜짐</a:t>
            </a:r>
            <a:r>
              <a:rPr lang="en-US" altLang="ko-KR" sz="1000" dirty="0"/>
              <a:t>/</a:t>
            </a:r>
            <a:r>
              <a:rPr lang="ko-KR" altLang="en-US" sz="1000" dirty="0"/>
              <a:t>꺼짐</a:t>
            </a:r>
          </a:p>
          <a:p>
            <a:pPr lvl="3">
              <a:defRPr/>
            </a:pPr>
            <a:r>
              <a:rPr lang="ko-KR" altLang="en-US" sz="1000" dirty="0"/>
              <a:t>기어 변속 자동 변경 등</a:t>
            </a:r>
          </a:p>
          <a:p>
            <a:pPr lvl="2">
              <a:defRPr/>
            </a:pPr>
            <a:r>
              <a:rPr lang="ko-KR" altLang="en-US" sz="1000" dirty="0"/>
              <a:t>공격자는 임의 메시지를 무작위로 주입하여 </a:t>
            </a:r>
            <a:r>
              <a:rPr lang="en-US" altLang="ko-KR" sz="1000" dirty="0"/>
              <a:t>ECU</a:t>
            </a:r>
            <a:r>
              <a:rPr lang="ko-KR" altLang="en-US" sz="1000" dirty="0"/>
              <a:t>를 손상시키는 것을 목표로 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공격자가 제어하는 차량은 원래 </a:t>
            </a:r>
            <a:r>
              <a:rPr lang="en-US" altLang="ko-KR" sz="1000" dirty="0"/>
              <a:t>CAN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와 실제 </a:t>
            </a:r>
            <a:r>
              <a:rPr lang="en-US" altLang="ko-KR" sz="1000" dirty="0"/>
              <a:t>CAN ID</a:t>
            </a:r>
            <a:r>
              <a:rPr lang="ko-KR" altLang="en-US" sz="1000" dirty="0"/>
              <a:t>를 비교하여 식별할 수 있다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ATTACKS USED IN THE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모델에 사용된 공격 </a:t>
            </a:r>
            <a:r>
              <a:rPr lang="en-US" altLang="ko-KR" sz="1300" dirty="0"/>
              <a:t>(</a:t>
            </a:r>
            <a:r>
              <a:rPr lang="ko-KR" altLang="en-US" sz="1300" dirty="0"/>
              <a:t> </a:t>
            </a:r>
            <a:r>
              <a:rPr lang="en-US" altLang="ko-KR" sz="1300" dirty="0"/>
              <a:t>DoS, Fuzzing, Spoofing )</a:t>
            </a:r>
          </a:p>
          <a:p>
            <a:pPr lvl="1">
              <a:defRPr/>
            </a:pPr>
            <a:r>
              <a:rPr lang="en-US" altLang="ko-KR" sz="1000" b="1" dirty="0"/>
              <a:t>Spoofing Attack </a:t>
            </a:r>
          </a:p>
          <a:p>
            <a:pPr lvl="2">
              <a:defRPr/>
            </a:pPr>
            <a:r>
              <a:rPr lang="en-US" altLang="ko-KR" sz="1000" dirty="0"/>
              <a:t>Spoofing </a:t>
            </a:r>
            <a:r>
              <a:rPr lang="ko-KR" altLang="en-US" sz="1000" dirty="0"/>
              <a:t>공격에서 침입자는 수정된 메시지를 주입하기 위해 특정 </a:t>
            </a:r>
            <a:r>
              <a:rPr lang="en-US" altLang="ko-KR" sz="1000" dirty="0"/>
              <a:t>CAN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를 목표로 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lvl="3">
              <a:defRPr/>
            </a:pPr>
            <a:r>
              <a:rPr lang="ko-KR" altLang="en-US" sz="950" dirty="0"/>
              <a:t>따라서</a:t>
            </a:r>
            <a:r>
              <a:rPr lang="en-US" altLang="ko-KR" sz="950" dirty="0"/>
              <a:t>,</a:t>
            </a:r>
            <a:r>
              <a:rPr lang="ko-KR" altLang="en-US" sz="950" dirty="0"/>
              <a:t> </a:t>
            </a:r>
            <a:r>
              <a:rPr lang="en-US" altLang="ko-KR" sz="950" dirty="0"/>
              <a:t>ECU</a:t>
            </a:r>
            <a:r>
              <a:rPr lang="ko-KR" altLang="en-US" sz="950" dirty="0"/>
              <a:t>는 편향된다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1000" dirty="0"/>
              <a:t>결과적으로</a:t>
            </a:r>
            <a:r>
              <a:rPr lang="en-US" altLang="ko-KR" sz="1000" dirty="0"/>
              <a:t>,</a:t>
            </a:r>
            <a:r>
              <a:rPr lang="ko-KR" altLang="en-US" sz="1000" dirty="0"/>
              <a:t> 합법적인 메시지를 식별하는 것이 어려워지고 시스템이 오작동할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999" y="1885950"/>
            <a:ext cx="7620000" cy="5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III-A.</a:t>
            </a:r>
            <a:r>
              <a:rPr lang="ko-KR" altLang="en-US" sz="33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>
                <a:solidFill>
                  <a:schemeClr val="bg1"/>
                </a:solidFill>
                <a:latin typeface="+mn-ea"/>
              </a:rPr>
              <a:t>DATASET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DATASET GENERATION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DATASET</a:t>
            </a:r>
            <a:r>
              <a:rPr lang="ko-KR" altLang="en-US" sz="1300" dirty="0"/>
              <a:t> 생성</a:t>
            </a:r>
          </a:p>
          <a:p>
            <a:pPr lvl="1">
              <a:defRPr/>
            </a:pPr>
            <a:r>
              <a:rPr lang="ko-KR" altLang="en-US" sz="1000" b="0" dirty="0"/>
              <a:t>해당 실험에서 실제 </a:t>
            </a:r>
            <a:r>
              <a:rPr lang="ko-KR" altLang="en-US" sz="1000" b="0" dirty="0" err="1"/>
              <a:t>도요타</a:t>
            </a:r>
            <a:r>
              <a:rPr lang="ko-KR" altLang="en-US" sz="1000" b="0" dirty="0"/>
              <a:t> 하이브리드 자동차로부터 </a:t>
            </a:r>
            <a:r>
              <a:rPr lang="en-US" altLang="ko-KR" sz="1000" b="0" dirty="0"/>
              <a:t>CAN</a:t>
            </a:r>
            <a:r>
              <a:rPr lang="ko-KR" altLang="en-US" sz="1000" b="0" dirty="0"/>
              <a:t> 메시지를 수집했다</a:t>
            </a:r>
            <a:r>
              <a:rPr lang="en-US" altLang="ko-KR" sz="1000" b="0" dirty="0"/>
              <a:t>.</a:t>
            </a:r>
          </a:p>
          <a:p>
            <a:pPr lvl="1">
              <a:defRPr/>
            </a:pPr>
            <a:r>
              <a:rPr lang="en-US" altLang="ko-KR" sz="1000" b="0" dirty="0"/>
              <a:t>Vehicle Spy 3 </a:t>
            </a:r>
            <a:r>
              <a:rPr lang="ko-KR" altLang="en-US" sz="1000" b="0" dirty="0"/>
              <a:t>이라는 </a:t>
            </a:r>
            <a:r>
              <a:rPr lang="en-US" altLang="ko-KR" sz="1000" b="0" dirty="0"/>
              <a:t>CAN</a:t>
            </a:r>
            <a:r>
              <a:rPr lang="ko-KR" altLang="en-US" sz="1000" b="0" dirty="0"/>
              <a:t> 분석 도구를 사용하여 </a:t>
            </a:r>
            <a:r>
              <a:rPr lang="ko-KR" altLang="en-US" sz="1000" b="0" dirty="0" err="1"/>
              <a:t>무공격</a:t>
            </a:r>
            <a:r>
              <a:rPr lang="ko-KR" altLang="en-US" sz="1000" b="0" dirty="0"/>
              <a:t> 메시지를 </a:t>
            </a:r>
            <a:r>
              <a:rPr lang="en-US" altLang="ko-KR" sz="1000" b="0" dirty="0"/>
              <a:t>120</a:t>
            </a:r>
            <a:r>
              <a:rPr lang="ko-KR" altLang="en-US" sz="1000" b="0" dirty="0"/>
              <a:t>초 동안 캡처한다</a:t>
            </a:r>
            <a:r>
              <a:rPr lang="en-US" altLang="ko-KR" sz="1000" b="0" dirty="0"/>
              <a:t>.</a:t>
            </a:r>
          </a:p>
          <a:p>
            <a:pPr lvl="1">
              <a:defRPr/>
            </a:pPr>
            <a:r>
              <a:rPr lang="ko-KR" altLang="en-US" sz="1000" b="0" dirty="0"/>
              <a:t>실제 차량 메시지를 기반으로 공격 데이터 세트를 생성하여 </a:t>
            </a:r>
            <a:r>
              <a:rPr lang="en-US" altLang="ko-KR" sz="1000" b="0" dirty="0"/>
              <a:t>DoS, Fuzzing </a:t>
            </a:r>
            <a:r>
              <a:rPr lang="ko-KR" altLang="en-US" sz="1000" b="0" dirty="0"/>
              <a:t>및</a:t>
            </a:r>
            <a:r>
              <a:rPr lang="en-US" altLang="ko-KR" sz="1000" b="0" dirty="0"/>
              <a:t> Spoofing</a:t>
            </a:r>
            <a:r>
              <a:rPr lang="ko-KR" altLang="en-US" sz="1000" b="0" dirty="0"/>
              <a:t> </a:t>
            </a:r>
          </a:p>
          <a:p>
            <a:pPr marL="182562" lvl="1" indent="0">
              <a:buNone/>
              <a:defRPr/>
            </a:pPr>
            <a:r>
              <a:rPr lang="ko-KR" altLang="en-US" sz="1000" b="0" dirty="0"/>
              <a:t>    세 가지 공격 시나리오를 설계한다</a:t>
            </a:r>
            <a:r>
              <a:rPr lang="en-US" altLang="ko-KR" sz="1000" b="0" dirty="0"/>
              <a:t>.</a:t>
            </a:r>
          </a:p>
          <a:p>
            <a:pPr marL="182562" lvl="1" indent="0">
              <a:buNone/>
              <a:defRPr/>
            </a:pPr>
            <a:r>
              <a:rPr lang="ko-KR" altLang="en-US" sz="1000" b="0" dirty="0"/>
              <a:t> </a:t>
            </a:r>
          </a:p>
          <a:p>
            <a:pPr marL="182562" lvl="1" indent="0">
              <a:buNone/>
              <a:defRPr/>
            </a:pPr>
            <a:endParaRPr lang="ko-KR" altLang="en-US" sz="1000" b="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3600" y="819150"/>
            <a:ext cx="2823519" cy="3657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67400" y="4533899"/>
            <a:ext cx="2971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NAIST CAN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공격 데이터 세트의 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33800" y="1657351"/>
            <a:ext cx="4708200" cy="685799"/>
          </a:xfrm>
        </p:spPr>
        <p:txBody>
          <a:bodyPr>
            <a:normAutofit lnSpcReduction="10000"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lang="en-US" altLang="ko-KR" dirty="0"/>
              <a:t>V. EXPERIMENT RESULTS AND PERFORMANCE EVALUSTION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29000" y="1851660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35" name="텍스트 개체 틀 2"/>
          <p:cNvSpPr txBox="1"/>
          <p:nvPr/>
        </p:nvSpPr>
        <p:spPr>
          <a:xfrm>
            <a:off x="3978600" y="26479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A. LSTM LAYER(S) - ATTACKS CLASSIFICATION EXPERIMENT RESULTS 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B. APPLICATION OF THE LONG SHORT-TERM MEMORY(LSTM)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DATASET GENERATION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/>
              <a:t>DATASET</a:t>
            </a:r>
            <a:r>
              <a:rPr lang="ko-KR" altLang="en-US" sz="1300"/>
              <a:t> 생성</a:t>
            </a:r>
          </a:p>
          <a:p>
            <a:pPr lvl="1">
              <a:defRPr/>
            </a:pPr>
            <a:r>
              <a:rPr lang="ko-KR" altLang="en-US" sz="1000"/>
              <a:t>데이터 세트 기능</a:t>
            </a:r>
          </a:p>
          <a:p>
            <a:pPr lvl="2">
              <a:defRPr/>
            </a:pPr>
            <a:r>
              <a:rPr lang="en-US" altLang="ko-KR" sz="1000" b="1"/>
              <a:t>Timestamp</a:t>
            </a:r>
            <a:endParaRPr lang="en-US" altLang="ko-KR" sz="1000"/>
          </a:p>
          <a:p>
            <a:pPr lvl="3">
              <a:defRPr/>
            </a:pPr>
            <a:r>
              <a:rPr lang="ko-KR" altLang="en-US" sz="1000"/>
              <a:t>데이터가 기록된 시간 정보</a:t>
            </a:r>
          </a:p>
          <a:p>
            <a:pPr lvl="2">
              <a:defRPr/>
            </a:pPr>
            <a:r>
              <a:rPr lang="en-US" altLang="ko-KR" sz="1000" b="1"/>
              <a:t>CAN ID</a:t>
            </a:r>
            <a:endParaRPr lang="en-US" altLang="ko-KR" sz="1000"/>
          </a:p>
          <a:p>
            <a:pPr lvl="3">
              <a:defRPr/>
            </a:pPr>
            <a:r>
              <a:rPr lang="en-US" altLang="ko-KR" sz="1000"/>
              <a:t>CAN</a:t>
            </a:r>
            <a:r>
              <a:rPr lang="ko-KR" altLang="en-US" sz="1000"/>
              <a:t> 메시지의 식별자</a:t>
            </a:r>
          </a:p>
          <a:p>
            <a:pPr lvl="2">
              <a:defRPr/>
            </a:pPr>
            <a:r>
              <a:rPr lang="en-US" altLang="ko-KR" sz="1000" b="1"/>
              <a:t>DLC</a:t>
            </a:r>
            <a:endParaRPr lang="en-US" altLang="ko-KR" sz="1000"/>
          </a:p>
          <a:p>
            <a:pPr lvl="3">
              <a:defRPr/>
            </a:pPr>
            <a:r>
              <a:rPr lang="en-US" altLang="ko-KR" sz="1000"/>
              <a:t>DLC</a:t>
            </a:r>
            <a:r>
              <a:rPr lang="ko-KR" altLang="en-US" sz="1000"/>
              <a:t> 데이터 바이트 범위는 </a:t>
            </a:r>
            <a:r>
              <a:rPr lang="en-US" altLang="ko-KR" sz="1000"/>
              <a:t>0-8</a:t>
            </a:r>
            <a:endParaRPr lang="ko-KR" altLang="en-US" sz="1000"/>
          </a:p>
          <a:p>
            <a:pPr lvl="2">
              <a:defRPr/>
            </a:pPr>
            <a:r>
              <a:rPr lang="en-US" altLang="ko-KR" sz="1000" b="1"/>
              <a:t>Payload Data[D0-D7]</a:t>
            </a:r>
            <a:endParaRPr lang="en-US" altLang="ko-KR" sz="1000"/>
          </a:p>
          <a:p>
            <a:pPr lvl="3">
              <a:defRPr/>
            </a:pPr>
            <a:r>
              <a:rPr lang="ko-KR" altLang="en-US" sz="1000"/>
              <a:t>데이터 필드는 최대 </a:t>
            </a:r>
            <a:r>
              <a:rPr lang="en-US" altLang="ko-KR" sz="1000"/>
              <a:t>64</a:t>
            </a:r>
            <a:r>
              <a:rPr lang="ko-KR" altLang="en-US" sz="1000"/>
              <a:t>비트를 포함</a:t>
            </a:r>
          </a:p>
          <a:p>
            <a:pPr lvl="3">
              <a:defRPr/>
            </a:pPr>
            <a:r>
              <a:rPr lang="ko-KR" altLang="en-US" sz="1000"/>
              <a:t>각 바이트를 </a:t>
            </a:r>
            <a:r>
              <a:rPr lang="en-US" altLang="ko-KR" sz="1000"/>
              <a:t>D0-D7</a:t>
            </a:r>
            <a:r>
              <a:rPr lang="ko-KR" altLang="en-US" sz="1000"/>
              <a:t>과 같은 특정 열에 위치시킨다</a:t>
            </a:r>
            <a:r>
              <a:rPr lang="en-US" altLang="ko-KR" sz="1000"/>
              <a:t>.</a:t>
            </a:r>
          </a:p>
          <a:p>
            <a:pPr lvl="2">
              <a:defRPr/>
            </a:pPr>
            <a:r>
              <a:rPr lang="en-US" altLang="ko-KR" sz="1000" b="1"/>
              <a:t>Label column</a:t>
            </a:r>
            <a:endParaRPr lang="en-US" altLang="ko-KR" sz="1000"/>
          </a:p>
          <a:p>
            <a:pPr lvl="3">
              <a:defRPr/>
            </a:pPr>
            <a:r>
              <a:rPr lang="ko-KR" altLang="en-US" sz="1000"/>
              <a:t>실험을 위해 추가된 원래 데이터 또는</a:t>
            </a:r>
            <a:r>
              <a:rPr lang="en-US" altLang="ko-KR" sz="1000"/>
              <a:t> </a:t>
            </a:r>
            <a:r>
              <a:rPr lang="ko-KR" altLang="en-US" sz="1000"/>
              <a:t>공격 데이터를 나타냄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3600" y="819150"/>
            <a:ext cx="2823519" cy="3657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67400" y="4533899"/>
            <a:ext cx="2971800" cy="24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NAIST CAN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공격 데이터 세트의 예시</a:t>
            </a:r>
          </a:p>
        </p:txBody>
      </p:sp>
      <p:sp>
        <p:nvSpPr>
          <p:cNvPr id="18" name="사각형: 둥근 모서리 17"/>
          <p:cNvSpPr/>
          <p:nvPr/>
        </p:nvSpPr>
        <p:spPr>
          <a:xfrm>
            <a:off x="5943600" y="742950"/>
            <a:ext cx="533400" cy="3657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6477000" y="742950"/>
            <a:ext cx="304800" cy="3657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6705600" y="742950"/>
            <a:ext cx="304800" cy="3657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6934200" y="742950"/>
            <a:ext cx="1447800" cy="3657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8229600" y="742950"/>
            <a:ext cx="533400" cy="3657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2" animBg="1"/>
      <p:bldP spid="20" grpId="3" animBg="1"/>
      <p:bldP spid="21" grpId="4" animBg="1"/>
      <p:bldP spid="21" grpId="5" animBg="1"/>
      <p:bldP spid="22" grpId="6" animBg="1"/>
      <p:bldP spid="22" grpId="7" animBg="1"/>
      <p:bldP spid="23" grpId="8" animBg="1"/>
      <p:bldP spid="23" grpId="9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999" y="1885950"/>
            <a:ext cx="7620000" cy="5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III-B.</a:t>
            </a:r>
            <a:r>
              <a:rPr lang="ko-KR" altLang="en-US" sz="33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>
                <a:solidFill>
                  <a:schemeClr val="bg1"/>
                </a:solidFill>
                <a:latin typeface="+mn-ea"/>
              </a:rPr>
              <a:t>ATTACK SCENARIOS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</a:p>
          <a:p>
            <a:pPr lvl="1">
              <a:defRPr/>
            </a:pPr>
            <a:r>
              <a:rPr lang="en-US" altLang="ko-KR" sz="1100" dirty="0"/>
              <a:t>CAN</a:t>
            </a:r>
            <a:r>
              <a:rPr lang="ko-KR" altLang="en-US" sz="1100" dirty="0"/>
              <a:t> 메시지는 차량 내 네트워크 시스템에서 브로드 캐스팅 된다</a:t>
            </a:r>
            <a:r>
              <a:rPr lang="en-US" altLang="ko-KR" sz="1100" dirty="0"/>
              <a:t>.</a:t>
            </a:r>
          </a:p>
          <a:p>
            <a:pPr lvl="2">
              <a:defRPr/>
            </a:pPr>
            <a:r>
              <a:rPr lang="en-US" altLang="ko-KR" sz="1000" dirty="0"/>
              <a:t>CAN </a:t>
            </a:r>
            <a:r>
              <a:rPr lang="ko-KR" altLang="en-US" sz="1000" dirty="0"/>
              <a:t>메시지와 관련하여 적절한 보안 조치가 없다</a:t>
            </a:r>
            <a:r>
              <a:rPr lang="en-US" altLang="ko-KR" sz="1000" dirty="0"/>
              <a:t>.</a:t>
            </a:r>
          </a:p>
          <a:p>
            <a:pPr lvl="3">
              <a:defRPr/>
            </a:pPr>
            <a:r>
              <a:rPr lang="en-US" altLang="ko-KR" sz="900" dirty="0"/>
              <a:t>CAN</a:t>
            </a:r>
            <a:r>
              <a:rPr lang="ko-KR" altLang="en-US" sz="900" dirty="0"/>
              <a:t> 버스 시스템에 대한 인증 및 암호화 메커니즘이 부족</a:t>
            </a:r>
          </a:p>
          <a:p>
            <a:pPr lvl="3">
              <a:defRPr/>
            </a:pPr>
            <a:r>
              <a:rPr lang="ko-KR" altLang="en-US" sz="900" dirty="0"/>
              <a:t>공격자가 </a:t>
            </a:r>
            <a:r>
              <a:rPr lang="en-US" altLang="ko-KR" sz="900" dirty="0"/>
              <a:t>CAN</a:t>
            </a:r>
            <a:r>
              <a:rPr lang="ko-KR" altLang="en-US" sz="900" dirty="0"/>
              <a:t> 버스 시스템의 기밀성</a:t>
            </a:r>
            <a:r>
              <a:rPr lang="en-US" altLang="ko-KR" sz="900" dirty="0"/>
              <a:t>,</a:t>
            </a:r>
            <a:r>
              <a:rPr lang="ko-KR" altLang="en-US" sz="900" dirty="0"/>
              <a:t> 무결성 및 가용성을 방해하기 쉬움</a:t>
            </a:r>
            <a:r>
              <a:rPr lang="en-US" altLang="ko-KR" sz="900" dirty="0"/>
              <a:t>.</a:t>
            </a:r>
          </a:p>
          <a:p>
            <a:pPr lvl="3">
              <a:defRPr/>
            </a:pPr>
            <a:endParaRPr lang="en-US" altLang="ko-KR" sz="950" dirty="0"/>
          </a:p>
          <a:p>
            <a:pPr lvl="1">
              <a:defRPr/>
            </a:pPr>
            <a:r>
              <a:rPr lang="ko-KR" altLang="en-US" sz="1100" dirty="0"/>
              <a:t>해당 실험에서는 세 가지 중요한 공격을 고려한다</a:t>
            </a:r>
            <a:r>
              <a:rPr lang="en-US" altLang="ko-KR" sz="1100" dirty="0"/>
              <a:t>.</a:t>
            </a:r>
            <a:endParaRPr lang="en-US" altLang="ko-KR" sz="1100" b="1" dirty="0"/>
          </a:p>
          <a:p>
            <a:pPr lvl="2">
              <a:defRPr/>
            </a:pPr>
            <a:r>
              <a:rPr lang="en-US" altLang="ko-KR" sz="1000" dirty="0"/>
              <a:t>DoS, Fuzzing, Spoofing</a:t>
            </a:r>
          </a:p>
          <a:p>
            <a:pPr lvl="3">
              <a:defRPr/>
            </a:pPr>
            <a:r>
              <a:rPr lang="ko-KR" altLang="en-US" sz="900" dirty="0"/>
              <a:t>앞서 언급한 세 가지 공격은 </a:t>
            </a:r>
            <a:r>
              <a:rPr lang="en-US" altLang="ko-KR" sz="900" dirty="0"/>
              <a:t>CAN</a:t>
            </a:r>
            <a:r>
              <a:rPr lang="ko-KR" altLang="en-US" sz="900" dirty="0"/>
              <a:t> 시스템을 무용지물로 만들 수 있기 때문에 매우 중요하다</a:t>
            </a:r>
            <a:r>
              <a:rPr lang="en-US" altLang="ko-KR" sz="9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</a:p>
          <a:p>
            <a:pPr lvl="1">
              <a:defRPr/>
            </a:pPr>
            <a:r>
              <a:rPr lang="ko-KR" altLang="en-US" sz="1050" dirty="0"/>
              <a:t>비교를 위해 각 시나리오에 대한 실험에서 두 개의 데이터 세트를 개발</a:t>
            </a:r>
          </a:p>
          <a:p>
            <a:pPr lvl="2">
              <a:defRPr/>
            </a:pPr>
            <a:r>
              <a:rPr lang="ko-KR" altLang="en-US" sz="1000" dirty="0"/>
              <a:t>공격 데이터 없이 실제 자동차에서 데이터 수집</a:t>
            </a:r>
          </a:p>
          <a:p>
            <a:pPr lvl="2">
              <a:defRPr/>
            </a:pPr>
            <a:r>
              <a:rPr lang="ko-KR" altLang="en-US" sz="1000" dirty="0"/>
              <a:t>공격을 주입하여 두 번째 데이터 세트를 얻는다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밑의 </a:t>
            </a:r>
            <a:r>
              <a:rPr lang="en-US" altLang="ko-KR" sz="1000" dirty="0"/>
              <a:t>2</a:t>
            </a:r>
            <a:r>
              <a:rPr lang="ko-KR" altLang="en-US" sz="1000" dirty="0"/>
              <a:t>가지 그림은 </a:t>
            </a:r>
            <a:r>
              <a:rPr lang="en-US" altLang="ko-KR" sz="1000" dirty="0"/>
              <a:t>CAN </a:t>
            </a:r>
            <a:r>
              <a:rPr lang="ko-KR" altLang="en-US" sz="1000" dirty="0"/>
              <a:t>메시지에 대한 공격 주입 시나리오가 표현되어 있다</a:t>
            </a:r>
            <a:r>
              <a:rPr lang="en-US" altLang="ko-KR" sz="1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116A2-8FDA-F64A-1158-B5B72591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1353" y="1888108"/>
            <a:ext cx="5401292" cy="1397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286E0C-8225-67FA-6550-E459DBD4D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8120" y="3356507"/>
            <a:ext cx="5807759" cy="134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</a:p>
          <a:p>
            <a:pPr lvl="1">
              <a:defRPr/>
            </a:pPr>
            <a:r>
              <a:rPr lang="ko-KR" altLang="en-US" sz="1050" dirty="0"/>
              <a:t>간격 시간으로 </a:t>
            </a:r>
            <a:r>
              <a:rPr lang="en-US" altLang="ko-KR" sz="1050" dirty="0"/>
              <a:t>0.5ms</a:t>
            </a:r>
            <a:r>
              <a:rPr lang="ko-KR" altLang="en-US" sz="1050" dirty="0"/>
              <a:t>를 사용한다</a:t>
            </a:r>
            <a:r>
              <a:rPr lang="en-US" altLang="ko-KR" sz="1050" dirty="0"/>
              <a:t>. DoS</a:t>
            </a:r>
            <a:r>
              <a:rPr lang="ko-KR" altLang="en-US" sz="1050" dirty="0"/>
              <a:t> 공격 간격 시간은 </a:t>
            </a:r>
            <a:r>
              <a:rPr lang="en-US" altLang="ko-KR" sz="1050" dirty="0"/>
              <a:t>0.1ms</a:t>
            </a:r>
            <a:r>
              <a:rPr lang="ko-KR" altLang="en-US" sz="1050" dirty="0"/>
              <a:t>에서 </a:t>
            </a:r>
            <a:r>
              <a:rPr lang="en-US" altLang="ko-KR" sz="1050" dirty="0"/>
              <a:t>1.0ms </a:t>
            </a:r>
            <a:r>
              <a:rPr lang="ko-KR" altLang="en-US" sz="1050" dirty="0"/>
              <a:t>사이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DoS </a:t>
            </a:r>
            <a:r>
              <a:rPr lang="ko-KR" altLang="en-US" sz="1050" dirty="0"/>
              <a:t>공격 간격 </a:t>
            </a:r>
            <a:r>
              <a:rPr lang="en-US" altLang="ko-KR" sz="1050" dirty="0"/>
              <a:t>0.5ms</a:t>
            </a:r>
            <a:r>
              <a:rPr lang="ko-KR" altLang="en-US" sz="1050" dirty="0"/>
              <a:t>는 더 적은 양의 </a:t>
            </a:r>
            <a:r>
              <a:rPr lang="en-US" altLang="ko-KR" sz="1050" dirty="0"/>
              <a:t>DoS </a:t>
            </a:r>
            <a:r>
              <a:rPr lang="ko-KR" altLang="en-US" sz="1050" dirty="0"/>
              <a:t>공격 요소를 생성한다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1.0ms </a:t>
            </a:r>
            <a:r>
              <a:rPr lang="ko-KR" altLang="en-US" sz="1050" dirty="0"/>
              <a:t>간격 시간을 사용하여 </a:t>
            </a:r>
            <a:r>
              <a:rPr lang="en-US" altLang="ko-KR" sz="1050" dirty="0"/>
              <a:t>Fuzzing </a:t>
            </a:r>
            <a:r>
              <a:rPr lang="ko-KR" altLang="en-US" sz="1050" dirty="0"/>
              <a:t>공격을 생성한다</a:t>
            </a:r>
            <a:r>
              <a:rPr lang="en-US" altLang="ko-KR" sz="1050" dirty="0"/>
              <a:t>.</a:t>
            </a:r>
            <a:r>
              <a:rPr lang="en-US" altLang="ko-KR" dirty="0"/>
              <a:t>	</a:t>
            </a:r>
          </a:p>
          <a:p>
            <a:pPr lvl="2">
              <a:defRPr/>
            </a:pPr>
            <a:r>
              <a:rPr lang="ko-KR" altLang="en-US" sz="1000" dirty="0"/>
              <a:t>이 간격 시간을 통해 최대 양의 </a:t>
            </a:r>
            <a:r>
              <a:rPr lang="en-US" altLang="ko-KR" sz="1000" dirty="0"/>
              <a:t>Fuzzing </a:t>
            </a:r>
            <a:r>
              <a:rPr lang="ko-KR" altLang="en-US" sz="1000" dirty="0"/>
              <a:t>공격 요소를 주입하여 </a:t>
            </a:r>
            <a:r>
              <a:rPr lang="en-US" altLang="ko-KR" sz="1000" dirty="0"/>
              <a:t>CAN </a:t>
            </a:r>
            <a:r>
              <a:rPr lang="ko-KR" altLang="en-US" sz="1000" dirty="0"/>
              <a:t>버스 시스템을 오작동 시킬 수 있다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ko-KR" altLang="en-US" sz="1050" dirty="0"/>
              <a:t>정상 클래스에 비해 적은 양의 </a:t>
            </a:r>
            <a:r>
              <a:rPr lang="en-US" altLang="ko-KR" sz="1050" dirty="0"/>
              <a:t>Spoofing </a:t>
            </a:r>
            <a:r>
              <a:rPr lang="ko-KR" altLang="en-US" sz="1050" dirty="0"/>
              <a:t>공격 클래스</a:t>
            </a:r>
            <a:r>
              <a:rPr lang="en-US" altLang="ko-KR" sz="1050" dirty="0"/>
              <a:t>(1.54%)</a:t>
            </a:r>
            <a:r>
              <a:rPr lang="ko-KR" altLang="en-US" sz="1050" dirty="0"/>
              <a:t>를 생성하기 위해 </a:t>
            </a:r>
            <a:r>
              <a:rPr lang="en-US" altLang="ko-KR" sz="1050" dirty="0"/>
              <a:t>5</a:t>
            </a:r>
            <a:r>
              <a:rPr lang="ko-KR" altLang="en-US" sz="1050" dirty="0"/>
              <a:t>초 기간과 </a:t>
            </a:r>
            <a:r>
              <a:rPr lang="en-US" altLang="ko-KR" sz="1050" dirty="0"/>
              <a:t>5</a:t>
            </a:r>
            <a:r>
              <a:rPr lang="ko-KR" altLang="en-US" sz="1050" dirty="0"/>
              <a:t>초 동안 </a:t>
            </a:r>
            <a:r>
              <a:rPr lang="en-US" altLang="ko-KR" sz="1050" dirty="0"/>
              <a:t>Spoofing </a:t>
            </a:r>
            <a:r>
              <a:rPr lang="ko-KR" altLang="en-US" sz="1050" dirty="0"/>
              <a:t>공격을 개발한다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해당 논문에서는 실제 시나리오를 모방하여 실험의 불균형 영향을 분석하고 </a:t>
            </a:r>
            <a:r>
              <a:rPr lang="en-US" altLang="ko-KR" sz="1050" dirty="0"/>
              <a:t>IDS</a:t>
            </a:r>
            <a:r>
              <a:rPr lang="ko-KR" altLang="en-US" sz="1050" dirty="0"/>
              <a:t>의 성능을 평가한다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9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  <a:endParaRPr lang="en-US" altLang="ko-KR" sz="1000" dirty="0"/>
          </a:p>
          <a:p>
            <a:pPr lvl="1">
              <a:defRPr/>
            </a:pPr>
            <a:r>
              <a:rPr lang="en-US" altLang="ko-KR" sz="1100" b="1" dirty="0"/>
              <a:t>DoS attack</a:t>
            </a:r>
            <a:endParaRPr lang="ko-KR" altLang="en-US" sz="1100" b="1" dirty="0"/>
          </a:p>
          <a:p>
            <a:pPr lvl="2">
              <a:defRPr/>
            </a:pPr>
            <a:r>
              <a:rPr lang="en-US" altLang="ko-KR" sz="1000" dirty="0"/>
              <a:t>DoS </a:t>
            </a:r>
            <a:r>
              <a:rPr lang="ko-KR" altLang="en-US" sz="1000" dirty="0"/>
              <a:t>공격 동안</a:t>
            </a:r>
            <a:r>
              <a:rPr lang="en-US" altLang="ko-KR" sz="1000" dirty="0"/>
              <a:t>, CAN </a:t>
            </a:r>
            <a:r>
              <a:rPr lang="ko-KR" altLang="en-US" sz="1000" dirty="0"/>
              <a:t>버스 시스템은 메시지로 가득 차서</a:t>
            </a:r>
            <a:r>
              <a:rPr lang="en-US" altLang="ko-KR" sz="1000" dirty="0"/>
              <a:t>, ECU</a:t>
            </a:r>
            <a:r>
              <a:rPr lang="ko-KR" altLang="en-US" sz="1000" dirty="0"/>
              <a:t>의 정기적인 통신이 중단되고 합법적인 사용자가 </a:t>
            </a:r>
            <a:r>
              <a:rPr lang="en-US" altLang="ko-KR" sz="1000" dirty="0"/>
              <a:t>CAN </a:t>
            </a:r>
            <a:r>
              <a:rPr lang="ko-KR" altLang="en-US" sz="1000" dirty="0"/>
              <a:t>네트워크를 </a:t>
            </a:r>
            <a:br>
              <a:rPr lang="en-US" altLang="ko-KR" sz="1000" dirty="0"/>
            </a:br>
            <a:r>
              <a:rPr lang="ko-KR" altLang="en-US" sz="1000" dirty="0"/>
              <a:t>사용할 수 없게 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본 논문에서는 </a:t>
            </a:r>
            <a:r>
              <a:rPr lang="en-US" altLang="ko-KR" sz="1000" dirty="0"/>
              <a:t>CAN ID 00, DLC</a:t>
            </a:r>
            <a:r>
              <a:rPr lang="ko-KR" altLang="en-US" sz="1000" dirty="0"/>
              <a:t> </a:t>
            </a:r>
            <a:r>
              <a:rPr lang="en-US" altLang="ko-KR" sz="1000" dirty="0"/>
              <a:t>8, DATA 00 </a:t>
            </a:r>
            <a:r>
              <a:rPr lang="ko-KR" altLang="en-US" sz="1000" dirty="0"/>
              <a:t>으로 많은 수의 메시지를 주입하여 </a:t>
            </a:r>
            <a:r>
              <a:rPr lang="en-US" altLang="ko-KR" sz="1000" dirty="0"/>
              <a:t>DoS </a:t>
            </a:r>
            <a:r>
              <a:rPr lang="ko-KR" altLang="en-US" sz="1000" dirty="0"/>
              <a:t>공격 데이터 세트를 개발한다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해당 실험에서 공격은 일반적으로 </a:t>
            </a:r>
            <a:r>
              <a:rPr lang="en-US" altLang="ko-KR" sz="1000" dirty="0"/>
              <a:t>20</a:t>
            </a:r>
            <a:r>
              <a:rPr lang="ko-KR" altLang="en-US" sz="1000" dirty="0"/>
              <a:t>초부터 시작하여 </a:t>
            </a:r>
            <a:r>
              <a:rPr lang="en-US" altLang="ko-KR" sz="1000" dirty="0"/>
              <a:t>10</a:t>
            </a:r>
            <a:r>
              <a:rPr lang="ko-KR" altLang="en-US" sz="1000" dirty="0"/>
              <a:t>초 동안 지속되고 </a:t>
            </a:r>
            <a:r>
              <a:rPr lang="en-US" altLang="ko-KR" sz="1000" dirty="0"/>
              <a:t>, </a:t>
            </a:r>
            <a:r>
              <a:rPr lang="ko-KR" altLang="en-US" sz="1000" dirty="0"/>
              <a:t>간격 시간은 </a:t>
            </a:r>
            <a:r>
              <a:rPr lang="en-US" altLang="ko-KR" sz="1000" dirty="0"/>
              <a:t>0.5ms, </a:t>
            </a:r>
            <a:r>
              <a:rPr lang="ko-KR" altLang="en-US" sz="1000" dirty="0"/>
              <a:t>공격 기간은 </a:t>
            </a:r>
            <a:r>
              <a:rPr lang="en-US" altLang="ko-KR" sz="1000" dirty="0"/>
              <a:t>5</a:t>
            </a:r>
            <a:r>
              <a:rPr lang="ko-KR" altLang="en-US" sz="1000" dirty="0"/>
              <a:t>초이다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b="0" i="0" dirty="0">
                <a:solidFill>
                  <a:srgbClr val="000000"/>
                </a:solidFill>
                <a:effectLst/>
              </a:rPr>
              <a:t>DoS, Fuzzing </a:t>
            </a:r>
            <a:r>
              <a:rPr lang="ko-KR" altLang="en-US" sz="1000" b="0" i="0" dirty="0">
                <a:solidFill>
                  <a:srgbClr val="000000"/>
                </a:solidFill>
                <a:effectLst/>
              </a:rPr>
              <a:t>공격과 관련된 타이밍이 포함된 메시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-apple-system"/>
              </a:rPr>
              <a:t>지 주입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-apple-system"/>
              </a:rPr>
              <a:t>. (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-apple-system"/>
              </a:rPr>
              <a:t>왼쪽 사진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lvl="2">
              <a:defRPr/>
            </a:pPr>
            <a:r>
              <a:rPr lang="en-US" altLang="ko-KR" sz="1000" dirty="0"/>
              <a:t>NAIST DoS </a:t>
            </a:r>
            <a:r>
              <a:rPr lang="ko-KR" altLang="en-US" sz="1000" dirty="0"/>
              <a:t>공격 데이터 세트의 예시 </a:t>
            </a:r>
            <a:r>
              <a:rPr lang="en-US" altLang="ko-KR" sz="1000" dirty="0"/>
              <a:t>( </a:t>
            </a:r>
            <a:r>
              <a:rPr lang="ko-KR" altLang="en-US" sz="1000" dirty="0"/>
              <a:t>오른쪽 사진 </a:t>
            </a:r>
            <a:r>
              <a:rPr lang="en-US" altLang="ko-KR" sz="1000" dirty="0"/>
              <a:t>)</a:t>
            </a:r>
          </a:p>
          <a:p>
            <a:pPr lvl="2">
              <a:defRPr/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383A0-F9ED-AFC2-DEF8-5BAF17A0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295400" y="2552223"/>
            <a:ext cx="3130150" cy="1619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01693-B370-957E-900B-E988AB6C8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50"/>
          <a:stretch/>
        </p:blipFill>
        <p:spPr>
          <a:xfrm>
            <a:off x="5029200" y="2485666"/>
            <a:ext cx="2627935" cy="19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  <a:endParaRPr lang="en-US" altLang="ko-KR" sz="1000" dirty="0"/>
          </a:p>
          <a:p>
            <a:pPr lvl="1">
              <a:defRPr/>
            </a:pPr>
            <a:r>
              <a:rPr lang="en-US" altLang="ko-KR" sz="1100" b="1" dirty="0"/>
              <a:t>Fuzzing attack</a:t>
            </a:r>
            <a:endParaRPr lang="ko-KR" altLang="en-US" sz="1100" b="1" dirty="0"/>
          </a:p>
          <a:p>
            <a:pPr lvl="2">
              <a:defRPr/>
            </a:pPr>
            <a:r>
              <a:rPr lang="ko-KR" altLang="en-US" sz="1000" dirty="0"/>
              <a:t>공격자가 임의 데이터로 방대한 양의 </a:t>
            </a:r>
            <a:r>
              <a:rPr lang="en-US" altLang="ko-KR" sz="1000" dirty="0"/>
              <a:t>CAN </a:t>
            </a:r>
            <a:r>
              <a:rPr lang="ko-KR" altLang="en-US" sz="1000" dirty="0"/>
              <a:t>메시지를 무작위로 주입한다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임의의 길이를 가진 </a:t>
            </a:r>
            <a:r>
              <a:rPr lang="en-US" altLang="ko-KR" sz="1000" dirty="0"/>
              <a:t>0x000</a:t>
            </a:r>
            <a:r>
              <a:rPr lang="ko-KR" altLang="en-US" sz="1000" dirty="0"/>
              <a:t>에서 </a:t>
            </a:r>
            <a:r>
              <a:rPr lang="en-US" altLang="ko-KR" sz="1000" dirty="0"/>
              <a:t>0x7FF </a:t>
            </a:r>
            <a:r>
              <a:rPr lang="ko-KR" altLang="en-US" sz="1000" dirty="0"/>
              <a:t>사이의 무작위 </a:t>
            </a:r>
            <a:r>
              <a:rPr lang="en-US" altLang="ko-KR" sz="1000" dirty="0"/>
              <a:t>CAN ID</a:t>
            </a:r>
            <a:r>
              <a:rPr lang="ko-KR" altLang="en-US" sz="1000" dirty="0"/>
              <a:t>를 사용한다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해당 실험에서 공격은 </a:t>
            </a:r>
            <a:r>
              <a:rPr lang="en-US" altLang="ko-KR" sz="1000" dirty="0"/>
              <a:t>20</a:t>
            </a:r>
            <a:r>
              <a:rPr lang="ko-KR" altLang="en-US" sz="1000" dirty="0"/>
              <a:t>초에서 시작하여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지속되고 </a:t>
            </a:r>
            <a:r>
              <a:rPr lang="en-US" altLang="ko-KR" sz="1000" dirty="0"/>
              <a:t>5</a:t>
            </a:r>
            <a:r>
              <a:rPr lang="ko-KR" altLang="en-US" sz="1000" dirty="0"/>
              <a:t>초 후에 다시 시작되며 간격 시간은 </a:t>
            </a:r>
            <a:r>
              <a:rPr lang="en-US" altLang="ko-KR" sz="1000" dirty="0"/>
              <a:t>1ms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en-US" altLang="ko-KR" sz="1000" dirty="0"/>
              <a:t>NAIST Fuzzing </a:t>
            </a:r>
            <a:r>
              <a:rPr lang="ko-KR" altLang="en-US" sz="1000" dirty="0"/>
              <a:t>공격 데이터 세트의 예를 보여준다</a:t>
            </a:r>
            <a:r>
              <a:rPr lang="en-US" altLang="ko-KR" sz="1000" dirty="0"/>
              <a:t>. ( </a:t>
            </a:r>
            <a:r>
              <a:rPr lang="ko-KR" altLang="en-US" sz="1000" dirty="0"/>
              <a:t>오른쪽 사진 </a:t>
            </a:r>
            <a:r>
              <a:rPr lang="en-US" altLang="ko-KR" sz="1000" dirty="0"/>
              <a:t>)</a:t>
            </a:r>
          </a:p>
          <a:p>
            <a:pPr lvl="2">
              <a:defRPr/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383A0-F9ED-AFC2-DEF8-5BAF17A0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281756" y="2552700"/>
            <a:ext cx="3092414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F20014-CAD7-5B97-3279-E24AD1A47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50"/>
          <a:stretch/>
        </p:blipFill>
        <p:spPr>
          <a:xfrm>
            <a:off x="4953000" y="2495550"/>
            <a:ext cx="2823519" cy="16764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A30D31-152C-A8A5-1ABD-39C71463FCC8}"/>
              </a:ext>
            </a:extLst>
          </p:cNvPr>
          <p:cNvSpPr/>
          <p:nvPr/>
        </p:nvSpPr>
        <p:spPr>
          <a:xfrm>
            <a:off x="2303034" y="3448050"/>
            <a:ext cx="1676400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  <a:endParaRPr lang="en-US" altLang="ko-KR" sz="1000" dirty="0"/>
          </a:p>
          <a:p>
            <a:pPr lvl="1">
              <a:defRPr/>
            </a:pPr>
            <a:r>
              <a:rPr lang="en-US" altLang="ko-KR" sz="1100" b="1" dirty="0"/>
              <a:t>Spoofing attack</a:t>
            </a:r>
            <a:endParaRPr lang="ko-KR" altLang="en-US" sz="1100" b="1" dirty="0"/>
          </a:p>
          <a:p>
            <a:pPr lvl="2">
              <a:defRPr/>
            </a:pPr>
            <a:r>
              <a:rPr lang="en-US" altLang="ko-KR" sz="1000" dirty="0"/>
              <a:t>Spoofing </a:t>
            </a:r>
            <a:r>
              <a:rPr lang="ko-KR" altLang="en-US" sz="1000" dirty="0"/>
              <a:t>공격 데이터 세트에 핸들 각도</a:t>
            </a:r>
            <a:r>
              <a:rPr lang="en-US" altLang="ko-KR" sz="1000" dirty="0"/>
              <a:t> </a:t>
            </a:r>
            <a:r>
              <a:rPr lang="ko-KR" altLang="en-US" sz="1000" dirty="0"/>
              <a:t>및 차량 속도 </a:t>
            </a:r>
            <a:r>
              <a:rPr lang="en-US" altLang="ko-KR" sz="1000" dirty="0"/>
              <a:t>Spoofing </a:t>
            </a:r>
            <a:r>
              <a:rPr lang="ko-KR" altLang="en-US" sz="1000" dirty="0"/>
              <a:t>공격을 주입한다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본 논문에서는 </a:t>
            </a:r>
            <a:r>
              <a:rPr lang="en-US" altLang="ko-KR" sz="1000" dirty="0"/>
              <a:t>10</a:t>
            </a:r>
            <a:r>
              <a:rPr lang="ko-KR" altLang="en-US" sz="1000" dirty="0"/>
              <a:t>초</a:t>
            </a:r>
            <a:r>
              <a:rPr lang="en-US" altLang="ko-KR" sz="1000" dirty="0"/>
              <a:t>, 5</a:t>
            </a:r>
            <a:r>
              <a:rPr lang="ko-KR" altLang="en-US" sz="1000" dirty="0"/>
              <a:t>초 동안 </a:t>
            </a:r>
            <a:r>
              <a:rPr lang="en-US" altLang="ko-KR" sz="1000" dirty="0"/>
              <a:t>Spoofing</a:t>
            </a:r>
            <a:r>
              <a:rPr lang="ko-KR" altLang="en-US" sz="1000" dirty="0"/>
              <a:t>을 주입하고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휴식</a:t>
            </a:r>
            <a:r>
              <a:rPr lang="en-US" altLang="ko-KR" sz="1000" dirty="0"/>
              <a:t>(</a:t>
            </a:r>
            <a:r>
              <a:rPr lang="ko-KR" altLang="en-US" sz="1000" dirty="0"/>
              <a:t>공격</a:t>
            </a:r>
            <a:r>
              <a:rPr lang="en-US" altLang="ko-KR" sz="1000" dirty="0"/>
              <a:t>X)</a:t>
            </a:r>
            <a:r>
              <a:rPr lang="ko-KR" altLang="en-US" sz="1000" dirty="0"/>
              <a:t>하며</a:t>
            </a:r>
            <a:r>
              <a:rPr lang="en-US" altLang="ko-KR" sz="1000" dirty="0"/>
              <a:t>, </a:t>
            </a:r>
            <a:r>
              <a:rPr lang="ko-KR" altLang="en-US" sz="1000" dirty="0"/>
              <a:t>공격은 </a:t>
            </a:r>
            <a:r>
              <a:rPr lang="en-US" altLang="ko-KR" sz="1000" dirty="0"/>
              <a:t>20</a:t>
            </a:r>
            <a:r>
              <a:rPr lang="ko-KR" altLang="en-US" sz="1000" dirty="0"/>
              <a:t>초부터 시작한다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핸들 각도</a:t>
            </a:r>
            <a:r>
              <a:rPr lang="en-US" altLang="ko-KR" sz="1000" dirty="0"/>
              <a:t> Spoofing</a:t>
            </a:r>
            <a:r>
              <a:rPr lang="ko-KR" altLang="en-US" sz="1000" dirty="0"/>
              <a:t>과 관련하여 </a:t>
            </a:r>
            <a:r>
              <a:rPr lang="en-US" altLang="ko-KR" sz="1000" dirty="0"/>
              <a:t>CAN ID 025, DLC 8, DATA xx, 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, 00, 02, 5F, FE, 00, CS</a:t>
            </a:r>
            <a:r>
              <a:rPr lang="ko-KR" altLang="en-US" sz="1000" dirty="0"/>
              <a:t>를 사용한다</a:t>
            </a:r>
            <a:r>
              <a:rPr lang="en-US" altLang="ko-KR" sz="1000" dirty="0"/>
              <a:t>. </a:t>
            </a:r>
            <a:r>
              <a:rPr lang="ko-KR" altLang="en-US" sz="1000" dirty="0"/>
              <a:t>간격 시간은 </a:t>
            </a:r>
            <a:r>
              <a:rPr lang="en-US" altLang="ko-KR" sz="1000" dirty="0"/>
              <a:t>12ms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r>
              <a:rPr lang="ko-KR" altLang="en-US" sz="1000" dirty="0"/>
              <a:t>차량 속도 </a:t>
            </a:r>
            <a:r>
              <a:rPr lang="en-US" altLang="ko-KR" sz="1000" dirty="0"/>
              <a:t>Spoofing</a:t>
            </a:r>
            <a:r>
              <a:rPr lang="ko-KR" altLang="en-US" sz="1000" dirty="0"/>
              <a:t>과 관련하여</a:t>
            </a:r>
            <a:r>
              <a:rPr lang="en-US" altLang="ko-KR" sz="1000" dirty="0"/>
              <a:t>, </a:t>
            </a:r>
            <a:r>
              <a:rPr lang="ko-KR" altLang="en-US" sz="1000" dirty="0"/>
              <a:t>우리는 </a:t>
            </a:r>
            <a:r>
              <a:rPr lang="en-US" altLang="ko-KR" sz="1000" dirty="0"/>
              <a:t>CAN ID 0B4, DLC 8, DATA 00, 00, 00, CT, 11, xx, 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, CS</a:t>
            </a:r>
            <a:r>
              <a:rPr lang="ko-KR" altLang="en-US" sz="1000" dirty="0"/>
              <a:t>를 사용한다</a:t>
            </a:r>
            <a:r>
              <a:rPr lang="en-US" altLang="ko-KR" sz="1000" dirty="0"/>
              <a:t>.</a:t>
            </a:r>
          </a:p>
          <a:p>
            <a:pPr lvl="3">
              <a:defRPr/>
            </a:pPr>
            <a:r>
              <a:rPr lang="ko-KR" altLang="en-US" sz="950" dirty="0"/>
              <a:t>여기서 </a:t>
            </a:r>
            <a:r>
              <a:rPr lang="en-US" altLang="ko-KR" sz="950" dirty="0"/>
              <a:t>xx</a:t>
            </a:r>
            <a:r>
              <a:rPr lang="ko-KR" altLang="en-US" sz="950" dirty="0"/>
              <a:t>와 </a:t>
            </a:r>
            <a:r>
              <a:rPr lang="en-US" altLang="ko-KR" sz="950" dirty="0" err="1"/>
              <a:t>yy</a:t>
            </a:r>
            <a:r>
              <a:rPr lang="ko-KR" altLang="en-US" sz="950" dirty="0"/>
              <a:t>는 </a:t>
            </a:r>
            <a:r>
              <a:rPr lang="en-US" altLang="ko-KR" sz="950" dirty="0"/>
              <a:t>Spoofing</a:t>
            </a:r>
            <a:r>
              <a:rPr lang="ko-KR" altLang="en-US" sz="950" dirty="0"/>
              <a:t>된 값이고</a:t>
            </a:r>
            <a:r>
              <a:rPr lang="en-US" altLang="ko-KR" sz="950" dirty="0"/>
              <a:t>, CS</a:t>
            </a:r>
            <a:r>
              <a:rPr lang="ko-KR" altLang="en-US" sz="950" dirty="0"/>
              <a:t>는 </a:t>
            </a:r>
            <a:r>
              <a:rPr lang="ko-KR" altLang="en-US" sz="950" dirty="0" err="1"/>
              <a:t>체크섬</a:t>
            </a:r>
            <a:r>
              <a:rPr lang="en-US" altLang="ko-KR" sz="950" dirty="0"/>
              <a:t>, CT</a:t>
            </a:r>
            <a:r>
              <a:rPr lang="ko-KR" altLang="en-US" sz="950" dirty="0"/>
              <a:t>는 카운터 값이다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ko-KR" altLang="en-US" sz="950" dirty="0"/>
              <a:t>속도 </a:t>
            </a:r>
            <a:r>
              <a:rPr lang="en-US" altLang="ko-KR" sz="950" dirty="0"/>
              <a:t>Spoofing </a:t>
            </a:r>
            <a:r>
              <a:rPr lang="ko-KR" altLang="en-US" sz="950" dirty="0"/>
              <a:t>공격을 위한 </a:t>
            </a:r>
            <a:r>
              <a:rPr lang="en-US" altLang="ko-KR" sz="950" dirty="0"/>
              <a:t>25ms </a:t>
            </a:r>
            <a:r>
              <a:rPr lang="ko-KR" altLang="en-US" sz="950" dirty="0"/>
              <a:t>간격을 고려한다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endParaRPr lang="en-US" altLang="ko-KR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116A2-8FDA-F64A-1158-B5B72591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007386" y="2686051"/>
            <a:ext cx="3129228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ATTACK SCENARIOS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공격 시나리오</a:t>
            </a:r>
            <a:endParaRPr lang="en-US" altLang="ko-KR" sz="1000" dirty="0"/>
          </a:p>
          <a:p>
            <a:pPr lvl="1">
              <a:defRPr/>
            </a:pPr>
            <a:r>
              <a:rPr lang="ko-KR" altLang="en-US" sz="1000" dirty="0"/>
              <a:t>생존 분석 데이터 세트 다중 클래스 분류와 관련해서 해당 논문에서는 각 자동차 모델에 대한 세 가지 공격 클래스를 모두 연결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2">
              <a:defRPr/>
            </a:pPr>
            <a:r>
              <a:rPr lang="ko-KR" altLang="en-US" sz="1000" dirty="0"/>
              <a:t>연결 후</a:t>
            </a:r>
            <a:endParaRPr lang="en-US" altLang="ko-KR" sz="1000" dirty="0"/>
          </a:p>
          <a:p>
            <a:pPr lvl="3">
              <a:defRPr/>
            </a:pPr>
            <a:r>
              <a:rPr lang="en-US" altLang="ko-KR" sz="950" dirty="0"/>
              <a:t>Sonata</a:t>
            </a:r>
            <a:r>
              <a:rPr lang="ko-KR" altLang="en-US" sz="950" dirty="0"/>
              <a:t>가 </a:t>
            </a:r>
            <a:r>
              <a:rPr lang="en-US" altLang="ko-KR" sz="950" dirty="0"/>
              <a:t>468,527</a:t>
            </a:r>
            <a:r>
              <a:rPr lang="ko-KR" altLang="en-US" sz="950" dirty="0"/>
              <a:t>개의 정상 소자를 포함하고</a:t>
            </a:r>
            <a:r>
              <a:rPr lang="en-US" altLang="ko-KR" sz="950" dirty="0"/>
              <a:t>, Flooding, Fuzzy </a:t>
            </a:r>
            <a:r>
              <a:rPr lang="ko-KR" altLang="en-US" sz="950" dirty="0"/>
              <a:t>및 오작동소자는 각각 </a:t>
            </a:r>
            <a:r>
              <a:rPr lang="en-US" altLang="ko-KR" sz="950" dirty="0"/>
              <a:t>32422, 18118, 15974</a:t>
            </a:r>
            <a:r>
              <a:rPr lang="ko-KR" altLang="en-US" sz="950" dirty="0"/>
              <a:t>임을 </a:t>
            </a:r>
            <a:br>
              <a:rPr lang="en-US" altLang="ko-KR" sz="950" dirty="0"/>
            </a:br>
            <a:r>
              <a:rPr lang="ko-KR" altLang="en-US" sz="950" dirty="0"/>
              <a:t>확인할 수 있다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en-US" altLang="ko-KR" sz="950" dirty="0"/>
              <a:t>Soul</a:t>
            </a:r>
            <a:r>
              <a:rPr lang="ko-KR" altLang="en-US" sz="950" dirty="0"/>
              <a:t> 모델은 정상 소자가 </a:t>
            </a:r>
            <a:r>
              <a:rPr lang="en-US" altLang="ko-KR" sz="950" dirty="0"/>
              <a:t>717489</a:t>
            </a:r>
            <a:r>
              <a:rPr lang="ko-KR" altLang="en-US" sz="950" dirty="0"/>
              <a:t>인 반면</a:t>
            </a:r>
            <a:r>
              <a:rPr lang="en-US" altLang="ko-KR" sz="950" dirty="0"/>
              <a:t>, Flooding, Fuzzy, Malfunction</a:t>
            </a:r>
            <a:r>
              <a:rPr lang="ko-KR" altLang="en-US" sz="950" dirty="0"/>
              <a:t>은 각각 </a:t>
            </a:r>
            <a:r>
              <a:rPr lang="en-US" altLang="ko-KR" sz="950" dirty="0"/>
              <a:t>33,141, 39,812, 7,401</a:t>
            </a:r>
            <a:r>
              <a:rPr lang="ko-KR" altLang="en-US" sz="950" dirty="0"/>
              <a:t>개이다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en-US" altLang="ko-KR" sz="950" dirty="0"/>
              <a:t>Spark </a:t>
            </a:r>
            <a:r>
              <a:rPr lang="ko-KR" altLang="en-US" sz="950" dirty="0"/>
              <a:t>모델은 정상 소자가 </a:t>
            </a:r>
            <a:r>
              <a:rPr lang="en-US" altLang="ko-KR" sz="950" dirty="0"/>
              <a:t>366,510</a:t>
            </a:r>
            <a:r>
              <a:rPr lang="ko-KR" altLang="en-US" sz="950" dirty="0"/>
              <a:t>개</a:t>
            </a:r>
            <a:r>
              <a:rPr lang="en-US" altLang="ko-KR" sz="950" dirty="0"/>
              <a:t>, Flooding, Fuzzy, Malfunction</a:t>
            </a:r>
            <a:r>
              <a:rPr lang="ko-KR" altLang="en-US" sz="950" dirty="0"/>
              <a:t>이 각각 </a:t>
            </a:r>
            <a:r>
              <a:rPr lang="en-US" altLang="ko-KR" sz="950" dirty="0"/>
              <a:t>22,587, 5,812, 8,047</a:t>
            </a:r>
            <a:r>
              <a:rPr lang="ko-KR" altLang="en-US" sz="950" dirty="0"/>
              <a:t>개이다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1000" dirty="0"/>
              <a:t>표</a:t>
            </a:r>
            <a:r>
              <a:rPr lang="en-US" altLang="ko-KR" sz="1000" dirty="0"/>
              <a:t>2</a:t>
            </a:r>
            <a:r>
              <a:rPr lang="ko-KR" altLang="en-US" sz="1000" dirty="0"/>
              <a:t>에서</a:t>
            </a:r>
            <a:r>
              <a:rPr lang="en-US" altLang="ko-KR" sz="1000" dirty="0"/>
              <a:t>, benign(</a:t>
            </a:r>
            <a:r>
              <a:rPr lang="ko-KR" altLang="en-US" sz="1000" dirty="0"/>
              <a:t>정상</a:t>
            </a:r>
            <a:r>
              <a:rPr lang="en-US" altLang="ko-KR" sz="1000" dirty="0"/>
              <a:t>)</a:t>
            </a:r>
            <a:r>
              <a:rPr lang="ko-KR" altLang="en-US" sz="1000" dirty="0"/>
              <a:t> 클래스 요소의 수가 공격 클래스 요소의 수에 비해 더 높다는 것을 확인할 수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358775" lvl="2" indent="0">
              <a:buNone/>
              <a:defRPr/>
            </a:pPr>
            <a:endParaRPr lang="en-US" altLang="ko-KR" sz="10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1CE6776-BCB0-6863-3FBB-BA6075E5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7515"/>
            <a:ext cx="2919299" cy="104963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D47EA71-12D9-CBD5-2BED-0BAE6F25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91" y="2800350"/>
            <a:ext cx="3247309" cy="10059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381CBA-9750-0D0A-8D46-BBAA16D0CD22}"/>
              </a:ext>
            </a:extLst>
          </p:cNvPr>
          <p:cNvSpPr/>
          <p:nvPr/>
        </p:nvSpPr>
        <p:spPr>
          <a:xfrm>
            <a:off x="6125291" y="2756617"/>
            <a:ext cx="685800" cy="1049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C2FD98-23E8-9FFB-B1E9-65D2FDE0E7B6}"/>
              </a:ext>
            </a:extLst>
          </p:cNvPr>
          <p:cNvSpPr/>
          <p:nvPr/>
        </p:nvSpPr>
        <p:spPr>
          <a:xfrm>
            <a:off x="7387765" y="2753886"/>
            <a:ext cx="685800" cy="1049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41F328-ADE7-4090-1D59-C22A6123FB75}"/>
              </a:ext>
            </a:extLst>
          </p:cNvPr>
          <p:cNvSpPr/>
          <p:nvPr/>
        </p:nvSpPr>
        <p:spPr>
          <a:xfrm>
            <a:off x="6756528" y="2757675"/>
            <a:ext cx="685800" cy="1049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90896F-DD60-E44D-4748-85DCE98C203E}"/>
              </a:ext>
            </a:extLst>
          </p:cNvPr>
          <p:cNvSpPr/>
          <p:nvPr/>
        </p:nvSpPr>
        <p:spPr>
          <a:xfrm>
            <a:off x="5058491" y="3233618"/>
            <a:ext cx="3069637" cy="4811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61C213-CC0F-EE9E-38C2-96305B5A4EA1}"/>
              </a:ext>
            </a:extLst>
          </p:cNvPr>
          <p:cNvSpPr/>
          <p:nvPr/>
        </p:nvSpPr>
        <p:spPr>
          <a:xfrm>
            <a:off x="5058491" y="3085964"/>
            <a:ext cx="3064721" cy="1449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93533-AD52-DC24-BD46-2CDBC3FB3148}"/>
              </a:ext>
            </a:extLst>
          </p:cNvPr>
          <p:cNvSpPr txBox="1"/>
          <p:nvPr/>
        </p:nvSpPr>
        <p:spPr>
          <a:xfrm>
            <a:off x="4606414" y="3908295"/>
            <a:ext cx="4080386" cy="24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표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2. 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자동차 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IDS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에 대한 생존 분석 데이터 세트 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– benign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및 공격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F34AF-A7B6-50E5-D38F-8563DD4DFB57}"/>
              </a:ext>
            </a:extLst>
          </p:cNvPr>
          <p:cNvSpPr txBox="1"/>
          <p:nvPr/>
        </p:nvSpPr>
        <p:spPr>
          <a:xfrm>
            <a:off x="803786" y="3927203"/>
            <a:ext cx="3768214" cy="24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표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1. NAIST CAN 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공격 데이터 세트 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– benign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및 공격 인스턴스</a:t>
            </a:r>
          </a:p>
        </p:txBody>
      </p:sp>
    </p:spTree>
    <p:extLst>
      <p:ext uri="{BB962C8B-B14F-4D97-AF65-F5344CB8AC3E}">
        <p14:creationId xmlns:p14="http://schemas.microsoft.com/office/powerpoint/2010/main" val="38628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999" y="1657350"/>
            <a:ext cx="762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IV.</a:t>
            </a:r>
            <a:r>
              <a:rPr lang="ko-KR" altLang="en-US" sz="3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LSTM-BASED NETWORK 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3671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33800" y="1581150"/>
            <a:ext cx="4708200" cy="685799"/>
          </a:xfrm>
        </p:spPr>
        <p:txBody>
          <a:bodyPr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lang="en-US" altLang="ko-KR" sz="1900" dirty="0"/>
              <a:t>IV.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LSTM-BASED NETWORK INTRUSION DETECTION SYSTEM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29000" y="1775459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35" name="텍스트 개체 틀 2"/>
          <p:cNvSpPr txBox="1"/>
          <p:nvPr/>
        </p:nvSpPr>
        <p:spPr>
          <a:xfrm>
            <a:off x="4038600" y="31813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A. DATASET PREPROCESSING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B. NADAM LEARNING RATE – LSTM CLASSIFICATION RESULTS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C. OPTIMIZERS – CLASSIFICATION RESULTS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D. ACTIVATION FUNCTION – CLASSIFICATION RESULTS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E. LOSS FUNCTION – CLASSIFICATION RESULTS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F. RESULTS COMPARISON WITH THE SURVIVAL ANALYSIS METHOD/DATASET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LSTM-BASED NETWORK INTRUSION DETECTION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기반 네트워크 침입 감지 시스템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/>
              <a:t>TensorFlow</a:t>
            </a:r>
            <a:r>
              <a:rPr lang="ko-KR" altLang="en-US" sz="1050" dirty="0"/>
              <a:t>를 </a:t>
            </a:r>
            <a:r>
              <a:rPr lang="ko-KR" altLang="en-US" sz="1050" dirty="0" err="1"/>
              <a:t>백엔드로</a:t>
            </a:r>
            <a:r>
              <a:rPr lang="ko-KR" altLang="en-US" sz="1050" dirty="0"/>
              <a:t> 하는 파이썬 </a:t>
            </a:r>
            <a:r>
              <a:rPr lang="en-US" altLang="ko-KR" sz="1050" dirty="0" err="1"/>
              <a:t>Pycharm</a:t>
            </a:r>
            <a:r>
              <a:rPr lang="en-US" altLang="ko-KR" sz="1050" dirty="0"/>
              <a:t> IDE 2019.2.2</a:t>
            </a:r>
            <a:r>
              <a:rPr lang="ko-KR" altLang="en-US" sz="1050" dirty="0"/>
              <a:t>와 </a:t>
            </a:r>
            <a:r>
              <a:rPr lang="en-US" altLang="ko-KR" sz="1050" dirty="0" err="1"/>
              <a:t>Keras</a:t>
            </a:r>
            <a:r>
              <a:rPr lang="ko-KR" altLang="en-US" sz="1050" dirty="0"/>
              <a:t>를 사용</a:t>
            </a:r>
            <a:endParaRPr lang="en-US" altLang="ko-KR" sz="1050" dirty="0"/>
          </a:p>
          <a:p>
            <a:pPr lvl="1">
              <a:defRPr/>
            </a:pPr>
            <a:r>
              <a:rPr lang="en-US" altLang="ko-KR" sz="1050" dirty="0"/>
              <a:t>Intel Core i7 CPU 2.20Hz, 16GB RAM, Windows 10(64</a:t>
            </a:r>
            <a:r>
              <a:rPr lang="ko-KR" altLang="en-US" sz="1050" dirty="0"/>
              <a:t>비트</a:t>
            </a:r>
            <a:r>
              <a:rPr lang="en-US" altLang="ko-KR" sz="1050" dirty="0"/>
              <a:t>) </a:t>
            </a:r>
            <a:r>
              <a:rPr lang="ko-KR" altLang="en-US" sz="1050" dirty="0"/>
              <a:t>및 </a:t>
            </a:r>
            <a:r>
              <a:rPr lang="en-US" altLang="ko-KR" sz="1050" dirty="0"/>
              <a:t>NVIDIA </a:t>
            </a:r>
            <a:r>
              <a:rPr lang="en-US" altLang="ko-KR" sz="1050" dirty="0" err="1"/>
              <a:t>Geforce</a:t>
            </a:r>
            <a:r>
              <a:rPr lang="en-US" altLang="ko-KR" sz="1050" dirty="0"/>
              <a:t> GTX 1050</a:t>
            </a:r>
            <a:r>
              <a:rPr lang="ko-KR" altLang="en-US" sz="1050" dirty="0"/>
              <a:t>으로 실험 수행</a:t>
            </a:r>
            <a:endParaRPr lang="en-US" altLang="ko-KR" sz="1050" dirty="0"/>
          </a:p>
          <a:p>
            <a:pPr lvl="2">
              <a:defRPr/>
            </a:pPr>
            <a:r>
              <a:rPr lang="ko-KR" altLang="en-US" sz="1050" dirty="0"/>
              <a:t>손실 함수 </a:t>
            </a:r>
            <a:r>
              <a:rPr lang="en-US" altLang="ko-KR" sz="1050" b="1" dirty="0" err="1"/>
              <a:t>Categorical_cross</a:t>
            </a:r>
            <a:r>
              <a:rPr lang="en-US" altLang="ko-KR" sz="1050" b="1" dirty="0"/>
              <a:t> entropy</a:t>
            </a:r>
            <a:r>
              <a:rPr lang="ko-KR" altLang="en-US" sz="1050" dirty="0"/>
              <a:t>를 사용</a:t>
            </a:r>
            <a:r>
              <a:rPr lang="en-US" altLang="ko-KR" sz="1050" dirty="0"/>
              <a:t>. </a:t>
            </a:r>
          </a:p>
          <a:p>
            <a:pPr lvl="2">
              <a:defRPr/>
            </a:pPr>
            <a:r>
              <a:rPr lang="en-US" altLang="ko-KR" sz="1050" b="1" dirty="0" err="1"/>
              <a:t>Nadam</a:t>
            </a:r>
            <a:r>
              <a:rPr lang="en-US" altLang="ko-KR" sz="1050" b="1" dirty="0"/>
              <a:t> OPTIMIZER</a:t>
            </a:r>
            <a:r>
              <a:rPr lang="ko-KR" altLang="en-US" sz="1050" dirty="0"/>
              <a:t>는 </a:t>
            </a:r>
            <a:r>
              <a:rPr lang="en-US" altLang="ko-KR" sz="1050" dirty="0"/>
              <a:t>0.0001</a:t>
            </a:r>
            <a:r>
              <a:rPr lang="ko-KR" altLang="en-US" sz="1050" dirty="0"/>
              <a:t>의 학습 속도로 적용되며</a:t>
            </a:r>
            <a:r>
              <a:rPr lang="en-US" altLang="ko-KR" sz="1050" dirty="0"/>
              <a:t>, </a:t>
            </a:r>
            <a:r>
              <a:rPr lang="ko-KR" altLang="en-US" sz="1050" dirty="0"/>
              <a:t>나머지 매개 변수는 기본 값을 보존하고 </a:t>
            </a:r>
            <a:r>
              <a:rPr lang="en-US" altLang="ko-KR" sz="1050" dirty="0" err="1"/>
              <a:t>softmax</a:t>
            </a:r>
            <a:r>
              <a:rPr lang="ko-KR" altLang="en-US" sz="1050" dirty="0"/>
              <a:t>는</a:t>
            </a:r>
            <a:br>
              <a:rPr lang="en-US" altLang="ko-KR" sz="1050" dirty="0"/>
            </a:br>
            <a:r>
              <a:rPr lang="ko-KR" altLang="en-US" sz="1050" dirty="0"/>
              <a:t>활성화 함수 출력으로 사용된다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아래 두 개의 표는 </a:t>
            </a:r>
            <a:r>
              <a:rPr lang="en-US" altLang="ko-KR" sz="1050" dirty="0"/>
              <a:t>LSTM </a:t>
            </a:r>
            <a:r>
              <a:rPr lang="ko-KR" altLang="en-US" sz="1050" dirty="0"/>
              <a:t>이진 및 다중 클래스 분류 모델을 기반으로 한 공격 탐지에 관한 실험 설정을 제공한다</a:t>
            </a:r>
            <a:r>
              <a:rPr lang="en-US" altLang="ko-KR" sz="105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38C83-63B7-9EB6-53F1-8DD97AED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3" y="2571750"/>
            <a:ext cx="7334093" cy="15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LSTM-BASED NETWORK INTRUSION DETECTION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기반 네트워크 침입 감지 시스템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모델을 입력하기 전에 처리되지 않은 </a:t>
            </a:r>
            <a:r>
              <a:rPr lang="en-US" altLang="ko-KR" sz="1050" dirty="0"/>
              <a:t>CAN </a:t>
            </a:r>
            <a:r>
              <a:rPr lang="ko-KR" altLang="en-US" sz="1050" dirty="0"/>
              <a:t>데이터 세트를 </a:t>
            </a:r>
            <a:r>
              <a:rPr lang="ko-KR" altLang="en-US" sz="1050" dirty="0" err="1"/>
              <a:t>전처리하며</a:t>
            </a:r>
            <a:r>
              <a:rPr lang="en-US" altLang="ko-KR" sz="1050" dirty="0"/>
              <a:t>, </a:t>
            </a:r>
            <a:r>
              <a:rPr lang="ko-KR" altLang="en-US" sz="1050" dirty="0"/>
              <a:t>요소의 </a:t>
            </a:r>
            <a:r>
              <a:rPr lang="en-US" altLang="ko-KR" sz="1050" dirty="0"/>
              <a:t>80%</a:t>
            </a:r>
            <a:r>
              <a:rPr lang="ko-KR" altLang="en-US" sz="1050" dirty="0"/>
              <a:t>를 제공하여 모델을 교육하고 </a:t>
            </a:r>
            <a:r>
              <a:rPr lang="en-US" altLang="ko-KR" sz="1050" dirty="0"/>
              <a:t>20%</a:t>
            </a:r>
            <a:r>
              <a:rPr lang="ko-KR" altLang="en-US" sz="1050" dirty="0"/>
              <a:t>의 요소로 </a:t>
            </a:r>
            <a:br>
              <a:rPr lang="en-US" altLang="ko-KR" sz="1050" dirty="0"/>
            </a:br>
            <a:r>
              <a:rPr lang="ko-KR" altLang="en-US" sz="1050" dirty="0"/>
              <a:t>분류기를 테스트한다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훈련 후 분류기는 공격 및 정상 클래스 요소를 분류할 수 있다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해당 그림은 입력 계층에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데이터를 입력할 수 있는 심층 신경망 모델을 도식화하고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전처리</a:t>
            </a:r>
            <a:r>
              <a:rPr lang="ko-KR" altLang="en-US" sz="1050" dirty="0"/>
              <a:t> 후 분류기는 출력을</a:t>
            </a:r>
            <a:br>
              <a:rPr lang="en-US" altLang="ko-KR" sz="1050" dirty="0"/>
            </a:br>
            <a:r>
              <a:rPr lang="ko-KR" altLang="en-US" sz="1050" dirty="0"/>
              <a:t>정상 클래스 또는 공격 클래스로 제공한다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283E8-DBFF-CBF9-F949-1A1A7145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2304868"/>
            <a:ext cx="4740051" cy="209568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6DA35-BB2C-AA33-2A0C-17DC846E6AA2}"/>
              </a:ext>
            </a:extLst>
          </p:cNvPr>
          <p:cNvSpPr/>
          <p:nvPr/>
        </p:nvSpPr>
        <p:spPr>
          <a:xfrm>
            <a:off x="5943601" y="2571750"/>
            <a:ext cx="914400" cy="182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3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LSTM-BASED NETWORK INTRUSION DETECTION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기반 네트워크 침입 감지 시스템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b="1" dirty="0"/>
              <a:t>공격 검증 플랫폼</a:t>
            </a:r>
            <a:r>
              <a:rPr lang="ko-KR" altLang="en-US" sz="1050" dirty="0"/>
              <a:t>과 침입 </a:t>
            </a:r>
            <a:r>
              <a:rPr lang="ko-KR" altLang="en-US" sz="1050" b="1" dirty="0"/>
              <a:t>탐지 시스템</a:t>
            </a:r>
            <a:r>
              <a:rPr lang="ko-KR" altLang="en-US" sz="1050" dirty="0"/>
              <a:t>이라는 두 개의 모듈이 아키텍처를 구성한다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공격 검증 플랫폼에 따라 실제 차량에서 원시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데이터를 추출한다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1000" dirty="0"/>
              <a:t>공격 생성 알고리즘을 사용하여 공격 데이터 세트를 개발</a:t>
            </a:r>
            <a:r>
              <a:rPr lang="en-US" altLang="ko-KR" sz="1000" dirty="0"/>
              <a:t>.</a:t>
            </a:r>
          </a:p>
          <a:p>
            <a:pPr lvl="1">
              <a:defRPr/>
            </a:pPr>
            <a:r>
              <a:rPr lang="ko-KR" altLang="en-US" sz="1050" dirty="0"/>
              <a:t>연결 지점에 따라 공격자는 </a:t>
            </a:r>
            <a:r>
              <a:rPr lang="ko-KR" altLang="en-US" sz="1050" b="1" dirty="0"/>
              <a:t>통신 인터페이스</a:t>
            </a:r>
            <a:r>
              <a:rPr lang="ko-KR" altLang="en-US" sz="1050" dirty="0"/>
              <a:t>를 사용하여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네트워크 시스템을 손상시킬 수 있다</a:t>
            </a:r>
            <a:r>
              <a:rPr lang="en-US" altLang="ko-KR" sz="1050" dirty="0"/>
              <a:t>. </a:t>
            </a:r>
          </a:p>
          <a:p>
            <a:pPr lvl="2">
              <a:defRPr/>
            </a:pPr>
            <a:r>
              <a:rPr lang="ko-KR" altLang="en-US" sz="1000" dirty="0" err="1"/>
              <a:t>텔레매틱스</a:t>
            </a:r>
            <a:r>
              <a:rPr lang="ko-KR" altLang="en-US" sz="1000" dirty="0"/>
              <a:t> 장치</a:t>
            </a:r>
            <a:r>
              <a:rPr lang="en-US" altLang="ko-KR" sz="1000" dirty="0"/>
              <a:t>, </a:t>
            </a:r>
            <a:r>
              <a:rPr lang="ko-KR" altLang="en-US" sz="1000" dirty="0"/>
              <a:t>네비게이션 시스템</a:t>
            </a:r>
            <a:r>
              <a:rPr lang="en-US" altLang="ko-KR" sz="1000" dirty="0"/>
              <a:t>, OBD-II </a:t>
            </a:r>
            <a:r>
              <a:rPr lang="ko-KR" altLang="en-US" sz="1000" dirty="0"/>
              <a:t>포트에 물리적으로 접근</a:t>
            </a:r>
            <a:r>
              <a:rPr lang="en-US" altLang="ko-KR" sz="1000" dirty="0"/>
              <a:t>.</a:t>
            </a:r>
            <a:endParaRPr lang="en-US" altLang="ko-KR" sz="900" dirty="0"/>
          </a:p>
          <a:p>
            <a:pPr lvl="1">
              <a:defRPr/>
            </a:pPr>
            <a:r>
              <a:rPr lang="en-US" altLang="ko-KR" sz="1050" dirty="0"/>
              <a:t>CAN </a:t>
            </a:r>
            <a:r>
              <a:rPr lang="ko-KR" altLang="en-US" sz="1050" dirty="0"/>
              <a:t>버스 시스템에 </a:t>
            </a:r>
            <a:r>
              <a:rPr lang="en-US" altLang="ko-KR" sz="1050" dirty="0"/>
              <a:t>IDS</a:t>
            </a:r>
            <a:r>
              <a:rPr lang="ko-KR" altLang="en-US" sz="1050" dirty="0"/>
              <a:t>를 배치하고</a:t>
            </a:r>
            <a:r>
              <a:rPr lang="en-US" altLang="ko-KR" sz="1050" dirty="0"/>
              <a:t>, IDS </a:t>
            </a:r>
            <a:r>
              <a:rPr lang="ko-KR" altLang="en-US" sz="1050" dirty="0"/>
              <a:t>필터 모듈은 모든 악의적인 트래픽을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메시지 통신으로 필터링하며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악의적인 트래픽 주입 시 경고 메시지를 제공한다</a:t>
            </a:r>
            <a:r>
              <a:rPr lang="en-US" altLang="ko-KR" sz="105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F4506-D1BA-7008-483C-68C066B5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01" y="2708750"/>
            <a:ext cx="6195597" cy="184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80B29-95F7-04E0-3E0E-8F8DDF081211}"/>
              </a:ext>
            </a:extLst>
          </p:cNvPr>
          <p:cNvSpPr txBox="1"/>
          <p:nvPr/>
        </p:nvSpPr>
        <p:spPr>
          <a:xfrm>
            <a:off x="1870576" y="3317245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공격 검증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A9BF0-F8BB-3776-5A2F-14990DDF3FA9}"/>
              </a:ext>
            </a:extLst>
          </p:cNvPr>
          <p:cNvSpPr txBox="1"/>
          <p:nvPr/>
        </p:nvSpPr>
        <p:spPr>
          <a:xfrm>
            <a:off x="1828800" y="365170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공격 데이터 세트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F4D25-2B01-2F61-C73D-56757FBA50AD}"/>
              </a:ext>
            </a:extLst>
          </p:cNvPr>
          <p:cNvSpPr txBox="1"/>
          <p:nvPr/>
        </p:nvSpPr>
        <p:spPr>
          <a:xfrm>
            <a:off x="1822951" y="410890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공격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D1754-ACD0-ADC0-22EF-C469C61A4F26}"/>
              </a:ext>
            </a:extLst>
          </p:cNvPr>
          <p:cNvSpPr txBox="1"/>
          <p:nvPr/>
        </p:nvSpPr>
        <p:spPr>
          <a:xfrm>
            <a:off x="2667000" y="356349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공격 메시지 주입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35C3E-DDE5-270C-6A6B-A8077AB0CE4A}"/>
              </a:ext>
            </a:extLst>
          </p:cNvPr>
          <p:cNvSpPr txBox="1"/>
          <p:nvPr/>
        </p:nvSpPr>
        <p:spPr>
          <a:xfrm>
            <a:off x="3581400" y="2818522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통신 인터페이스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CCDF1-6F35-1C5F-036B-19280CA69EA9}"/>
              </a:ext>
            </a:extLst>
          </p:cNvPr>
          <p:cNvSpPr txBox="1"/>
          <p:nvPr/>
        </p:nvSpPr>
        <p:spPr>
          <a:xfrm>
            <a:off x="3467100" y="447451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FF0000"/>
                </a:solidFill>
              </a:rPr>
              <a:t>탤래매틱스</a:t>
            </a:r>
            <a:r>
              <a:rPr lang="ko-KR" altLang="en-US" sz="800" b="1" dirty="0">
                <a:solidFill>
                  <a:srgbClr val="FF0000"/>
                </a:solidFill>
              </a:rPr>
              <a:t> 장치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차량 네비게이션 시스템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OBD-II</a:t>
            </a:r>
            <a:r>
              <a:rPr lang="ko-KR" altLang="en-US" sz="800" b="1" dirty="0">
                <a:solidFill>
                  <a:srgbClr val="FF0000"/>
                </a:solidFill>
              </a:rPr>
              <a:t>에 대한 물리적 접근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902E8-AC9C-A570-8204-5A618D0DBBB7}"/>
              </a:ext>
            </a:extLst>
          </p:cNvPr>
          <p:cNvSpPr txBox="1"/>
          <p:nvPr/>
        </p:nvSpPr>
        <p:spPr>
          <a:xfrm>
            <a:off x="4775701" y="3002444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침입 탐지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1B4D7-B167-97A4-7B57-81F59C6838E3}"/>
              </a:ext>
            </a:extLst>
          </p:cNvPr>
          <p:cNvSpPr txBox="1"/>
          <p:nvPr/>
        </p:nvSpPr>
        <p:spPr>
          <a:xfrm>
            <a:off x="1676400" y="2937465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방어</a:t>
            </a: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</a:rPr>
              <a:t>검증 플랫폼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966D2A-E38D-E1D0-8108-267B20070426}"/>
              </a:ext>
            </a:extLst>
          </p:cNvPr>
          <p:cNvSpPr/>
          <p:nvPr/>
        </p:nvSpPr>
        <p:spPr>
          <a:xfrm>
            <a:off x="1398001" y="2876550"/>
            <a:ext cx="1802399" cy="1595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FE5777-FA3C-CB94-05D5-86913019F616}"/>
              </a:ext>
            </a:extLst>
          </p:cNvPr>
          <p:cNvSpPr/>
          <p:nvPr/>
        </p:nvSpPr>
        <p:spPr>
          <a:xfrm>
            <a:off x="4522201" y="2876550"/>
            <a:ext cx="1802399" cy="1595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4C59A6-30A0-A8C1-7123-9F95E7244882}"/>
              </a:ext>
            </a:extLst>
          </p:cNvPr>
          <p:cNvSpPr/>
          <p:nvPr/>
        </p:nvSpPr>
        <p:spPr>
          <a:xfrm>
            <a:off x="1410291" y="3457973"/>
            <a:ext cx="1802399" cy="79017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834371-E6C8-A282-D877-4FC6BE0C1162}"/>
              </a:ext>
            </a:extLst>
          </p:cNvPr>
          <p:cNvSpPr/>
          <p:nvPr/>
        </p:nvSpPr>
        <p:spPr>
          <a:xfrm>
            <a:off x="3685264" y="2708750"/>
            <a:ext cx="1115336" cy="17629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1D7B51A-C92B-8B4A-3F8E-A4A4C9E79E90}"/>
              </a:ext>
            </a:extLst>
          </p:cNvPr>
          <p:cNvSpPr/>
          <p:nvPr/>
        </p:nvSpPr>
        <p:spPr>
          <a:xfrm>
            <a:off x="4495800" y="2876550"/>
            <a:ext cx="1802399" cy="1595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VI-A.</a:t>
            </a:r>
            <a:r>
              <a:rPr lang="ko-KR" altLang="en-US" sz="3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DATASET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031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DATASET PREPROCESSING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데이터 세트 </a:t>
            </a:r>
            <a:r>
              <a:rPr lang="ko-KR" altLang="en-US" sz="1300" dirty="0" err="1"/>
              <a:t>전처리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/>
              <a:t>LSTM </a:t>
            </a:r>
            <a:r>
              <a:rPr lang="ko-KR" altLang="en-US" sz="1050" dirty="0"/>
              <a:t>모델의 성능을 평가하기 위해 </a:t>
            </a:r>
            <a:r>
              <a:rPr lang="en-US" altLang="ko-KR" sz="1050" dirty="0"/>
              <a:t>NAIST CAN </a:t>
            </a:r>
            <a:r>
              <a:rPr lang="ko-KR" altLang="en-US" sz="1050" dirty="0"/>
              <a:t>공격 </a:t>
            </a:r>
            <a:r>
              <a:rPr lang="ko-KR" altLang="en-US" sz="1050" dirty="0" err="1"/>
              <a:t>레이블링된</a:t>
            </a:r>
            <a:r>
              <a:rPr lang="ko-KR" altLang="en-US" sz="1050" dirty="0"/>
              <a:t> 데이터 세트를 사용한다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 err="1"/>
              <a:t>도요타</a:t>
            </a:r>
            <a:r>
              <a:rPr lang="ko-KR" altLang="en-US" sz="1050" dirty="0"/>
              <a:t> 하이브리드 자동차에서 </a:t>
            </a:r>
            <a:r>
              <a:rPr lang="ko-KR" altLang="en-US" sz="1050" dirty="0" err="1"/>
              <a:t>무공격</a:t>
            </a:r>
            <a:r>
              <a:rPr lang="ko-KR" altLang="en-US" sz="1050" dirty="0"/>
              <a:t> 데이터 세트를 추출하고 파이썬 프로그래밍 언어로 작성된 프로그램을 통해 공격을 주입하여 공격 데이터 세트인 </a:t>
            </a:r>
            <a:r>
              <a:rPr lang="en-US" altLang="ko-KR" sz="1050" dirty="0"/>
              <a:t>DoS, Fuzzing </a:t>
            </a:r>
            <a:r>
              <a:rPr lang="ko-KR" altLang="en-US" sz="1050" dirty="0"/>
              <a:t>및 </a:t>
            </a:r>
            <a:r>
              <a:rPr lang="en-US" altLang="ko-KR" sz="1050" dirty="0"/>
              <a:t>Spoofing</a:t>
            </a:r>
            <a:r>
              <a:rPr lang="ko-KR" altLang="en-US" sz="1050" dirty="0"/>
              <a:t>을 개발한다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/>
              <a:t>NAIST CAN </a:t>
            </a:r>
            <a:r>
              <a:rPr lang="ko-KR" altLang="en-US" sz="950" dirty="0"/>
              <a:t>공격 원시 데이터 세트는 </a:t>
            </a:r>
            <a:r>
              <a:rPr lang="ko-KR" altLang="en-US" sz="950" dirty="0" err="1"/>
              <a:t>도요타</a:t>
            </a:r>
            <a:r>
              <a:rPr lang="ko-KR" altLang="en-US" sz="950" dirty="0"/>
              <a:t> 하이브리드 자동차에서 추출한 </a:t>
            </a:r>
            <a:r>
              <a:rPr lang="ko-KR" altLang="en-US" sz="950" dirty="0" err="1"/>
              <a:t>무공격</a:t>
            </a:r>
            <a:r>
              <a:rPr lang="ko-KR" altLang="en-US" sz="950" dirty="0"/>
              <a:t> 인스턴스로만 구성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950" dirty="0"/>
              <a:t>공격 데이터 세트의 경우 </a:t>
            </a:r>
            <a:r>
              <a:rPr lang="en-US" altLang="ko-KR" sz="950" dirty="0"/>
              <a:t>DoS, Fuzzing, Spoofing </a:t>
            </a:r>
            <a:r>
              <a:rPr lang="ko-KR" altLang="en-US" sz="950" dirty="0"/>
              <a:t>데이터 세트를 생성하기 위해 공격을 주입하는 파이썬 기반 프로그램을 개발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en-US" altLang="ko-KR" sz="1050" dirty="0"/>
              <a:t>CAN </a:t>
            </a:r>
            <a:r>
              <a:rPr lang="ko-KR" altLang="en-US" sz="1050" dirty="0"/>
              <a:t>버스 데이터 세트는 아래의 그림과 같이 </a:t>
            </a:r>
            <a:r>
              <a:rPr lang="en-US" altLang="ko-KR" sz="1050" dirty="0"/>
              <a:t>16</a:t>
            </a:r>
            <a:r>
              <a:rPr lang="ko-KR" altLang="en-US" sz="1050" dirty="0"/>
              <a:t>진수 형식으로 되어 있으며</a:t>
            </a:r>
            <a:r>
              <a:rPr lang="en-US" altLang="ko-KR" sz="1050" dirty="0"/>
              <a:t>, </a:t>
            </a:r>
            <a:r>
              <a:rPr lang="ko-KR" altLang="en-US" sz="1050" dirty="0"/>
              <a:t>기계 학습 요구 사항에 따라</a:t>
            </a:r>
            <a:br>
              <a:rPr lang="en-US" altLang="ko-KR" sz="1050" dirty="0"/>
            </a:br>
            <a:r>
              <a:rPr lang="en-US" altLang="ko-KR" sz="1050" dirty="0"/>
              <a:t>16</a:t>
            </a:r>
            <a:r>
              <a:rPr lang="ko-KR" altLang="en-US" sz="1050" dirty="0"/>
              <a:t>진수를 디코딩하고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변환하지 않고 공격 데이터 세트를 실험한다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CAN </a:t>
            </a:r>
            <a:r>
              <a:rPr lang="ko-KR" altLang="en-US" sz="1050" dirty="0"/>
              <a:t>메시지 형식에서 분류 레이블 </a:t>
            </a:r>
            <a:r>
              <a:rPr lang="en-US" altLang="ko-KR" sz="1050" dirty="0"/>
              <a:t>R</a:t>
            </a:r>
            <a:r>
              <a:rPr lang="ko-KR" altLang="en-US" sz="1050" dirty="0"/>
              <a:t>은 정상 클래스 메시지를 나타내고 </a:t>
            </a:r>
            <a:r>
              <a:rPr lang="en-US" altLang="ko-KR" sz="1050" dirty="0"/>
              <a:t>T</a:t>
            </a:r>
            <a:r>
              <a:rPr lang="ko-KR" altLang="en-US" sz="1050" dirty="0"/>
              <a:t>는 주입된 공격 메시지를 나타낸다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/>
              <a:t>R : </a:t>
            </a:r>
            <a:r>
              <a:rPr lang="ko-KR" altLang="en-US" sz="950" dirty="0"/>
              <a:t>정상 클래스</a:t>
            </a:r>
            <a:r>
              <a:rPr lang="en-US" altLang="ko-KR" sz="950" dirty="0"/>
              <a:t>, T : </a:t>
            </a:r>
            <a:r>
              <a:rPr lang="ko-KR" altLang="en-US" sz="950" dirty="0"/>
              <a:t>공격 클래스</a:t>
            </a:r>
            <a:endParaRPr lang="en-US" altLang="ko-KR" sz="950" dirty="0"/>
          </a:p>
          <a:p>
            <a:pPr lvl="1">
              <a:defRPr/>
            </a:pPr>
            <a:r>
              <a:rPr lang="ko-KR" altLang="en-US" sz="1050" dirty="0"/>
              <a:t>해당 실험에서는 데이터 세트의 </a:t>
            </a:r>
            <a:r>
              <a:rPr lang="en-US" altLang="ko-KR" sz="1050" dirty="0"/>
              <a:t>10</a:t>
            </a:r>
            <a:r>
              <a:rPr lang="ko-KR" altLang="en-US" sz="1050" dirty="0"/>
              <a:t>가지 기능 </a:t>
            </a:r>
            <a:r>
              <a:rPr lang="en-US" altLang="ko-KR" sz="1050" dirty="0"/>
              <a:t>( CAN ID, DLC, DATA[D0-D7] ) </a:t>
            </a:r>
            <a:r>
              <a:rPr lang="ko-KR" altLang="en-US" sz="1050" dirty="0"/>
              <a:t>및 </a:t>
            </a:r>
            <a:r>
              <a:rPr lang="en-US" altLang="ko-KR" sz="1050" dirty="0"/>
              <a:t>Label </a:t>
            </a:r>
            <a:r>
              <a:rPr lang="ko-KR" altLang="en-US" sz="1050" dirty="0"/>
              <a:t>열만 고려했다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침입을 탐지하기 위해 시간 간격 분석을 고려하지 않았기 때문에 타임스탬프 필드를 분석하지 않았다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endParaRPr lang="en-US" altLang="ko-KR" sz="9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2D495-D245-F8FD-896D-06BEC9F99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49"/>
          <a:stretch/>
        </p:blipFill>
        <p:spPr>
          <a:xfrm>
            <a:off x="2228850" y="3105150"/>
            <a:ext cx="2442519" cy="1792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4E173-1DCE-21FA-C971-BF94530F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8"/>
          <a:stretch/>
        </p:blipFill>
        <p:spPr>
          <a:xfrm>
            <a:off x="5029200" y="3301287"/>
            <a:ext cx="2442519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DATASET PREPROCESSING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데이터 세트 </a:t>
            </a:r>
            <a:r>
              <a:rPr lang="ko-KR" altLang="en-US" sz="1300" dirty="0" err="1"/>
              <a:t>전처리</a:t>
            </a:r>
            <a:endParaRPr lang="en-US" altLang="ko-KR" sz="1300" dirty="0"/>
          </a:p>
          <a:p>
            <a:pPr lvl="0">
              <a:defRPr/>
            </a:pPr>
            <a:endParaRPr lang="en-US" altLang="ko-KR" sz="950" dirty="0"/>
          </a:p>
          <a:p>
            <a:pPr lvl="1">
              <a:defRPr/>
            </a:pPr>
            <a:r>
              <a:rPr lang="ko-KR" altLang="en-US" sz="1050" dirty="0"/>
              <a:t>정상 인스턴스의 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947931(69.22%)</a:t>
            </a:r>
          </a:p>
          <a:p>
            <a:pPr lvl="1">
              <a:defRPr/>
            </a:pPr>
            <a:r>
              <a:rPr lang="ko-KR" altLang="en-US" sz="1050" dirty="0"/>
              <a:t>공격 인스턴스의 수 </a:t>
            </a:r>
            <a:r>
              <a:rPr lang="en-US" altLang="ko-KR" sz="1050" dirty="0"/>
              <a:t>: 421601(30.79%)</a:t>
            </a:r>
          </a:p>
          <a:p>
            <a:pPr lvl="2">
              <a:defRPr/>
            </a:pPr>
            <a:r>
              <a:rPr lang="en-US" altLang="ko-KR" sz="1050" dirty="0"/>
              <a:t>DoS </a:t>
            </a:r>
            <a:r>
              <a:rPr lang="ko-KR" altLang="en-US" sz="1050" dirty="0"/>
              <a:t>인스턴스의 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286502(20.92%)</a:t>
            </a:r>
          </a:p>
          <a:p>
            <a:pPr lvl="2">
              <a:defRPr/>
            </a:pPr>
            <a:r>
              <a:rPr lang="en-US" altLang="ko-KR" sz="1050" dirty="0"/>
              <a:t>Fuzzing </a:t>
            </a:r>
            <a:r>
              <a:rPr lang="ko-KR" altLang="en-US" sz="1050" dirty="0"/>
              <a:t>인스턴스의 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114027(8.33%)</a:t>
            </a:r>
          </a:p>
          <a:p>
            <a:pPr lvl="2">
              <a:defRPr/>
            </a:pPr>
            <a:r>
              <a:rPr lang="en-US" altLang="ko-KR" sz="1050" dirty="0"/>
              <a:t>Spoofing </a:t>
            </a:r>
            <a:r>
              <a:rPr lang="ko-KR" altLang="en-US" sz="1050" dirty="0"/>
              <a:t>인스턴스의 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21072(1.54%)</a:t>
            </a:r>
          </a:p>
          <a:p>
            <a:pPr lvl="2">
              <a:defRPr/>
            </a:pPr>
            <a:endParaRPr lang="en-US" altLang="ko-KR" sz="1050" dirty="0"/>
          </a:p>
          <a:p>
            <a:pPr lvl="1">
              <a:defRPr/>
            </a:pPr>
            <a:r>
              <a:rPr lang="ko-KR" altLang="en-US" sz="1050" b="1" dirty="0">
                <a:highlight>
                  <a:srgbClr val="FFFF00"/>
                </a:highlight>
              </a:rPr>
              <a:t>정상 인스턴스 수</a:t>
            </a:r>
            <a:r>
              <a:rPr lang="en-US" altLang="ko-KR" sz="1050" b="1" dirty="0">
                <a:highlight>
                  <a:srgbClr val="FFFF00"/>
                </a:highlight>
              </a:rPr>
              <a:t>(69.22%)</a:t>
            </a:r>
            <a:r>
              <a:rPr lang="ko-KR" altLang="en-US" sz="1050" b="1" dirty="0">
                <a:highlight>
                  <a:srgbClr val="FFFF00"/>
                </a:highlight>
              </a:rPr>
              <a:t> </a:t>
            </a:r>
            <a:r>
              <a:rPr lang="en-US" altLang="ko-KR" sz="1050" b="1" dirty="0">
                <a:highlight>
                  <a:srgbClr val="FFFF00"/>
                </a:highlight>
              </a:rPr>
              <a:t>&gt; </a:t>
            </a:r>
            <a:r>
              <a:rPr lang="ko-KR" altLang="en-US" sz="1050" b="1" dirty="0">
                <a:highlight>
                  <a:srgbClr val="FFFF00"/>
                </a:highlight>
              </a:rPr>
              <a:t>공격 인스턴스 수</a:t>
            </a:r>
            <a:r>
              <a:rPr lang="en-US" altLang="ko-KR" sz="1050" b="1" dirty="0">
                <a:highlight>
                  <a:srgbClr val="FFFF00"/>
                </a:highlight>
              </a:rPr>
              <a:t>(30.79%)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5A48134-4F3B-3F13-D9C1-819048EF4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339090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VI-B.</a:t>
            </a:r>
            <a:r>
              <a:rPr lang="ko-KR" altLang="en-US" sz="3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APPLICATION OF THE LONG-SHORT-TERM MEMORY(LSTM) MODEL</a:t>
            </a:r>
          </a:p>
        </p:txBody>
      </p:sp>
    </p:spTree>
    <p:extLst>
      <p:ext uri="{BB962C8B-B14F-4D97-AF65-F5344CB8AC3E}">
        <p14:creationId xmlns:p14="http://schemas.microsoft.com/office/powerpoint/2010/main" val="14943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742950"/>
                <a:ext cx="8382000" cy="3886202"/>
              </a:xfrm>
            </p:spPr>
            <p:txBody>
              <a:bodyPr/>
              <a:lstStyle/>
              <a:p>
                <a:pPr lvl="0">
                  <a:defRPr/>
                </a:pPr>
                <a:r>
                  <a:rPr lang="en-US" altLang="ko-KR" sz="1300" dirty="0"/>
                  <a:t>LSTM </a:t>
                </a:r>
                <a:r>
                  <a:rPr lang="ko-KR" altLang="en-US" sz="1300" dirty="0"/>
                  <a:t>모델 응용</a:t>
                </a:r>
                <a:endParaRPr lang="en-US" altLang="ko-KR" sz="950" dirty="0"/>
              </a:p>
              <a:p>
                <a:pPr lvl="1">
                  <a:defRPr/>
                </a:pPr>
                <a:r>
                  <a:rPr lang="en-US" altLang="ko-KR" sz="1050" dirty="0"/>
                  <a:t>LSTM</a:t>
                </a:r>
                <a:r>
                  <a:rPr lang="ko-KR" altLang="en-US" sz="1050" dirty="0"/>
                  <a:t> </a:t>
                </a:r>
                <a:r>
                  <a:rPr lang="en-US" altLang="ko-KR" sz="1050" dirty="0"/>
                  <a:t>:</a:t>
                </a:r>
                <a:r>
                  <a:rPr lang="ko-KR" altLang="en-US" sz="1050" dirty="0"/>
                  <a:t> 특별한 종류의 반복 신경망</a:t>
                </a:r>
                <a:endParaRPr lang="en-US" altLang="ko-KR" sz="1050" dirty="0"/>
              </a:p>
              <a:p>
                <a:pPr lvl="2">
                  <a:defRPr/>
                </a:pPr>
                <a:r>
                  <a:rPr lang="en-US" altLang="ko-KR" sz="950" dirty="0"/>
                  <a:t>LSTM</a:t>
                </a:r>
                <a:r>
                  <a:rPr lang="ko-KR" altLang="en-US" sz="950" dirty="0"/>
                  <a:t>이 시계열 데이터 및 시퀀스 분류와 관련하여 잘 수행되기 때문에 </a:t>
                </a:r>
                <a:r>
                  <a:rPr lang="ko-KR" altLang="en-US" sz="1050" dirty="0"/>
                  <a:t>해당 연구에 적합</a:t>
                </a:r>
                <a:r>
                  <a:rPr lang="en-US" altLang="ko-KR" sz="1050" dirty="0"/>
                  <a:t>.</a:t>
                </a:r>
              </a:p>
              <a:p>
                <a:pPr lvl="1">
                  <a:defRPr/>
                </a:pPr>
                <a:endParaRPr lang="en-US" altLang="ko-KR" sz="1150" dirty="0"/>
              </a:p>
              <a:p>
                <a:pPr lvl="1">
                  <a:defRPr/>
                </a:pPr>
                <a:r>
                  <a:rPr lang="ko-KR" altLang="en-US" sz="1150" dirty="0"/>
                  <a:t>반복 신경망</a:t>
                </a:r>
                <a:r>
                  <a:rPr lang="en-US" altLang="ko-KR" sz="1150" dirty="0"/>
                  <a:t>(RNN) </a:t>
                </a:r>
                <a:r>
                  <a:rPr lang="ko-KR" altLang="en-US" sz="1150" dirty="0"/>
                  <a:t>아키텍처에 따르면</a:t>
                </a:r>
                <a:r>
                  <a:rPr lang="en-US" altLang="ko-KR" sz="1150" dirty="0"/>
                  <a:t>, RNN</a:t>
                </a:r>
                <a:r>
                  <a:rPr lang="ko-KR" altLang="en-US" sz="1150" dirty="0"/>
                  <a:t>을 적용하여 일련의 데이터 </a:t>
                </a:r>
                <a:r>
                  <a:rPr lang="en-US" altLang="ko-KR" sz="1150" dirty="0"/>
                  <a:t>x1, … CN</a:t>
                </a:r>
                <a:r>
                  <a:rPr lang="ko-KR" altLang="en-US" sz="1150" dirty="0"/>
                  <a:t>을 처리할 수 있다</a:t>
                </a:r>
                <a:r>
                  <a:rPr lang="en-US" altLang="ko-KR" sz="1150" dirty="0"/>
                  <a:t>.</a:t>
                </a:r>
              </a:p>
              <a:p>
                <a:pPr lvl="2">
                  <a:defRPr/>
                </a:pPr>
                <a:r>
                  <a:rPr lang="ko-KR" altLang="en-US" sz="1050" dirty="0"/>
                  <a:t>일련의 출력 </a:t>
                </a:r>
                <a:r>
                  <a:rPr lang="en-US" altLang="ko-KR" sz="1050" dirty="0"/>
                  <a:t>y1, … , </a:t>
                </a:r>
                <a:r>
                  <a:rPr lang="en-US" altLang="ko-KR" sz="1050" dirty="0" err="1"/>
                  <a:t>yi</a:t>
                </a:r>
                <a:r>
                  <a:rPr lang="ko-KR" altLang="en-US" sz="1050" dirty="0" err="1"/>
                  <a:t>를</a:t>
                </a:r>
                <a:r>
                  <a:rPr lang="ko-KR" altLang="en-US" sz="1050" dirty="0"/>
                  <a:t> 생성</a:t>
                </a: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050" dirty="0"/>
                  <a:t>      = New state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1050" dirty="0"/>
                  <a:t>      = Function with parameter W ( </a:t>
                </a:r>
                <a:r>
                  <a:rPr lang="ko-KR" altLang="en-US" sz="1050" dirty="0"/>
                  <a:t>매개변수 </a:t>
                </a:r>
                <a:r>
                  <a:rPr lang="en-US" altLang="ko-KR" sz="1050" dirty="0"/>
                  <a:t>W</a:t>
                </a:r>
                <a:r>
                  <a:rPr lang="ko-KR" altLang="en-US" sz="1050" dirty="0"/>
                  <a:t>를 사용하는 함수 </a:t>
                </a:r>
                <a:r>
                  <a:rPr lang="en-US" altLang="ko-KR" sz="1050" dirty="0"/>
                  <a:t>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050" i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0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altLang="ko-KR" sz="1050" dirty="0"/>
                  <a:t>= old state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05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      = input vector at time step t ( </a:t>
                </a:r>
                <a:r>
                  <a:rPr lang="ko-KR" altLang="en-US" sz="1050" dirty="0"/>
                  <a:t>시간 단계 </a:t>
                </a:r>
                <a:r>
                  <a:rPr lang="en-US" altLang="ko-KR" sz="1050" dirty="0"/>
                  <a:t>t</a:t>
                </a:r>
                <a:r>
                  <a:rPr lang="ko-KR" altLang="en-US" sz="1050" dirty="0"/>
                  <a:t>에서의 입력 벡터 </a:t>
                </a:r>
                <a:r>
                  <a:rPr lang="en-US" altLang="ko-KR" sz="1050" dirty="0"/>
                  <a:t>)</a:t>
                </a:r>
              </a:p>
              <a:p>
                <a:pPr marL="358775" lvl="2" indent="0">
                  <a:buNone/>
                  <a:defRPr/>
                </a:pPr>
                <a:endParaRPr lang="en-US" altLang="ko-KR" sz="1050" dirty="0"/>
              </a:p>
              <a:p>
                <a:pPr lvl="3">
                  <a:defRPr/>
                </a:pPr>
                <a:r>
                  <a:rPr lang="ko-KR" altLang="en-US" sz="1000" dirty="0"/>
                  <a:t>입력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1000" dirty="0"/>
                  <a:t>와 이전 상태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/>
                  <a:t>을 갖는 모든 시간 단계 </a:t>
                </a:r>
                <a:r>
                  <a:rPr lang="en-US" altLang="ko-KR" sz="1000" dirty="0"/>
                  <a:t>t</a:t>
                </a:r>
                <a:r>
                  <a:rPr lang="ko-KR" altLang="en-US" sz="1000" dirty="0"/>
                  <a:t>에서 동일한 함수 및 매개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000" dirty="0"/>
                  <a:t>세트가 사용되며</a:t>
                </a:r>
                <a:r>
                  <a:rPr lang="en-US" altLang="ko-KR" sz="1000" dirty="0"/>
                  <a:t>, </a:t>
                </a:r>
                <a:br>
                  <a:rPr lang="en-US" altLang="ko-KR" sz="1000" dirty="0"/>
                </a:br>
                <a:r>
                  <a:rPr lang="ko-KR" altLang="en-US" sz="1000" dirty="0"/>
                  <a:t>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000" dirty="0"/>
                  <a:t>의 새로운 상태를 얻는다</a:t>
                </a:r>
                <a:r>
                  <a:rPr lang="en-US" altLang="ko-KR" sz="1000" dirty="0"/>
                  <a:t>.</a:t>
                </a:r>
                <a:endParaRPr lang="en-US" altLang="ko-KR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742950"/>
                <a:ext cx="8382000" cy="3886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5994635-6765-BBAA-C6A1-CC197C05AE1F}"/>
                  </a:ext>
                </a:extLst>
              </p:cNvPr>
              <p:cNvSpPr/>
              <p:nvPr/>
            </p:nvSpPr>
            <p:spPr>
              <a:xfrm>
                <a:off x="685800" y="2343150"/>
                <a:ext cx="3048000" cy="30479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              (1)</a:t>
                </a: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5994635-6765-BBAA-C6A1-CC197C05A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150"/>
                <a:ext cx="3048000" cy="304799"/>
              </a:xfrm>
              <a:prstGeom prst="round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7DF4975-3CAB-AE64-88EF-1626F208C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654" y="742950"/>
            <a:ext cx="145554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defRPr/>
                </a:pPr>
                <a:r>
                  <a:rPr lang="en-US" altLang="ko-KR" sz="1300" dirty="0"/>
                  <a:t>LSTM </a:t>
                </a:r>
                <a:r>
                  <a:rPr lang="ko-KR" altLang="en-US" sz="1300" dirty="0"/>
                  <a:t>모델 응용</a:t>
                </a:r>
                <a:endParaRPr lang="en-US" altLang="ko-KR" sz="1300" dirty="0"/>
              </a:p>
              <a:p>
                <a:pPr lvl="1">
                  <a:defRPr/>
                </a:pPr>
                <a:r>
                  <a:rPr lang="ko-KR" altLang="en-US" sz="1050" dirty="0"/>
                  <a:t>표준 반복 시그마 셀의 수식</a:t>
                </a:r>
                <a:endParaRPr lang="en-US" altLang="ko-KR" sz="1050" dirty="0"/>
              </a:p>
              <a:p>
                <a:pPr lvl="0">
                  <a:defRPr/>
                </a:pPr>
                <a:endParaRPr lang="en-US" altLang="ko-KR" sz="950" dirty="0"/>
              </a:p>
              <a:p>
                <a:pPr lvl="0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:endParaRPr lang="en-US" altLang="ko-KR" sz="1050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050" dirty="0"/>
                  <a:t>         = </a:t>
                </a:r>
                <a:r>
                  <a:rPr lang="ko-KR" altLang="en-US" sz="1050" dirty="0"/>
                  <a:t>반복 정보</a:t>
                </a:r>
                <a:endParaRPr lang="en-US" altLang="ko-KR" sz="1050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050" dirty="0"/>
                  <a:t>         = </a:t>
                </a:r>
                <a:r>
                  <a:rPr lang="ko-KR" altLang="en-US" sz="1050" dirty="0"/>
                  <a:t>시간</a:t>
                </a:r>
                <a:r>
                  <a:rPr lang="en-US" altLang="ko-KR" sz="1050" dirty="0"/>
                  <a:t> </a:t>
                </a:r>
                <a:endParaRPr lang="en-US" altLang="ko-KR" sz="1050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dirty="0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0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5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5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1050" dirty="0"/>
                      <m:t>=</m:t>
                    </m:r>
                  </m:oMath>
                </a14:m>
                <a:r>
                  <a:rPr lang="en-US" altLang="ko-KR" sz="1050" dirty="0"/>
                  <a:t> </a:t>
                </a:r>
                <a:r>
                  <a:rPr lang="ko-KR" altLang="en-US" sz="1050" dirty="0"/>
                  <a:t>가중치</a:t>
                </a:r>
                <a:endParaRPr lang="en-US" altLang="ko-KR" sz="1050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05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         = </a:t>
                </a:r>
                <a:r>
                  <a:rPr lang="ko-KR" altLang="en-US" sz="1050" dirty="0"/>
                  <a:t>입력</a:t>
                </a:r>
                <a:endParaRPr lang="en-US" altLang="ko-KR" sz="1050" dirty="0"/>
              </a:p>
              <a:p>
                <a:pPr lvl="2">
                  <a:defRPr/>
                </a:pPr>
                <a:r>
                  <a:rPr lang="en-US" altLang="ko-KR" sz="1050" dirty="0">
                    <a:highlight>
                      <a:srgbClr val="FFFF00"/>
                    </a:highlight>
                  </a:rPr>
                  <a:t>b</a:t>
                </a:r>
                <a:r>
                  <a:rPr lang="en-US" altLang="ko-KR" sz="1050" dirty="0"/>
                  <a:t>          = </a:t>
                </a:r>
                <a:r>
                  <a:rPr lang="ko-KR" altLang="en-US" sz="1050" dirty="0"/>
                  <a:t>바이어스</a:t>
                </a:r>
                <a:endParaRPr lang="en-US" altLang="ko-KR" sz="1050" dirty="0"/>
              </a:p>
              <a:p>
                <a:pPr lvl="3">
                  <a:defRPr/>
                </a:pPr>
                <a:r>
                  <a:rPr lang="ko-KR" altLang="en-US" sz="1000" dirty="0"/>
                  <a:t>반복 네트워크의 표준 반복 셀은 장기적인 의존성을 처리하기에 무능하다</a:t>
                </a:r>
                <a:r>
                  <a:rPr lang="en-US" altLang="ko-KR" sz="1000" dirty="0"/>
                  <a:t>.</a:t>
                </a:r>
              </a:p>
              <a:p>
                <a:pPr lvl="3">
                  <a:defRPr/>
                </a:pPr>
                <a:r>
                  <a:rPr lang="ko-KR" altLang="en-US" sz="1000" dirty="0"/>
                  <a:t>관련 입력 간의 간격이 커지기 때문에 연결 정보를 학습하는 것이 복잡하다</a:t>
                </a:r>
                <a:r>
                  <a:rPr lang="en-US" altLang="ko-KR" sz="1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5994635-6765-BBAA-C6A1-CC197C05AE1F}"/>
                  </a:ext>
                </a:extLst>
              </p:cNvPr>
              <p:cNvSpPr/>
              <p:nvPr/>
            </p:nvSpPr>
            <p:spPr>
              <a:xfrm>
                <a:off x="685800" y="1276350"/>
                <a:ext cx="3048000" cy="6096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+ b)              (2)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                                           (3)</a:t>
                </a: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5994635-6765-BBAA-C6A1-CC197C05A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6350"/>
                <a:ext cx="30480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42950"/>
                <a:ext cx="8382000" cy="3886202"/>
              </a:xfrm>
            </p:spPr>
            <p:txBody>
              <a:bodyPr>
                <a:normAutofit/>
              </a:bodyPr>
              <a:lstStyle/>
              <a:p>
                <a:pPr lvl="0">
                  <a:defRPr/>
                </a:pPr>
                <a:r>
                  <a:rPr lang="en-US" altLang="ko-KR" sz="1300" dirty="0"/>
                  <a:t>LSTM </a:t>
                </a:r>
                <a:r>
                  <a:rPr lang="ko-KR" altLang="en-US" sz="1300" dirty="0"/>
                  <a:t>모델 응용</a:t>
                </a:r>
                <a:endParaRPr lang="en-US" altLang="ko-KR" sz="1300" dirty="0"/>
              </a:p>
              <a:p>
                <a:pPr lvl="1">
                  <a:defRPr/>
                </a:pPr>
                <a:r>
                  <a:rPr lang="en-US" altLang="ko-KR" sz="1050" dirty="0" err="1"/>
                  <a:t>Hochreiter</a:t>
                </a:r>
                <a:r>
                  <a:rPr lang="ko-KR" altLang="en-US" sz="1050" dirty="0"/>
                  <a:t>와 </a:t>
                </a:r>
                <a:r>
                  <a:rPr lang="en-US" altLang="ko-KR" sz="1050" dirty="0" err="1"/>
                  <a:t>Schmidhuber</a:t>
                </a:r>
                <a:r>
                  <a:rPr lang="en-US" altLang="ko-KR" sz="1050" dirty="0"/>
                  <a:t>(1997)</a:t>
                </a:r>
                <a:r>
                  <a:rPr lang="ko-KR" altLang="en-US" sz="1050" dirty="0"/>
                  <a:t>는 </a:t>
                </a:r>
                <a:r>
                  <a:rPr lang="en-US" altLang="ko-KR" sz="1050" dirty="0"/>
                  <a:t>"</a:t>
                </a:r>
                <a:r>
                  <a:rPr lang="ko-KR" altLang="en-US" sz="1050" dirty="0"/>
                  <a:t>장기 의존성</a:t>
                </a:r>
                <a:r>
                  <a:rPr lang="en-US" altLang="ko-KR" sz="1050" dirty="0"/>
                  <a:t>“ </a:t>
                </a:r>
                <a:r>
                  <a:rPr lang="ko-KR" altLang="en-US" sz="1050" dirty="0"/>
                  <a:t>문제를 극복하기 위해 </a:t>
                </a:r>
                <a:r>
                  <a:rPr lang="en-US" altLang="ko-KR" sz="1050" dirty="0"/>
                  <a:t>LSTM </a:t>
                </a:r>
                <a:r>
                  <a:rPr lang="ko-KR" altLang="en-US" sz="1050" dirty="0"/>
                  <a:t>셸을 제안했다</a:t>
                </a:r>
                <a:r>
                  <a:rPr lang="en-US" altLang="ko-KR" sz="1050" dirty="0"/>
                  <a:t>.</a:t>
                </a:r>
              </a:p>
              <a:p>
                <a:pPr lvl="2">
                  <a:defRPr/>
                </a:pPr>
                <a:r>
                  <a:rPr lang="ko-KR" altLang="en-US" sz="950" dirty="0"/>
                  <a:t>셀에 </a:t>
                </a:r>
                <a:r>
                  <a:rPr lang="en-US" altLang="ko-KR" sz="950" dirty="0"/>
                  <a:t>‘gate’</a:t>
                </a:r>
                <a:r>
                  <a:rPr lang="ko-KR" altLang="en-US" sz="950" dirty="0"/>
                  <a:t>를 도입했고</a:t>
                </a:r>
                <a:r>
                  <a:rPr lang="en-US" altLang="ko-KR" sz="950" dirty="0"/>
                  <a:t>, </a:t>
                </a:r>
                <a:r>
                  <a:rPr lang="ko-KR" altLang="en-US" sz="950" dirty="0"/>
                  <a:t>표준 반복 셀이 기억을 보유하는 것을 용이하게 했다</a:t>
                </a:r>
                <a:r>
                  <a:rPr lang="en-US" altLang="ko-KR" sz="950" dirty="0"/>
                  <a:t>.</a:t>
                </a:r>
              </a:p>
              <a:p>
                <a:pPr lvl="2">
                  <a:defRPr/>
                </a:pPr>
                <a:r>
                  <a:rPr lang="ko-KR" altLang="en-US" sz="950" dirty="0"/>
                  <a:t>일반적으로</a:t>
                </a:r>
                <a:r>
                  <a:rPr lang="en-US" altLang="ko-KR" sz="950" dirty="0"/>
                  <a:t>, LSTM </a:t>
                </a:r>
                <a:r>
                  <a:rPr lang="ko-KR" altLang="en-US" sz="950" dirty="0"/>
                  <a:t>셀은 망각 게이트로 </a:t>
                </a:r>
                <a:r>
                  <a:rPr lang="en-US" altLang="ko-KR" sz="950" dirty="0"/>
                  <a:t>LSTM</a:t>
                </a:r>
                <a:r>
                  <a:rPr lang="ko-KR" altLang="en-US" sz="950" dirty="0"/>
                  <a:t>을 나타낸다</a:t>
                </a:r>
                <a:r>
                  <a:rPr lang="en-US" altLang="ko-KR" sz="950" dirty="0"/>
                  <a:t>.</a:t>
                </a:r>
              </a:p>
              <a:p>
                <a:pPr lvl="2">
                  <a:defRPr/>
                </a:pPr>
                <a:r>
                  <a:rPr lang="en-US" altLang="ko-KR" sz="950" dirty="0"/>
                  <a:t>LSTM</a:t>
                </a:r>
                <a:r>
                  <a:rPr lang="ko-KR" altLang="en-US" sz="950" dirty="0"/>
                  <a:t>에서는 </a:t>
                </a:r>
                <a:r>
                  <a:rPr lang="en-US" altLang="ko-KR" sz="950" dirty="0"/>
                  <a:t>3</a:t>
                </a:r>
                <a:r>
                  <a:rPr lang="ko-KR" altLang="en-US" sz="950" dirty="0"/>
                  <a:t>개의 게이트를 사용할 수 있으며 셀 상태 보호 및 제어를 담당한다</a:t>
                </a:r>
                <a:r>
                  <a:rPr lang="en-US" altLang="ko-KR" sz="950" dirty="0"/>
                  <a:t>.</a:t>
                </a:r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:endParaRPr lang="en-US" altLang="ko-KR" sz="950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ko-KR" sz="1050" b="0" i="0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05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05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ko-KR" sz="1050" dirty="0"/>
                  <a:t>  = Weight ( </a:t>
                </a:r>
                <a:r>
                  <a:rPr lang="ko-KR" altLang="en-US" sz="1050" dirty="0"/>
                  <a:t>가중치 </a:t>
                </a:r>
                <a:r>
                  <a:rPr lang="en-US" altLang="ko-KR" sz="1050" dirty="0"/>
                  <a:t>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ko-KR" sz="1050" b="0" i="0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05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05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sz="105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050" dirty="0"/>
                  <a:t>  = Bias ( </a:t>
                </a:r>
                <a:r>
                  <a:rPr lang="ko-KR" altLang="en-US" sz="1050" dirty="0"/>
                  <a:t>바이어스 </a:t>
                </a:r>
                <a:r>
                  <a:rPr lang="en-US" altLang="ko-KR" sz="1050" dirty="0"/>
                  <a:t>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050" b="0" i="0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</m:oMath>
                </a14:m>
                <a:r>
                  <a:rPr lang="en-US" altLang="ko-KR" sz="1050" dirty="0"/>
                  <a:t>= New cell state ( </a:t>
                </a:r>
                <a:r>
                  <a:rPr lang="ko-KR" altLang="en-US" sz="1050" dirty="0"/>
                  <a:t>새로운 셀 상태 </a:t>
                </a:r>
                <a:r>
                  <a:rPr lang="en-US" altLang="ko-KR" sz="1050" dirty="0"/>
                  <a:t>)</a:t>
                </a:r>
                <a:br>
                  <a:rPr lang="en-US" altLang="ko-KR" sz="1050" dirty="0"/>
                </a:br>
                <a:r>
                  <a:rPr lang="en-US" altLang="ko-KR" sz="1050" dirty="0"/>
                  <a:t>                 = </a:t>
                </a:r>
                <a14:m>
                  <m:oMath xmlns:m="http://schemas.openxmlformats.org/officeDocument/2006/math">
                    <m:r>
                      <a:rPr lang="ko-KR" altLang="en-US" sz="1050" i="1" dirty="0">
                        <a:latin typeface="Cambria Math" panose="02040503050406030204" pitchFamily="18" charset="0"/>
                      </a:rPr>
                      <m:t>오래된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50" i="1" dirty="0">
                        <a:latin typeface="Cambria Math" panose="02040503050406030204" pitchFamily="18" charset="0"/>
                      </a:rPr>
                      <m:t>셀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50" i="1" dirty="0">
                        <a:latin typeface="Cambria Math" panose="02040503050406030204" pitchFamily="18" charset="0"/>
                      </a:rPr>
                      <m:t>상태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에서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얻어지며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dirty="0"/>
                  <a:t>입력과 망각 게이트에 의해 조절됨</a:t>
                </a:r>
                <a:r>
                  <a:rPr lang="en-US" altLang="ko-KR" sz="105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42950"/>
                <a:ext cx="8382000" cy="3886202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1D26FE-4AF0-ED51-B42C-A7B4D8D54FF8}"/>
                  </a:ext>
                </a:extLst>
              </p:cNvPr>
              <p:cNvSpPr/>
              <p:nvPr/>
            </p:nvSpPr>
            <p:spPr>
              <a:xfrm>
                <a:off x="762000" y="1885950"/>
                <a:ext cx="3048000" cy="16002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                (4)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l-G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.[</m:t>
                        </m:r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                (5)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         (6)</a:t>
                </a: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                     (7)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]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                (8)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                            (9)</a:t>
                </a: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1D26FE-4AF0-ED51-B42C-A7B4D8D54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85950"/>
                <a:ext cx="3048000" cy="1600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VII.</a:t>
            </a:r>
            <a:r>
              <a:rPr lang="ko-KR" altLang="en-US" dirty="0"/>
              <a:t> </a:t>
            </a:r>
            <a:r>
              <a:rPr lang="en-US" altLang="ko-KR" dirty="0"/>
              <a:t>CONCLUSION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29000" y="1775460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지도된 이진법 및 다중 클래스 분류를 위해 </a:t>
            </a:r>
            <a:r>
              <a:rPr lang="en-US" altLang="ko-KR" sz="1050" dirty="0"/>
              <a:t>LSTM </a:t>
            </a:r>
            <a:r>
              <a:rPr lang="ko-KR" altLang="en-US" sz="1050" dirty="0"/>
              <a:t>모델을 사용한다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입력 변수</a:t>
            </a:r>
            <a:r>
              <a:rPr lang="en-US" altLang="ko-KR" sz="950" dirty="0"/>
              <a:t>(X)</a:t>
            </a:r>
            <a:r>
              <a:rPr lang="ko-KR" altLang="en-US" sz="950" dirty="0"/>
              <a:t>와 출력 변수</a:t>
            </a:r>
            <a:r>
              <a:rPr lang="en-US" altLang="ko-KR" sz="950" dirty="0"/>
              <a:t>(Y)</a:t>
            </a:r>
            <a:r>
              <a:rPr lang="ko-KR" altLang="en-US" sz="950" dirty="0"/>
              <a:t>가 있다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en-US" altLang="ko-KR" sz="950" dirty="0"/>
              <a:t>LSTM </a:t>
            </a:r>
            <a:r>
              <a:rPr lang="ko-KR" altLang="en-US" sz="950" dirty="0"/>
              <a:t>모델을 사용하여 입력에서 출력으로 매핑 기능을 학습한다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en-US" altLang="ko-KR" sz="900" dirty="0"/>
              <a:t>Y = f(X)</a:t>
            </a:r>
          </a:p>
          <a:p>
            <a:pPr lvl="2">
              <a:defRPr/>
            </a:pPr>
            <a:r>
              <a:rPr lang="ko-KR" altLang="en-US" sz="950" dirty="0"/>
              <a:t>목표는 매핑을 정확하게 결정하는 것이다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ko-KR" altLang="en-US" sz="900" dirty="0"/>
              <a:t>따라서</a:t>
            </a:r>
            <a:r>
              <a:rPr lang="en-US" altLang="ko-KR" sz="900" dirty="0"/>
              <a:t>, </a:t>
            </a:r>
            <a:r>
              <a:rPr lang="ko-KR" altLang="en-US" sz="900" dirty="0"/>
              <a:t>새로운 입력 데이터</a:t>
            </a:r>
            <a:r>
              <a:rPr lang="en-US" altLang="ko-KR" sz="900" dirty="0"/>
              <a:t>(X)</a:t>
            </a:r>
            <a:r>
              <a:rPr lang="ko-KR" altLang="en-US" sz="900" dirty="0"/>
              <a:t>를 입력할 때 출력 변수</a:t>
            </a:r>
            <a:r>
              <a:rPr lang="en-US" altLang="ko-KR" sz="900" dirty="0"/>
              <a:t>(Y)</a:t>
            </a:r>
            <a:r>
              <a:rPr lang="ko-KR" altLang="en-US" sz="900" dirty="0"/>
              <a:t>를 예측할 수 있다</a:t>
            </a:r>
            <a:r>
              <a:rPr lang="en-US" altLang="ko-KR" sz="9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F0F13-1DB7-D83B-6BE1-B5B46CFE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" t="3439" r="6098" b="2451"/>
          <a:stretch/>
        </p:blipFill>
        <p:spPr>
          <a:xfrm>
            <a:off x="5943600" y="819150"/>
            <a:ext cx="2549523" cy="330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0F570-2A75-B80D-2EA2-543C8D67CC50}"/>
                  </a:ext>
                </a:extLst>
              </p:cNvPr>
              <p:cNvSpPr txBox="1"/>
              <p:nvPr/>
            </p:nvSpPr>
            <p:spPr>
              <a:xfrm>
                <a:off x="5715000" y="4171950"/>
                <a:ext cx="3036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/>
                  <a:t>입력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b="1" dirty="0"/>
                  <a:t>, </a:t>
                </a:r>
                <a:r>
                  <a:rPr lang="ko-KR" altLang="en-US" sz="900" b="1" dirty="0"/>
                  <a:t>숨겨진 입력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900" b="1" i="1" dirty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9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9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9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900" b="1" dirty="0"/>
                  <a:t>및 출력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9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900" b="1" dirty="0"/>
                  <a:t> 로 </a:t>
                </a:r>
                <a:endParaRPr lang="en-US" altLang="ko-KR" sz="900" b="1" dirty="0"/>
              </a:p>
              <a:p>
                <a:pPr algn="ctr"/>
                <a:r>
                  <a:rPr lang="ko-KR" altLang="en-US" sz="900" b="1" dirty="0"/>
                  <a:t>구성된 </a:t>
                </a:r>
                <a:r>
                  <a:rPr lang="en-US" altLang="ko-KR" sz="900" b="1" dirty="0"/>
                  <a:t>LSTM </a:t>
                </a:r>
                <a:r>
                  <a:rPr lang="ko-KR" altLang="en-US" sz="900" b="1" dirty="0"/>
                  <a:t>셀 아키텍처를 나타낸다</a:t>
                </a:r>
                <a:r>
                  <a:rPr lang="en-US" altLang="ko-KR" sz="900" b="1" dirty="0"/>
                  <a:t>.</a:t>
                </a:r>
                <a:endParaRPr lang="ko-KR" altLang="en-US" sz="9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0F570-2A75-B80D-2EA2-543C8D67C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171950"/>
                <a:ext cx="303609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1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defRPr/>
                </a:pPr>
                <a:r>
                  <a:rPr lang="en-US" altLang="ko-KR" sz="1300" dirty="0"/>
                  <a:t>LSTM </a:t>
                </a:r>
                <a:r>
                  <a:rPr lang="ko-KR" altLang="en-US" sz="1300" dirty="0"/>
                  <a:t>모델 응용</a:t>
                </a:r>
                <a:endParaRPr lang="en-US" altLang="ko-KR" sz="1300" dirty="0"/>
              </a:p>
              <a:p>
                <a:pPr lvl="1">
                  <a:defRPr/>
                </a:pPr>
                <a:r>
                  <a:rPr lang="ko-KR" altLang="en-US" sz="1050" dirty="0"/>
                  <a:t>입력 시퀀스 </a:t>
                </a:r>
                <a:r>
                  <a:rPr lang="en-US" altLang="ko-KR" sz="1050" dirty="0"/>
                  <a:t>X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050" dirty="0"/>
                  <a:t> ) </a:t>
                </a:r>
                <a:r>
                  <a:rPr lang="ko-KR" altLang="en-US" sz="1050" dirty="0"/>
                  <a:t>와</a:t>
                </a:r>
                <a:r>
                  <a:rPr lang="en-US" altLang="ko-KR" sz="10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jn</m:t>
                        </m:r>
                      </m:sub>
                    </m:sSub>
                  </m:oMath>
                </a14:m>
                <a:r>
                  <a:rPr lang="en-US" altLang="ko-KR" sz="1050" dirty="0"/>
                  <a:t> ), J </a:t>
                </a:r>
                <a14:m>
                  <m:oMath xmlns:m="http://schemas.openxmlformats.org/officeDocument/2006/math">
                    <m:r>
                      <a:rPr lang="en-US" altLang="ko-KR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050" dirty="0"/>
                  <a:t> [ 1, … , </a:t>
                </a:r>
                <a:r>
                  <a:rPr lang="en-US" altLang="ko-KR" sz="1050" dirty="0" err="1"/>
                  <a:t>i</a:t>
                </a:r>
                <a:r>
                  <a:rPr lang="en-US" altLang="ko-KR" sz="1050" dirty="0"/>
                  <a:t> ]</a:t>
                </a:r>
                <a:r>
                  <a:rPr lang="ko-KR" altLang="en-US" sz="1050" dirty="0"/>
                  <a:t>를 제공한다</a:t>
                </a:r>
                <a:r>
                  <a:rPr lang="en-US" altLang="ko-KR" sz="1050" dirty="0"/>
                  <a:t>.</a:t>
                </a:r>
              </a:p>
              <a:p>
                <a:pPr lvl="2">
                  <a:defRPr/>
                </a:pPr>
                <a:r>
                  <a:rPr lang="ko-KR" altLang="en-US" sz="95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95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95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950" dirty="0"/>
                  <a:t>z, z </a:t>
                </a:r>
                <a14:m>
                  <m:oMath xmlns:m="http://schemas.openxmlformats.org/officeDocument/2006/math">
                    <m:r>
                      <a:rPr lang="en-US" altLang="ko-KR" sz="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950" dirty="0"/>
                  <a:t> [ 1, … , n ]</a:t>
                </a:r>
                <a:r>
                  <a:rPr lang="ko-KR" altLang="en-US" sz="950" dirty="0"/>
                  <a:t>은  입력 변수</a:t>
                </a:r>
                <a:r>
                  <a:rPr lang="en-US" altLang="ko-KR" sz="950" dirty="0"/>
                  <a:t>(X) </a:t>
                </a:r>
                <a:r>
                  <a:rPr lang="ko-KR" altLang="en-US" sz="950" dirty="0"/>
                  <a:t>의 요소</a:t>
                </a:r>
                <a:endParaRPr lang="en-US" altLang="ko-KR" sz="950" dirty="0"/>
              </a:p>
              <a:p>
                <a:pPr lvl="2">
                  <a:defRPr/>
                </a:pPr>
                <a:r>
                  <a:rPr lang="ko-KR" altLang="en-US" sz="950" dirty="0"/>
                  <a:t>출력 시퀀스는 </a:t>
                </a:r>
                <a:r>
                  <a:rPr lang="en-US" altLang="ko-KR" sz="950" dirty="0"/>
                  <a:t>Y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95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9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9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95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95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9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950" dirty="0"/>
                  <a:t>, … ,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950" dirty="0"/>
                  <a:t> ) </a:t>
                </a:r>
                <a:r>
                  <a:rPr lang="ko-KR" altLang="en-US" sz="950" dirty="0"/>
                  <a:t>이다</a:t>
                </a:r>
                <a:r>
                  <a:rPr lang="en-US" altLang="ko-KR" sz="950" dirty="0"/>
                  <a:t>.</a:t>
                </a:r>
              </a:p>
              <a:p>
                <a:pPr lvl="1">
                  <a:defRPr/>
                </a:pPr>
                <a:r>
                  <a:rPr lang="ko-KR" altLang="en-US" sz="1050" dirty="0"/>
                  <a:t>각 시간 단계에서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ko-KR" altLang="en-US" sz="1050" dirty="0"/>
                  <a:t>는 데이터 세트의 해당 </a:t>
                </a:r>
                <a:r>
                  <a:rPr lang="en-US" altLang="ko-KR" sz="1050" dirty="0"/>
                  <a:t>CAN ID</a:t>
                </a:r>
                <a:r>
                  <a:rPr lang="ko-KR" altLang="en-US" sz="1050" dirty="0"/>
                  <a:t>의 각 행</a:t>
                </a:r>
                <a:r>
                  <a:rPr lang="en-US" altLang="ko-KR" sz="1050" dirty="0"/>
                  <a:t>/CAN </a:t>
                </a:r>
                <a:r>
                  <a:rPr lang="ko-KR" altLang="en-US" sz="1050" dirty="0"/>
                  <a:t>패킷 페이로드이다</a:t>
                </a:r>
                <a:r>
                  <a:rPr lang="en-US" altLang="ko-KR" sz="1050" dirty="0"/>
                  <a:t>.</a:t>
                </a:r>
              </a:p>
              <a:p>
                <a:pPr lvl="1">
                  <a:defRPr/>
                </a:pPr>
                <a:r>
                  <a:rPr lang="ko-KR" altLang="en-US" sz="1050" dirty="0"/>
                  <a:t>각 행</a:t>
                </a:r>
                <a:r>
                  <a:rPr lang="en-US" altLang="ko-KR" sz="1050" dirty="0"/>
                  <a:t>/CAN </a:t>
                </a:r>
                <a:r>
                  <a:rPr lang="ko-KR" altLang="en-US" sz="1050" dirty="0"/>
                  <a:t>패킷은 입력 변수</a:t>
                </a:r>
                <a:r>
                  <a:rPr lang="en-US" altLang="ko-KR" sz="1050" dirty="0"/>
                  <a:t>(X)</a:t>
                </a:r>
                <a:r>
                  <a:rPr lang="ko-KR" altLang="en-US" sz="1050" dirty="0"/>
                  <a:t>로서 </a:t>
                </a:r>
                <a:r>
                  <a:rPr lang="en-US" altLang="ko-KR" sz="1050" dirty="0"/>
                  <a:t>10</a:t>
                </a:r>
                <a:r>
                  <a:rPr lang="ko-KR" altLang="en-US" sz="1050" dirty="0"/>
                  <a:t>개의 특징과 예측 변수</a:t>
                </a:r>
                <a:r>
                  <a:rPr lang="en-US" altLang="ko-KR" sz="1050" dirty="0"/>
                  <a:t>(Y)</a:t>
                </a:r>
                <a:r>
                  <a:rPr lang="ko-KR" altLang="en-US" sz="1050" dirty="0"/>
                  <a:t>로서 하나의 출력 변수</a:t>
                </a:r>
                <a:r>
                  <a:rPr lang="en-US" altLang="ko-KR" sz="1050" dirty="0"/>
                  <a:t>(Y)</a:t>
                </a:r>
                <a:r>
                  <a:rPr lang="ko-KR" altLang="en-US" sz="1050" dirty="0"/>
                  <a:t>로 구성되었다</a:t>
                </a:r>
                <a:r>
                  <a:rPr lang="en-US" altLang="ko-KR" sz="1050" dirty="0"/>
                  <a:t>.</a:t>
                </a:r>
              </a:p>
              <a:p>
                <a:pPr lvl="1">
                  <a:defRPr/>
                </a:pPr>
                <a:endParaRPr lang="en-US" altLang="ko-KR" sz="10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55A52EE-A69B-D687-4633-46E0889F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14470" b="2498"/>
          <a:stretch/>
        </p:blipFill>
        <p:spPr>
          <a:xfrm>
            <a:off x="2933700" y="2196148"/>
            <a:ext cx="3276600" cy="2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/>
              <a:t>LSTM </a:t>
            </a:r>
            <a:r>
              <a:rPr lang="ko-KR" altLang="en-US" sz="1050" dirty="0"/>
              <a:t>모델의 입력 형상은 </a:t>
            </a:r>
            <a:r>
              <a:rPr lang="en-US" altLang="ko-KR" sz="1050" dirty="0"/>
              <a:t>3</a:t>
            </a:r>
            <a:r>
              <a:rPr lang="ko-KR" altLang="en-US" sz="1050" dirty="0"/>
              <a:t>차원 </a:t>
            </a:r>
            <a:r>
              <a:rPr lang="en-US" altLang="ko-KR" sz="1050" dirty="0"/>
              <a:t>(</a:t>
            </a:r>
            <a:r>
              <a:rPr lang="ko-KR" altLang="en-US" sz="1050" dirty="0"/>
              <a:t>샘플</a:t>
            </a:r>
            <a:r>
              <a:rPr lang="en-US" altLang="ko-KR" sz="1050" dirty="0"/>
              <a:t>, </a:t>
            </a:r>
            <a:r>
              <a:rPr lang="ko-KR" altLang="en-US" sz="1050" dirty="0"/>
              <a:t>시간 단계 및 특징</a:t>
            </a:r>
            <a:r>
              <a:rPr lang="en-US" altLang="ko-KR" sz="1050" dirty="0"/>
              <a:t>)</a:t>
            </a:r>
            <a:r>
              <a:rPr lang="ko-KR" altLang="en-US" sz="1050" dirty="0"/>
              <a:t>이어야 하기 때문에 입력의 모양을 바꿔야 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단일 시간 단계를 사용하고 모델의 적합성과 예측 시 </a:t>
            </a:r>
            <a:r>
              <a:rPr lang="en-US" altLang="ko-KR" sz="1050" dirty="0"/>
              <a:t>LSTM </a:t>
            </a:r>
            <a:r>
              <a:rPr lang="ko-KR" altLang="en-US" sz="1050" dirty="0"/>
              <a:t>입력 계층의 </a:t>
            </a:r>
            <a:r>
              <a:rPr lang="en-US" altLang="ko-KR" sz="1050" dirty="0"/>
              <a:t>3D </a:t>
            </a:r>
            <a:r>
              <a:rPr lang="ko-KR" altLang="en-US" sz="1050" dirty="0"/>
              <a:t>배열을 정의한다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 err="1"/>
              <a:t>옵티마이저</a:t>
            </a:r>
            <a:r>
              <a:rPr lang="en-US" altLang="ko-KR" sz="1050" dirty="0"/>
              <a:t>, </a:t>
            </a:r>
            <a:r>
              <a:rPr lang="ko-KR" altLang="en-US" sz="1050" dirty="0"/>
              <a:t>학습 속도</a:t>
            </a:r>
            <a:r>
              <a:rPr lang="en-US" altLang="ko-KR" sz="1050" dirty="0"/>
              <a:t>, </a:t>
            </a:r>
            <a:r>
              <a:rPr lang="ko-KR" altLang="en-US" sz="1050" dirty="0"/>
              <a:t>단위</a:t>
            </a:r>
            <a:r>
              <a:rPr lang="en-US" altLang="ko-KR" sz="1050" dirty="0"/>
              <a:t>, </a:t>
            </a:r>
            <a:r>
              <a:rPr lang="ko-KR" altLang="en-US" sz="1050" dirty="0"/>
              <a:t>활성화 기능 등과 같은 다양한 </a:t>
            </a:r>
            <a:r>
              <a:rPr lang="ko-KR" altLang="en-US" sz="1050" dirty="0" err="1"/>
              <a:t>하이퍼</a:t>
            </a:r>
            <a:r>
              <a:rPr lang="ko-KR" altLang="en-US" sz="1050" dirty="0"/>
              <a:t> 파라미터 값을 변경하는 실험을 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최고의 검출 정확도를 달성하기 위해 실험을 위한 체계적인 실험을 기반으로 최고의 </a:t>
            </a:r>
            <a:r>
              <a:rPr lang="ko-KR" altLang="en-US" sz="950" dirty="0" err="1"/>
              <a:t>하이퍼</a:t>
            </a:r>
            <a:r>
              <a:rPr lang="ko-KR" altLang="en-US" sz="950" dirty="0"/>
              <a:t> 파라미터 값을 선택한다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en-US" altLang="ko-KR" sz="950" dirty="0"/>
              <a:t>benign</a:t>
            </a:r>
            <a:r>
              <a:rPr lang="ko-KR" altLang="en-US" sz="950" dirty="0"/>
              <a:t> 및 </a:t>
            </a:r>
            <a:r>
              <a:rPr lang="en-US" altLang="ko-KR" sz="950" dirty="0"/>
              <a:t>CAN </a:t>
            </a:r>
            <a:r>
              <a:rPr lang="ko-KR" altLang="en-US" sz="950" dirty="0"/>
              <a:t>버스 공격 인스턴스로 </a:t>
            </a:r>
            <a:r>
              <a:rPr lang="en-US" altLang="ko-KR" sz="950" dirty="0"/>
              <a:t>LSTM </a:t>
            </a:r>
            <a:r>
              <a:rPr lang="ko-KR" altLang="en-US" sz="950" dirty="0"/>
              <a:t>분류기를 훈련시킨다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ko-KR" altLang="en-US" sz="900" dirty="0"/>
              <a:t>데이터 세트의 </a:t>
            </a:r>
            <a:r>
              <a:rPr lang="en-US" altLang="ko-KR" sz="900" dirty="0"/>
              <a:t>80%</a:t>
            </a:r>
            <a:r>
              <a:rPr lang="ko-KR" altLang="en-US" sz="900" dirty="0"/>
              <a:t>는 분류기 훈련에 사용되고 </a:t>
            </a:r>
            <a:r>
              <a:rPr lang="en-US" altLang="ko-KR" sz="900" dirty="0"/>
              <a:t>20%</a:t>
            </a:r>
            <a:r>
              <a:rPr lang="ko-KR" altLang="en-US" sz="900" dirty="0"/>
              <a:t>는 테스트에 사용된다</a:t>
            </a:r>
            <a:r>
              <a:rPr lang="en-US" altLang="ko-KR" sz="900" dirty="0"/>
              <a:t>.</a:t>
            </a:r>
          </a:p>
          <a:p>
            <a:pPr lvl="1">
              <a:defRPr/>
            </a:pPr>
            <a:r>
              <a:rPr lang="ko-KR" altLang="en-US" sz="1050" dirty="0"/>
              <a:t>분류기가 어느 정도까지 공격 인스턴스를 탐지할 수 있는지 평가한다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r>
              <a:rPr lang="en-US" altLang="ko-KR" sz="1050" b="1" dirty="0"/>
              <a:t>Vanilla LSTM </a:t>
            </a:r>
            <a:r>
              <a:rPr lang="ko-KR" altLang="en-US" sz="1050" b="1" dirty="0"/>
              <a:t>모델</a:t>
            </a:r>
            <a:r>
              <a:rPr lang="ko-KR" altLang="en-US" sz="1050" dirty="0"/>
              <a:t>을 사용하여 실험을 수행하며</a:t>
            </a:r>
            <a:r>
              <a:rPr lang="en-US" altLang="ko-KR" sz="1050" dirty="0"/>
              <a:t>, 512-512-256-128-64</a:t>
            </a:r>
            <a:r>
              <a:rPr lang="ko-KR" altLang="en-US" sz="1050" dirty="0"/>
              <a:t>와 같은 단일에서 </a:t>
            </a:r>
            <a:r>
              <a:rPr lang="en-US" altLang="ko-KR" sz="1050" dirty="0"/>
              <a:t>5</a:t>
            </a:r>
            <a:r>
              <a:rPr lang="ko-KR" altLang="en-US" sz="1050" dirty="0"/>
              <a:t>개의 숨겨진 층과</a:t>
            </a:r>
            <a:br>
              <a:rPr lang="en-US" altLang="ko-KR" sz="1050" dirty="0"/>
            </a:br>
            <a:r>
              <a:rPr lang="ko-KR" altLang="en-US" sz="1050" dirty="0"/>
              <a:t>임의의 단위 설정이 있는 스택형 </a:t>
            </a:r>
            <a:r>
              <a:rPr lang="en-US" altLang="ko-KR" sz="1050" dirty="0"/>
              <a:t>LSTM </a:t>
            </a:r>
            <a:r>
              <a:rPr lang="ko-KR" altLang="en-US" sz="1050" dirty="0"/>
              <a:t>모델을 사용하고</a:t>
            </a:r>
            <a:r>
              <a:rPr lang="en-US" altLang="ko-KR" sz="1050" dirty="0"/>
              <a:t>, </a:t>
            </a:r>
            <a:r>
              <a:rPr lang="ko-KR" altLang="en-US" sz="1050" dirty="0"/>
              <a:t>이진 및 다중 클래스 분류를 적용한다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18122-8C0D-09AB-E34E-B7C4A040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7" y="3127873"/>
            <a:ext cx="6066046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아래 그림은 장치</a:t>
            </a:r>
            <a:r>
              <a:rPr lang="en-US" altLang="ko-KR" sz="1050" dirty="0"/>
              <a:t> </a:t>
            </a:r>
            <a:r>
              <a:rPr lang="ko-KR" altLang="en-US" sz="1050" dirty="0"/>
              <a:t>수에 따른 성능 평가의 예시이다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낮은 분산으로 최상의 검출 정확도를 달성하려면 낮은 단위 대신 더 큰 단위 </a:t>
            </a:r>
            <a:r>
              <a:rPr lang="en-US" altLang="ko-KR" sz="1050" dirty="0"/>
              <a:t>-512-256- </a:t>
            </a:r>
            <a:r>
              <a:rPr lang="ko-KR" altLang="en-US" sz="1050" dirty="0"/>
              <a:t>을 사용하는 것이 더 낫다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endParaRPr lang="en-US" altLang="ko-KR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EA0A9-B909-170C-DF22-E62EB9867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3" r="2151"/>
          <a:stretch/>
        </p:blipFill>
        <p:spPr>
          <a:xfrm>
            <a:off x="2975419" y="1581150"/>
            <a:ext cx="3193161" cy="275272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93637A4-2138-0BA6-3400-EA0D3F0DB58C}"/>
              </a:ext>
            </a:extLst>
          </p:cNvPr>
          <p:cNvSpPr/>
          <p:nvPr/>
        </p:nvSpPr>
        <p:spPr>
          <a:xfrm>
            <a:off x="4876800" y="1581150"/>
            <a:ext cx="121558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8468-82DA-5588-D264-5B10437355F9}"/>
              </a:ext>
            </a:extLst>
          </p:cNvPr>
          <p:cNvSpPr txBox="1"/>
          <p:nvPr/>
        </p:nvSpPr>
        <p:spPr>
          <a:xfrm>
            <a:off x="2362200" y="3333750"/>
            <a:ext cx="8382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탐지 정확도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41322-0B3A-315D-72BE-ACF9E8EDA5AB}"/>
              </a:ext>
            </a:extLst>
          </p:cNvPr>
          <p:cNvSpPr txBox="1"/>
          <p:nvPr/>
        </p:nvSpPr>
        <p:spPr>
          <a:xfrm>
            <a:off x="4391722" y="4180778"/>
            <a:ext cx="561278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장치 수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옆의 그림은 </a:t>
            </a:r>
            <a:r>
              <a:rPr lang="en-US" altLang="ko-KR" sz="1050" dirty="0"/>
              <a:t>256-512 Batch Size</a:t>
            </a:r>
            <a:r>
              <a:rPr lang="ko-KR" altLang="en-US" sz="1050" dirty="0"/>
              <a:t>가 더 나은 검출 정확도를 제공함을 보여준다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/>
              <a:t>Batch size : </a:t>
            </a:r>
            <a:r>
              <a:rPr lang="ko-KR" altLang="en-US" sz="950" dirty="0"/>
              <a:t>데이터 셋을 여러 작은 그룹으로 나누었을 때 하나의 소그룹에 속하는</a:t>
            </a:r>
            <a:br>
              <a:rPr lang="en-US" altLang="ko-KR" sz="950" dirty="0"/>
            </a:br>
            <a:r>
              <a:rPr lang="ko-KR" altLang="en-US" sz="950" dirty="0"/>
              <a:t>데이터 수를 의미한다</a:t>
            </a:r>
            <a:r>
              <a:rPr lang="en-US" altLang="ko-KR" sz="950" dirty="0"/>
              <a:t>. </a:t>
            </a:r>
          </a:p>
          <a:p>
            <a:pPr lvl="2">
              <a:defRPr/>
            </a:pPr>
            <a:r>
              <a:rPr lang="ko-KR" altLang="en-US" sz="950" dirty="0"/>
              <a:t>데이터 셋을 나누는 이유는 트레이닝 데이터를 통째로 신경망에 넣으면 비효율적이고</a:t>
            </a:r>
            <a:r>
              <a:rPr lang="en-US" altLang="ko-KR" sz="950" dirty="0"/>
              <a:t>,</a:t>
            </a:r>
            <a:br>
              <a:rPr lang="en-US" altLang="ko-KR" sz="950" dirty="0"/>
            </a:br>
            <a:r>
              <a:rPr lang="ko-KR" altLang="en-US" sz="950" dirty="0"/>
              <a:t>리소스 사용으로 학습 시간이 오래 걸리기 때문</a:t>
            </a:r>
            <a:r>
              <a:rPr lang="en-US" altLang="ko-KR" sz="950" dirty="0"/>
              <a:t>.</a:t>
            </a:r>
            <a:r>
              <a:rPr lang="ko-KR" altLang="en-US" sz="950" dirty="0"/>
              <a:t> </a:t>
            </a:r>
            <a:endParaRPr lang="en-US" altLang="ko-KR" sz="950" dirty="0"/>
          </a:p>
          <a:p>
            <a:pPr lvl="1">
              <a:defRPr/>
            </a:pPr>
            <a:r>
              <a:rPr lang="ko-KR" altLang="en-US" sz="1050" dirty="0"/>
              <a:t>아래의 표는 실험에 사용하는 </a:t>
            </a:r>
            <a:r>
              <a:rPr lang="en-US" altLang="ko-KR" sz="1050" dirty="0"/>
              <a:t>LSTM </a:t>
            </a:r>
            <a:r>
              <a:rPr lang="ko-KR" altLang="en-US" sz="1050" dirty="0"/>
              <a:t>매개 변수 세부 사항을 설명한다</a:t>
            </a:r>
            <a:r>
              <a:rPr lang="en-US" altLang="ko-KR" sz="105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489AE-AAA9-F51F-4E2C-67925AFCA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5847" r="70512" b="1718"/>
          <a:stretch/>
        </p:blipFill>
        <p:spPr>
          <a:xfrm>
            <a:off x="6243759" y="792552"/>
            <a:ext cx="2401690" cy="208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CEB810-6270-2877-8138-9B2727D8E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9" r="2650"/>
          <a:stretch/>
        </p:blipFill>
        <p:spPr>
          <a:xfrm>
            <a:off x="4953000" y="3028950"/>
            <a:ext cx="3124200" cy="1493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9B46C-C107-1436-2134-487150EF1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59470"/>
          <a:stretch/>
        </p:blipFill>
        <p:spPr>
          <a:xfrm>
            <a:off x="1485900" y="3028950"/>
            <a:ext cx="2895600" cy="14935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E49A4F7-0287-E97D-6DD2-84648481E0CC}"/>
              </a:ext>
            </a:extLst>
          </p:cNvPr>
          <p:cNvSpPr/>
          <p:nvPr/>
        </p:nvSpPr>
        <p:spPr>
          <a:xfrm>
            <a:off x="7086600" y="792552"/>
            <a:ext cx="1676400" cy="940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4EA34-DAC2-90E4-2C07-920BCC3386CC}"/>
              </a:ext>
            </a:extLst>
          </p:cNvPr>
          <p:cNvSpPr txBox="1"/>
          <p:nvPr/>
        </p:nvSpPr>
        <p:spPr>
          <a:xfrm>
            <a:off x="5715000" y="2190750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FF0000"/>
                </a:solidFill>
              </a:rPr>
              <a:t>탐지 정확도</a:t>
            </a:r>
          </a:p>
        </p:txBody>
      </p:sp>
    </p:spTree>
    <p:extLst>
      <p:ext uri="{BB962C8B-B14F-4D97-AF65-F5344CB8AC3E}">
        <p14:creationId xmlns:p14="http://schemas.microsoft.com/office/powerpoint/2010/main" val="26085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단일에서 </a:t>
            </a:r>
            <a:r>
              <a:rPr lang="en-US" altLang="ko-KR" sz="1050" dirty="0"/>
              <a:t>5</a:t>
            </a:r>
            <a:r>
              <a:rPr lang="ko-KR" altLang="en-US" sz="1050" dirty="0"/>
              <a:t>개의 </a:t>
            </a:r>
            <a:r>
              <a:rPr lang="en-US" altLang="ko-KR" sz="1050" dirty="0"/>
              <a:t>LSTM </a:t>
            </a:r>
            <a:r>
              <a:rPr lang="ko-KR" altLang="en-US" sz="1050" dirty="0"/>
              <a:t>적층 레이어를 사용한다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최종 결과는 마지막 레이어 출력인 </a:t>
            </a:r>
            <a:r>
              <a:rPr lang="en-US" altLang="ko-KR" sz="950" dirty="0"/>
              <a:t>LSTM </a:t>
            </a:r>
            <a:r>
              <a:rPr lang="ko-KR" altLang="en-US" sz="950" dirty="0"/>
              <a:t>레이어에서 입력을 얻는 </a:t>
            </a:r>
            <a:r>
              <a:rPr lang="en-US" altLang="ko-KR" sz="950" dirty="0" err="1"/>
              <a:t>Softmax</a:t>
            </a:r>
            <a:r>
              <a:rPr lang="en-US" altLang="ko-KR" sz="950" dirty="0"/>
              <a:t> </a:t>
            </a:r>
            <a:r>
              <a:rPr lang="ko-KR" altLang="en-US" sz="950" dirty="0"/>
              <a:t>활성화가 있는 고밀도 레이어이다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해당 실험에서 </a:t>
            </a:r>
            <a:r>
              <a:rPr lang="en-US" altLang="ko-KR" sz="1050" dirty="0" err="1"/>
              <a:t>Keras</a:t>
            </a:r>
            <a:r>
              <a:rPr lang="en-US" altLang="ko-KR" sz="1050" dirty="0"/>
              <a:t> API</a:t>
            </a:r>
            <a:r>
              <a:rPr lang="ko-KR" altLang="en-US" sz="1050" dirty="0"/>
              <a:t>를 사용한다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 err="1"/>
              <a:t>Keras</a:t>
            </a:r>
            <a:r>
              <a:rPr lang="ko-KR" altLang="en-US" sz="950" dirty="0"/>
              <a:t>는 </a:t>
            </a:r>
            <a:r>
              <a:rPr lang="en-US" altLang="ko-KR" sz="950" dirty="0"/>
              <a:t>Python</a:t>
            </a:r>
            <a:r>
              <a:rPr lang="ko-KR" altLang="en-US" sz="950" dirty="0"/>
              <a:t>으로 작성되므로 </a:t>
            </a:r>
            <a:r>
              <a:rPr lang="en-US" altLang="ko-KR" sz="950" dirty="0" err="1"/>
              <a:t>Tensorflow</a:t>
            </a:r>
            <a:r>
              <a:rPr lang="ko-KR" altLang="en-US" sz="950" dirty="0"/>
              <a:t>와 함께 사용하기 쉽다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아래 표는 이진 분류 실험에서 사용하는 매개 변수 값을 제공한다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초 매개 변수 값 변화를 실험하여 최적의 초 매개 변수 값을 선택하여 실험 진행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endParaRPr lang="en-US" altLang="ko-KR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B2BF6-C051-A19B-155F-C5E4D41F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59470"/>
          <a:stretch/>
        </p:blipFill>
        <p:spPr>
          <a:xfrm>
            <a:off x="2883185" y="2658346"/>
            <a:ext cx="3377629" cy="17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 err="1"/>
              <a:t>학습률이</a:t>
            </a:r>
            <a:r>
              <a:rPr lang="ko-KR" altLang="en-US" sz="1050" dirty="0"/>
              <a:t> </a:t>
            </a:r>
            <a:r>
              <a:rPr lang="en-US" altLang="ko-KR" sz="1050" dirty="0"/>
              <a:t>0.0001</a:t>
            </a:r>
            <a:r>
              <a:rPr lang="ko-KR" altLang="en-US" sz="1050" dirty="0"/>
              <a:t>인 </a:t>
            </a:r>
            <a:r>
              <a:rPr lang="en-US" altLang="ko-KR" sz="1050" dirty="0"/>
              <a:t>Adam OPTIMIZER</a:t>
            </a:r>
            <a:r>
              <a:rPr lang="ko-KR" altLang="en-US" sz="1050" dirty="0"/>
              <a:t>를 활용한다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손실 함수로 </a:t>
            </a:r>
            <a:r>
              <a:rPr lang="en-US" altLang="ko-KR" sz="950" dirty="0" err="1"/>
              <a:t>binary_crossentropy</a:t>
            </a:r>
            <a:r>
              <a:rPr lang="ko-KR" altLang="en-US" sz="950" dirty="0"/>
              <a:t>를 사용하고</a:t>
            </a:r>
            <a:r>
              <a:rPr lang="en-US" altLang="ko-KR" sz="950" dirty="0"/>
              <a:t>, </a:t>
            </a:r>
            <a:r>
              <a:rPr lang="ko-KR" altLang="en-US" sz="950" dirty="0"/>
              <a:t>출력 활성화 함수로 </a:t>
            </a:r>
            <a:r>
              <a:rPr lang="en-US" altLang="ko-KR" sz="950" dirty="0"/>
              <a:t>Sigmoid</a:t>
            </a:r>
            <a:r>
              <a:rPr lang="ko-KR" altLang="en-US" sz="950" dirty="0"/>
              <a:t>를 사용한다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제안된 다중 클래스 </a:t>
            </a:r>
            <a:r>
              <a:rPr lang="en-US" altLang="ko-KR" sz="1050" dirty="0"/>
              <a:t>LSTM </a:t>
            </a:r>
            <a:r>
              <a:rPr lang="ko-KR" altLang="en-US" sz="1050" dirty="0"/>
              <a:t>모델 실험에서</a:t>
            </a:r>
            <a:r>
              <a:rPr lang="en-US" altLang="ko-KR" sz="1050" dirty="0"/>
              <a:t>, </a:t>
            </a:r>
            <a:r>
              <a:rPr lang="ko-KR" altLang="en-US" sz="1050" dirty="0"/>
              <a:t>본 논문에서는 </a:t>
            </a:r>
            <a:r>
              <a:rPr lang="en-US" altLang="ko-KR" sz="1050" dirty="0" err="1"/>
              <a:t>Nadam</a:t>
            </a:r>
            <a:r>
              <a:rPr lang="en-US" altLang="ko-KR" sz="1050" dirty="0"/>
              <a:t> OPTIMIZER</a:t>
            </a:r>
            <a:r>
              <a:rPr lang="ko-KR" altLang="en-US" sz="1050" dirty="0"/>
              <a:t>의 나머지 매개 변수는 기본 값으로 사용된다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아래 그림은 </a:t>
            </a:r>
            <a:r>
              <a:rPr lang="ko-KR" altLang="en-US" sz="1050" dirty="0" err="1"/>
              <a:t>학습률에</a:t>
            </a:r>
            <a:r>
              <a:rPr lang="ko-KR" altLang="en-US" sz="1050" dirty="0"/>
              <a:t> 따른 수행평가를 나타낸다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 </a:t>
            </a:r>
            <a:r>
              <a:rPr lang="en-US" altLang="ko-KR" sz="950" dirty="0"/>
              <a:t>0.0001</a:t>
            </a:r>
            <a:r>
              <a:rPr lang="ko-KR" altLang="en-US" sz="950" dirty="0"/>
              <a:t>은 가장 낮은 분산으로 가장 높은 검출 정확도를 제공한다는 것을 알 수 있다</a:t>
            </a:r>
            <a:r>
              <a:rPr lang="en-US" altLang="ko-KR" sz="95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E9E26-B65E-4B9A-7507-0FF42AA08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0" r="36182"/>
          <a:stretch/>
        </p:blipFill>
        <p:spPr>
          <a:xfrm>
            <a:off x="3124200" y="2131480"/>
            <a:ext cx="2895600" cy="2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APPLICATION OF THE LONG SHORT-TERM MEMORY(LSTM)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모델 응용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 err="1"/>
              <a:t>categorical_crossentropy</a:t>
            </a:r>
            <a:r>
              <a:rPr lang="en-US" altLang="ko-KR" sz="1050" dirty="0"/>
              <a:t> OPTIMIZER</a:t>
            </a:r>
            <a:r>
              <a:rPr lang="ko-KR" altLang="en-US" sz="1050" dirty="0"/>
              <a:t>는 손실 함수로 사용된다</a:t>
            </a:r>
            <a:r>
              <a:rPr lang="en-US" altLang="ko-KR" sz="1050" dirty="0"/>
              <a:t>. </a:t>
            </a:r>
          </a:p>
          <a:p>
            <a:pPr lvl="2">
              <a:defRPr/>
            </a:pPr>
            <a:r>
              <a:rPr lang="ko-KR" altLang="en-US" sz="950" dirty="0"/>
              <a:t>반복 횟수를 </a:t>
            </a:r>
            <a:r>
              <a:rPr lang="en-US" altLang="ko-KR" sz="950" dirty="0"/>
              <a:t>200 epochs(</a:t>
            </a:r>
            <a:r>
              <a:rPr lang="ko-KR" altLang="en-US" sz="950" dirty="0" err="1"/>
              <a:t>에포크</a:t>
            </a:r>
            <a:r>
              <a:rPr lang="en-US" altLang="ko-KR" sz="950" dirty="0"/>
              <a:t>)</a:t>
            </a:r>
            <a:r>
              <a:rPr lang="ko-KR" altLang="en-US" sz="950" dirty="0"/>
              <a:t>로 설정했다</a:t>
            </a:r>
            <a:r>
              <a:rPr lang="en-US" altLang="ko-KR" sz="950" dirty="0"/>
              <a:t>. </a:t>
            </a:r>
          </a:p>
          <a:p>
            <a:pPr lvl="1">
              <a:defRPr/>
            </a:pPr>
            <a:r>
              <a:rPr lang="ko-KR" altLang="en-US" sz="1050" dirty="0"/>
              <a:t>검증</a:t>
            </a:r>
            <a:r>
              <a:rPr lang="en-US" altLang="ko-KR" sz="1050" dirty="0"/>
              <a:t> </a:t>
            </a:r>
            <a:r>
              <a:rPr lang="ko-KR" altLang="en-US" sz="1050" dirty="0"/>
              <a:t>데이터를 사용하여 </a:t>
            </a:r>
            <a:r>
              <a:rPr lang="en-US" altLang="ko-KR" sz="1050" dirty="0"/>
              <a:t>fit() </a:t>
            </a:r>
            <a:r>
              <a:rPr lang="ko-KR" altLang="en-US" sz="1050" dirty="0"/>
              <a:t>함수를 통해 검증을 수행한다</a:t>
            </a:r>
            <a:r>
              <a:rPr lang="en-US" altLang="ko-KR" sz="1050" dirty="0"/>
              <a:t>. </a:t>
            </a:r>
            <a:r>
              <a:rPr lang="ko-KR" altLang="en-US" sz="1050" dirty="0"/>
              <a:t>훈련 및 테스트 후</a:t>
            </a:r>
            <a:r>
              <a:rPr lang="en-US" altLang="ko-KR" sz="1050" dirty="0"/>
              <a:t>, </a:t>
            </a:r>
            <a:r>
              <a:rPr lang="ko-KR" altLang="en-US" sz="1050" dirty="0"/>
              <a:t>우리는 정확하게 분류된 여러 사례를 기반으로 정확성과 손실을 계산한다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최상의 초 매개 변수 값 선택을 위해 모델 손실을 최적화하고 최상의 탐지 정확도를 달성하는 것은 어렵다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 err="1"/>
              <a:t>하이퍼</a:t>
            </a:r>
            <a:r>
              <a:rPr lang="ko-KR" altLang="en-US" sz="1050" dirty="0"/>
              <a:t> 파라미터 값은 딥 러닝 모델을 사용할 때</a:t>
            </a:r>
            <a:r>
              <a:rPr lang="en-US" altLang="ko-KR" sz="1050" dirty="0"/>
              <a:t>, </a:t>
            </a:r>
            <a:r>
              <a:rPr lang="ko-KR" altLang="en-US" sz="1050" dirty="0"/>
              <a:t>더 나은 정확도와 탐지율을 얻기 위한 강력한 지표이다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본 논문에서는 유용한 모델과 효율적인 설계를 개발하기 위해 올바른 최적화 도구</a:t>
            </a:r>
            <a:r>
              <a:rPr lang="en-US" altLang="ko-KR" sz="1050" dirty="0"/>
              <a:t>, </a:t>
            </a:r>
            <a:r>
              <a:rPr lang="ko-KR" altLang="en-US" sz="1050" dirty="0"/>
              <a:t>활성화 기능</a:t>
            </a:r>
            <a:r>
              <a:rPr lang="en-US" altLang="ko-KR" sz="1050" dirty="0"/>
              <a:t>, </a:t>
            </a:r>
            <a:r>
              <a:rPr lang="ko-KR" altLang="en-US" sz="1050" dirty="0"/>
              <a:t>학습 속도 및 손실 함수를 찾아야 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 err="1"/>
              <a:t>Nadam</a:t>
            </a:r>
            <a:r>
              <a:rPr lang="ko-KR" altLang="en-US" sz="1050" dirty="0"/>
              <a:t>과 </a:t>
            </a:r>
            <a:r>
              <a:rPr lang="en-US" altLang="ko-KR" sz="1050" dirty="0"/>
              <a:t>Adam</a:t>
            </a:r>
            <a:r>
              <a:rPr lang="ko-KR" altLang="en-US" sz="1050" dirty="0"/>
              <a:t>은 모두 대규모 데이터 세트 및 효율적인 모델과 관련된 적절한 최적화 도구이다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계층</a:t>
            </a:r>
            <a:r>
              <a:rPr lang="en-US" altLang="ko-KR" sz="950" dirty="0"/>
              <a:t>, </a:t>
            </a:r>
            <a:r>
              <a:rPr lang="ko-KR" altLang="en-US" sz="950" dirty="0"/>
              <a:t>활성화 함수</a:t>
            </a:r>
            <a:r>
              <a:rPr lang="en-US" altLang="ko-KR" sz="950" dirty="0"/>
              <a:t>, </a:t>
            </a:r>
            <a:r>
              <a:rPr lang="ko-KR" altLang="en-US" sz="950" dirty="0"/>
              <a:t>학습 속도 및 손실 함수와 같은 초 매개 변수 값을 미세 조정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본 논문에서는 </a:t>
            </a:r>
            <a:r>
              <a:rPr lang="en-US" altLang="ko-KR" sz="1050" dirty="0"/>
              <a:t>512</a:t>
            </a:r>
            <a:r>
              <a:rPr lang="ko-KR" altLang="en-US" sz="1050" dirty="0"/>
              <a:t>개의 임의 단위가 있는 계층 </a:t>
            </a:r>
            <a:r>
              <a:rPr lang="en-US" altLang="ko-KR" sz="1050" dirty="0"/>
              <a:t>1</a:t>
            </a:r>
            <a:r>
              <a:rPr lang="ko-KR" altLang="en-US" sz="1050" dirty="0"/>
              <a:t>을 사용하여 </a:t>
            </a:r>
            <a:r>
              <a:rPr lang="en-US" altLang="ko-KR" sz="1050" dirty="0"/>
              <a:t>Hyper-parameter </a:t>
            </a:r>
            <a:r>
              <a:rPr lang="ko-KR" altLang="en-US" sz="1050" dirty="0"/>
              <a:t>튜닝을 실험한다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2688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V. EXPERIMENT RESULTS AND PREFORMANCE EVALUATION</a:t>
            </a:r>
            <a:r>
              <a:rPr lang="ko-KR" altLang="en-US" sz="33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3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EXPERIMENT RESULTS AND PERFORMANCE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실험 결과 및 성능 평가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탐지 정확도</a:t>
            </a:r>
            <a:r>
              <a:rPr lang="en-US" altLang="ko-KR" sz="1050" dirty="0"/>
              <a:t>, </a:t>
            </a:r>
            <a:r>
              <a:rPr lang="ko-KR" altLang="en-US" sz="1050" dirty="0"/>
              <a:t>탐지 속도</a:t>
            </a:r>
            <a:r>
              <a:rPr lang="en-US" altLang="ko-KR" sz="1050" dirty="0"/>
              <a:t>, </a:t>
            </a:r>
            <a:r>
              <a:rPr lang="ko-KR" altLang="en-US" sz="1050" dirty="0"/>
              <a:t>곡선 아래의 영역</a:t>
            </a:r>
            <a:r>
              <a:rPr lang="en-US" altLang="ko-KR" sz="1050" dirty="0"/>
              <a:t>(AUC) </a:t>
            </a:r>
            <a:r>
              <a:rPr lang="ko-KR" altLang="en-US" sz="1050" dirty="0"/>
              <a:t>수신기 작동 특성</a:t>
            </a:r>
            <a:r>
              <a:rPr lang="en-US" altLang="ko-KR" sz="1050" dirty="0"/>
              <a:t>(ROC) </a:t>
            </a:r>
            <a:r>
              <a:rPr lang="ko-KR" altLang="en-US" sz="1050" dirty="0"/>
              <a:t>곡선 및 </a:t>
            </a:r>
            <a:r>
              <a:rPr lang="en-US" altLang="ko-KR" sz="1050" dirty="0"/>
              <a:t>F1 </a:t>
            </a:r>
            <a:r>
              <a:rPr lang="ko-KR" altLang="en-US" sz="1050" dirty="0"/>
              <a:t>점수를 사용하여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네트워크 공격 탐지 성능을 평가한다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AUC-ROC</a:t>
            </a:r>
            <a:r>
              <a:rPr lang="ko-KR" altLang="en-US" sz="1050" dirty="0"/>
              <a:t>가 높을 수록 모델의 강도를 입증하기 때문에 더 좋다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/>
              <a:t>AUC-ROC</a:t>
            </a:r>
            <a:r>
              <a:rPr lang="ko-KR" altLang="en-US" sz="950" dirty="0"/>
              <a:t>가 </a:t>
            </a:r>
            <a:r>
              <a:rPr lang="en-US" altLang="ko-KR" sz="950" dirty="0"/>
              <a:t>1.0</a:t>
            </a:r>
            <a:r>
              <a:rPr lang="ko-KR" altLang="en-US" sz="950" dirty="0"/>
              <a:t>에 가까울 때 모델이 강하며</a:t>
            </a:r>
            <a:r>
              <a:rPr lang="en-US" altLang="ko-KR" sz="950" dirty="0"/>
              <a:t>, AUC-ROC</a:t>
            </a:r>
            <a:r>
              <a:rPr lang="ko-KR" altLang="en-US" sz="950" dirty="0"/>
              <a:t>가 </a:t>
            </a:r>
            <a:r>
              <a:rPr lang="en-US" altLang="ko-KR" sz="950" dirty="0"/>
              <a:t>0.0</a:t>
            </a:r>
            <a:r>
              <a:rPr lang="ko-KR" altLang="en-US" sz="950" dirty="0"/>
              <a:t>에 가까울 때 모델이 약하다</a:t>
            </a:r>
            <a:r>
              <a:rPr lang="en-US" altLang="ko-KR" sz="950" dirty="0"/>
              <a:t>(worse model).</a:t>
            </a:r>
          </a:p>
          <a:p>
            <a:pPr lvl="2">
              <a:defRPr/>
            </a:pPr>
            <a:r>
              <a:rPr lang="ko-KR" altLang="en-US" sz="950" dirty="0"/>
              <a:t>클래스 수를 기반으로 다중 클래스 분류를 위한 </a:t>
            </a:r>
            <a:r>
              <a:rPr lang="en-US" altLang="ko-KR" sz="950" dirty="0"/>
              <a:t>AUC-ROC </a:t>
            </a:r>
            <a:r>
              <a:rPr lang="ko-KR" altLang="en-US" sz="950" dirty="0"/>
              <a:t>곡선을 그릴 수 있다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en-US" altLang="ko-KR" sz="1050" dirty="0"/>
              <a:t>F1 </a:t>
            </a:r>
            <a:r>
              <a:rPr lang="ko-KR" altLang="en-US" sz="1050" dirty="0"/>
              <a:t>점수는 데이터 세트가 </a:t>
            </a:r>
            <a:r>
              <a:rPr lang="ko-KR" altLang="en-US" sz="1050" dirty="0" err="1"/>
              <a:t>불균형할</a:t>
            </a:r>
            <a:r>
              <a:rPr lang="ko-KR" altLang="en-US" sz="1050" dirty="0"/>
              <a:t> 때 기계 학습 성능 평가를 측정하는데 필수적인 요소이다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불균형 데이터 세트의 경우 정확도</a:t>
            </a:r>
            <a:r>
              <a:rPr lang="en-US" altLang="ko-KR" sz="1050" dirty="0"/>
              <a:t>(Acc)</a:t>
            </a:r>
            <a:r>
              <a:rPr lang="ko-KR" altLang="en-US" sz="1050" dirty="0"/>
              <a:t>만 감지하여 성능을 평가할 수 있다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해당 실험은 아래의 표에 설명된 이진 분류 매개 변수 설정으로 실험을 수행한다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endParaRPr lang="en-US" altLang="ko-KR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1CFA9-23B8-556B-792A-78E869965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59470"/>
          <a:stretch/>
        </p:blipFill>
        <p:spPr>
          <a:xfrm>
            <a:off x="2883185" y="2658346"/>
            <a:ext cx="3377629" cy="17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70429"/>
            <a:ext cx="6553200" cy="5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ABSTRACT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EXPERIMENT RESULTS AND PERFORMANCE EVALUATION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실험 결과 및 성능 평가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이진 분류 결과와</a:t>
            </a:r>
            <a:r>
              <a:rPr lang="en-US" altLang="ko-KR" sz="1050" dirty="0"/>
              <a:t> DoS </a:t>
            </a:r>
            <a:r>
              <a:rPr lang="ko-KR" altLang="en-US" sz="1050" dirty="0"/>
              <a:t>및 </a:t>
            </a:r>
            <a:r>
              <a:rPr lang="en-US" altLang="ko-KR" sz="1050" dirty="0"/>
              <a:t>Spoofing </a:t>
            </a:r>
            <a:r>
              <a:rPr lang="ko-KR" altLang="en-US" sz="1050" dirty="0"/>
              <a:t>공격이 </a:t>
            </a:r>
            <a:r>
              <a:rPr lang="en-US" altLang="ko-KR" sz="1050" dirty="0"/>
              <a:t>100% </a:t>
            </a:r>
            <a:r>
              <a:rPr lang="ko-KR" altLang="en-US" sz="1050" dirty="0"/>
              <a:t>정확도로 분류되고 </a:t>
            </a:r>
            <a:r>
              <a:rPr lang="en-US" altLang="ko-KR" sz="1050" dirty="0"/>
              <a:t>Fuzzing</a:t>
            </a:r>
            <a:r>
              <a:rPr lang="ko-KR" altLang="en-US" sz="1050" dirty="0"/>
              <a:t>이 </a:t>
            </a:r>
            <a:r>
              <a:rPr lang="en-US" altLang="ko-KR" sz="1050" dirty="0"/>
              <a:t>99.98% </a:t>
            </a:r>
            <a:r>
              <a:rPr lang="ko-KR" altLang="en-US" sz="1050" dirty="0"/>
              <a:t>정확도로 감지된다는 것을 보여준다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 FPR</a:t>
            </a:r>
            <a:r>
              <a:rPr lang="ko-KR" altLang="en-US" sz="1050" dirty="0"/>
              <a:t>은 </a:t>
            </a:r>
            <a:r>
              <a:rPr lang="en-US" altLang="ko-KR" sz="1050" dirty="0"/>
              <a:t>Fuzzing </a:t>
            </a:r>
            <a:r>
              <a:rPr lang="ko-KR" altLang="en-US" sz="1050" dirty="0"/>
              <a:t>공격에 사용할 수 있는 </a:t>
            </a:r>
            <a:r>
              <a:rPr lang="en-US" altLang="ko-KR" sz="1050" dirty="0"/>
              <a:t>FP</a:t>
            </a:r>
            <a:r>
              <a:rPr lang="ko-KR" altLang="en-US" sz="1050" dirty="0"/>
              <a:t> 및 </a:t>
            </a:r>
            <a:r>
              <a:rPr lang="en-US" altLang="ko-KR" sz="1050" dirty="0"/>
              <a:t>FN</a:t>
            </a:r>
            <a:r>
              <a:rPr lang="ko-KR" altLang="en-US" sz="1050" dirty="0"/>
              <a:t>은 거의 없는 </a:t>
            </a:r>
            <a:r>
              <a:rPr lang="en-US" altLang="ko-KR" sz="1050" dirty="0"/>
              <a:t>DoS </a:t>
            </a:r>
            <a:r>
              <a:rPr lang="ko-KR" altLang="en-US" sz="1050" dirty="0"/>
              <a:t>및 </a:t>
            </a:r>
            <a:r>
              <a:rPr lang="en-US" altLang="ko-KR" sz="1050" dirty="0"/>
              <a:t>Spoofing </a:t>
            </a:r>
            <a:r>
              <a:rPr lang="ko-KR" altLang="en-US" sz="1050" dirty="0"/>
              <a:t>공격의 경우 </a:t>
            </a:r>
            <a:r>
              <a:rPr lang="en-US" altLang="ko-KR" sz="1050" dirty="0"/>
              <a:t>0</a:t>
            </a:r>
            <a:r>
              <a:rPr lang="ko-KR" altLang="en-US" sz="1050" dirty="0"/>
              <a:t>이다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FFCD7-2386-14C2-EB3A-6F23A54E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5" y="2072623"/>
            <a:ext cx="5108709" cy="9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V-A. LSTM LAYER(S) – ATTACKS CLASSIFICATION 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28953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인공 신경망에는 네트워크의 토폴로지를 제어하는 두 가지 주요 초 매개 변수가 있다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각 숨겨진 계층의 계층 수와 노드 수</a:t>
            </a:r>
            <a:endParaRPr lang="en-US" altLang="ko-KR" sz="950" dirty="0"/>
          </a:p>
          <a:p>
            <a:pPr lvl="1">
              <a:defRPr/>
            </a:pPr>
            <a:r>
              <a:rPr lang="ko-KR" altLang="en-US" sz="1050" dirty="0"/>
              <a:t>가장 효과적인 접근법은 각 숨겨진 레이어와 다른 초 매개 변수 값에 대한 레이어와 노드의 수를 선택하는 것이다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효과적인 탐지 정확도와 탐지율을 달성하기 위해 최고의 정확도와 탐지율을 제공하는 </a:t>
            </a:r>
            <a:r>
              <a:rPr lang="en-US" altLang="ko-KR" sz="1050" dirty="0"/>
              <a:t>LSTM </a:t>
            </a:r>
            <a:r>
              <a:rPr lang="ko-KR" altLang="en-US" sz="1050" dirty="0"/>
              <a:t>계층의 번호를 선택하고 찾아야 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아래 표의 매개 변수 설정을 기반으로 단일에서 </a:t>
            </a:r>
            <a:r>
              <a:rPr lang="en-US" altLang="ko-KR" sz="950" dirty="0"/>
              <a:t>5</a:t>
            </a:r>
            <a:r>
              <a:rPr lang="ko-KR" altLang="en-US" sz="950" dirty="0"/>
              <a:t>개의 </a:t>
            </a:r>
            <a:r>
              <a:rPr lang="en-US" altLang="ko-KR" sz="950" dirty="0"/>
              <a:t>LSTM </a:t>
            </a:r>
            <a:r>
              <a:rPr lang="ko-KR" altLang="en-US" sz="950" dirty="0"/>
              <a:t>계층을 연구하고</a:t>
            </a:r>
            <a:r>
              <a:rPr lang="en-US" altLang="ko-KR" sz="950" dirty="0"/>
              <a:t>, </a:t>
            </a:r>
            <a:r>
              <a:rPr lang="ko-KR" altLang="en-US" sz="950" dirty="0"/>
              <a:t>그 사이의 성능을 비교한다</a:t>
            </a:r>
            <a:r>
              <a:rPr lang="en-US" altLang="ko-KR" sz="95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63C32-6088-530B-62A9-0B48A0DCD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9" r="2650"/>
          <a:stretch/>
        </p:blipFill>
        <p:spPr>
          <a:xfrm>
            <a:off x="2857500" y="2419350"/>
            <a:ext cx="3429000" cy="16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해당 표에서 실험 결과에 따르면</a:t>
            </a:r>
            <a:r>
              <a:rPr lang="en-US" altLang="ko-KR" sz="1050" dirty="0"/>
              <a:t>, </a:t>
            </a:r>
            <a:r>
              <a:rPr lang="ko-KR" altLang="en-US" sz="1050" dirty="0"/>
              <a:t>단일 은닉 레이어를 가진</a:t>
            </a:r>
            <a:br>
              <a:rPr lang="en-US" altLang="ko-KR" sz="1050" dirty="0"/>
            </a:br>
            <a:r>
              <a:rPr lang="en-US" altLang="ko-KR" sz="1050" dirty="0"/>
              <a:t>Vanilla LSTM</a:t>
            </a:r>
            <a:r>
              <a:rPr lang="ko-KR" altLang="en-US" sz="1050" dirty="0"/>
              <a:t>은 </a:t>
            </a:r>
            <a:r>
              <a:rPr lang="en-US" altLang="ko-KR" sz="1050" dirty="0"/>
              <a:t>FPR</a:t>
            </a:r>
            <a:r>
              <a:rPr lang="ko-KR" altLang="en-US" sz="1050" dirty="0"/>
              <a:t>과 </a:t>
            </a:r>
            <a:r>
              <a:rPr lang="en-US" altLang="ko-KR" sz="1050" dirty="0"/>
              <a:t>FNR</a:t>
            </a:r>
            <a:r>
              <a:rPr lang="ko-KR" altLang="en-US" sz="1050" dirty="0"/>
              <a:t>이 낮은 곳에서 최고의 검출 정확도 제공</a:t>
            </a:r>
            <a:endParaRPr lang="en-US" altLang="ko-KR" sz="1050" dirty="0"/>
          </a:p>
          <a:p>
            <a:pPr lvl="1">
              <a:defRPr/>
            </a:pPr>
            <a:r>
              <a:rPr lang="en-US" altLang="ko-KR" sz="1050" dirty="0"/>
              <a:t>L1</a:t>
            </a:r>
            <a:r>
              <a:rPr lang="ko-KR" altLang="en-US" sz="1050" dirty="0"/>
              <a:t>이 </a:t>
            </a:r>
            <a:r>
              <a:rPr lang="en-US" altLang="ko-KR" sz="1050" dirty="0"/>
              <a:t>99.995%</a:t>
            </a:r>
            <a:r>
              <a:rPr lang="ko-KR" altLang="en-US" sz="1050" dirty="0"/>
              <a:t>의 최고의 검출 정확도를 제공하는 레이어 별 결과를 </a:t>
            </a:r>
            <a:br>
              <a:rPr lang="en-US" altLang="ko-KR" sz="1050" dirty="0"/>
            </a:br>
            <a:r>
              <a:rPr lang="ko-KR" altLang="en-US" sz="1050" dirty="0"/>
              <a:t>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레이어 크기를 </a:t>
            </a:r>
            <a:r>
              <a:rPr lang="en-US" altLang="ko-KR" sz="1050" dirty="0"/>
              <a:t>L2-L5</a:t>
            </a:r>
            <a:r>
              <a:rPr lang="ko-KR" altLang="en-US" sz="1050" dirty="0"/>
              <a:t>로 늘리면 검출 정확도가 감소하고</a:t>
            </a:r>
            <a:r>
              <a:rPr lang="en-US" altLang="ko-KR" sz="1050" dirty="0"/>
              <a:t> </a:t>
            </a:r>
            <a:br>
              <a:rPr lang="en-US" altLang="ko-KR" sz="1050" dirty="0"/>
            </a:br>
            <a:r>
              <a:rPr lang="en-US" altLang="ko-KR" sz="1050" dirty="0"/>
              <a:t>FPR</a:t>
            </a:r>
            <a:r>
              <a:rPr lang="ko-KR" altLang="en-US" sz="1050" dirty="0"/>
              <a:t> 및 </a:t>
            </a:r>
            <a:r>
              <a:rPr lang="en-US" altLang="ko-KR" sz="1050" dirty="0"/>
              <a:t>FNR</a:t>
            </a:r>
            <a:r>
              <a:rPr lang="ko-KR" altLang="en-US" sz="1050" dirty="0"/>
              <a:t>이 증가하는 것을 알 수 있다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5E787CE-9E4B-B065-AAF1-BD25A3D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79778"/>
            <a:ext cx="3776104" cy="382557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A808FE-EF00-8FBB-D73D-B41717B22DD1}"/>
              </a:ext>
            </a:extLst>
          </p:cNvPr>
          <p:cNvSpPr/>
          <p:nvPr/>
        </p:nvSpPr>
        <p:spPr>
          <a:xfrm>
            <a:off x="4953000" y="1123950"/>
            <a:ext cx="3753592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F4D09D-6ABB-CCEA-A9E6-9D410F82E27D}"/>
              </a:ext>
            </a:extLst>
          </p:cNvPr>
          <p:cNvSpPr/>
          <p:nvPr/>
        </p:nvSpPr>
        <p:spPr>
          <a:xfrm>
            <a:off x="4899312" y="1809750"/>
            <a:ext cx="3829792" cy="281940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9CDAAC-5CB8-8951-F679-85AE82F48EA2}"/>
              </a:ext>
            </a:extLst>
          </p:cNvPr>
          <p:cNvSpPr/>
          <p:nvPr/>
        </p:nvSpPr>
        <p:spPr>
          <a:xfrm>
            <a:off x="6096000" y="135255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4ECC262-AE23-4A73-5A5B-ED1DD5B7CDF9}"/>
              </a:ext>
            </a:extLst>
          </p:cNvPr>
          <p:cNvSpPr/>
          <p:nvPr/>
        </p:nvSpPr>
        <p:spPr>
          <a:xfrm>
            <a:off x="6099717" y="1946578"/>
            <a:ext cx="533400" cy="2590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BD32DC-1FA3-6B79-D3A4-1196C1286643}"/>
              </a:ext>
            </a:extLst>
          </p:cNvPr>
          <p:cNvSpPr/>
          <p:nvPr/>
        </p:nvSpPr>
        <p:spPr>
          <a:xfrm>
            <a:off x="7696200" y="1809750"/>
            <a:ext cx="1010392" cy="281940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해당 그림에서는 </a:t>
            </a:r>
            <a:r>
              <a:rPr lang="en-US" altLang="ko-KR" sz="1050" dirty="0"/>
              <a:t>LSTM </a:t>
            </a:r>
            <a:r>
              <a:rPr lang="ko-KR" altLang="en-US" sz="1050" dirty="0"/>
              <a:t>다중 클래스 혼란 매트릭스</a:t>
            </a:r>
            <a:r>
              <a:rPr lang="en-US" altLang="ko-KR" sz="1050" dirty="0"/>
              <a:t>(CM)</a:t>
            </a:r>
            <a:r>
              <a:rPr lang="ko-KR" altLang="en-US" sz="1050" dirty="0"/>
              <a:t>을 보여준다</a:t>
            </a:r>
            <a:r>
              <a:rPr lang="en-US" altLang="ko-KR" sz="105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A466F-92A1-6074-F9DB-E8243190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06" y="1276350"/>
            <a:ext cx="6294388" cy="3240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EA845-AB1B-0B31-8F18-1D491DE38C2B}"/>
              </a:ext>
            </a:extLst>
          </p:cNvPr>
          <p:cNvSpPr txBox="1"/>
          <p:nvPr/>
        </p:nvSpPr>
        <p:spPr>
          <a:xfrm>
            <a:off x="2057400" y="4552950"/>
            <a:ext cx="502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경사 </a:t>
            </a:r>
            <a:r>
              <a:rPr lang="ko-KR" altLang="en-US" sz="1000" b="1" dirty="0" err="1"/>
              <a:t>하강법</a:t>
            </a:r>
            <a:r>
              <a:rPr lang="ko-KR" altLang="en-US" sz="1000" b="1" dirty="0"/>
              <a:t> 최적화 도구 매트릭스 오차행렬 </a:t>
            </a:r>
            <a:r>
              <a:rPr lang="en-US" altLang="ko-KR" sz="1000" b="1" dirty="0"/>
              <a:t>– NAIST CAN </a:t>
            </a:r>
            <a:r>
              <a:rPr lang="ko-KR" altLang="en-US" sz="1000" b="1" dirty="0"/>
              <a:t>공격 데이터 세트</a:t>
            </a:r>
          </a:p>
        </p:txBody>
      </p:sp>
    </p:spTree>
    <p:extLst>
      <p:ext uri="{BB962C8B-B14F-4D97-AF65-F5344CB8AC3E}">
        <p14:creationId xmlns:p14="http://schemas.microsoft.com/office/powerpoint/2010/main" val="12182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b="1" dirty="0" err="1"/>
              <a:t>Nadam</a:t>
            </a:r>
            <a:r>
              <a:rPr lang="en-US" altLang="ko-KR" sz="1050" b="1" dirty="0"/>
              <a:t> OPTIMIZER</a:t>
            </a:r>
            <a:r>
              <a:rPr lang="ko-KR" altLang="en-US" sz="1050" dirty="0"/>
              <a:t>의 경우</a:t>
            </a:r>
            <a:endParaRPr lang="en-US" altLang="ko-KR" sz="1050" dirty="0"/>
          </a:p>
          <a:p>
            <a:pPr lvl="2">
              <a:defRPr/>
            </a:pPr>
            <a:r>
              <a:rPr lang="en-US" altLang="ko-KR" sz="900" dirty="0"/>
              <a:t>DoS </a:t>
            </a:r>
            <a:r>
              <a:rPr lang="ko-KR" altLang="en-US" sz="900" dirty="0"/>
              <a:t>및 </a:t>
            </a:r>
            <a:r>
              <a:rPr lang="en-US" altLang="ko-KR" sz="900" dirty="0"/>
              <a:t>Spoofing </a:t>
            </a:r>
            <a:r>
              <a:rPr lang="ko-KR" altLang="en-US" sz="900" dirty="0"/>
              <a:t>공격이 정확하게 분류</a:t>
            </a:r>
            <a:r>
              <a:rPr lang="en-US" altLang="ko-KR" sz="900" dirty="0"/>
              <a:t>(100%)</a:t>
            </a:r>
            <a:r>
              <a:rPr lang="ko-KR" altLang="en-US" sz="900" dirty="0"/>
              <a:t>되지만</a:t>
            </a:r>
            <a:r>
              <a:rPr lang="en-US" altLang="ko-KR" sz="900" dirty="0"/>
              <a:t>, Fuzzing </a:t>
            </a:r>
            <a:r>
              <a:rPr lang="ko-KR" altLang="en-US" sz="900" dirty="0"/>
              <a:t>공격을 </a:t>
            </a:r>
            <a:r>
              <a:rPr lang="en-US" altLang="ko-KR" sz="900" dirty="0"/>
              <a:t>Benign(</a:t>
            </a:r>
            <a:r>
              <a:rPr lang="ko-KR" altLang="en-US" sz="900" dirty="0"/>
              <a:t>정상</a:t>
            </a:r>
            <a:r>
              <a:rPr lang="en-US" altLang="ko-KR" sz="900" dirty="0"/>
              <a:t>)</a:t>
            </a:r>
            <a:r>
              <a:rPr lang="ko-KR" altLang="en-US" sz="900" dirty="0"/>
              <a:t>으로</a:t>
            </a:r>
            <a:br>
              <a:rPr lang="en-US" altLang="ko-KR" sz="900" dirty="0"/>
            </a:br>
            <a:r>
              <a:rPr lang="ko-KR" altLang="en-US" sz="900" dirty="0"/>
              <a:t>잘못 예측한 것이 </a:t>
            </a:r>
            <a:r>
              <a:rPr lang="en-US" altLang="ko-KR" sz="900" dirty="0"/>
              <a:t>14</a:t>
            </a:r>
            <a:r>
              <a:rPr lang="ko-KR" altLang="en-US" sz="900" dirty="0"/>
              <a:t>건이 존재한다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A466F-92A1-6074-F9DB-E8243190B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534" b="48654"/>
          <a:stretch/>
        </p:blipFill>
        <p:spPr>
          <a:xfrm>
            <a:off x="5562601" y="895350"/>
            <a:ext cx="3352799" cy="281635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4B6390-17AE-2207-5673-96EA605046DB}"/>
              </a:ext>
            </a:extLst>
          </p:cNvPr>
          <p:cNvSpPr/>
          <p:nvPr/>
        </p:nvSpPr>
        <p:spPr>
          <a:xfrm>
            <a:off x="5829300" y="1657350"/>
            <a:ext cx="2514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B178F-F8AE-D32A-A46E-2C29B11BEB3A}"/>
              </a:ext>
            </a:extLst>
          </p:cNvPr>
          <p:cNvSpPr/>
          <p:nvPr/>
        </p:nvSpPr>
        <p:spPr>
          <a:xfrm>
            <a:off x="5829300" y="2647950"/>
            <a:ext cx="2514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DA4325-8051-FCFF-78DE-A91A87DEF096}"/>
              </a:ext>
            </a:extLst>
          </p:cNvPr>
          <p:cNvSpPr/>
          <p:nvPr/>
        </p:nvSpPr>
        <p:spPr>
          <a:xfrm>
            <a:off x="5981700" y="2114550"/>
            <a:ext cx="609600" cy="57950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5A5A6-AE2D-3E04-1336-70AE3D2FFDD0}"/>
              </a:ext>
            </a:extLst>
          </p:cNvPr>
          <p:cNvSpPr txBox="1"/>
          <p:nvPr/>
        </p:nvSpPr>
        <p:spPr>
          <a:xfrm>
            <a:off x="7405688" y="3215694"/>
            <a:ext cx="1019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예측 클래스</a:t>
            </a:r>
          </a:p>
        </p:txBody>
      </p:sp>
    </p:spTree>
    <p:extLst>
      <p:ext uri="{BB962C8B-B14F-4D97-AF65-F5344CB8AC3E}">
        <p14:creationId xmlns:p14="http://schemas.microsoft.com/office/powerpoint/2010/main" val="13300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/>
              <a:t>Confusion Matrix</a:t>
            </a:r>
            <a:r>
              <a:rPr lang="ko-KR" altLang="en-US" sz="1050" dirty="0"/>
              <a:t>와 아래의 표</a:t>
            </a:r>
            <a:r>
              <a:rPr lang="en-US" altLang="ko-KR" sz="1050" dirty="0"/>
              <a:t>(L1)</a:t>
            </a:r>
            <a:r>
              <a:rPr lang="ko-KR" altLang="en-US" sz="1050" dirty="0"/>
              <a:t>를 기반으로 </a:t>
            </a:r>
            <a:r>
              <a:rPr lang="en-US" altLang="ko-KR" sz="1050" dirty="0"/>
              <a:t>FPR</a:t>
            </a:r>
            <a:r>
              <a:rPr lang="ko-KR" altLang="en-US" sz="1050" dirty="0"/>
              <a:t>과 </a:t>
            </a:r>
            <a:r>
              <a:rPr lang="en-US" altLang="ko-KR" sz="1050" dirty="0"/>
              <a:t>FNR</a:t>
            </a:r>
            <a:r>
              <a:rPr lang="ko-KR" altLang="en-US" sz="1050" dirty="0"/>
              <a:t>이 각각 </a:t>
            </a:r>
            <a:r>
              <a:rPr lang="en-US" altLang="ko-KR" sz="1050" dirty="0"/>
              <a:t>0.00004</a:t>
            </a:r>
            <a:r>
              <a:rPr lang="ko-KR" altLang="en-US" sz="1050" dirty="0"/>
              <a:t>와 </a:t>
            </a:r>
            <a:r>
              <a:rPr lang="en-US" altLang="ko-KR" sz="1050" dirty="0"/>
              <a:t>0.0002</a:t>
            </a:r>
            <a:r>
              <a:rPr lang="ko-KR" altLang="en-US" sz="1050" dirty="0"/>
              <a:t>인 </a:t>
            </a:r>
            <a:r>
              <a:rPr lang="en-US" altLang="ko-KR" sz="1050" dirty="0"/>
              <a:t>FP</a:t>
            </a:r>
            <a:r>
              <a:rPr lang="ko-KR" altLang="en-US" sz="1050" dirty="0"/>
              <a:t>와 </a:t>
            </a:r>
            <a:r>
              <a:rPr lang="en-US" altLang="ko-KR" sz="1050" dirty="0"/>
              <a:t>FN </a:t>
            </a:r>
            <a:r>
              <a:rPr lang="ko-KR" altLang="en-US" sz="1050" dirty="0"/>
              <a:t>없이 </a:t>
            </a:r>
            <a:r>
              <a:rPr lang="en-US" altLang="ko-KR" sz="1050" dirty="0"/>
              <a:t>DoS</a:t>
            </a:r>
            <a:r>
              <a:rPr lang="ko-KR" altLang="en-US" sz="1050" dirty="0"/>
              <a:t>와 </a:t>
            </a:r>
            <a:r>
              <a:rPr lang="en-US" altLang="ko-KR" sz="1050" dirty="0"/>
              <a:t>Spoofing </a:t>
            </a:r>
            <a:r>
              <a:rPr lang="ko-KR" altLang="en-US" sz="1050" dirty="0"/>
              <a:t>공격을</a:t>
            </a:r>
            <a:br>
              <a:rPr lang="en-US" altLang="ko-KR" sz="1050" dirty="0"/>
            </a:br>
            <a:r>
              <a:rPr lang="ko-KR" altLang="en-US" sz="1050" dirty="0"/>
              <a:t>더 정확하게 감지한다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본 논문의 실험에서 </a:t>
            </a:r>
            <a:r>
              <a:rPr lang="en-US" altLang="ko-KR" sz="1050" dirty="0"/>
              <a:t>L2-L5</a:t>
            </a:r>
            <a:r>
              <a:rPr lang="ko-KR" altLang="en-US" sz="1050" dirty="0"/>
              <a:t>가 탐지율을 감소시키는 </a:t>
            </a:r>
            <a:r>
              <a:rPr lang="en-US" altLang="ko-KR" sz="1050" dirty="0"/>
              <a:t>Fuzzing </a:t>
            </a:r>
            <a:r>
              <a:rPr lang="ko-KR" altLang="en-US" sz="1050" dirty="0"/>
              <a:t>공격 탐지와 관련하여 </a:t>
            </a:r>
            <a:r>
              <a:rPr lang="en-US" altLang="ko-KR" sz="1050" dirty="0"/>
              <a:t>L1</a:t>
            </a:r>
            <a:r>
              <a:rPr lang="ko-KR" altLang="en-US" sz="1050" dirty="0"/>
              <a:t>이 최고의 탐지율을 제공한다는 것을 알 수 있다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0EC14-062A-F062-019F-6047EC2A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3" y="2351960"/>
            <a:ext cx="4533894" cy="129539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FD525-C74E-5024-91A0-B751F2093D5A}"/>
              </a:ext>
            </a:extLst>
          </p:cNvPr>
          <p:cNvSpPr/>
          <p:nvPr/>
        </p:nvSpPr>
        <p:spPr>
          <a:xfrm>
            <a:off x="5257800" y="2436971"/>
            <a:ext cx="1690607" cy="48363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LSTM LAYER(S) – ATTACKS CLASSIFICATION EXPERIMENT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LSTM </a:t>
            </a:r>
            <a:r>
              <a:rPr lang="ko-KR" altLang="en-US" sz="1300" dirty="0"/>
              <a:t>계층 </a:t>
            </a:r>
            <a:r>
              <a:rPr lang="en-US" altLang="ko-KR" sz="1300" dirty="0"/>
              <a:t>– </a:t>
            </a:r>
            <a:r>
              <a:rPr lang="ko-KR" altLang="en-US" sz="1300" dirty="0"/>
              <a:t>공격 분류 실험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아래 그림은 </a:t>
            </a:r>
            <a:r>
              <a:rPr lang="en-US" altLang="ko-KR" sz="1050" dirty="0"/>
              <a:t>ROC </a:t>
            </a:r>
            <a:r>
              <a:rPr lang="ko-KR" altLang="en-US" sz="1050" dirty="0"/>
              <a:t>곡선을 나타내며</a:t>
            </a:r>
            <a:r>
              <a:rPr lang="en-US" altLang="ko-KR" sz="1050" dirty="0"/>
              <a:t>, </a:t>
            </a:r>
            <a:r>
              <a:rPr lang="ko-KR" altLang="en-US" sz="1050" dirty="0"/>
              <a:t>모든 클래스에 대해 </a:t>
            </a:r>
            <a:r>
              <a:rPr lang="en-US" altLang="ko-KR" sz="1050" dirty="0"/>
              <a:t>AUC</a:t>
            </a:r>
            <a:r>
              <a:rPr lang="ko-KR" altLang="en-US" sz="1050" dirty="0"/>
              <a:t>가 </a:t>
            </a:r>
            <a:r>
              <a:rPr lang="en-US" altLang="ko-KR" sz="1050" dirty="0"/>
              <a:t>1.0</a:t>
            </a:r>
            <a:r>
              <a:rPr lang="ko-KR" altLang="en-US" sz="1050" dirty="0"/>
              <a:t>임을 볼 수 있다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00" dirty="0"/>
              <a:t>이는 모든 인스턴스가 거의 정확하게 분류되었음을 나타내며</a:t>
            </a:r>
            <a:r>
              <a:rPr lang="en-US" altLang="ko-KR" sz="900" dirty="0"/>
              <a:t>, </a:t>
            </a:r>
            <a:r>
              <a:rPr lang="ko-KR" altLang="en-US" sz="900" dirty="0"/>
              <a:t>제안한 모델이 </a:t>
            </a:r>
            <a:r>
              <a:rPr lang="en-US" altLang="ko-KR" sz="900" dirty="0"/>
              <a:t>CAN </a:t>
            </a:r>
            <a:r>
              <a:rPr lang="ko-KR" altLang="en-US" sz="900" dirty="0"/>
              <a:t>버스 네트워크 공격을 분류하는데 매우 효과적이라는 것을 보여준다</a:t>
            </a:r>
            <a:r>
              <a:rPr lang="en-US" altLang="ko-KR" sz="9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F15C8D-384B-EEC7-0B5E-8CB2725C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45" y="1885950"/>
            <a:ext cx="3635055" cy="264436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11CB00A-BDE5-877A-F069-4D509BD4DC4A}"/>
              </a:ext>
            </a:extLst>
          </p:cNvPr>
          <p:cNvSpPr/>
          <p:nvPr/>
        </p:nvSpPr>
        <p:spPr>
          <a:xfrm>
            <a:off x="6057900" y="203835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D9BD4-4E89-0AF6-98CD-691E7AFD87F3}"/>
              </a:ext>
            </a:extLst>
          </p:cNvPr>
          <p:cNvSpPr txBox="1"/>
          <p:nvPr/>
        </p:nvSpPr>
        <p:spPr>
          <a:xfrm>
            <a:off x="6057900" y="2061031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AUC = 1.0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88C0A-2ED2-2B3D-8683-A1A353F0443F}"/>
              </a:ext>
            </a:extLst>
          </p:cNvPr>
          <p:cNvSpPr txBox="1"/>
          <p:nvPr/>
        </p:nvSpPr>
        <p:spPr>
          <a:xfrm>
            <a:off x="2057400" y="3100412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TPR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66EDA-27D8-48EB-DDFF-3CA1261E6D5B}"/>
              </a:ext>
            </a:extLst>
          </p:cNvPr>
          <p:cNvSpPr txBox="1"/>
          <p:nvPr/>
        </p:nvSpPr>
        <p:spPr>
          <a:xfrm>
            <a:off x="4114800" y="4489908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FPR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V-B. NADAM LEARNING RATE – LSTM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11789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NADAM LEARNING RATE – LSTM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NADAM </a:t>
            </a:r>
            <a:r>
              <a:rPr lang="ko-KR" altLang="en-US" sz="1300" dirty="0" err="1"/>
              <a:t>학습률</a:t>
            </a:r>
            <a:r>
              <a:rPr lang="en-US" altLang="ko-KR" sz="1300" dirty="0"/>
              <a:t> – LSTM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en-US" altLang="ko-KR" sz="1050" dirty="0"/>
              <a:t>Gradient descent(</a:t>
            </a:r>
            <a:r>
              <a:rPr lang="ko-KR" altLang="en-US" sz="1050" dirty="0"/>
              <a:t>경사 하강</a:t>
            </a:r>
            <a:r>
              <a:rPr lang="en-US" altLang="ko-KR" sz="1050" dirty="0"/>
              <a:t>)</a:t>
            </a:r>
            <a:r>
              <a:rPr lang="ko-KR" altLang="en-US" sz="1050" dirty="0"/>
              <a:t>은 신경망 최적화를 위해 가장 널리 사용되고 있는 최적화 알고리즘 중 하나이다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50" dirty="0"/>
              <a:t>OPTIMIZER Learning Rate(LR)</a:t>
            </a:r>
            <a:r>
              <a:rPr lang="ko-KR" altLang="en-US" sz="950" dirty="0"/>
              <a:t>은 탐지 정화도와 관련된 중요한 요소 중 하나이다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950" dirty="0"/>
              <a:t>가중치와 편향은 큰 </a:t>
            </a:r>
            <a:r>
              <a:rPr lang="ko-KR" altLang="en-US" sz="950" dirty="0" err="1"/>
              <a:t>학습률</a:t>
            </a:r>
            <a:r>
              <a:rPr lang="ko-KR" altLang="en-US" sz="950" dirty="0"/>
              <a:t> 사용의 경우 급격한 변화이다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950" dirty="0"/>
              <a:t>높은 </a:t>
            </a:r>
            <a:r>
              <a:rPr lang="ko-KR" altLang="en-US" sz="950" dirty="0" err="1"/>
              <a:t>학습률은</a:t>
            </a:r>
            <a:r>
              <a:rPr lang="ko-KR" altLang="en-US" sz="950" dirty="0"/>
              <a:t> </a:t>
            </a:r>
            <a:r>
              <a:rPr lang="en-US" altLang="ko-KR" sz="950" dirty="0"/>
              <a:t>Global minima ( </a:t>
            </a:r>
            <a:r>
              <a:rPr lang="ko-KR" altLang="en-US" sz="950" dirty="0"/>
              <a:t>손실함수의 전역 최솟값이 아닌 지역 극솟값으로 수렴 </a:t>
            </a:r>
            <a:r>
              <a:rPr lang="en-US" altLang="ko-KR" sz="950" dirty="0"/>
              <a:t>)</a:t>
            </a:r>
            <a:r>
              <a:rPr lang="ko-KR" altLang="en-US" sz="950" dirty="0"/>
              <a:t>의 </a:t>
            </a:r>
            <a:r>
              <a:rPr lang="en-US" altLang="ko-KR" sz="950" dirty="0"/>
              <a:t>overpass</a:t>
            </a:r>
            <a:r>
              <a:rPr lang="ko-KR" altLang="en-US" sz="950" dirty="0"/>
              <a:t>를 발생시킬 수 있다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en-US" altLang="ko-KR" sz="900" dirty="0"/>
              <a:t>Overpass</a:t>
            </a:r>
            <a:r>
              <a:rPr lang="ko-KR" altLang="en-US" sz="900" dirty="0"/>
              <a:t>의 위험을 피하기 위해서는 </a:t>
            </a:r>
            <a:r>
              <a:rPr lang="en-US" altLang="ko-KR" sz="900" dirty="0"/>
              <a:t>minima</a:t>
            </a:r>
            <a:r>
              <a:rPr lang="ko-KR" altLang="en-US" sz="900" dirty="0"/>
              <a:t>를 큰 값 대신 낮은 </a:t>
            </a:r>
            <a:r>
              <a:rPr lang="ko-KR" altLang="en-US" sz="900" dirty="0" err="1"/>
              <a:t>학습률로</a:t>
            </a:r>
            <a:r>
              <a:rPr lang="ko-KR" altLang="en-US" sz="900" dirty="0"/>
              <a:t> 설정하는 것이 좋다</a:t>
            </a:r>
            <a:r>
              <a:rPr lang="en-US" altLang="ko-KR" sz="900" dirty="0"/>
              <a:t>.</a:t>
            </a:r>
          </a:p>
          <a:p>
            <a:pPr lvl="4">
              <a:defRPr/>
            </a:pPr>
            <a:r>
              <a:rPr lang="ko-KR" altLang="en-US" sz="850" dirty="0"/>
              <a:t>학습</a:t>
            </a:r>
            <a:r>
              <a:rPr lang="en-US" altLang="ko-KR" sz="850" dirty="0"/>
              <a:t> </a:t>
            </a:r>
            <a:r>
              <a:rPr lang="ko-KR" altLang="en-US" sz="850" dirty="0"/>
              <a:t>시간은 더 길고</a:t>
            </a:r>
            <a:r>
              <a:rPr lang="en-US" altLang="ko-KR" sz="850" dirty="0"/>
              <a:t>, </a:t>
            </a:r>
            <a:r>
              <a:rPr lang="ko-KR" altLang="en-US" sz="850" dirty="0"/>
              <a:t>낮은 </a:t>
            </a:r>
            <a:r>
              <a:rPr lang="ko-KR" altLang="en-US" sz="850" dirty="0" err="1"/>
              <a:t>학습률로</a:t>
            </a:r>
            <a:r>
              <a:rPr lang="ko-KR" altLang="en-US" sz="850" dirty="0"/>
              <a:t> 수렴하는 시간도 급증한다</a:t>
            </a:r>
            <a:r>
              <a:rPr lang="en-US" altLang="ko-KR" sz="8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7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ABSTRACT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요약</a:t>
            </a:r>
          </a:p>
          <a:p>
            <a:pPr lvl="1">
              <a:defRPr/>
            </a:pPr>
            <a:r>
              <a:rPr lang="ko-KR" altLang="en-US" sz="1100" dirty="0"/>
              <a:t>현대의 자동차는 </a:t>
            </a:r>
            <a:r>
              <a:rPr lang="en-US" altLang="ko-KR" sz="1100" dirty="0"/>
              <a:t>CAN </a:t>
            </a:r>
            <a:r>
              <a:rPr lang="ko-KR" altLang="en-US" sz="1100" dirty="0"/>
              <a:t>버스 시스템을 전자 장치 간의 통신을 관리하는 중앙 시스템으로 사용하는 복잡한 기술</a:t>
            </a:r>
            <a:r>
              <a:rPr lang="en-US" altLang="ko-KR" sz="1100" dirty="0"/>
              <a:t>.</a:t>
            </a:r>
          </a:p>
          <a:p>
            <a:pPr marL="182562" lvl="1" indent="0">
              <a:buNone/>
              <a:defRPr/>
            </a:pPr>
            <a:r>
              <a:rPr lang="ko-KR" altLang="en-US" sz="1100" dirty="0"/>
              <a:t>   즉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ECU(Engine Control Unit)</a:t>
            </a:r>
            <a:r>
              <a:rPr lang="ko-KR" altLang="en-US" sz="1100" dirty="0"/>
              <a:t>를 사용한다</a:t>
            </a:r>
            <a:r>
              <a:rPr lang="en-US" altLang="ko-KR" sz="1100" dirty="0"/>
              <a:t>.</a:t>
            </a:r>
          </a:p>
          <a:p>
            <a:pPr marL="182562" lvl="1" indent="0">
              <a:buNone/>
              <a:defRPr/>
            </a:pPr>
            <a:endParaRPr lang="en-US" altLang="ko-KR" sz="1100" dirty="0"/>
          </a:p>
          <a:p>
            <a:pPr lvl="1">
              <a:defRPr/>
            </a:pPr>
            <a:r>
              <a:rPr lang="en-US" altLang="ko-KR" sz="1100" dirty="0"/>
              <a:t>CAN </a:t>
            </a:r>
            <a:r>
              <a:rPr lang="ko-KR" altLang="en-US" sz="1100" dirty="0"/>
              <a:t>버스 시스템은 인증을 지원하지 않는다</a:t>
            </a:r>
            <a:r>
              <a:rPr lang="en-US" altLang="ko-KR" sz="1100" dirty="0"/>
              <a:t>.</a:t>
            </a:r>
            <a:r>
              <a:rPr lang="ko-KR" altLang="en-US" sz="1100" dirty="0"/>
              <a:t> 그리고 인증 메커니즘</a:t>
            </a:r>
            <a:r>
              <a:rPr lang="en-US" altLang="ko-KR" sz="1100" dirty="0"/>
              <a:t>,</a:t>
            </a:r>
            <a:r>
              <a:rPr lang="ko-KR" altLang="en-US" sz="1100" dirty="0"/>
              <a:t> 즉 </a:t>
            </a:r>
            <a:r>
              <a:rPr lang="en-US" altLang="ko-KR" sz="1100" dirty="0"/>
              <a:t>CAN</a:t>
            </a:r>
            <a:r>
              <a:rPr lang="ko-KR" altLang="en-US" sz="1100" dirty="0"/>
              <a:t> 메시지는 기본 보안 기능 없이 브로드 캐스트 된다</a:t>
            </a:r>
            <a:r>
              <a:rPr lang="en-US" altLang="ko-KR" sz="1100" dirty="0"/>
              <a:t>.</a:t>
            </a:r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r>
              <a:rPr lang="ko-KR" altLang="en-US" sz="1100" dirty="0"/>
              <a:t>결과적으로 공격자가 </a:t>
            </a:r>
            <a:r>
              <a:rPr lang="en-US" altLang="ko-KR" sz="1100" dirty="0"/>
              <a:t>CAN</a:t>
            </a:r>
            <a:r>
              <a:rPr lang="ko-KR" altLang="en-US" sz="1100" dirty="0"/>
              <a:t> 버스 네트워크 시스템을 공격하기 쉽다</a:t>
            </a:r>
            <a:r>
              <a:rPr lang="en-US" altLang="ko-KR" sz="1100" dirty="0"/>
              <a:t>.</a:t>
            </a:r>
          </a:p>
          <a:p>
            <a:pPr lvl="2">
              <a:defRPr/>
            </a:pPr>
            <a:r>
              <a:rPr lang="ko-KR" altLang="en-US" sz="1000" dirty="0"/>
              <a:t>공격자는 서비스 거부</a:t>
            </a:r>
            <a:r>
              <a:rPr lang="en-US" altLang="ko-KR" sz="1000" dirty="0"/>
              <a:t>(DoS),</a:t>
            </a:r>
            <a:r>
              <a:rPr lang="ko-KR" altLang="en-US" sz="1000" dirty="0"/>
              <a:t> 퍼지 및 </a:t>
            </a:r>
            <a:r>
              <a:rPr lang="ko-KR" altLang="en-US" sz="1000" dirty="0" err="1"/>
              <a:t>스푸핑</a:t>
            </a:r>
            <a:r>
              <a:rPr lang="ko-KR" altLang="en-US" sz="1000" dirty="0"/>
              <a:t> 공격 등 여러 가지 방법으로 </a:t>
            </a:r>
            <a:r>
              <a:rPr lang="en-US" altLang="ko-KR" sz="1000" dirty="0"/>
              <a:t>CAN</a:t>
            </a:r>
            <a:r>
              <a:rPr lang="ko-KR" altLang="en-US" sz="1000" dirty="0"/>
              <a:t> 버스 시스템을 손상시킬 수 있음</a:t>
            </a:r>
            <a:r>
              <a:rPr lang="en-US" altLang="ko-KR" sz="1000" dirty="0"/>
              <a:t>.</a:t>
            </a:r>
          </a:p>
          <a:p>
            <a:pPr lvl="2">
              <a:defRPr/>
            </a:pPr>
            <a:endParaRPr lang="en-US" altLang="ko-KR" sz="1000" dirty="0"/>
          </a:p>
          <a:p>
            <a:pPr lvl="1">
              <a:defRPr/>
            </a:pPr>
            <a:r>
              <a:rPr lang="ko-KR" altLang="en-US" sz="1100" dirty="0"/>
              <a:t>위에서 언급한 공격으로부터 자동차를 보호하기 위해 본 논문에서는 </a:t>
            </a:r>
            <a:r>
              <a:rPr lang="en-US" altLang="ko-KR" sz="1100" dirty="0"/>
              <a:t>CAN</a:t>
            </a:r>
            <a:r>
              <a:rPr lang="ko-KR" altLang="en-US" sz="1100" dirty="0"/>
              <a:t> 버스 네트워크 공격을 감지하고 완화하기 위한 </a:t>
            </a:r>
            <a:r>
              <a:rPr lang="en-US" altLang="ko-KR" sz="1100" b="1" dirty="0"/>
              <a:t>LSTM(Long Short-Term Memory)</a:t>
            </a:r>
            <a:r>
              <a:rPr lang="ko-KR" altLang="en-US" sz="1100" b="1" dirty="0"/>
              <a:t> 기반 침입 탐지 시스템</a:t>
            </a:r>
            <a:r>
              <a:rPr lang="en-US" altLang="ko-KR" sz="1100" b="1" dirty="0"/>
              <a:t>(IDS)</a:t>
            </a:r>
            <a:r>
              <a:rPr lang="ko-KR" altLang="en-US" sz="1100" b="1" dirty="0"/>
              <a:t>를 제안</a:t>
            </a:r>
            <a:r>
              <a:rPr lang="ko-KR" altLang="en-US" sz="1100" dirty="0"/>
              <a:t>하였다</a:t>
            </a:r>
            <a:r>
              <a:rPr lang="en-US" altLang="ko-KR" sz="1100" dirty="0"/>
              <a:t>.</a:t>
            </a:r>
          </a:p>
          <a:p>
            <a:pPr marL="0" lvl="0" indent="0">
              <a:buNone/>
              <a:defRPr/>
            </a:pPr>
            <a:endParaRPr lang="en-US" altLang="ko-KR" sz="13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NADAM LEARNING RATE – LSTM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NADAM </a:t>
            </a:r>
            <a:r>
              <a:rPr lang="ko-KR" altLang="en-US" sz="1300" dirty="0" err="1"/>
              <a:t>학습률</a:t>
            </a:r>
            <a:r>
              <a:rPr lang="en-US" altLang="ko-KR" sz="1300" dirty="0"/>
              <a:t> – LSTM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해당 표는 </a:t>
            </a:r>
            <a:r>
              <a:rPr lang="ko-KR" altLang="en-US" sz="1050" dirty="0" err="1"/>
              <a:t>학습률이</a:t>
            </a:r>
            <a:r>
              <a:rPr lang="ko-KR" altLang="en-US" sz="1050" dirty="0"/>
              <a:t> 낮을 수록 탐지 정확도가 높다는 것을 보여준다</a:t>
            </a:r>
            <a:r>
              <a:rPr lang="en-US" altLang="ko-KR" sz="105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1B206-4B1B-9DF5-EC43-BE31C838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71" y="1855418"/>
            <a:ext cx="5005258" cy="143266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536B6F-D410-5072-5C7F-8B6CC54028C1}"/>
              </a:ext>
            </a:extLst>
          </p:cNvPr>
          <p:cNvSpPr/>
          <p:nvPr/>
        </p:nvSpPr>
        <p:spPr>
          <a:xfrm>
            <a:off x="2069371" y="1855418"/>
            <a:ext cx="978629" cy="1432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24C22C-BC7F-4BD7-6580-4BE7130B69D8}"/>
              </a:ext>
            </a:extLst>
          </p:cNvPr>
          <p:cNvSpPr/>
          <p:nvPr/>
        </p:nvSpPr>
        <p:spPr>
          <a:xfrm>
            <a:off x="3048000" y="234315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V-C. OPTIMIZERS – </a:t>
            </a:r>
          </a:p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5054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OPTIMIZERS –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OPTIMIZERS –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딥러닝 모델 성능 최적화</a:t>
            </a:r>
            <a:endParaRPr lang="en-US" altLang="ko-KR" sz="1050" dirty="0"/>
          </a:p>
          <a:p>
            <a:pPr lvl="2">
              <a:defRPr/>
            </a:pPr>
            <a:r>
              <a:rPr lang="en-US" altLang="ko-KR" sz="950" dirty="0"/>
              <a:t>Batch gradient( batch </a:t>
            </a:r>
            <a:r>
              <a:rPr lang="ko-KR" altLang="en-US" sz="950" dirty="0"/>
              <a:t>경사 하강 </a:t>
            </a:r>
            <a:r>
              <a:rPr lang="en-US" altLang="ko-KR" sz="950" dirty="0"/>
              <a:t>), Stochastic gradient( </a:t>
            </a:r>
            <a:r>
              <a:rPr lang="ko-KR" altLang="en-US" sz="950" dirty="0"/>
              <a:t>확률적 경사 하강 </a:t>
            </a:r>
            <a:r>
              <a:rPr lang="en-US" altLang="ko-KR" sz="950" dirty="0"/>
              <a:t>), mini-batch gradient( mini-batch </a:t>
            </a:r>
            <a:r>
              <a:rPr lang="ko-KR" altLang="en-US" sz="950" dirty="0"/>
              <a:t>경사 하강 </a:t>
            </a:r>
            <a:r>
              <a:rPr lang="en-US" altLang="ko-KR" sz="950" dirty="0"/>
              <a:t>)</a:t>
            </a:r>
          </a:p>
          <a:p>
            <a:pPr lvl="2">
              <a:defRPr/>
            </a:pPr>
            <a:r>
              <a:rPr lang="ko-KR" altLang="en-US" sz="950" dirty="0"/>
              <a:t>목표 함수의 기울기를 계산하고자 하는 데이터의 양에 따라 기울기 강하를 선택해야 한다</a:t>
            </a:r>
            <a:r>
              <a:rPr lang="en-US" altLang="ko-KR" sz="9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OPTIMIZERS –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300" dirty="0"/>
              <a:t>OPTIMIZERS –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본 논문에서는 </a:t>
            </a:r>
            <a:r>
              <a:rPr lang="en-US" altLang="ko-KR" sz="1050" b="1" dirty="0"/>
              <a:t>RMSprop, Adam, </a:t>
            </a:r>
            <a:r>
              <a:rPr lang="en-US" altLang="ko-KR" sz="1050" b="1" dirty="0" err="1"/>
              <a:t>Adagrad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Adadelta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Adamax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및 </a:t>
            </a:r>
            <a:r>
              <a:rPr lang="en-US" altLang="ko-KR" sz="1050" b="1" dirty="0" err="1"/>
              <a:t>Nadam</a:t>
            </a:r>
            <a:r>
              <a:rPr lang="ko-KR" altLang="en-US" sz="1050" b="1" dirty="0"/>
              <a:t> </a:t>
            </a:r>
            <a:r>
              <a:rPr lang="ko-KR" altLang="en-US" sz="1050" dirty="0"/>
              <a:t>총 </a:t>
            </a:r>
            <a:r>
              <a:rPr lang="en-US" altLang="ko-KR" sz="1050" dirty="0"/>
              <a:t>6</a:t>
            </a:r>
            <a:r>
              <a:rPr lang="ko-KR" altLang="en-US" sz="1050" dirty="0"/>
              <a:t>가지 </a:t>
            </a:r>
            <a:r>
              <a:rPr lang="en-US" altLang="ko-KR" sz="1050" dirty="0"/>
              <a:t>OPTIMIZER</a:t>
            </a:r>
            <a:r>
              <a:rPr lang="ko-KR" altLang="en-US" sz="1050" dirty="0"/>
              <a:t>를 연구한다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Adam</a:t>
            </a:r>
            <a:r>
              <a:rPr lang="ko-KR" altLang="en-US" sz="1050" dirty="0"/>
              <a:t>과 </a:t>
            </a:r>
            <a:r>
              <a:rPr lang="en-US" altLang="ko-KR" sz="1050" dirty="0" err="1"/>
              <a:t>Nadam</a:t>
            </a:r>
            <a:r>
              <a:rPr lang="ko-KR" altLang="en-US" sz="1050" dirty="0"/>
              <a:t>은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공격에 높은 탐지 정확도를 제공한다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en-US" altLang="ko-KR" sz="900" dirty="0"/>
              <a:t>99.995%, 99.993%</a:t>
            </a:r>
            <a:r>
              <a:rPr lang="ko-KR" altLang="en-US" sz="900" dirty="0"/>
              <a:t>의</a:t>
            </a:r>
            <a:r>
              <a:rPr lang="en-US" altLang="ko-KR" sz="900" dirty="0"/>
              <a:t> </a:t>
            </a:r>
            <a:r>
              <a:rPr lang="ko-KR" altLang="en-US" sz="900" dirty="0"/>
              <a:t>탐지 정확도를 제공하며</a:t>
            </a:r>
            <a:r>
              <a:rPr lang="en-US" altLang="ko-KR" sz="900" dirty="0"/>
              <a:t>, </a:t>
            </a:r>
            <a:r>
              <a:rPr lang="ko-KR" altLang="en-US" sz="900" dirty="0"/>
              <a:t>두 최적화 도구 탐지율은 </a:t>
            </a:r>
            <a:r>
              <a:rPr lang="en-US" altLang="ko-KR" sz="900" dirty="0"/>
              <a:t>0.9998%</a:t>
            </a:r>
            <a:r>
              <a:rPr lang="ko-KR" altLang="en-US" sz="900" dirty="0"/>
              <a:t>이다</a:t>
            </a:r>
            <a:r>
              <a:rPr lang="en-US" altLang="ko-KR" sz="900" dirty="0"/>
              <a:t>.</a:t>
            </a:r>
          </a:p>
          <a:p>
            <a:pPr lvl="1">
              <a:defRPr/>
            </a:pPr>
            <a:endParaRPr lang="en-US" altLang="ko-KR" sz="9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54267-D1DE-9009-AECA-FDDC1BCF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67" y="2190750"/>
            <a:ext cx="4201465" cy="126495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142B95-0C28-1B04-E283-18CACE31A2A2}"/>
              </a:ext>
            </a:extLst>
          </p:cNvPr>
          <p:cNvSpPr/>
          <p:nvPr/>
        </p:nvSpPr>
        <p:spPr>
          <a:xfrm>
            <a:off x="2471267" y="2571750"/>
            <a:ext cx="1643533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V-D. ACTIVATION FUNCTION –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7129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ACTIVATION FUNCTION –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활성화 기능 </a:t>
            </a:r>
            <a:r>
              <a:rPr lang="en-US" altLang="ko-KR" sz="1300" dirty="0"/>
              <a:t>–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모델에서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공격을 분류하기 위해 입력 활성화 함수로 </a:t>
            </a:r>
            <a:r>
              <a:rPr lang="en-US" altLang="ko-KR" sz="1050" dirty="0"/>
              <a:t>Sigmoid, </a:t>
            </a:r>
            <a:r>
              <a:rPr lang="ko-KR" altLang="en-US" sz="1050" dirty="0"/>
              <a:t>출력 활성화 함수로 </a:t>
            </a:r>
            <a:r>
              <a:rPr lang="en-US" altLang="ko-KR" sz="1050" dirty="0" err="1"/>
              <a:t>Softmax</a:t>
            </a:r>
            <a:r>
              <a:rPr lang="ko-KR" altLang="en-US" sz="1050" dirty="0"/>
              <a:t>를 사용한다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050" dirty="0"/>
              <a:t>L1</a:t>
            </a:r>
            <a:r>
              <a:rPr lang="ko-KR" altLang="en-US" sz="1050" dirty="0"/>
              <a:t>을 이용하여 </a:t>
            </a:r>
            <a:r>
              <a:rPr lang="en-US" altLang="ko-KR" sz="1050" dirty="0"/>
              <a:t>3</a:t>
            </a:r>
            <a:r>
              <a:rPr lang="ko-KR" altLang="en-US" sz="1050" dirty="0"/>
              <a:t>가지 입력 활성화 함수로 연구하였다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아래 표의 파라미터 값 설정을 사용한다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r>
              <a:rPr lang="ko-KR" altLang="en-US" sz="950" dirty="0"/>
              <a:t>입력 활성화 기능만 </a:t>
            </a:r>
            <a:r>
              <a:rPr lang="en-US" altLang="ko-KR" sz="950" dirty="0"/>
              <a:t>tanh(hyperbolic Tangent), </a:t>
            </a:r>
            <a:r>
              <a:rPr lang="en-US" altLang="ko-KR" sz="950" dirty="0" err="1"/>
              <a:t>relu</a:t>
            </a:r>
            <a:r>
              <a:rPr lang="en-US" altLang="ko-KR" sz="950" dirty="0"/>
              <a:t>(Rectified Linear Unit) </a:t>
            </a:r>
            <a:r>
              <a:rPr lang="ko-KR" altLang="en-US" sz="950" dirty="0"/>
              <a:t>및 </a:t>
            </a:r>
            <a:r>
              <a:rPr lang="en-US" altLang="ko-KR" sz="950" dirty="0"/>
              <a:t>Sigmoid</a:t>
            </a:r>
            <a:r>
              <a:rPr lang="ko-KR" altLang="en-US" sz="950" dirty="0"/>
              <a:t>로 변경한다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endParaRPr lang="en-US" altLang="ko-KR" sz="950" dirty="0"/>
          </a:p>
          <a:p>
            <a:pPr lvl="1">
              <a:defRPr/>
            </a:pPr>
            <a:endParaRPr lang="en-US" altLang="ko-KR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6C0EB-43B4-E45E-B154-7057AB07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9" r="2650"/>
          <a:stretch/>
        </p:blipFill>
        <p:spPr>
          <a:xfrm>
            <a:off x="990600" y="1618266"/>
            <a:ext cx="3429000" cy="16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ACTIVATION FUNCTION –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활성화 기능 </a:t>
            </a:r>
            <a:r>
              <a:rPr lang="en-US" altLang="ko-KR" sz="1300" dirty="0"/>
              <a:t>–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해당 표는 </a:t>
            </a:r>
            <a:r>
              <a:rPr lang="en-US" altLang="ko-KR" sz="1050" dirty="0" err="1"/>
              <a:t>Relu</a:t>
            </a:r>
            <a:r>
              <a:rPr lang="ko-KR" altLang="en-US" sz="1050" dirty="0"/>
              <a:t>에 비해 </a:t>
            </a:r>
            <a:r>
              <a:rPr lang="en-US" altLang="ko-KR" sz="1050" dirty="0"/>
              <a:t>Sigmoid</a:t>
            </a:r>
            <a:r>
              <a:rPr lang="ko-KR" altLang="en-US" sz="1050" dirty="0"/>
              <a:t>와 </a:t>
            </a:r>
            <a:r>
              <a:rPr lang="en-US" altLang="ko-KR" sz="1050" dirty="0"/>
              <a:t>tanh</a:t>
            </a:r>
            <a:r>
              <a:rPr lang="ko-KR" altLang="en-US" sz="1050" dirty="0"/>
              <a:t>가 최고의 성능을 제공하는 것을 보여준다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endParaRPr lang="en-US" altLang="ko-KR" sz="1050" dirty="0"/>
          </a:p>
          <a:p>
            <a:pPr lvl="2">
              <a:defRPr/>
            </a:pPr>
            <a:r>
              <a:rPr lang="en-US" altLang="ko-KR" sz="950" dirty="0"/>
              <a:t>Sigmoid </a:t>
            </a:r>
            <a:r>
              <a:rPr lang="ko-KR" altLang="en-US" sz="950" dirty="0"/>
              <a:t>및 </a:t>
            </a:r>
            <a:r>
              <a:rPr lang="en-US" altLang="ko-KR" sz="950" dirty="0"/>
              <a:t>tanh </a:t>
            </a:r>
            <a:r>
              <a:rPr lang="ko-KR" altLang="en-US" sz="950" dirty="0"/>
              <a:t>입력 </a:t>
            </a:r>
            <a:r>
              <a:rPr lang="ko-KR" altLang="en-US" sz="950" dirty="0" err="1"/>
              <a:t>확성화</a:t>
            </a:r>
            <a:r>
              <a:rPr lang="ko-KR" altLang="en-US" sz="950" dirty="0"/>
              <a:t> 기능은 </a:t>
            </a:r>
            <a:r>
              <a:rPr lang="en-US" altLang="ko-KR" sz="950" dirty="0"/>
              <a:t>99.995%, 99.994%</a:t>
            </a:r>
            <a:r>
              <a:rPr lang="ko-KR" altLang="en-US" sz="950" dirty="0"/>
              <a:t>의 최고의 검출 정확도를 제공한다</a:t>
            </a:r>
            <a:r>
              <a:rPr lang="en-US" altLang="ko-KR" sz="950" dirty="0"/>
              <a:t>.</a:t>
            </a:r>
          </a:p>
          <a:p>
            <a:pPr lvl="3">
              <a:defRPr/>
            </a:pPr>
            <a:r>
              <a:rPr lang="ko-KR" altLang="en-US" sz="900" dirty="0"/>
              <a:t>반면</a:t>
            </a:r>
            <a:r>
              <a:rPr lang="en-US" altLang="ko-KR" sz="900" dirty="0"/>
              <a:t>, </a:t>
            </a:r>
            <a:r>
              <a:rPr lang="en-US" altLang="ko-KR" sz="900" dirty="0" err="1"/>
              <a:t>relu</a:t>
            </a:r>
            <a:r>
              <a:rPr lang="ko-KR" altLang="en-US" sz="900" dirty="0"/>
              <a:t>는 </a:t>
            </a:r>
            <a:r>
              <a:rPr lang="en-US" altLang="ko-KR" sz="900" dirty="0"/>
              <a:t>99.998%</a:t>
            </a:r>
            <a:r>
              <a:rPr lang="ko-KR" altLang="en-US" sz="900" dirty="0"/>
              <a:t>의 검출 정확도를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313ACB-CD6F-514F-C81E-5AAF3547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76350"/>
            <a:ext cx="4326442" cy="101729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07ADE0-1ED5-B689-8FA6-63CA3C45FAC6}"/>
              </a:ext>
            </a:extLst>
          </p:cNvPr>
          <p:cNvSpPr/>
          <p:nvPr/>
        </p:nvSpPr>
        <p:spPr>
          <a:xfrm>
            <a:off x="990600" y="1702124"/>
            <a:ext cx="1752600" cy="183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BC4274-FBF0-250C-2FC6-3FBC973B56DD}"/>
              </a:ext>
            </a:extLst>
          </p:cNvPr>
          <p:cNvSpPr/>
          <p:nvPr/>
        </p:nvSpPr>
        <p:spPr>
          <a:xfrm>
            <a:off x="990600" y="2006924"/>
            <a:ext cx="1752600" cy="183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657350"/>
            <a:ext cx="822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V-E. LOSS FUNCTION –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30654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LOSS FUNCTION – CLASSIFICATION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손실 함수 </a:t>
            </a:r>
            <a:r>
              <a:rPr lang="en-US" altLang="ko-KR" sz="1300" dirty="0"/>
              <a:t>– </a:t>
            </a:r>
            <a:r>
              <a:rPr lang="ko-KR" altLang="en-US" sz="1300" dirty="0"/>
              <a:t>분류 결과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딥 러닝 접근법에서 손실 함수는 탐지 정확도에 크게 영향을 미치는 필수 요소이다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모델을 최적화하고 오차를 줄이기 위해서는 모델의 적절한 손실 함수를 선택하여 결과를 정확하게 예측해야 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950" dirty="0"/>
              <a:t>손실 함수를 변경하고 성능을 비교한다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endParaRPr lang="en-US" altLang="ko-KR" sz="950" dirty="0"/>
          </a:p>
          <a:p>
            <a:pPr lvl="2">
              <a:defRPr/>
            </a:pPr>
            <a:r>
              <a:rPr lang="en-US" altLang="ko-KR" sz="950" dirty="0"/>
              <a:t>CAN </a:t>
            </a:r>
            <a:r>
              <a:rPr lang="ko-KR" altLang="en-US" sz="950" dirty="0"/>
              <a:t>버스 탐지에 관한 다른 최적화 프로그램에 비해 </a:t>
            </a:r>
            <a:r>
              <a:rPr lang="en-US" altLang="ko-KR" sz="950" b="1" dirty="0" err="1"/>
              <a:t>categorical_crossentropy</a:t>
            </a:r>
            <a:r>
              <a:rPr lang="en-US" altLang="ko-KR" sz="950" b="1" dirty="0"/>
              <a:t> </a:t>
            </a:r>
            <a:r>
              <a:rPr lang="ko-KR" altLang="en-US" sz="950" b="1" dirty="0"/>
              <a:t>및 </a:t>
            </a:r>
            <a:r>
              <a:rPr lang="en-US" altLang="ko-KR" sz="950" b="1" dirty="0" err="1"/>
              <a:t>kullback_leibler_divergence</a:t>
            </a:r>
            <a:r>
              <a:rPr lang="ko-KR" altLang="en-US" sz="950" dirty="0"/>
              <a:t>가 잘 수행됨을 보여준다</a:t>
            </a:r>
            <a:r>
              <a:rPr lang="en-US" altLang="ko-KR" sz="950" dirty="0"/>
              <a:t>.</a:t>
            </a:r>
          </a:p>
          <a:p>
            <a:pPr lvl="2">
              <a:defRPr/>
            </a:pPr>
            <a:r>
              <a:rPr lang="ko-KR" altLang="en-US" sz="950" dirty="0"/>
              <a:t>두 최적화 도구 모두 </a:t>
            </a:r>
            <a:r>
              <a:rPr lang="en-US" altLang="ko-KR" sz="950" dirty="0"/>
              <a:t>99.995%</a:t>
            </a:r>
            <a:r>
              <a:rPr lang="ko-KR" altLang="en-US" sz="950" dirty="0"/>
              <a:t>의 유사한 탐지 정확도를 제공한다</a:t>
            </a:r>
            <a:r>
              <a:rPr lang="en-US" altLang="ko-KR" sz="95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35C7B-C4C6-B094-DC54-A530BE11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09750"/>
            <a:ext cx="3746736" cy="11049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D298B25-11EF-F7B8-923E-0E9B852B2ED5}"/>
              </a:ext>
            </a:extLst>
          </p:cNvPr>
          <p:cNvSpPr/>
          <p:nvPr/>
        </p:nvSpPr>
        <p:spPr>
          <a:xfrm>
            <a:off x="981075" y="2152650"/>
            <a:ext cx="3810000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BF2DFB-4482-E6A7-B50A-873BB8A4E1A7}"/>
              </a:ext>
            </a:extLst>
          </p:cNvPr>
          <p:cNvSpPr/>
          <p:nvPr/>
        </p:nvSpPr>
        <p:spPr>
          <a:xfrm>
            <a:off x="958968" y="2686050"/>
            <a:ext cx="3810000" cy="2286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1200150"/>
            <a:ext cx="822960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V-F. RESULTS COMPARISION WITH </a:t>
            </a:r>
          </a:p>
          <a:p>
            <a:pPr lvl="0" algn="ctr">
              <a:defRPr/>
            </a:pPr>
            <a:r>
              <a:rPr lang="en-US" altLang="ko-KR" sz="3300" b="1" dirty="0">
                <a:solidFill>
                  <a:schemeClr val="bg1"/>
                </a:solidFill>
                <a:latin typeface="+mn-ea"/>
              </a:rPr>
              <a:t>THE SURVIVAL ANALYSIS METHOD/DATASET</a:t>
            </a:r>
          </a:p>
        </p:txBody>
      </p:sp>
    </p:spTree>
    <p:extLst>
      <p:ext uri="{BB962C8B-B14F-4D97-AF65-F5344CB8AC3E}">
        <p14:creationId xmlns:p14="http://schemas.microsoft.com/office/powerpoint/2010/main" val="41247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70429"/>
            <a:ext cx="65532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I.</a:t>
            </a:r>
            <a:r>
              <a:rPr lang="ko-KR" altLang="en-US" sz="33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300" b="1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RESULTS COMPARISION WITH THE SURVIVAL ANALYSIS METHOD/DATASET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생존 분석 방법</a:t>
            </a:r>
            <a:r>
              <a:rPr lang="en-US" altLang="ko-KR" sz="1300" dirty="0"/>
              <a:t>/</a:t>
            </a:r>
            <a:r>
              <a:rPr lang="ko-KR" altLang="en-US" sz="1300" dirty="0"/>
              <a:t>데이터 세트와의 결과 비교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제안된 방법은 탐지율이 높은 공격을 분류하는데 매우 효과적이며</a:t>
            </a:r>
            <a:r>
              <a:rPr lang="en-US" altLang="ko-KR" sz="1050" dirty="0"/>
              <a:t>, </a:t>
            </a:r>
            <a:r>
              <a:rPr lang="ko-KR" altLang="en-US" sz="1050" dirty="0"/>
              <a:t>생존 분석 방법의 평균 탐지율보다 높은 탐지율을 달성한다</a:t>
            </a:r>
            <a:r>
              <a:rPr lang="en-US" altLang="ko-KR" sz="105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8A3D0-80A7-2F7B-C5A2-A46FE33B6F46}"/>
              </a:ext>
            </a:extLst>
          </p:cNvPr>
          <p:cNvSpPr txBox="1"/>
          <p:nvPr/>
        </p:nvSpPr>
        <p:spPr>
          <a:xfrm>
            <a:off x="2933987" y="4340141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/>
              <a:t>탐지율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– </a:t>
            </a:r>
            <a:r>
              <a:rPr lang="ko-KR" altLang="en-US" sz="900" b="1" dirty="0"/>
              <a:t>차량 </a:t>
            </a:r>
            <a:r>
              <a:rPr lang="en-US" altLang="ko-KR" sz="900" b="1" dirty="0"/>
              <a:t>IDS</a:t>
            </a:r>
            <a:r>
              <a:rPr lang="ko-KR" altLang="en-US" sz="900" b="1" dirty="0"/>
              <a:t>의 생존 분석 데이터 세트와의 비교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1C775D-C902-8D0A-6315-3344418D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2" y="1413485"/>
            <a:ext cx="4039175" cy="2965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4EEBC8-E360-6D40-428C-91633206DF00}"/>
              </a:ext>
            </a:extLst>
          </p:cNvPr>
          <p:cNvSpPr txBox="1"/>
          <p:nvPr/>
        </p:nvSpPr>
        <p:spPr>
          <a:xfrm>
            <a:off x="5715000" y="150495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rgbClr val="FF0000"/>
                </a:solidFill>
              </a:rPr>
              <a:t>생존율 분석법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3733B-4C66-94A6-5E1B-ACFD30542D9D}"/>
              </a:ext>
            </a:extLst>
          </p:cNvPr>
          <p:cNvSpPr txBox="1"/>
          <p:nvPr/>
        </p:nvSpPr>
        <p:spPr>
          <a:xfrm>
            <a:off x="5524213" y="1653457"/>
            <a:ext cx="1257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rgbClr val="FF0000"/>
                </a:solidFill>
              </a:rPr>
              <a:t>제안된 방법의 </a:t>
            </a:r>
            <a:r>
              <a:rPr lang="ko-KR" altLang="en-US" sz="800" b="1" dirty="0" err="1">
                <a:solidFill>
                  <a:srgbClr val="FF0000"/>
                </a:solidFill>
              </a:rPr>
              <a:t>탐지율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496A3FE-7EF3-6CC6-A147-A45938099DB6}"/>
              </a:ext>
            </a:extLst>
          </p:cNvPr>
          <p:cNvSpPr/>
          <p:nvPr/>
        </p:nvSpPr>
        <p:spPr>
          <a:xfrm>
            <a:off x="33528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E127D0-C850-BF3B-0554-B38D03884ADD}"/>
              </a:ext>
            </a:extLst>
          </p:cNvPr>
          <p:cNvSpPr/>
          <p:nvPr/>
        </p:nvSpPr>
        <p:spPr>
          <a:xfrm>
            <a:off x="37338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40BB6A-244B-FADD-06D6-BE7A6CDC0940}"/>
              </a:ext>
            </a:extLst>
          </p:cNvPr>
          <p:cNvSpPr/>
          <p:nvPr/>
        </p:nvSpPr>
        <p:spPr>
          <a:xfrm>
            <a:off x="40386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1A27F5-CF9D-8ECC-4B43-825094F3EC45}"/>
              </a:ext>
            </a:extLst>
          </p:cNvPr>
          <p:cNvSpPr/>
          <p:nvPr/>
        </p:nvSpPr>
        <p:spPr>
          <a:xfrm>
            <a:off x="44196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6BF52CB-0C01-B9F9-0404-84E23FE9661D}"/>
              </a:ext>
            </a:extLst>
          </p:cNvPr>
          <p:cNvSpPr/>
          <p:nvPr/>
        </p:nvSpPr>
        <p:spPr>
          <a:xfrm>
            <a:off x="48006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517116F-D806-51F8-E1D2-CF5F5FCFDB23}"/>
              </a:ext>
            </a:extLst>
          </p:cNvPr>
          <p:cNvSpPr/>
          <p:nvPr/>
        </p:nvSpPr>
        <p:spPr>
          <a:xfrm>
            <a:off x="51054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0FD39-1109-0731-2EBA-345C23148606}"/>
              </a:ext>
            </a:extLst>
          </p:cNvPr>
          <p:cNvSpPr/>
          <p:nvPr/>
        </p:nvSpPr>
        <p:spPr>
          <a:xfrm>
            <a:off x="54864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4DCC8B-B054-3BA6-BBF6-E53F5C5A338C}"/>
              </a:ext>
            </a:extLst>
          </p:cNvPr>
          <p:cNvSpPr/>
          <p:nvPr/>
        </p:nvSpPr>
        <p:spPr>
          <a:xfrm>
            <a:off x="57912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EBACEF3-6EF9-8D13-FD2C-877CC883FF2E}"/>
              </a:ext>
            </a:extLst>
          </p:cNvPr>
          <p:cNvSpPr/>
          <p:nvPr/>
        </p:nvSpPr>
        <p:spPr>
          <a:xfrm>
            <a:off x="6172200" y="2190750"/>
            <a:ext cx="1524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RESULTS COMPARISION WITH THE SURVIVAL ANALYSIS METHOD/DATASET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생존 분석 방법</a:t>
            </a:r>
            <a:r>
              <a:rPr lang="en-US" altLang="ko-KR" sz="1300" dirty="0"/>
              <a:t>/</a:t>
            </a:r>
            <a:r>
              <a:rPr lang="ko-KR" altLang="en-US" sz="1300" dirty="0"/>
              <a:t>데이터 세트와의 결과 비교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본 논문에서는 제안된 </a:t>
            </a:r>
            <a:r>
              <a:rPr lang="en-US" altLang="ko-KR" sz="1050" dirty="0"/>
              <a:t>LSTM IDS</a:t>
            </a:r>
            <a:r>
              <a:rPr lang="ko-KR" altLang="en-US" sz="1050" dirty="0"/>
              <a:t>를 자동차 </a:t>
            </a:r>
            <a:r>
              <a:rPr lang="en-US" altLang="ko-KR" sz="1050" dirty="0"/>
              <a:t>IDS</a:t>
            </a:r>
            <a:r>
              <a:rPr lang="ko-KR" altLang="en-US" sz="1050" dirty="0"/>
              <a:t>의 생존 분석 데이터 세트에 적용한다</a:t>
            </a:r>
            <a:r>
              <a:rPr lang="en-US" altLang="ko-KR" sz="1050" dirty="0"/>
              <a:t>.</a:t>
            </a:r>
          </a:p>
          <a:p>
            <a:pPr lvl="2">
              <a:defRPr/>
            </a:pPr>
            <a:r>
              <a:rPr lang="ko-KR" altLang="en-US" sz="950" dirty="0"/>
              <a:t>데이터 세트에는 </a:t>
            </a:r>
            <a:r>
              <a:rPr lang="en-US" altLang="ko-KR" sz="950" dirty="0"/>
              <a:t>Flooding, Fuzzy </a:t>
            </a:r>
            <a:r>
              <a:rPr lang="ko-KR" altLang="en-US" sz="950" dirty="0"/>
              <a:t>및 </a:t>
            </a:r>
            <a:r>
              <a:rPr lang="en-US" altLang="ko-KR" sz="950" dirty="0"/>
              <a:t>Malfunction</a:t>
            </a:r>
            <a:r>
              <a:rPr lang="ko-KR" altLang="en-US" sz="950" dirty="0"/>
              <a:t> 공격이 포함된 세 가지 다른 자동차 모델이 포함되어 있다</a:t>
            </a:r>
            <a:r>
              <a:rPr lang="en-US" altLang="ko-KR" sz="9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아래 두 개의 표에서 </a:t>
            </a:r>
            <a:r>
              <a:rPr lang="en-US" altLang="ko-KR" sz="1050" dirty="0"/>
              <a:t>LSTM</a:t>
            </a:r>
            <a:r>
              <a:rPr lang="ko-KR" altLang="en-US" sz="1050" dirty="0"/>
              <a:t>이 </a:t>
            </a:r>
            <a:r>
              <a:rPr lang="en-US" altLang="ko-KR" sz="1050" dirty="0"/>
              <a:t>Flooding </a:t>
            </a:r>
            <a:r>
              <a:rPr lang="ko-KR" altLang="en-US" sz="1050" dirty="0"/>
              <a:t>및 오작동 탐지율이 거의 </a:t>
            </a:r>
            <a:r>
              <a:rPr lang="en-US" altLang="ko-KR" sz="1050" dirty="0"/>
              <a:t>1.00</a:t>
            </a:r>
            <a:r>
              <a:rPr lang="ko-KR" altLang="en-US" sz="1050" dirty="0"/>
              <a:t>이고 퍼지 공격에 대해 거의 보이지 않는 거의 </a:t>
            </a:r>
            <a:r>
              <a:rPr lang="en-US" altLang="ko-KR" sz="1050" dirty="0"/>
              <a:t>100%</a:t>
            </a:r>
            <a:r>
              <a:rPr lang="ko-KR" altLang="en-US" sz="1050" dirty="0"/>
              <a:t>의 정확도로 공격을 감지할 수 있다는 실험 결과를 볼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D1DE365-B610-2765-F7FB-EB6EE910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28" y="2266950"/>
            <a:ext cx="3362661" cy="196229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38556F4-E85D-7D8F-277E-030CCADC3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76368"/>
            <a:ext cx="3362660" cy="1672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8A3D0-80A7-2F7B-C5A2-A46FE33B6F46}"/>
              </a:ext>
            </a:extLst>
          </p:cNvPr>
          <p:cNvSpPr txBox="1"/>
          <p:nvPr/>
        </p:nvSpPr>
        <p:spPr>
          <a:xfrm>
            <a:off x="1219200" y="4229245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LSTM </a:t>
            </a:r>
            <a:r>
              <a:rPr lang="ko-KR" altLang="en-US" sz="900" b="1" dirty="0"/>
              <a:t>이진 분류 결과 </a:t>
            </a:r>
            <a:r>
              <a:rPr lang="en-US" altLang="ko-KR" sz="900" b="1" dirty="0"/>
              <a:t>– </a:t>
            </a:r>
            <a:r>
              <a:rPr lang="ko-KR" altLang="en-US" sz="900" b="1" dirty="0"/>
              <a:t>자동차 </a:t>
            </a:r>
            <a:r>
              <a:rPr lang="en-US" altLang="ko-KR" sz="900" b="1" dirty="0"/>
              <a:t>IDS</a:t>
            </a:r>
            <a:r>
              <a:rPr lang="ko-KR" altLang="en-US" sz="900" b="1" dirty="0"/>
              <a:t>에 대한 생존 분석 데이터 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63838-528E-D803-6211-8D56F841123E}"/>
              </a:ext>
            </a:extLst>
          </p:cNvPr>
          <p:cNvSpPr txBox="1"/>
          <p:nvPr/>
        </p:nvSpPr>
        <p:spPr>
          <a:xfrm>
            <a:off x="4701789" y="4019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LSTM </a:t>
            </a:r>
            <a:r>
              <a:rPr lang="en-US" altLang="ko-KR" sz="900" b="1" dirty="0" err="1"/>
              <a:t>Multicass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분류 결과 </a:t>
            </a:r>
            <a:r>
              <a:rPr lang="en-US" altLang="ko-KR" sz="900" b="1" dirty="0"/>
              <a:t>– </a:t>
            </a:r>
            <a:r>
              <a:rPr lang="ko-KR" altLang="en-US" sz="900" b="1" dirty="0"/>
              <a:t>자동차 </a:t>
            </a:r>
            <a:r>
              <a:rPr lang="en-US" altLang="ko-KR" sz="900" b="1" dirty="0"/>
              <a:t>IDS</a:t>
            </a:r>
            <a:r>
              <a:rPr lang="ko-KR" altLang="en-US" sz="900" b="1" dirty="0"/>
              <a:t>에 대한 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생존 분석 데이터 세트</a:t>
            </a:r>
            <a:r>
              <a:rPr lang="en-US" altLang="ko-KR" sz="900" b="1" dirty="0"/>
              <a:t> 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2230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CONCLUSION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 dirty="0"/>
              <a:t>결론</a:t>
            </a:r>
            <a:endParaRPr lang="en-US" altLang="ko-KR" sz="1300" dirty="0"/>
          </a:p>
          <a:p>
            <a:pPr lvl="1">
              <a:defRPr/>
            </a:pPr>
            <a:r>
              <a:rPr lang="ko-KR" altLang="en-US" sz="1050" dirty="0"/>
              <a:t>본 논문에서는 차량 내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네트워크 공격을 위한 효과적인 장단기 메모리</a:t>
            </a:r>
            <a:r>
              <a:rPr lang="en-US" altLang="ko-KR" sz="1050" dirty="0"/>
              <a:t>(LSTM) </a:t>
            </a:r>
            <a:r>
              <a:rPr lang="ko-KR" altLang="en-US" sz="1050" dirty="0"/>
              <a:t>기반 침입 탐지 시스템</a:t>
            </a:r>
            <a:r>
              <a:rPr lang="en-US" altLang="ko-KR" sz="1050" dirty="0"/>
              <a:t>(IDS)</a:t>
            </a:r>
            <a:r>
              <a:rPr lang="ko-KR" altLang="en-US" sz="1050" dirty="0"/>
              <a:t>을 제안한다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실제 차량에서 </a:t>
            </a:r>
            <a:r>
              <a:rPr lang="ko-KR" altLang="en-US" sz="1050" dirty="0" err="1"/>
              <a:t>무공격</a:t>
            </a:r>
            <a:r>
              <a:rPr lang="ko-KR" altLang="en-US" sz="1050" dirty="0"/>
              <a:t> 트래픽을 추출하여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공격 데이터 세트를 개발한다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해당 연구에서는 </a:t>
            </a:r>
            <a:r>
              <a:rPr lang="ko-KR" altLang="en-US" sz="1050" dirty="0" err="1"/>
              <a:t>무공격</a:t>
            </a:r>
            <a:r>
              <a:rPr lang="ko-KR" altLang="en-US" sz="1050" dirty="0"/>
              <a:t> 데이터 세트에 </a:t>
            </a:r>
            <a:r>
              <a:rPr lang="en-US" altLang="ko-KR" sz="1050" dirty="0"/>
              <a:t>DoS, Fuzzing, Spoofing</a:t>
            </a:r>
            <a:r>
              <a:rPr lang="ko-KR" altLang="en-US" sz="1050" dirty="0"/>
              <a:t>의 세 가지 공격 유형을 주입하여 공격 데이터 세트를 생성한다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데이터 세트를 효과적으로 전처리하고</a:t>
            </a:r>
            <a:r>
              <a:rPr lang="en-US" altLang="ko-KR" sz="1050" dirty="0"/>
              <a:t>, </a:t>
            </a:r>
            <a:r>
              <a:rPr lang="ko-KR" altLang="en-US" sz="1050" dirty="0"/>
              <a:t>제안된 </a:t>
            </a:r>
            <a:r>
              <a:rPr lang="en-US" altLang="ko-KR" sz="1050" dirty="0"/>
              <a:t>LSTM </a:t>
            </a:r>
            <a:r>
              <a:rPr lang="ko-KR" altLang="en-US" sz="1050" dirty="0"/>
              <a:t>모델은 </a:t>
            </a:r>
            <a:r>
              <a:rPr lang="en-US" altLang="ko-KR" sz="1050" dirty="0"/>
              <a:t>99.995%</a:t>
            </a:r>
            <a:r>
              <a:rPr lang="ko-KR" altLang="en-US" sz="1050" dirty="0"/>
              <a:t>의 높은 정확도와 고려했던 계층과 최적화에 대한 낮은 </a:t>
            </a:r>
            <a:r>
              <a:rPr lang="en-US" altLang="ko-KR" sz="1050" dirty="0"/>
              <a:t>FPR </a:t>
            </a:r>
            <a:r>
              <a:rPr lang="ko-KR" altLang="en-US" sz="1050" dirty="0"/>
              <a:t>및 </a:t>
            </a:r>
            <a:r>
              <a:rPr lang="en-US" altLang="ko-KR" sz="1050" dirty="0"/>
              <a:t>FNR</a:t>
            </a:r>
            <a:r>
              <a:rPr lang="ko-KR" altLang="en-US" sz="1050" dirty="0"/>
              <a:t>로 정상 및 공격 클래스를 분류할 수 있다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초 매개 변수 값의 변화를 철저히 연구하고 효율적인 탐지 정확도와 탐지율을 달성하기 위해 최적으로 매개 변수 값을 선택한다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ko-KR" altLang="en-US" sz="1050" dirty="0"/>
              <a:t>실험 결과에 따르면</a:t>
            </a:r>
            <a:r>
              <a:rPr lang="en-US" altLang="ko-KR" sz="1050" dirty="0"/>
              <a:t>, Vanilla LSTM</a:t>
            </a:r>
            <a:r>
              <a:rPr lang="ko-KR" altLang="en-US" sz="1050" dirty="0"/>
              <a:t>은 </a:t>
            </a:r>
            <a:r>
              <a:rPr lang="en-US" altLang="ko-KR" sz="1050" dirty="0"/>
              <a:t>Sigmoid </a:t>
            </a:r>
            <a:r>
              <a:rPr lang="ko-KR" altLang="en-US" sz="1050" dirty="0"/>
              <a:t>활성화 기능으로 최고의 검출 정확도를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Nadam</a:t>
            </a:r>
            <a:r>
              <a:rPr lang="en-US" altLang="ko-KR" sz="1050" dirty="0"/>
              <a:t> OPTIMIZER</a:t>
            </a:r>
            <a:r>
              <a:rPr lang="ko-KR" altLang="en-US" sz="1050" dirty="0"/>
              <a:t>는 </a:t>
            </a:r>
            <a:r>
              <a:rPr lang="ko-KR" altLang="en-US" sz="1050" dirty="0" err="1"/>
              <a:t>학습률</a:t>
            </a:r>
            <a:r>
              <a:rPr lang="ko-KR" altLang="en-US" sz="1050" dirty="0"/>
              <a:t> </a:t>
            </a:r>
            <a:r>
              <a:rPr lang="en-US" altLang="ko-KR" sz="1050" dirty="0"/>
              <a:t>0.0001</a:t>
            </a:r>
            <a:r>
              <a:rPr lang="ko-KR" altLang="en-US" sz="1050" dirty="0"/>
              <a:t>로 제공한다</a:t>
            </a:r>
            <a:r>
              <a:rPr lang="en-US" altLang="ko-KR" sz="1050" dirty="0"/>
              <a:t>. </a:t>
            </a:r>
            <a:r>
              <a:rPr lang="ko-KR" altLang="en-US" sz="1050" dirty="0"/>
              <a:t>또한</a:t>
            </a:r>
            <a:r>
              <a:rPr lang="en-US" altLang="ko-KR" sz="1050" dirty="0"/>
              <a:t>, </a:t>
            </a:r>
            <a:r>
              <a:rPr lang="ko-KR" altLang="en-US" sz="1050" dirty="0"/>
              <a:t>제안된 모델 탐지율이 </a:t>
            </a:r>
            <a:r>
              <a:rPr lang="en-US" altLang="ko-KR" sz="1050" dirty="0"/>
              <a:t>CAN </a:t>
            </a:r>
            <a:r>
              <a:rPr lang="ko-KR" altLang="en-US" sz="1050" dirty="0"/>
              <a:t>버스 공격 탐지와 관련된 작업을 능가한다는 것을 보여주기 위해 생존 분석 데이터 세트로 실험을 수행한다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4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dirty="0"/>
              <a:t>소개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b="1" dirty="0"/>
              <a:t>Start of Frame</a:t>
            </a:r>
          </a:p>
          <a:p>
            <a:pPr lvl="2">
              <a:defRPr/>
            </a:pPr>
            <a:r>
              <a:rPr lang="ko-KR" altLang="en-US" dirty="0"/>
              <a:t>프레임 시작 비트는  </a:t>
            </a:r>
            <a:r>
              <a:rPr lang="en-US" altLang="ko-KR" dirty="0"/>
              <a:t>CAN</a:t>
            </a:r>
            <a:r>
              <a:rPr lang="ko-KR" altLang="en-US" dirty="0"/>
              <a:t> 메시지 전송 시작과 관련하여 모든 노드를 동기화하고 알리는데 사용된다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b="1" dirty="0"/>
              <a:t>CAN ID (Arbitration Field)</a:t>
            </a:r>
          </a:p>
          <a:p>
            <a:pPr lvl="2">
              <a:defRPr/>
            </a:pPr>
            <a:r>
              <a:rPr lang="en-US" altLang="ko-KR" dirty="0"/>
              <a:t>CAN ID</a:t>
            </a:r>
            <a:r>
              <a:rPr lang="ko-KR" altLang="en-US" dirty="0"/>
              <a:t>는 메시지를 수신해야 하는 </a:t>
            </a:r>
            <a:r>
              <a:rPr lang="en-US" altLang="ko-KR" dirty="0"/>
              <a:t>ECU</a:t>
            </a:r>
            <a:r>
              <a:rPr lang="ko-KR" altLang="en-US" dirty="0"/>
              <a:t> 식별 번호에 사용되고</a:t>
            </a:r>
            <a:r>
              <a:rPr lang="en-US" altLang="ko-KR" dirty="0"/>
              <a:t>,</a:t>
            </a:r>
            <a:r>
              <a:rPr lang="ko-KR" altLang="en-US" dirty="0"/>
              <a:t> 크기는 </a:t>
            </a:r>
            <a:r>
              <a:rPr lang="en-US" altLang="ko-KR" dirty="0"/>
              <a:t>11</a:t>
            </a:r>
            <a:r>
              <a:rPr lang="ko-KR" altLang="en-US" dirty="0"/>
              <a:t>비트이다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메시지의 우선순위는 이 필드에 의해 설정되며</a:t>
            </a:r>
            <a:r>
              <a:rPr lang="en-US" altLang="ko-KR" dirty="0"/>
              <a:t>,</a:t>
            </a:r>
            <a:r>
              <a:rPr lang="ko-KR" altLang="en-US" dirty="0"/>
              <a:t> 일반적으로 값이 작을수록 우선순위가 높아진다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b="1" dirty="0"/>
              <a:t>DLC Field</a:t>
            </a:r>
          </a:p>
          <a:p>
            <a:pPr lvl="2">
              <a:defRPr/>
            </a:pPr>
            <a:r>
              <a:rPr lang="ko-KR" altLang="en-US" dirty="0"/>
              <a:t>데이터 길이 코드</a:t>
            </a:r>
            <a:r>
              <a:rPr lang="en-US" altLang="ko-KR" dirty="0"/>
              <a:t>(DLC)</a:t>
            </a:r>
            <a:r>
              <a:rPr lang="ko-KR" altLang="en-US" dirty="0"/>
              <a:t>는 데이터 필드의 바이트 길이를 나타내는 제어 필드의 일부이며 범위는 </a:t>
            </a:r>
            <a:r>
              <a:rPr lang="en-US" altLang="ko-KR" dirty="0"/>
              <a:t>0~8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b="1" dirty="0"/>
              <a:t>Data Field</a:t>
            </a:r>
            <a:r>
              <a:rPr lang="ko-KR" altLang="en-US" b="1" dirty="0"/>
              <a:t> </a:t>
            </a:r>
            <a:r>
              <a:rPr lang="en-US" altLang="ko-KR" b="1" dirty="0"/>
              <a:t>(Payload)</a:t>
            </a:r>
          </a:p>
          <a:p>
            <a:pPr lvl="2">
              <a:defRPr/>
            </a:pPr>
            <a:r>
              <a:rPr lang="ko-KR" altLang="en-US" dirty="0"/>
              <a:t>수신된 </a:t>
            </a:r>
            <a:r>
              <a:rPr lang="en-US" altLang="ko-KR" dirty="0"/>
              <a:t>ECU</a:t>
            </a:r>
            <a:r>
              <a:rPr lang="ko-KR" altLang="en-US" dirty="0"/>
              <a:t>에 의해 해석되는 애플리케이션 페이로드 데이터를 포함한다</a:t>
            </a:r>
            <a:r>
              <a:rPr lang="en-US" altLang="ko-KR" dirty="0"/>
              <a:t>.</a:t>
            </a:r>
          </a:p>
          <a:p>
            <a:pPr marL="182562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570" b="15070"/>
          <a:stretch>
            <a:fillRect/>
          </a:stretch>
        </p:blipFill>
        <p:spPr>
          <a:xfrm>
            <a:off x="457200" y="1123950"/>
            <a:ext cx="455322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885950"/>
            <a:ext cx="3276600" cy="24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Fig1</a:t>
            </a:r>
            <a:r>
              <a:rPr lang="en-US" altLang="ko-KR" sz="1000"/>
              <a:t>. CAN</a:t>
            </a:r>
            <a:r>
              <a:rPr lang="ko-KR" altLang="en-US" sz="1000"/>
              <a:t> </a:t>
            </a:r>
            <a:r>
              <a:rPr lang="en-US" altLang="ko-KR" sz="1000"/>
              <a:t>message format in 11bit mode with DLC=8.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5657</Words>
  <Application>Microsoft Office PowerPoint</Application>
  <PresentationFormat>화면 슬라이드 쇼(16:9)</PresentationFormat>
  <Paragraphs>611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3" baseType="lpstr">
      <vt:lpstr>-apple-system</vt:lpstr>
      <vt:lpstr>HY견고딕</vt:lpstr>
      <vt:lpstr>HY헤드라인M</vt:lpstr>
      <vt:lpstr>맑은 고딕</vt:lpstr>
      <vt:lpstr>Arial</vt:lpstr>
      <vt:lpstr>Cambria Math</vt:lpstr>
      <vt:lpstr>Impact</vt:lpstr>
      <vt:lpstr>Open Sans</vt:lpstr>
      <vt:lpstr>기본슬라이드#01</vt:lpstr>
      <vt:lpstr>LSTM-Based Intrusion Detection System  for In-Vehicle Can Bus Communications </vt:lpstr>
      <vt:lpstr>목차</vt:lpstr>
      <vt:lpstr>목차</vt:lpstr>
      <vt:lpstr>목차</vt:lpstr>
      <vt:lpstr>목차</vt:lpstr>
      <vt:lpstr>PowerPoint 프레젠테이션</vt:lpstr>
      <vt:lpstr>ABSTRACT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프레젠테이션</vt:lpstr>
      <vt:lpstr> RELATED WORKS</vt:lpstr>
      <vt:lpstr> RELATED WORKS</vt:lpstr>
      <vt:lpstr> RELATED WORKS</vt:lpstr>
      <vt:lpstr> RELATED WORKS</vt:lpstr>
      <vt:lpstr> RELATED WORKS</vt:lpstr>
      <vt:lpstr>PowerPoint 프레젠테이션</vt:lpstr>
      <vt:lpstr>ATTACKS USED IN THE MODEL</vt:lpstr>
      <vt:lpstr>ATTACKS USED IN THE MODEL</vt:lpstr>
      <vt:lpstr>ATTACKS USED IN THE MODEL</vt:lpstr>
      <vt:lpstr>PowerPoint 프레젠테이션</vt:lpstr>
      <vt:lpstr>DATASET GENERATION</vt:lpstr>
      <vt:lpstr>DATASET GENERATION</vt:lpstr>
      <vt:lpstr>PowerPoint 프레젠테이션</vt:lpstr>
      <vt:lpstr>ATTACK SCENARIOS</vt:lpstr>
      <vt:lpstr>ATTACK SCENARIOS</vt:lpstr>
      <vt:lpstr>ATTACK SCENARIOS</vt:lpstr>
      <vt:lpstr>ATTACK SCENARIOS</vt:lpstr>
      <vt:lpstr>ATTACK SCENARIOS</vt:lpstr>
      <vt:lpstr>ATTACK SCENARIOS</vt:lpstr>
      <vt:lpstr>ATTACK SCENARIOS</vt:lpstr>
      <vt:lpstr>PowerPoint 프레젠테이션</vt:lpstr>
      <vt:lpstr>LSTM-BASED NETWORK INTRUSION DETECTION SYSTEM</vt:lpstr>
      <vt:lpstr>LSTM-BASED NETWORK INTRUSION DETECTION SYSTEM</vt:lpstr>
      <vt:lpstr>LSTM-BASED NETWORK INTRUSION DETECTION SYSTEM</vt:lpstr>
      <vt:lpstr>PowerPoint 프레젠테이션</vt:lpstr>
      <vt:lpstr>DATASET PREPROCESSING</vt:lpstr>
      <vt:lpstr>DATASET PREPROCESSING</vt:lpstr>
      <vt:lpstr>PowerPoint 프레젠테이션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APPLICATION OF THE LONG SHORT-TERM MEMORY(LSTM) MODEL</vt:lpstr>
      <vt:lpstr>PowerPoint 프레젠테이션</vt:lpstr>
      <vt:lpstr>EXPERIMENT RESULTS AND PERFORMANCE EVALUATION</vt:lpstr>
      <vt:lpstr>EXPERIMENT RESULTS AND PERFORMANCE EVALUATION</vt:lpstr>
      <vt:lpstr>PowerPoint 프레젠테이션</vt:lpstr>
      <vt:lpstr>LSTM LAYER(S) – ATTACKS CLASSIFICATION EXPERIMENT RESULTS</vt:lpstr>
      <vt:lpstr>LSTM LAYER(S) – ATTACKS CLASSIFICATION EXPERIMENT RESULTS</vt:lpstr>
      <vt:lpstr>LSTM LAYER(S) – ATTACKS CLASSIFICATION EXPERIMENT RESULTS</vt:lpstr>
      <vt:lpstr>LSTM LAYER(S) – ATTACKS CLASSIFICATION EXPERIMENT RESULTS</vt:lpstr>
      <vt:lpstr>LSTM LAYER(S) – ATTACKS CLASSIFICATION EXPERIMENT RESULTS</vt:lpstr>
      <vt:lpstr>LSTM LAYER(S) – ATTACKS CLASSIFICATION EXPERIMENT RESULTS</vt:lpstr>
      <vt:lpstr>PowerPoint 프레젠테이션</vt:lpstr>
      <vt:lpstr>NADAM LEARNING RATE – LSTM CLASSIFICATION RESULTS</vt:lpstr>
      <vt:lpstr>NADAM LEARNING RATE – LSTM CLASSIFICATION RESULTS</vt:lpstr>
      <vt:lpstr>PowerPoint 프레젠테이션</vt:lpstr>
      <vt:lpstr>OPTIMIZERS – CLASSIFICATION RESULTS</vt:lpstr>
      <vt:lpstr>OPTIMIZERS – CLASSIFICATION RESULTS</vt:lpstr>
      <vt:lpstr>PowerPoint 프레젠테이션</vt:lpstr>
      <vt:lpstr>ACTIVATION FUNCTION – CLASSIFICATION RESULTS</vt:lpstr>
      <vt:lpstr>ACTIVATION FUNCTION – CLASSIFICATION RESULTS</vt:lpstr>
      <vt:lpstr>PowerPoint 프레젠테이션</vt:lpstr>
      <vt:lpstr>LOSS FUNCTION – CLASSIFICATION RESULTS</vt:lpstr>
      <vt:lpstr>PowerPoint 프레젠테이션</vt:lpstr>
      <vt:lpstr>RESULTS COMPARISION WITH THE SURVIVAL ANALYSIS METHOD/DATASET</vt:lpstr>
      <vt:lpstr>RESULTS COMPARISION WITH THE SURVIVAL ANALYSIS METHOD/DATASET</vt:lpstr>
      <vt:lpstr>CONCLUSION</vt:lpstr>
      <vt:lpstr>PowerPoint 프레젠테이션</vt:lpstr>
      <vt:lpstr>PowerPoint 프레젠테이션</vt:lpstr>
    </vt:vector>
  </TitlesOfParts>
  <Manager/>
  <Company>해킹대응기술연구실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유 수경</cp:lastModifiedBy>
  <cp:revision>2045</cp:revision>
  <dcterms:created xsi:type="dcterms:W3CDTF">2013-04-14T18:18:29Z</dcterms:created>
  <dcterms:modified xsi:type="dcterms:W3CDTF">2022-08-31T10:05:43Z</dcterms:modified>
  <cp:version/>
</cp:coreProperties>
</file>