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76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7526" autoAdjust="0"/>
    <p:restoredTop sz="98832" autoAdjust="0"/>
  </p:normalViewPr>
  <p:slideViewPr>
    <p:cSldViewPr>
      <p:cViewPr varScale="1">
        <p:scale>
          <a:sx n="100" d="100"/>
          <a:sy n="100" d="100"/>
        </p:scale>
        <p:origin x="930" y="114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>
        <p:guide orient="horz" pos="2880"/>
        <p:guide pos="2154"/>
      </p:guideLst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presProps" Target="presProps.xml"  /><Relationship Id="rId46" Type="http://schemas.openxmlformats.org/officeDocument/2006/relationships/viewProps" Target="viewProps.xml"  /><Relationship Id="rId47" Type="http://schemas.openxmlformats.org/officeDocument/2006/relationships/theme" Target="theme/theme1.xml"  /><Relationship Id="rId48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>
                <a:latin typeface="Arial"/>
              </a:rPr>
              <a:t/>
            </a:r>
            <a:endParaRPr lang="ko-KR" altLang="en-US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093954A-C201-EB40-9459-342C786798D2}" type="datetime1">
              <a:rPr lang="en-US">
                <a:latin typeface="Arial"/>
              </a:rPr>
              <a:pPr lvl="0">
                <a:defRPr/>
              </a:pPr>
              <a:t>8/1/2022</a:t>
            </a:fld>
            <a:endParaRPr lang="en-US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>
                <a:latin typeface="Arial"/>
              </a:rPr>
              <a:t/>
            </a:r>
            <a:endParaRPr lang="ko-KR" altLang="en-US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F52853C-6216-544B-82BE-E4DDDB9FF424}" type="slidenum">
              <a:rPr lang="en-US">
                <a:latin typeface="Arial"/>
              </a:rPr>
              <a:pPr lvl="0">
                <a:defRPr/>
              </a:pPr>
              <a:t>‹#›</a:t>
            </a:fld>
            <a:endParaRPr lang="en-US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Arial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Arial"/>
              </a:defRPr>
            </a:lvl1pPr>
          </a:lstStyle>
          <a:p>
            <a:pPr lvl="0">
              <a:defRPr/>
            </a:pPr>
            <a:fld id="{7D7D0FC4-79A4-4CD6-9D21-6D2AFDDF42EC}" type="datetime1">
              <a:rPr lang="en-JM"/>
              <a:pPr lvl="0">
                <a:defRPr/>
              </a:pPr>
              <a:t>2022-08-01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Arial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Arial"/>
              </a:defRPr>
            </a:lvl1pPr>
          </a:lstStyle>
          <a:p>
            <a:pPr lvl="0">
              <a:defRPr/>
            </a:pPr>
            <a:fld id="{FEA829E4-7B8F-48ED-BCF8-1C0A3C644052}" type="slidenum">
              <a:rPr lang="en-JM"/>
              <a:pPr lvl="0">
                <a:defRPr/>
              </a:pPr>
              <a:t>‹#›</a:t>
            </a:fld>
            <a:endParaRPr lang="en-J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Relationship Id="rId4" Type="http://schemas.openxmlformats.org/officeDocument/2006/relationships/image" Target="../media/image3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슬라이드#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내지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34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 descr="포토갤러리 | 한림대학교 &amp;gt; 대학생활 &amp;gt; 미디어센터 &amp;gt; 포토갤러리">
            <a:extLst>
              <a:ext uri="{FF2B5EF4-FFF2-40B4-BE49-F238E27FC236}">
                <a16:creationId xmlns:a16="http://schemas.microsoft.com/office/drawing/2014/main" id="{00888926-D595-454E-A2DF-DF35D012197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62" b="6846"/>
          <a:stretch/>
        </p:blipFill>
        <p:spPr bwMode="auto">
          <a:xfrm>
            <a:off x="0" y="0"/>
            <a:ext cx="9143642" cy="434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/>
          <p:nvPr/>
        </p:nvSpPr>
        <p:spPr>
          <a:xfrm>
            <a:off x="0" y="3048002"/>
            <a:ext cx="9144000" cy="1295400"/>
          </a:xfrm>
          <a:prstGeom prst="rect">
            <a:avLst/>
          </a:prstGeom>
          <a:solidFill>
            <a:srgbClr val="0066B3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Open Sans"/>
              <a:cs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97399" y="3484704"/>
            <a:ext cx="2041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한림대학교 소프트웨어융합대학</a:t>
            </a:r>
            <a:endParaRPr lang="en-JM" sz="1000" b="1" dirty="0">
              <a:solidFill>
                <a:schemeClr val="bg1"/>
              </a:solidFill>
              <a:latin typeface="+mn-ea"/>
              <a:ea typeface="+mn-ea"/>
              <a:cs typeface="Open Sans"/>
            </a:endParaRPr>
          </a:p>
        </p:txBody>
      </p:sp>
      <p:cxnSp>
        <p:nvCxnSpPr>
          <p:cNvPr id="13" name="Straight Connector 4"/>
          <p:cNvCxnSpPr/>
          <p:nvPr/>
        </p:nvCxnSpPr>
        <p:spPr>
          <a:xfrm>
            <a:off x="6797400" y="3442519"/>
            <a:ext cx="0" cy="54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97399" y="3673365"/>
            <a:ext cx="1980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(Data-driven Cybersecurity Research Lab)</a:t>
            </a:r>
            <a:endParaRPr lang="en-JM" sz="1000" b="1" dirty="0">
              <a:solidFill>
                <a:schemeClr val="bg1"/>
              </a:solidFill>
              <a:latin typeface="+mn-ea"/>
              <a:ea typeface="+mn-ea"/>
              <a:cs typeface="Open Sans"/>
            </a:endParaRPr>
          </a:p>
        </p:txBody>
      </p:sp>
      <p:cxnSp>
        <p:nvCxnSpPr>
          <p:cNvPr id="16" name="Straight Connector 12"/>
          <p:cNvCxnSpPr/>
          <p:nvPr/>
        </p:nvCxnSpPr>
        <p:spPr>
          <a:xfrm>
            <a:off x="6797399" y="3712519"/>
            <a:ext cx="2118001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3257550"/>
            <a:ext cx="4953000" cy="432598"/>
          </a:xfrm>
        </p:spPr>
        <p:txBody>
          <a:bodyPr anchor="ctr">
            <a:normAutofit/>
          </a:bodyPr>
          <a:lstStyle>
            <a:lvl1pPr algn="l">
              <a:defRPr sz="2600" b="0" cap="all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endParaRPr lang="en-JM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838200" y="3733489"/>
            <a:ext cx="4953000" cy="362261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07623ED-BE74-431C-8C86-59F5323E39F8}"/>
              </a:ext>
            </a:extLst>
          </p:cNvPr>
          <p:cNvGrpSpPr/>
          <p:nvPr userDrawn="1"/>
        </p:nvGrpSpPr>
        <p:grpSpPr>
          <a:xfrm>
            <a:off x="137160" y="4431030"/>
            <a:ext cx="1577521" cy="635550"/>
            <a:chOff x="7545064" y="432816"/>
            <a:chExt cx="1577521" cy="635550"/>
          </a:xfrm>
        </p:grpSpPr>
        <p:pic>
          <p:nvPicPr>
            <p:cNvPr id="22" name="Picture 6" descr="심볼마크 | 한림대학교 &amp;gt; 대학소개 &amp;gt; 대학상징 &amp;gt; UI &amp;gt; 심볼마크">
              <a:extLst>
                <a:ext uri="{FF2B5EF4-FFF2-40B4-BE49-F238E27FC236}">
                  <a16:creationId xmlns:a16="http://schemas.microsoft.com/office/drawing/2014/main" id="{366E4779-A6A4-43AD-9877-9BD396EB432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5064" y="432816"/>
              <a:ext cx="840837" cy="402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2E376F-1520-4650-A689-5269D9A64AD6}"/>
                </a:ext>
              </a:extLst>
            </p:cNvPr>
            <p:cNvSpPr txBox="1"/>
            <p:nvPr userDrawn="1"/>
          </p:nvSpPr>
          <p:spPr>
            <a:xfrm>
              <a:off x="8139624" y="591312"/>
              <a:ext cx="98296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32455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HALLYM</a:t>
              </a:r>
            </a:p>
            <a:p>
              <a:pPr algn="ctr"/>
              <a:r>
                <a:rPr lang="en-US" altLang="ko-KR" sz="1100" dirty="0">
                  <a:solidFill>
                    <a:srgbClr val="232455"/>
                  </a:solidFill>
                </a:rPr>
                <a:t>UNIVERSITY</a:t>
              </a:r>
              <a:endParaRPr lang="ko-KR" altLang="en-US" sz="1100" dirty="0">
                <a:solidFill>
                  <a:srgbClr val="23245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5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타슬라이드#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내지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52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8906" y="0"/>
            <a:ext cx="9152906" cy="3790950"/>
          </a:xfrm>
          <a:prstGeom prst="rect">
            <a:avLst/>
          </a:prstGeom>
          <a:solidFill>
            <a:srgbClr val="0066B3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JM" sz="1200" dirty="0">
              <a:latin typeface="Open San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A886918-AD7D-4945-82B8-306ADF5CCBB9}"/>
              </a:ext>
            </a:extLst>
          </p:cNvPr>
          <p:cNvGrpSpPr/>
          <p:nvPr userDrawn="1"/>
        </p:nvGrpSpPr>
        <p:grpSpPr>
          <a:xfrm>
            <a:off x="137160" y="4431030"/>
            <a:ext cx="1577521" cy="635550"/>
            <a:chOff x="7545064" y="432816"/>
            <a:chExt cx="1577521" cy="635550"/>
          </a:xfrm>
        </p:grpSpPr>
        <p:pic>
          <p:nvPicPr>
            <p:cNvPr id="11" name="Picture 6" descr="심볼마크 | 한림대학교 &amp;gt; 대학소개 &amp;gt; 대학상징 &amp;gt; UI &amp;gt; 심볼마크">
              <a:extLst>
                <a:ext uri="{FF2B5EF4-FFF2-40B4-BE49-F238E27FC236}">
                  <a16:creationId xmlns:a16="http://schemas.microsoft.com/office/drawing/2014/main" id="{3EF6098A-2287-4919-BB78-03C9C8901C3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5064" y="432816"/>
              <a:ext cx="840837" cy="402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89C4CA-2D33-43A5-B6F7-ED708463A9FF}"/>
                </a:ext>
              </a:extLst>
            </p:cNvPr>
            <p:cNvSpPr txBox="1"/>
            <p:nvPr userDrawn="1"/>
          </p:nvSpPr>
          <p:spPr>
            <a:xfrm>
              <a:off x="8139624" y="591312"/>
              <a:ext cx="98296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32455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HALLYM</a:t>
              </a:r>
            </a:p>
            <a:p>
              <a:pPr algn="ctr"/>
              <a:r>
                <a:rPr lang="en-US" altLang="ko-KR" sz="1100" dirty="0">
                  <a:solidFill>
                    <a:srgbClr val="232455"/>
                  </a:solidFill>
                </a:rPr>
                <a:t>UNIVERSITY</a:t>
              </a:r>
              <a:endParaRPr lang="ko-KR" altLang="en-US" sz="1100" dirty="0">
                <a:solidFill>
                  <a:srgbClr val="23245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7944716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슬라이드#0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02000" y="590550"/>
            <a:ext cx="7740000" cy="914400"/>
          </a:xfrm>
        </p:spPr>
        <p:txBody>
          <a:bodyPr anchor="b">
            <a:normAutofit/>
          </a:bodyPr>
          <a:lstStyle>
            <a:lvl1pPr algn="l">
              <a:defRPr sz="32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JM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33800" y="1581151"/>
            <a:ext cx="4708200" cy="533400"/>
          </a:xfr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부제목을 입력하십시오</a:t>
            </a:r>
            <a:endParaRPr lang="en-US" dirty="0"/>
          </a:p>
        </p:txBody>
      </p:sp>
      <p:sp>
        <p:nvSpPr>
          <p:cNvPr id="12" name="Rectangle 2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B3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200" dirty="0">
              <a:latin typeface="Open Sans"/>
              <a:cs typeface="Open Sans"/>
            </a:endParaRP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685800" y="1535430"/>
            <a:ext cx="7727190" cy="0"/>
          </a:xfrm>
          <a:prstGeom prst="line">
            <a:avLst/>
          </a:prstGeom>
          <a:ln w="19050">
            <a:solidFill>
              <a:srgbClr val="8115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88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슬라이드#0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B3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2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5420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슬라이드#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 userDrawn="1"/>
        </p:nvCxnSpPr>
        <p:spPr>
          <a:xfrm>
            <a:off x="478155" y="6667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563" indent="-182563">
              <a:buFont typeface="Arial" panose="020B0604020202020204" pitchFamily="34" charset="0"/>
              <a:buChar char="■"/>
              <a:defRPr lang="en-US" altLang="en-US" sz="1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8775" indent="-176213">
              <a:buFont typeface="Arial" panose="020B0604020202020204" pitchFamily="34" charset="0"/>
              <a:buChar char="□"/>
              <a:defRPr lang="en-US" sz="1200" b="0" kern="120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541338" indent="-182563">
              <a:defRPr lang="en-US" sz="11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lang="en-US" sz="105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>
              <a:defRPr lang="en-JM" sz="10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>
              <a:defRPr lang="en-JM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ko-KR" altLang="en-US" dirty="0"/>
              <a:t> 마스터 텍스트 스타일을 편집합니다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marL="541338" lvl="2" indent="-182563" algn="l" defTabSz="914400" rtl="0" eaLnBrk="1" latinLnBrk="0" hangingPunct="1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1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·내용슬라이드#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 userDrawn="1"/>
        </p:nvCxnSpPr>
        <p:spPr>
          <a:xfrm>
            <a:off x="478155" y="9043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idx="1"/>
          </p:nvPr>
        </p:nvSpPr>
        <p:spPr>
          <a:xfrm>
            <a:off x="381000" y="3638550"/>
            <a:ext cx="8382000" cy="99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4"/>
            <a:r>
              <a:rPr lang="ko-KR" altLang="en-US" dirty="0"/>
              <a:t>다섯째 수준</a:t>
            </a:r>
            <a:endParaRPr lang="en-JM" altLang="ko-KR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  <p:sp>
        <p:nvSpPr>
          <p:cNvPr id="6" name="Text Placeholder 2"/>
          <p:cNvSpPr>
            <a:spLocks noGrp="1"/>
          </p:cNvSpPr>
          <p:nvPr>
            <p:ph idx="10"/>
          </p:nvPr>
        </p:nvSpPr>
        <p:spPr>
          <a:xfrm>
            <a:off x="381000" y="1123950"/>
            <a:ext cx="83820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  <a:p>
            <a:pPr lvl="4"/>
            <a:r>
              <a:rPr lang="ko-KR" altLang="en-US" dirty="0"/>
              <a:t>다섯째 수준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69796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·내용슬라이드#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 userDrawn="1"/>
        </p:nvCxnSpPr>
        <p:spPr>
          <a:xfrm>
            <a:off x="478155" y="9043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381000" y="1123950"/>
            <a:ext cx="2772000" cy="350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rgbClr val="17375E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22" name="Text Placeholder 2"/>
          <p:cNvSpPr>
            <a:spLocks noGrp="1"/>
          </p:cNvSpPr>
          <p:nvPr>
            <p:ph idx="1"/>
          </p:nvPr>
        </p:nvSpPr>
        <p:spPr>
          <a:xfrm>
            <a:off x="3352800" y="1123950"/>
            <a:ext cx="54102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4"/>
            <a:r>
              <a:rPr lang="ko-KR" altLang="en-US" dirty="0"/>
              <a:t>다섯째 수준</a:t>
            </a:r>
            <a:endParaRPr lang="en-JM" altLang="ko-KR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08817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슬라이드#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 userDrawn="1"/>
        </p:nvCxnSpPr>
        <p:spPr>
          <a:xfrm>
            <a:off x="478155" y="9043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81001" y="1123950"/>
            <a:ext cx="8382000" cy="357088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endParaRPr lang="en-JM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556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슬라이드#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>
          <a:xfrm>
            <a:off x="478155" y="9043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381000" y="1123950"/>
            <a:ext cx="4114800" cy="350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rgbClr val="17375E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20" name="Picture Placeholder 24"/>
          <p:cNvSpPr>
            <a:spLocks noGrp="1"/>
          </p:cNvSpPr>
          <p:nvPr>
            <p:ph type="pic" sz="quarter" idx="24"/>
          </p:nvPr>
        </p:nvSpPr>
        <p:spPr>
          <a:xfrm>
            <a:off x="4648200" y="1123950"/>
            <a:ext cx="4114800" cy="350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rgbClr val="17375E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69113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#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478155" y="9043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7864727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theme" Target="../theme/theme1.xml"  /><Relationship Id="rId12" Type="http://schemas.openxmlformats.org/officeDocument/2006/relationships/image" Target="../media/image3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8580120" y="4865986"/>
            <a:ext cx="190500" cy="140970"/>
          </a:xfrm>
          <a:prstGeom prst="roundRect">
            <a:avLst/>
          </a:prstGeom>
          <a:solidFill>
            <a:srgbClr val="00B6AD"/>
          </a:solidFill>
          <a:ln>
            <a:solidFill>
              <a:srgbClr val="00B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801100" y="4865986"/>
            <a:ext cx="190500" cy="140970"/>
          </a:xfrm>
          <a:prstGeom prst="roundRect">
            <a:avLst/>
          </a:prstGeom>
          <a:solidFill>
            <a:srgbClr val="00B6AD"/>
          </a:solidFill>
          <a:ln>
            <a:solidFill>
              <a:srgbClr val="00B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23950"/>
            <a:ext cx="8382000" cy="3505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맑은 고딕" panose="020B0503020000020004" pitchFamily="50" charset="-127"/>
              <a:buChar char="▶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마스터 텍스트 스타일을 편집합니다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58775" marR="0" lvl="1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541338" marR="0" lvl="2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셋째 수준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15963" marR="0" lvl="3" indent="-1746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넷째 수준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898525" marR="0" lvl="4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다섯째 수준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1" name="Text Placeholder 6"/>
          <p:cNvSpPr txBox="1">
            <a:spLocks/>
          </p:cNvSpPr>
          <p:nvPr/>
        </p:nvSpPr>
        <p:spPr>
          <a:xfrm>
            <a:off x="3972058" y="5004818"/>
            <a:ext cx="1199883" cy="82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rgbClr val="A5A5A5"/>
                </a:solidFill>
                <a:latin typeface="+mn-lt"/>
                <a:cs typeface="ISOCT" pitchFamily="2" charset="0"/>
              </a:rPr>
              <a:t>©2022, DCRL</a:t>
            </a:r>
            <a:endParaRPr lang="en-JM" sz="600" b="0" dirty="0">
              <a:solidFill>
                <a:srgbClr val="A5A5A5"/>
              </a:solidFill>
              <a:latin typeface="+mn-lt"/>
              <a:ea typeface="+mn-ea"/>
              <a:cs typeface="Open Sans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295400" y="4936471"/>
            <a:ext cx="7162800" cy="0"/>
          </a:xfrm>
          <a:prstGeom prst="line">
            <a:avLst/>
          </a:prstGeom>
          <a:ln>
            <a:solidFill>
              <a:srgbClr val="00B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lide Number Placeholder 3"/>
          <p:cNvSpPr txBox="1">
            <a:spLocks/>
          </p:cNvSpPr>
          <p:nvPr/>
        </p:nvSpPr>
        <p:spPr>
          <a:xfrm>
            <a:off x="8412990" y="4827091"/>
            <a:ext cx="540000" cy="234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/>
                <a:ea typeface="Open Sans" pitchFamily="34" charset="0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7B18ED-D931-45F4-8873-1BEDAB4DC03E}" type="slidenum">
              <a:rPr lang="en-JM" sz="800" b="1" smtClean="0">
                <a:solidFill>
                  <a:schemeClr val="bg1"/>
                </a:solidFill>
                <a:latin typeface="+mn-ea"/>
                <a:ea typeface="+mn-ea"/>
                <a:cs typeface="Open Sans Light"/>
              </a:rPr>
              <a:pPr/>
              <a:t>‹#›</a:t>
            </a:fld>
            <a:endParaRPr lang="en-JM" sz="800" b="1" dirty="0">
              <a:solidFill>
                <a:schemeClr val="bg1"/>
              </a:solidFill>
              <a:latin typeface="+mn-ea"/>
              <a:ea typeface="+mn-ea"/>
              <a:cs typeface="Open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52478" y="4838027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21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AE650D1-AD9D-451C-A2C0-D8E0539F6E42}"/>
              </a:ext>
            </a:extLst>
          </p:cNvPr>
          <p:cNvGrpSpPr/>
          <p:nvPr userDrawn="1"/>
        </p:nvGrpSpPr>
        <p:grpSpPr>
          <a:xfrm>
            <a:off x="51432" y="4616847"/>
            <a:ext cx="1234443" cy="446056"/>
            <a:chOff x="7545064" y="432816"/>
            <a:chExt cx="1524624" cy="550909"/>
          </a:xfrm>
        </p:grpSpPr>
        <p:pic>
          <p:nvPicPr>
            <p:cNvPr id="24" name="Picture 6" descr="심볼마크 | 한림대학교 &amp;gt; 대학소개 &amp;gt; 대학상징 &amp;gt; UI &amp;gt; 심볼마크">
              <a:extLst>
                <a:ext uri="{FF2B5EF4-FFF2-40B4-BE49-F238E27FC236}">
                  <a16:creationId xmlns:a16="http://schemas.microsoft.com/office/drawing/2014/main" id="{540FE2A6-993D-4A7D-BB2F-C542AE74271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5064" y="432816"/>
              <a:ext cx="840837" cy="402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AD0507-B727-49F9-AD9A-18DB0F66FAAF}"/>
                </a:ext>
              </a:extLst>
            </p:cNvPr>
            <p:cNvSpPr txBox="1"/>
            <p:nvPr userDrawn="1"/>
          </p:nvSpPr>
          <p:spPr>
            <a:xfrm>
              <a:off x="8192524" y="591311"/>
              <a:ext cx="877164" cy="392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232455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HALLYM</a:t>
              </a:r>
            </a:p>
            <a:p>
              <a:pPr algn="ctr"/>
              <a:r>
                <a:rPr lang="en-US" altLang="ko-KR" sz="900" dirty="0">
                  <a:solidFill>
                    <a:srgbClr val="232455"/>
                  </a:solidFill>
                </a:rPr>
                <a:t>UNIVERSITY</a:t>
              </a:r>
              <a:endParaRPr lang="ko-KR" altLang="en-US" sz="900" dirty="0">
                <a:solidFill>
                  <a:srgbClr val="23245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33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710" r:id="rId3"/>
    <p:sldLayoutId id="2147483667" r:id="rId4"/>
    <p:sldLayoutId id="2147483715" r:id="rId5"/>
    <p:sldLayoutId id="2147483650" r:id="rId6"/>
    <p:sldLayoutId id="2147483705" r:id="rId7"/>
    <p:sldLayoutId id="2147483704" r:id="rId8"/>
    <p:sldLayoutId id="2147483695" r:id="rId9"/>
    <p:sldLayoutId id="2147483714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b="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Open Sans Light" panose="020B0306030504020204" pitchFamily="34" charset="0"/>
        </a:defRPr>
      </a:lvl1pPr>
    </p:titleStyle>
    <p:bodyStyle>
      <a:lvl1pPr marL="182563" marR="0" indent="-18256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맑은 고딕" panose="020B0503020000020004" pitchFamily="50" charset="-127"/>
        <a:buChar char="▶"/>
        <a:tabLst/>
        <a:defRPr sz="1600" kern="1200">
          <a:solidFill>
            <a:srgbClr val="262626"/>
          </a:solidFill>
          <a:latin typeface="+mn-ea"/>
          <a:ea typeface="+mn-ea"/>
          <a:cs typeface="+mn-cs"/>
        </a:defRPr>
      </a:lvl1pPr>
      <a:lvl2pPr marL="358775" marR="0" indent="-17621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 baseline="0">
          <a:solidFill>
            <a:srgbClr val="262626"/>
          </a:solidFill>
          <a:latin typeface="+mn-ea"/>
          <a:ea typeface="+mn-ea"/>
          <a:cs typeface="+mn-cs"/>
        </a:defRPr>
      </a:lvl2pPr>
      <a:lvl3pPr marL="541338" marR="0" indent="-18256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400" kern="1200">
          <a:solidFill>
            <a:srgbClr val="262626"/>
          </a:solidFill>
          <a:latin typeface="+mn-ea"/>
          <a:ea typeface="+mn-ea"/>
          <a:cs typeface="+mn-cs"/>
        </a:defRPr>
      </a:lvl3pPr>
      <a:lvl4pPr marL="715963" marR="0" indent="-174625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200" kern="1200">
          <a:solidFill>
            <a:srgbClr val="262626"/>
          </a:solidFill>
          <a:latin typeface="+mn-ea"/>
          <a:ea typeface="+mn-ea"/>
          <a:cs typeface="+mn-cs"/>
        </a:defRPr>
      </a:lvl4pPr>
      <a:lvl5pPr marL="898525" marR="0" indent="-18256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1200" kern="1200">
          <a:solidFill>
            <a:srgbClr val="262626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4" orient="horz" pos="291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5520" userDrawn="1">
          <p15:clr>
            <a:srgbClr val="F26B43"/>
          </p15:clr>
        </p15:guide>
        <p15:guide id="7" orient="horz" pos="708" userDrawn="1">
          <p15:clr>
            <a:srgbClr val="F26B43"/>
          </p15:clr>
        </p15:guide>
        <p15:guide id="8" orient="horz" pos="6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6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8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9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01</a:t>
            </a:r>
            <a:r>
              <a:rPr lang="ko-KR" altLang="en-US"/>
              <a:t>장</a:t>
            </a:r>
            <a:r>
              <a:rPr lang="en-US" altLang="ko-KR"/>
              <a:t>.</a:t>
            </a:r>
            <a:r>
              <a:rPr lang="ko-KR" altLang="en-US"/>
              <a:t> 위협 모델의 이해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20205209</a:t>
            </a:r>
            <a:r>
              <a:rPr lang="ko-KR" altLang="en-US"/>
              <a:t> 유수경</a:t>
            </a:r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/>
        </p:nvSpPr>
        <p:spPr>
          <a:xfrm>
            <a:off x="5486400" y="3943350"/>
            <a:ext cx="1066800" cy="362261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맑은 고딕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2f2f2"/>
                </a:solidFill>
                <a:latin typeface="HY헤드라인M"/>
                <a:ea typeface="HY헤드라인M"/>
                <a:cs typeface="Arial"/>
              </a:rPr>
              <a:t>2022.07.13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2f2f2"/>
              </a:solidFill>
              <a:latin typeface="HY헤드라인M"/>
              <a:ea typeface="HY헤드라인M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위협 모델링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 </a:t>
            </a:r>
            <a:r>
              <a:rPr lang="ko-KR" altLang="en-US" b="1">
                <a:solidFill>
                  <a:schemeClr val="accent2"/>
                </a:solidFill>
              </a:rPr>
              <a:t>레벨 </a:t>
            </a:r>
            <a:r>
              <a:rPr lang="en-US" altLang="ko-KR" b="1">
                <a:solidFill>
                  <a:schemeClr val="accent2"/>
                </a:solidFill>
              </a:rPr>
              <a:t>1</a:t>
            </a:r>
            <a:r>
              <a:rPr lang="ko-KR" altLang="en-US" b="1">
                <a:solidFill>
                  <a:schemeClr val="accent2"/>
                </a:solidFill>
              </a:rPr>
              <a:t> </a:t>
            </a:r>
            <a:r>
              <a:rPr lang="en-US" altLang="ko-KR" b="1">
                <a:solidFill>
                  <a:schemeClr val="accent2"/>
                </a:solidFill>
              </a:rPr>
              <a:t>:</a:t>
            </a:r>
            <a:r>
              <a:rPr lang="ko-KR" altLang="en-US" b="1">
                <a:solidFill>
                  <a:schemeClr val="accent2"/>
                </a:solidFill>
              </a:rPr>
              <a:t> 데이터 처리 프로세스 분석</a:t>
            </a:r>
            <a:endParaRPr lang="ko-KR" altLang="en-US" b="1">
              <a:solidFill>
                <a:schemeClr val="accent2"/>
              </a:solidFill>
            </a:endParaRPr>
          </a:p>
          <a:p>
            <a:pPr lvl="1">
              <a:defRPr/>
            </a:pPr>
            <a:endParaRPr lang="ko-KR" altLang="en-US" sz="1100" b="0">
              <a:solidFill>
                <a:schemeClr val="accent2"/>
              </a:solidFill>
            </a:endParaRPr>
          </a:p>
          <a:p>
            <a:pPr marL="182562" lvl="1" indent="0">
              <a:buNone/>
              <a:defRPr/>
            </a:pPr>
            <a:r>
              <a:rPr lang="en-US" altLang="ko-KR" sz="1100">
                <a:solidFill>
                  <a:schemeClr val="tx1"/>
                </a:solidFill>
              </a:rPr>
              <a:t>1.</a:t>
            </a:r>
            <a:r>
              <a:rPr lang="ko-KR" altLang="en-US" sz="1100">
                <a:solidFill>
                  <a:schemeClr val="tx1"/>
                </a:solidFill>
              </a:rPr>
              <a:t> 각각의 데이터 처리 프로세스에 번호 붙임</a:t>
            </a:r>
            <a:r>
              <a:rPr lang="en-US" altLang="ko-KR" sz="1100">
                <a:solidFill>
                  <a:schemeClr val="tx1"/>
                </a:solidFill>
              </a:rPr>
              <a:t>.</a:t>
            </a:r>
            <a:endParaRPr lang="en-US" altLang="ko-KR" sz="1100">
              <a:solidFill>
                <a:schemeClr val="tx1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sz="1100">
                <a:solidFill>
                  <a:schemeClr val="tx1"/>
                </a:solidFill>
              </a:rPr>
              <a:t>첫 번째 자리의 숫자는 레벨 </a:t>
            </a:r>
            <a:r>
              <a:rPr lang="en-US" altLang="ko-KR" sz="1100">
                <a:solidFill>
                  <a:schemeClr val="tx1"/>
                </a:solidFill>
              </a:rPr>
              <a:t>0</a:t>
            </a:r>
            <a:r>
              <a:rPr lang="ko-KR" altLang="en-US" sz="1100">
                <a:solidFill>
                  <a:schemeClr val="tx1"/>
                </a:solidFill>
              </a:rPr>
              <a:t> 다이어 그램에서 생성한 </a:t>
            </a:r>
            <a:endParaRPr lang="ko-KR" altLang="en-US" sz="1100">
              <a:solidFill>
                <a:schemeClr val="tx1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sz="1100">
                <a:solidFill>
                  <a:schemeClr val="accent2"/>
                </a:solidFill>
              </a:rPr>
              <a:t>프로세스 번호</a:t>
            </a:r>
            <a:r>
              <a:rPr lang="ko-KR" altLang="en-US" sz="1100">
                <a:solidFill>
                  <a:schemeClr val="tx1"/>
                </a:solidFill>
              </a:rPr>
              <a:t>를 나타내고</a:t>
            </a:r>
            <a:r>
              <a:rPr lang="en-US" altLang="ko-KR" sz="1100">
                <a:solidFill>
                  <a:schemeClr val="tx1"/>
                </a:solidFill>
              </a:rPr>
              <a:t>,</a:t>
            </a:r>
            <a:r>
              <a:rPr lang="ko-KR" altLang="en-US" sz="1100">
                <a:solidFill>
                  <a:schemeClr val="tx1"/>
                </a:solidFill>
              </a:rPr>
              <a:t> 두 번째 자리 숫자는 </a:t>
            </a:r>
            <a:endParaRPr lang="ko-KR" altLang="en-US" sz="1100">
              <a:solidFill>
                <a:schemeClr val="accent2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sz="1100">
                <a:solidFill>
                  <a:schemeClr val="accent2"/>
                </a:solidFill>
              </a:rPr>
              <a:t>각 데이터 처리 프로세스의 식별 번호</a:t>
            </a:r>
            <a:r>
              <a:rPr lang="ko-KR" altLang="en-US" sz="1100">
                <a:solidFill>
                  <a:schemeClr val="dk1"/>
                </a:solidFill>
              </a:rPr>
              <a:t>이다</a:t>
            </a:r>
            <a:r>
              <a:rPr lang="en-US" altLang="ko-KR" sz="1100">
                <a:solidFill>
                  <a:schemeClr val="dk1"/>
                </a:solidFill>
              </a:rPr>
              <a:t>.</a:t>
            </a:r>
            <a:endParaRPr lang="en-US" altLang="ko-KR" sz="1100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endParaRPr lang="en-US" altLang="ko-KR" sz="1100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r>
              <a:rPr lang="en-US" altLang="ko-KR" sz="1100">
                <a:solidFill>
                  <a:schemeClr val="tx1"/>
                </a:solidFill>
              </a:rPr>
              <a:t>- </a:t>
            </a:r>
            <a:r>
              <a:rPr lang="ko-KR" altLang="en-US" sz="1100">
                <a:solidFill>
                  <a:schemeClr val="tx1"/>
                </a:solidFill>
              </a:rPr>
              <a:t>인포테인먼트 기기는 데이터를 입력하는 수단이지만</a:t>
            </a:r>
            <a:r>
              <a:rPr lang="en-US" altLang="ko-KR" sz="1100">
                <a:solidFill>
                  <a:schemeClr val="tx1"/>
                </a:solidFill>
              </a:rPr>
              <a:t>,</a:t>
            </a:r>
            <a:endParaRPr lang="en-US" altLang="ko-KR" sz="1100">
              <a:solidFill>
                <a:schemeClr val="tx1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sz="1100">
                <a:solidFill>
                  <a:schemeClr val="tx1"/>
                </a:solidFill>
              </a:rPr>
              <a:t>데이터를 처리하는 프로세스이기도 하므로 프로세스로</a:t>
            </a:r>
            <a:endParaRPr lang="ko-KR" altLang="en-US" sz="1100">
              <a:solidFill>
                <a:schemeClr val="tx1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sz="1100">
                <a:solidFill>
                  <a:schemeClr val="tx1"/>
                </a:solidFill>
              </a:rPr>
              <a:t>처리해 원으로 표시했다</a:t>
            </a:r>
            <a:r>
              <a:rPr lang="en-US" altLang="ko-KR" sz="1100">
                <a:solidFill>
                  <a:schemeClr val="tx1"/>
                </a:solidFill>
              </a:rPr>
              <a:t>.</a:t>
            </a:r>
            <a:r>
              <a:rPr lang="ko-KR" altLang="en-US" sz="1100">
                <a:solidFill>
                  <a:schemeClr val="tx1"/>
                </a:solidFill>
              </a:rPr>
              <a:t> 그 외에 이모빌라이저</a:t>
            </a:r>
            <a:r>
              <a:rPr lang="en-US" altLang="ko-KR" sz="1100">
                <a:solidFill>
                  <a:schemeClr val="tx1"/>
                </a:solidFill>
              </a:rPr>
              <a:t>,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ECU, </a:t>
            </a:r>
            <a:endParaRPr lang="en-US" altLang="ko-KR" sz="1100">
              <a:solidFill>
                <a:schemeClr val="tx1"/>
              </a:solidFill>
            </a:endParaRPr>
          </a:p>
          <a:p>
            <a:pPr marL="182562" lvl="1" indent="0">
              <a:buNone/>
              <a:defRPr/>
            </a:pPr>
            <a:r>
              <a:rPr lang="en-US" altLang="ko-KR" sz="1100">
                <a:solidFill>
                  <a:schemeClr val="tx1"/>
                </a:solidFill>
              </a:rPr>
              <a:t>TPMS</a:t>
            </a:r>
            <a:r>
              <a:rPr lang="ko-KR" altLang="en-US" sz="1100">
                <a:solidFill>
                  <a:schemeClr val="tx1"/>
                </a:solidFill>
              </a:rPr>
              <a:t> 세 가지의 다른 프로세스가 더 존재한다</a:t>
            </a:r>
            <a:r>
              <a:rPr lang="en-US" altLang="ko-KR" sz="1100">
                <a:solidFill>
                  <a:schemeClr val="tx1"/>
                </a:solidFill>
              </a:rPr>
              <a:t>.</a:t>
            </a:r>
            <a:endParaRPr lang="en-US" altLang="ko-KR" sz="1100">
              <a:solidFill>
                <a:schemeClr val="tx1"/>
              </a:solidFill>
            </a:endParaRPr>
          </a:p>
          <a:p>
            <a:pPr marL="182562" lvl="1" indent="0">
              <a:buNone/>
              <a:defRPr/>
            </a:pPr>
            <a:endParaRPr lang="en-US" altLang="ko-KR" sz="1100">
              <a:solidFill>
                <a:schemeClr val="accent2"/>
              </a:solidFill>
            </a:endParaRPr>
          </a:p>
          <a:p>
            <a:pPr marL="182562" lvl="1" indent="0">
              <a:buNone/>
              <a:defRPr/>
            </a:pPr>
            <a:r>
              <a:rPr lang="en-US" altLang="ko-KR" sz="1100">
                <a:solidFill>
                  <a:schemeClr val="tx1"/>
                </a:solidFill>
              </a:rPr>
              <a:t>2.</a:t>
            </a:r>
            <a:r>
              <a:rPr lang="ko-KR" altLang="en-US" sz="1100">
                <a:solidFill>
                  <a:schemeClr val="tx1"/>
                </a:solidFill>
              </a:rPr>
              <a:t> 해당 맵에서의 점선들은 신뢰 구간들의 경계를 표시</a:t>
            </a:r>
            <a:endParaRPr lang="ko-KR" altLang="en-US" sz="1100">
              <a:solidFill>
                <a:schemeClr val="tx1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sz="1100">
                <a:solidFill>
                  <a:schemeClr val="tx1"/>
                </a:solidFill>
              </a:rPr>
              <a:t>다이어그램의 최상단에 위치한 데이터 입력 </a:t>
            </a:r>
            <a:r>
              <a:rPr lang="en-US" altLang="ko-KR" sz="1100">
                <a:solidFill>
                  <a:schemeClr val="tx1"/>
                </a:solidFill>
              </a:rPr>
              <a:t>: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ko-KR" altLang="en-US" sz="1100">
                <a:solidFill>
                  <a:srgbClr val="eb5800"/>
                </a:solidFill>
              </a:rPr>
              <a:t>낮은 신뢰</a:t>
            </a:r>
            <a:endParaRPr lang="ko-KR" altLang="en-US" sz="1100">
              <a:solidFill>
                <a:schemeClr val="tx1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sz="1100">
                <a:solidFill>
                  <a:schemeClr val="tx1"/>
                </a:solidFill>
              </a:rPr>
              <a:t>다이어그램의 최하단에 위치한 데이터 입력 </a:t>
            </a:r>
            <a:r>
              <a:rPr lang="en-US" altLang="ko-KR" sz="1100">
                <a:solidFill>
                  <a:schemeClr val="tx1"/>
                </a:solidFill>
              </a:rPr>
              <a:t>: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ko-KR" altLang="en-US" sz="1100">
                <a:solidFill>
                  <a:srgbClr val="9c3b00"/>
                </a:solidFill>
              </a:rPr>
              <a:t>높은 신뢰</a:t>
            </a:r>
            <a:endParaRPr lang="ko-KR" altLang="en-US" sz="1100">
              <a:solidFill>
                <a:schemeClr val="tx1"/>
              </a:solidFill>
            </a:endParaRPr>
          </a:p>
          <a:p>
            <a:pPr marL="182562" lvl="1" indent="0">
              <a:buNone/>
              <a:defRPr/>
            </a:pPr>
            <a:endParaRPr lang="en-US" altLang="ko-KR" sz="1100">
              <a:solidFill>
                <a:schemeClr val="tx1"/>
              </a:solidFill>
            </a:endParaRPr>
          </a:p>
          <a:p>
            <a:pPr marL="182562" lvl="1" indent="0">
              <a:buNone/>
              <a:defRPr/>
            </a:pPr>
            <a:r>
              <a:rPr lang="en-US" altLang="ko-KR" sz="1100">
                <a:solidFill>
                  <a:schemeClr val="tx1"/>
                </a:solidFill>
              </a:rPr>
              <a:t>-&gt;</a:t>
            </a:r>
            <a:r>
              <a:rPr lang="ko-KR" altLang="en-US" sz="1100">
                <a:solidFill>
                  <a:schemeClr val="tx1"/>
                </a:solidFill>
              </a:rPr>
              <a:t> 신뢰 구간에 연결되는 통신이 많을수록 통신 채널은</a:t>
            </a:r>
            <a:endParaRPr lang="ko-KR" altLang="en-US" sz="1100">
              <a:solidFill>
                <a:schemeClr val="tx1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sz="1100">
                <a:solidFill>
                  <a:schemeClr val="tx1"/>
                </a:solidFill>
              </a:rPr>
              <a:t>위험 요소가 된다</a:t>
            </a:r>
            <a:r>
              <a:rPr lang="en-US" altLang="ko-KR" sz="1100">
                <a:solidFill>
                  <a:schemeClr val="tx1"/>
                </a:solidFill>
              </a:rPr>
              <a:t>.</a:t>
            </a:r>
            <a:endParaRPr lang="en-US" altLang="ko-KR" sz="1100">
              <a:solidFill>
                <a:schemeClr val="tx1"/>
              </a:solidFill>
            </a:endParaRPr>
          </a:p>
          <a:p>
            <a:pPr marL="182562" lvl="1" indent="0">
              <a:buNone/>
              <a:defRPr/>
            </a:pP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52" name=""/>
          <p:cNvSpPr/>
          <p:nvPr/>
        </p:nvSpPr>
        <p:spPr>
          <a:xfrm>
            <a:off x="4495799" y="748664"/>
            <a:ext cx="4114800" cy="4038600"/>
          </a:xfrm>
          <a:prstGeom prst="rect">
            <a:avLst/>
          </a:prstGeom>
          <a:noFill/>
          <a:ln w="12700">
            <a:solidFill>
              <a:schemeClr val="dk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3" name=""/>
          <p:cNvSpPr/>
          <p:nvPr/>
        </p:nvSpPr>
        <p:spPr>
          <a:xfrm>
            <a:off x="5105400" y="819150"/>
            <a:ext cx="11430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이동통신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7391400" y="819150"/>
            <a:ext cx="11430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와이파이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4800600" y="1352550"/>
            <a:ext cx="9144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블루투스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7467600" y="1352550"/>
            <a:ext cx="9906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TMPS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6172200" y="1352550"/>
            <a:ext cx="8382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KES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6395278" y="2038350"/>
            <a:ext cx="1148521" cy="1066800"/>
          </a:xfrm>
          <a:prstGeom prst="donut">
            <a:avLst>
              <a:gd name="adj" fmla="val 4162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인포테인먼트</a:t>
            </a: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네비게이션 콘솔</a:t>
            </a:r>
            <a:endPara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4947478" y="3638550"/>
            <a:ext cx="1148521" cy="1066800"/>
          </a:xfrm>
          <a:prstGeom prst="donut">
            <a:avLst>
              <a:gd name="adj" fmla="val 4162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이모빌라이저</a:t>
            </a:r>
            <a:endPara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7467600" y="3779813"/>
            <a:ext cx="914400" cy="849336"/>
          </a:xfrm>
          <a:prstGeom prst="donut">
            <a:avLst>
              <a:gd name="adj" fmla="val 4162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TMPS</a:t>
            </a:r>
            <a:r>
              <a: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수신기</a:t>
            </a:r>
            <a:endPara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6400800" y="3905104"/>
            <a:ext cx="615436" cy="571646"/>
          </a:xfrm>
          <a:prstGeom prst="donut">
            <a:avLst>
              <a:gd name="adj" fmla="val 4946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ECU</a:t>
            </a:r>
            <a:endPara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7391400" y="3028950"/>
            <a:ext cx="6858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OBD-II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4572000" y="2952750"/>
            <a:ext cx="11430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CAN</a:t>
            </a: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연결 지점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5029200" y="2343150"/>
            <a:ext cx="7620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USB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67" name=""/>
          <p:cNvCxnSpPr>
            <a:stCxn id="53" idx="2"/>
            <a:endCxn id="58" idx="2"/>
          </p:cNvCxnSpPr>
          <p:nvPr/>
        </p:nvCxnSpPr>
        <p:spPr>
          <a:xfrm rot="16200000" flipH="1">
            <a:off x="5274089" y="1450561"/>
            <a:ext cx="1524000" cy="718378"/>
          </a:xfrm>
          <a:prstGeom prst="straightConnector1">
            <a:avLst/>
          </a:prstGeom>
          <a:ln w="12700" cap="flat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"/>
          <p:cNvCxnSpPr>
            <a:stCxn id="54" idx="1"/>
            <a:endCxn id="58" idx="0"/>
          </p:cNvCxnSpPr>
          <p:nvPr/>
        </p:nvCxnSpPr>
        <p:spPr>
          <a:xfrm rot="5400000">
            <a:off x="6628019" y="1274969"/>
            <a:ext cx="1104900" cy="421861"/>
          </a:xfrm>
          <a:prstGeom prst="straightConnector1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"/>
          <p:cNvCxnSpPr>
            <a:stCxn id="56" idx="2"/>
            <a:endCxn id="58" idx="7"/>
          </p:cNvCxnSpPr>
          <p:nvPr/>
        </p:nvCxnSpPr>
        <p:spPr>
          <a:xfrm rot="5400000">
            <a:off x="7362536" y="1594215"/>
            <a:ext cx="613429" cy="587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"/>
          <p:cNvCxnSpPr>
            <a:stCxn id="56" idx="2"/>
            <a:endCxn id="60" idx="7"/>
          </p:cNvCxnSpPr>
          <p:nvPr/>
        </p:nvCxnSpPr>
        <p:spPr>
          <a:xfrm rot="16200000" flipH="1">
            <a:off x="6943972" y="2600078"/>
            <a:ext cx="2323045" cy="285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"/>
          <p:cNvCxnSpPr>
            <a:stCxn id="55" idx="2"/>
            <a:endCxn id="58" idx="2"/>
          </p:cNvCxnSpPr>
          <p:nvPr/>
        </p:nvCxnSpPr>
        <p:spPr>
          <a:xfrm>
            <a:off x="5257800" y="1581150"/>
            <a:ext cx="1137478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"/>
          <p:cNvCxnSpPr>
            <a:stCxn id="65" idx="3"/>
            <a:endCxn id="58" idx="2"/>
          </p:cNvCxnSpPr>
          <p:nvPr/>
        </p:nvCxnSpPr>
        <p:spPr>
          <a:xfrm>
            <a:off x="5791200" y="2457450"/>
            <a:ext cx="604078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"/>
          <p:cNvCxnSpPr>
            <a:stCxn id="57" idx="2"/>
            <a:endCxn id="59" idx="7"/>
          </p:cNvCxnSpPr>
          <p:nvPr/>
        </p:nvCxnSpPr>
        <p:spPr>
          <a:xfrm rot="5400000">
            <a:off x="5152737" y="2356216"/>
            <a:ext cx="2213629" cy="663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"/>
          <p:cNvCxnSpPr>
            <a:endCxn id="61" idx="7"/>
          </p:cNvCxnSpPr>
          <p:nvPr/>
        </p:nvCxnSpPr>
        <p:spPr>
          <a:xfrm rot="5400000">
            <a:off x="6869319" y="3238138"/>
            <a:ext cx="807469" cy="693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"/>
          <p:cNvCxnSpPr>
            <a:stCxn id="61" idx="0"/>
            <a:endCxn id="58" idx="4"/>
          </p:cNvCxnSpPr>
          <p:nvPr/>
        </p:nvCxnSpPr>
        <p:spPr>
          <a:xfrm rot="5400000" flipH="1" flipV="1">
            <a:off x="6439052" y="3374616"/>
            <a:ext cx="799954" cy="261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"/>
          <p:cNvCxnSpPr>
            <a:stCxn id="64" idx="2"/>
            <a:endCxn id="59" idx="0"/>
          </p:cNvCxnSpPr>
          <p:nvPr/>
        </p:nvCxnSpPr>
        <p:spPr>
          <a:xfrm rot="16200000" flipH="1">
            <a:off x="5104020" y="3220830"/>
            <a:ext cx="457200" cy="378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"/>
          <p:cNvCxnSpPr>
            <a:stCxn id="64" idx="2"/>
            <a:endCxn id="61" idx="1"/>
          </p:cNvCxnSpPr>
          <p:nvPr/>
        </p:nvCxnSpPr>
        <p:spPr>
          <a:xfrm>
            <a:off x="5143500" y="3181350"/>
            <a:ext cx="1347428" cy="807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"/>
          <p:cNvCxnSpPr>
            <a:stCxn id="64" idx="2"/>
            <a:endCxn id="60" idx="1"/>
          </p:cNvCxnSpPr>
          <p:nvPr/>
        </p:nvCxnSpPr>
        <p:spPr>
          <a:xfrm>
            <a:off x="5143500" y="3181350"/>
            <a:ext cx="2458011" cy="722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"/>
          <p:cNvCxnSpPr>
            <a:stCxn id="59" idx="6"/>
            <a:endCxn id="61" idx="2"/>
          </p:cNvCxnSpPr>
          <p:nvPr/>
        </p:nvCxnSpPr>
        <p:spPr>
          <a:xfrm>
            <a:off x="6096000" y="4171950"/>
            <a:ext cx="304800" cy="18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"/>
          <p:cNvCxnSpPr>
            <a:stCxn id="60" idx="2"/>
            <a:endCxn id="61" idx="6"/>
          </p:cNvCxnSpPr>
          <p:nvPr/>
        </p:nvCxnSpPr>
        <p:spPr>
          <a:xfrm rot="10800000">
            <a:off x="7016236" y="4190926"/>
            <a:ext cx="451363" cy="135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"/>
          <p:cNvSpPr txBox="1"/>
          <p:nvPr/>
        </p:nvSpPr>
        <p:spPr>
          <a:xfrm>
            <a:off x="4572000" y="1061085"/>
            <a:ext cx="1371600" cy="2152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차량 외부 원거리 통신</a:t>
            </a:r>
            <a:endParaRPr xmlns:mc="http://schemas.openxmlformats.org/markup-compatibility/2006" xmlns:hp="http://schemas.haansoft.com/office/presentation/8.0" kumimoji="0" lang="ko-KR" altLang="en-US" sz="80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158" name=""/>
          <p:cNvCxnSpPr/>
          <p:nvPr/>
        </p:nvCxnSpPr>
        <p:spPr>
          <a:xfrm>
            <a:off x="4572000" y="1276349"/>
            <a:ext cx="3851299" cy="0"/>
          </a:xfrm>
          <a:prstGeom prst="line">
            <a:avLst/>
          </a:prstGeom>
          <a:ln w="25400">
            <a:solidFill>
              <a:schemeClr val="dk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"/>
          <p:cNvSpPr txBox="1"/>
          <p:nvPr/>
        </p:nvSpPr>
        <p:spPr>
          <a:xfrm>
            <a:off x="4572000" y="1657350"/>
            <a:ext cx="1371600" cy="2152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차량 외부 근거리 통신</a:t>
            </a:r>
            <a:endPara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160" name=""/>
          <p:cNvCxnSpPr/>
          <p:nvPr/>
        </p:nvCxnSpPr>
        <p:spPr>
          <a:xfrm>
            <a:off x="4572000" y="1872614"/>
            <a:ext cx="3851299" cy="0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ot"/>
          </a:ln>
        </p:spPr>
      </p:cxnSp>
      <p:sp>
        <p:nvSpPr>
          <p:cNvPr id="161" name=""/>
          <p:cNvSpPr txBox="1"/>
          <p:nvPr/>
        </p:nvSpPr>
        <p:spPr>
          <a:xfrm>
            <a:off x="4572000" y="3257550"/>
            <a:ext cx="1371600" cy="2152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차량 내부</a:t>
            </a:r>
            <a:endPara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162" name=""/>
          <p:cNvCxnSpPr/>
          <p:nvPr/>
        </p:nvCxnSpPr>
        <p:spPr>
          <a:xfrm>
            <a:off x="4572000" y="3472814"/>
            <a:ext cx="3851299" cy="0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ot"/>
          </a:ln>
        </p:spPr>
      </p:cxnSp>
      <p:sp>
        <p:nvSpPr>
          <p:cNvPr id="163" name=""/>
          <p:cNvSpPr txBox="1"/>
          <p:nvPr/>
        </p:nvSpPr>
        <p:spPr>
          <a:xfrm>
            <a:off x="4572000" y="3486150"/>
            <a:ext cx="1371600" cy="3314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차량 내부</a:t>
            </a:r>
            <a:endPara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네트워크</a:t>
            </a:r>
            <a:endPara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7543800" y="2449830"/>
            <a:ext cx="457200" cy="2438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1.1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4724400" y="4461510"/>
            <a:ext cx="457200" cy="2438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1.2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6553200" y="4461510"/>
            <a:ext cx="457200" cy="2438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1.3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8153400" y="4537710"/>
            <a:ext cx="457200" cy="2438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1.4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8" name=""/>
          <p:cNvSpPr/>
          <p:nvPr/>
        </p:nvSpPr>
        <p:spPr>
          <a:xfrm rot="16211039">
            <a:off x="8414515" y="1512082"/>
            <a:ext cx="733679" cy="2657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5800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eb58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8610600" y="1047750"/>
            <a:ext cx="609600" cy="2152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"/>
              <a:t>낮은신뢰</a:t>
            </a:r>
            <a:endParaRPr lang="ko-KR" altLang="en-US" sz="800"/>
          </a:p>
        </p:txBody>
      </p:sp>
      <p:sp>
        <p:nvSpPr>
          <p:cNvPr id="170" name=""/>
          <p:cNvSpPr/>
          <p:nvPr/>
        </p:nvSpPr>
        <p:spPr>
          <a:xfrm rot="5388404">
            <a:off x="8415461" y="3824559"/>
            <a:ext cx="733679" cy="2657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c3b00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8610600" y="4324350"/>
            <a:ext cx="609600" cy="2076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높은신뢰</a:t>
            </a:r>
            <a:endPara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위협 모델링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 </a:t>
            </a:r>
            <a:r>
              <a:rPr lang="ko-KR" altLang="en-US" b="1">
                <a:solidFill>
                  <a:schemeClr val="accent2"/>
                </a:solidFill>
              </a:rPr>
              <a:t>레벨 </a:t>
            </a:r>
            <a:r>
              <a:rPr lang="en-US" altLang="ko-KR" b="1">
                <a:solidFill>
                  <a:schemeClr val="accent2"/>
                </a:solidFill>
              </a:rPr>
              <a:t>2</a:t>
            </a:r>
            <a:r>
              <a:rPr lang="ko-KR" altLang="en-US" b="1">
                <a:solidFill>
                  <a:schemeClr val="accent2"/>
                </a:solidFill>
              </a:rPr>
              <a:t> </a:t>
            </a:r>
            <a:r>
              <a:rPr lang="en-US" altLang="ko-KR" b="1">
                <a:solidFill>
                  <a:schemeClr val="accent2"/>
                </a:solidFill>
              </a:rPr>
              <a:t>:</a:t>
            </a:r>
            <a:r>
              <a:rPr lang="ko-KR" altLang="en-US" b="1">
                <a:solidFill>
                  <a:schemeClr val="accent2"/>
                </a:solidFill>
              </a:rPr>
              <a:t> 데이터 처리 프로세스 세분화</a:t>
            </a:r>
            <a:endParaRPr lang="ko-KR" altLang="en-US" b="1">
              <a:solidFill>
                <a:schemeClr val="accent2"/>
              </a:solidFill>
            </a:endParaRPr>
          </a:p>
          <a:p>
            <a:pPr lvl="1">
              <a:defRPr/>
            </a:pPr>
            <a:endParaRPr lang="ko-KR" altLang="en-US" b="1">
              <a:solidFill>
                <a:schemeClr val="accent2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sz="1100">
                <a:solidFill>
                  <a:schemeClr val="dk1"/>
                </a:solidFill>
              </a:rPr>
              <a:t>차량 내부에서 발생하는 통신에 대해 리눅스 기반의 </a:t>
            </a:r>
            <a:endParaRPr lang="ko-KR" altLang="en-US" sz="1100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sz="1100">
                <a:solidFill>
                  <a:schemeClr val="dk1"/>
                </a:solidFill>
              </a:rPr>
              <a:t>차량 인포테인먼트 장치를 대상으로 한다</a:t>
            </a:r>
            <a:r>
              <a:rPr lang="en-US" altLang="ko-KR" sz="1100">
                <a:solidFill>
                  <a:schemeClr val="dk1"/>
                </a:solidFill>
              </a:rPr>
              <a:t>.</a:t>
            </a:r>
            <a:endParaRPr lang="en-US" altLang="ko-KR" sz="1100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endParaRPr lang="en-US" altLang="ko-KR" sz="1100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sz="1100">
                <a:solidFill>
                  <a:schemeClr val="dk1"/>
                </a:solidFill>
              </a:rPr>
              <a:t>인포테인먼트 장치는 복잡한 처리 프로세스들 중 하나이며</a:t>
            </a:r>
            <a:r>
              <a:rPr lang="en-US" altLang="ko-KR" sz="1100">
                <a:solidFill>
                  <a:schemeClr val="dk1"/>
                </a:solidFill>
              </a:rPr>
              <a:t>,</a:t>
            </a:r>
            <a:endParaRPr lang="en-US" altLang="ko-KR" sz="1100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sz="1100">
                <a:solidFill>
                  <a:schemeClr val="dk1"/>
                </a:solidFill>
              </a:rPr>
              <a:t>차량 내부 네트워크와 빈번하게 통신한다</a:t>
            </a:r>
            <a:r>
              <a:rPr lang="en-US" altLang="ko-KR" sz="1100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endParaRPr lang="en-US" altLang="ko-KR"/>
          </a:p>
        </p:txBody>
      </p:sp>
      <p:sp>
        <p:nvSpPr>
          <p:cNvPr id="52" name=""/>
          <p:cNvSpPr/>
          <p:nvPr/>
        </p:nvSpPr>
        <p:spPr>
          <a:xfrm>
            <a:off x="4495799" y="748664"/>
            <a:ext cx="4114800" cy="4038600"/>
          </a:xfrm>
          <a:prstGeom prst="rect">
            <a:avLst/>
          </a:prstGeom>
          <a:noFill/>
          <a:ln w="12700">
            <a:solidFill>
              <a:schemeClr val="dk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6" name=""/>
          <p:cNvSpPr txBox="1"/>
          <p:nvPr/>
        </p:nvSpPr>
        <p:spPr>
          <a:xfrm>
            <a:off x="4724400" y="901065"/>
            <a:ext cx="1371600" cy="2228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900"/>
              <a:t>차량 외부 원거리 통신</a:t>
            </a:r>
            <a:endParaRPr lang="ko-KR" altLang="en-US" sz="900"/>
          </a:p>
        </p:txBody>
      </p:sp>
      <p:sp>
        <p:nvSpPr>
          <p:cNvPr id="87" name=""/>
          <p:cNvSpPr/>
          <p:nvPr/>
        </p:nvSpPr>
        <p:spPr>
          <a:xfrm>
            <a:off x="4800600" y="1129665"/>
            <a:ext cx="11430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이동통신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4800600" y="1586865"/>
            <a:ext cx="11430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와이파이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7010400" y="901065"/>
            <a:ext cx="1371600" cy="2228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차량 외부 근거리 통신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7086600" y="1123950"/>
            <a:ext cx="11430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블루투스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6348264" y="1657350"/>
            <a:ext cx="738335" cy="685800"/>
          </a:xfrm>
          <a:prstGeom prst="donut">
            <a:avLst>
              <a:gd name="adj" fmla="val 4946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Bluez</a:t>
            </a:r>
            <a:endPara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7391400" y="2362127"/>
            <a:ext cx="635867" cy="590623"/>
          </a:xfrm>
          <a:prstGeom prst="donut">
            <a:avLst>
              <a:gd name="adj" fmla="val 4946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udev</a:t>
            </a:r>
            <a:endPara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5404363" y="3676504"/>
            <a:ext cx="615436" cy="571646"/>
          </a:xfrm>
          <a:prstGeom prst="donut">
            <a:avLst>
              <a:gd name="adj" fmla="val 4946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ECU</a:t>
            </a:r>
            <a:endPara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7461764" y="3028950"/>
            <a:ext cx="767835" cy="713201"/>
          </a:xfrm>
          <a:prstGeom prst="donut">
            <a:avLst>
              <a:gd name="adj" fmla="val 4946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Kvaser</a:t>
            </a:r>
            <a:endPara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6781800" y="2800350"/>
            <a:ext cx="615436" cy="571646"/>
          </a:xfrm>
          <a:prstGeom prst="donut">
            <a:avLst>
              <a:gd name="adj" fmla="val 4946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HSI</a:t>
            </a:r>
            <a:endPara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4800600" y="2342857"/>
            <a:ext cx="1066800" cy="990893"/>
          </a:xfrm>
          <a:prstGeom prst="donut">
            <a:avLst>
              <a:gd name="adj" fmla="val 4946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WPA</a:t>
            </a:r>
            <a:endPara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Supplicant</a:t>
            </a:r>
            <a:endPara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5105400" y="4335780"/>
            <a:ext cx="1219200" cy="2247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차량 내부 네트워크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6629401" y="2266950"/>
            <a:ext cx="1828799" cy="1752599"/>
          </a:xfrm>
          <a:prstGeom prst="flowChartConnector">
            <a:avLst/>
          </a:prstGeom>
          <a:noFill/>
          <a:ln>
            <a:solidFill>
              <a:schemeClr val="accent1">
                <a:shade val="20000"/>
              </a:schemeClr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0" name=""/>
          <p:cNvSpPr/>
          <p:nvPr/>
        </p:nvSpPr>
        <p:spPr>
          <a:xfrm>
            <a:off x="4648200" y="824865"/>
            <a:ext cx="1447800" cy="1143000"/>
          </a:xfrm>
          <a:prstGeom prst="rect">
            <a:avLst/>
          </a:prstGeom>
          <a:noFill/>
          <a:ln>
            <a:solidFill>
              <a:schemeClr val="accent1">
                <a:shade val="20000"/>
              </a:schemeClr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1" name=""/>
          <p:cNvSpPr/>
          <p:nvPr/>
        </p:nvSpPr>
        <p:spPr>
          <a:xfrm>
            <a:off x="6934200" y="819150"/>
            <a:ext cx="1447800" cy="762000"/>
          </a:xfrm>
          <a:prstGeom prst="rect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ysDot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4800600" y="3486150"/>
            <a:ext cx="1676400" cy="1143000"/>
          </a:xfrm>
          <a:prstGeom prst="rect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ysDot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153" name=""/>
          <p:cNvCxnSpPr>
            <a:stCxn id="87" idx="3"/>
            <a:endCxn id="131" idx="2"/>
          </p:cNvCxnSpPr>
          <p:nvPr/>
        </p:nvCxnSpPr>
        <p:spPr>
          <a:xfrm rot="16200000" flipH="1">
            <a:off x="5441596" y="1745969"/>
            <a:ext cx="184220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"/>
          <p:cNvCxnSpPr>
            <a:stCxn id="88" idx="2"/>
            <a:endCxn id="132" idx="0"/>
          </p:cNvCxnSpPr>
          <p:nvPr/>
        </p:nvCxnSpPr>
        <p:spPr>
          <a:xfrm rot="5400000">
            <a:off x="5089354" y="2060111"/>
            <a:ext cx="527392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"/>
          <p:cNvCxnSpPr>
            <a:stCxn id="129" idx="6"/>
            <a:endCxn id="130" idx="3"/>
          </p:cNvCxnSpPr>
          <p:nvPr/>
        </p:nvCxnSpPr>
        <p:spPr>
          <a:xfrm flipV="1">
            <a:off x="6019800" y="3637705"/>
            <a:ext cx="1554411" cy="324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"/>
          <p:cNvCxnSpPr>
            <a:stCxn id="114" idx="2"/>
            <a:endCxn id="127" idx="7"/>
          </p:cNvCxnSpPr>
          <p:nvPr/>
        </p:nvCxnSpPr>
        <p:spPr>
          <a:xfrm rot="10800000" flipV="1">
            <a:off x="6978473" y="1352550"/>
            <a:ext cx="679627" cy="405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"/>
          <p:cNvSpPr/>
          <p:nvPr/>
        </p:nvSpPr>
        <p:spPr>
          <a:xfrm>
            <a:off x="7543800" y="1733550"/>
            <a:ext cx="8382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USB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158" name=""/>
          <p:cNvCxnSpPr>
            <a:stCxn id="157" idx="2"/>
            <a:endCxn id="128" idx="7"/>
          </p:cNvCxnSpPr>
          <p:nvPr/>
        </p:nvCxnSpPr>
        <p:spPr>
          <a:xfrm rot="5400000">
            <a:off x="7705288" y="2191009"/>
            <a:ext cx="486471" cy="28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"/>
          <p:cNvSpPr txBox="1"/>
          <p:nvPr/>
        </p:nvSpPr>
        <p:spPr>
          <a:xfrm>
            <a:off x="5638800" y="3181350"/>
            <a:ext cx="533400" cy="2400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1.1.2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6172200" y="1493520"/>
            <a:ext cx="533400" cy="2400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1.1.1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7924800" y="2788920"/>
            <a:ext cx="533400" cy="2400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1.1.4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7543800" y="3705225"/>
            <a:ext cx="533400" cy="2381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1.1.5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6858000" y="3402330"/>
            <a:ext cx="533400" cy="2438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1.1.3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5105400" y="4019550"/>
            <a:ext cx="533400" cy="2400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1.3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위협 모델링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 </a:t>
            </a:r>
            <a:r>
              <a:rPr lang="ko-KR" altLang="en-US" b="1">
                <a:solidFill>
                  <a:schemeClr val="accent2"/>
                </a:solidFill>
              </a:rPr>
              <a:t>레벨 </a:t>
            </a:r>
            <a:r>
              <a:rPr lang="en-US" altLang="ko-KR" b="1">
                <a:solidFill>
                  <a:schemeClr val="accent2"/>
                </a:solidFill>
              </a:rPr>
              <a:t>2</a:t>
            </a:r>
            <a:r>
              <a:rPr lang="ko-KR" altLang="en-US" b="1">
                <a:solidFill>
                  <a:schemeClr val="accent2"/>
                </a:solidFill>
              </a:rPr>
              <a:t> </a:t>
            </a:r>
            <a:r>
              <a:rPr lang="en-US" altLang="ko-KR" b="1">
                <a:solidFill>
                  <a:schemeClr val="accent2"/>
                </a:solidFill>
              </a:rPr>
              <a:t>:</a:t>
            </a:r>
            <a:r>
              <a:rPr lang="ko-KR" altLang="en-US" b="1">
                <a:solidFill>
                  <a:schemeClr val="accent2"/>
                </a:solidFill>
              </a:rPr>
              <a:t> 데이터 처리 프로세스 세분화</a:t>
            </a:r>
            <a:endParaRPr lang="ko-KR" altLang="en-US" b="1">
              <a:solidFill>
                <a:schemeClr val="accent2"/>
              </a:solidFill>
            </a:endParaRPr>
          </a:p>
          <a:p>
            <a:pPr marL="182562" lvl="1" indent="0">
              <a:buNone/>
              <a:defRPr/>
            </a:pPr>
            <a:endParaRPr lang="ko-KR" altLang="en-US" b="1">
              <a:solidFill>
                <a:schemeClr val="accent2"/>
              </a:solidFill>
            </a:endParaRPr>
          </a:p>
          <a:p>
            <a:pPr marL="182562" lvl="1" indent="0">
              <a:buNone/>
              <a:defRPr/>
            </a:pPr>
            <a:r>
              <a:rPr lang="en-US" altLang="ko-KR" sz="1100">
                <a:solidFill>
                  <a:schemeClr val="dk1"/>
                </a:solidFill>
              </a:rPr>
              <a:t>1.</a:t>
            </a:r>
            <a:r>
              <a:rPr lang="ko-KR" altLang="en-US" sz="1100">
                <a:solidFill>
                  <a:schemeClr val="dk1"/>
                </a:solidFill>
              </a:rPr>
              <a:t> 차량과 수신하는 수단들을</a:t>
            </a:r>
            <a:r>
              <a:rPr lang="ko-KR" altLang="en-US" sz="1100">
                <a:solidFill>
                  <a:srgbClr val="289b6e"/>
                </a:solidFill>
              </a:rPr>
              <a:t> 점선으로 표시된 상자들 </a:t>
            </a:r>
            <a:endParaRPr lang="ko-KR" altLang="en-US" sz="1100">
              <a:solidFill>
                <a:srgbClr val="289b6e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sz="1100">
                <a:solidFill>
                  <a:srgbClr val="289b6e"/>
                </a:solidFill>
              </a:rPr>
              <a:t>안에 그룹화하여 다시 한 번 신뢰구간들을 표시</a:t>
            </a:r>
            <a:r>
              <a:rPr lang="ko-KR" altLang="en-US" sz="1100">
                <a:solidFill>
                  <a:schemeClr val="dk1"/>
                </a:solidFill>
              </a:rPr>
              <a:t>하면</a:t>
            </a:r>
            <a:endParaRPr lang="ko-KR" altLang="en-US" sz="1100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sz="1100">
                <a:solidFill>
                  <a:schemeClr val="dk1"/>
                </a:solidFill>
              </a:rPr>
              <a:t>인포테인먼트 장치 내에 </a:t>
            </a:r>
            <a:r>
              <a:rPr lang="ko-KR" altLang="en-US" sz="1100" b="1">
                <a:solidFill>
                  <a:schemeClr val="dk1"/>
                </a:solidFill>
              </a:rPr>
              <a:t>커널 영역이라는 새로운 신뢰</a:t>
            </a:r>
            <a:endParaRPr lang="ko-KR" altLang="en-US" sz="1100" b="1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구간이 생김</a:t>
            </a:r>
            <a:r>
              <a:rPr lang="en-US" altLang="ko-KR" sz="1100" b="1">
                <a:solidFill>
                  <a:schemeClr val="dk1"/>
                </a:solidFill>
              </a:rPr>
              <a:t>.</a:t>
            </a:r>
            <a:endParaRPr lang="en-US" altLang="ko-KR" sz="1100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endParaRPr lang="en-US" altLang="ko-KR" sz="1100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r>
              <a:rPr lang="en-US" altLang="ko-KR" sz="1100">
                <a:solidFill>
                  <a:schemeClr val="dk1"/>
                </a:solidFill>
              </a:rPr>
              <a:t>2.</a:t>
            </a:r>
            <a:r>
              <a:rPr lang="ko-KR" altLang="en-US" sz="1100">
                <a:solidFill>
                  <a:schemeClr val="dk1"/>
                </a:solidFill>
              </a:rPr>
              <a:t> </a:t>
            </a:r>
            <a:r>
              <a:rPr lang="ko-KR" altLang="en-US" sz="1100" b="1">
                <a:solidFill>
                  <a:schemeClr val="dk1"/>
                </a:solidFill>
              </a:rPr>
              <a:t>커널과 직접 통신</a:t>
            </a:r>
            <a:r>
              <a:rPr lang="ko-KR" altLang="en-US" sz="1100">
                <a:solidFill>
                  <a:schemeClr val="dk1"/>
                </a:solidFill>
              </a:rPr>
              <a:t>하게 되면 인포테인먼트 기기 내의</a:t>
            </a:r>
            <a:endParaRPr lang="ko-KR" altLang="en-US" sz="1100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sz="1100">
                <a:solidFill>
                  <a:schemeClr val="dk1"/>
                </a:solidFill>
              </a:rPr>
              <a:t>접근 통제 매커니즘들을 그대로 통과하기 때문에 </a:t>
            </a:r>
            <a:r>
              <a:rPr lang="ko-KR" altLang="en-US" sz="1100" b="1">
                <a:solidFill>
                  <a:schemeClr val="dk1"/>
                </a:solidFill>
              </a:rPr>
              <a:t>높은 </a:t>
            </a:r>
            <a:endParaRPr lang="ko-KR" altLang="en-US" sz="1100" b="1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위험성</a:t>
            </a:r>
            <a:r>
              <a:rPr lang="ko-KR" altLang="en-US" sz="1100">
                <a:solidFill>
                  <a:schemeClr val="dk1"/>
                </a:solidFill>
              </a:rPr>
              <a:t>을 가진다</a:t>
            </a:r>
            <a:r>
              <a:rPr lang="en-US" altLang="ko-KR" sz="1100">
                <a:solidFill>
                  <a:schemeClr val="dk1"/>
                </a:solidFill>
              </a:rPr>
              <a:t>.</a:t>
            </a:r>
            <a:endParaRPr lang="en-US" altLang="ko-KR" sz="1100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endParaRPr lang="en-US" altLang="ko-KR" sz="1100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r>
              <a:rPr lang="en-US" altLang="ko-KR" sz="1100">
                <a:solidFill>
                  <a:schemeClr val="dk1"/>
                </a:solidFill>
              </a:rPr>
              <a:t>3.</a:t>
            </a:r>
            <a:r>
              <a:rPr lang="ko-KR" altLang="en-US" sz="1100">
                <a:solidFill>
                  <a:schemeClr val="dk1"/>
                </a:solidFill>
              </a:rPr>
              <a:t> 커널까지 신뢰 구간을 직접 가로지르는 이동통신 채널은 </a:t>
            </a:r>
            <a:endParaRPr lang="ko-KR" altLang="en-US" sz="1100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sz="1100">
                <a:solidFill>
                  <a:schemeClr val="dk1"/>
                </a:solidFill>
              </a:rPr>
              <a:t>사용자 영역의 </a:t>
            </a:r>
            <a:r>
              <a:rPr lang="en-US" altLang="ko-KR" sz="1100">
                <a:solidFill>
                  <a:schemeClr val="dk1"/>
                </a:solidFill>
              </a:rPr>
              <a:t>WPA Supplicant</a:t>
            </a:r>
            <a:r>
              <a:rPr lang="ko-KR" altLang="en-US" sz="1100">
                <a:solidFill>
                  <a:schemeClr val="dk1"/>
                </a:solidFill>
              </a:rPr>
              <a:t> 프로세스와 통신하는</a:t>
            </a:r>
            <a:endParaRPr lang="ko-KR" altLang="en-US" sz="1100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sz="1100">
                <a:solidFill>
                  <a:schemeClr val="dk1"/>
                </a:solidFill>
              </a:rPr>
              <a:t>와이파이 채널보다 높은 위험성을 갖게 된다</a:t>
            </a:r>
            <a:r>
              <a:rPr lang="en-US" altLang="ko-KR" sz="1100">
                <a:solidFill>
                  <a:schemeClr val="dk1"/>
                </a:solidFill>
              </a:rPr>
              <a:t>.</a:t>
            </a:r>
            <a:endParaRPr lang="en-US" altLang="ko-KR" sz="1100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endParaRPr lang="en-US" altLang="ko-KR" sz="1100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위험성 </a:t>
            </a:r>
            <a:r>
              <a:rPr lang="en-US" altLang="ko-KR" sz="1100" b="1">
                <a:solidFill>
                  <a:schemeClr val="dk1"/>
                </a:solidFill>
              </a:rPr>
              <a:t>:</a:t>
            </a:r>
            <a:r>
              <a:rPr lang="ko-KR" altLang="en-US" sz="1100" b="1">
                <a:solidFill>
                  <a:schemeClr val="dk1"/>
                </a:solidFill>
              </a:rPr>
              <a:t> 이동통신 </a:t>
            </a:r>
            <a:r>
              <a:rPr lang="en-US" altLang="ko-KR" sz="1100" b="1">
                <a:solidFill>
                  <a:schemeClr val="dk1"/>
                </a:solidFill>
              </a:rPr>
              <a:t>&gt;</a:t>
            </a:r>
            <a:r>
              <a:rPr lang="ko-KR" altLang="en-US" sz="1100" b="1">
                <a:solidFill>
                  <a:schemeClr val="dk1"/>
                </a:solidFill>
              </a:rPr>
              <a:t> 와이파이</a:t>
            </a:r>
            <a:endParaRPr lang="ko-KR" altLang="en-US" sz="1100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endParaRPr lang="en-US" altLang="ko-KR" sz="1100"/>
          </a:p>
        </p:txBody>
      </p:sp>
      <p:sp>
        <p:nvSpPr>
          <p:cNvPr id="52" name=""/>
          <p:cNvSpPr/>
          <p:nvPr/>
        </p:nvSpPr>
        <p:spPr>
          <a:xfrm>
            <a:off x="4495799" y="748664"/>
            <a:ext cx="4114800" cy="4038600"/>
          </a:xfrm>
          <a:prstGeom prst="rect">
            <a:avLst/>
          </a:prstGeom>
          <a:noFill/>
          <a:ln w="12700">
            <a:solidFill>
              <a:schemeClr val="dk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6" name=""/>
          <p:cNvSpPr txBox="1"/>
          <p:nvPr/>
        </p:nvSpPr>
        <p:spPr>
          <a:xfrm>
            <a:off x="4724400" y="901065"/>
            <a:ext cx="1371600" cy="2228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900"/>
              <a:t>차량 외부 원거리 통신</a:t>
            </a:r>
            <a:endParaRPr lang="ko-KR" altLang="en-US" sz="900"/>
          </a:p>
        </p:txBody>
      </p:sp>
      <p:sp>
        <p:nvSpPr>
          <p:cNvPr id="87" name=""/>
          <p:cNvSpPr/>
          <p:nvPr/>
        </p:nvSpPr>
        <p:spPr>
          <a:xfrm>
            <a:off x="4800600" y="1129665"/>
            <a:ext cx="11430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이동통신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4800600" y="1586865"/>
            <a:ext cx="11430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와이파이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7010400" y="901065"/>
            <a:ext cx="1371600" cy="2228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차량 외부 근거리 통신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7086600" y="1123950"/>
            <a:ext cx="11430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블루투스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6348264" y="1657350"/>
            <a:ext cx="738335" cy="685800"/>
          </a:xfrm>
          <a:prstGeom prst="donut">
            <a:avLst>
              <a:gd name="adj" fmla="val 4946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Bluez</a:t>
            </a:r>
            <a:endPara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7391400" y="2362127"/>
            <a:ext cx="635867" cy="590623"/>
          </a:xfrm>
          <a:prstGeom prst="donut">
            <a:avLst>
              <a:gd name="adj" fmla="val 4946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udev</a:t>
            </a:r>
            <a:endPara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5404363" y="3676504"/>
            <a:ext cx="615436" cy="571646"/>
          </a:xfrm>
          <a:prstGeom prst="donut">
            <a:avLst>
              <a:gd name="adj" fmla="val 4946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ECU</a:t>
            </a:r>
            <a:endPara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7461764" y="3028950"/>
            <a:ext cx="767835" cy="713201"/>
          </a:xfrm>
          <a:prstGeom prst="donut">
            <a:avLst>
              <a:gd name="adj" fmla="val 4946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Kvaser</a:t>
            </a:r>
            <a:endPara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6781800" y="2800350"/>
            <a:ext cx="615436" cy="571646"/>
          </a:xfrm>
          <a:prstGeom prst="donut">
            <a:avLst>
              <a:gd name="adj" fmla="val 4946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HSI</a:t>
            </a:r>
            <a:endPara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4800600" y="2342857"/>
            <a:ext cx="1066800" cy="990893"/>
          </a:xfrm>
          <a:prstGeom prst="donut">
            <a:avLst>
              <a:gd name="adj" fmla="val 4946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WPA</a:t>
            </a:r>
            <a:endPara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Supplicant</a:t>
            </a:r>
            <a:endPara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5105400" y="4335780"/>
            <a:ext cx="1219200" cy="2247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차량 내부 네트워크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6629401" y="2266950"/>
            <a:ext cx="1828799" cy="1752599"/>
          </a:xfrm>
          <a:prstGeom prst="flowChartConnector">
            <a:avLst/>
          </a:prstGeom>
          <a:noFill/>
          <a:ln>
            <a:solidFill>
              <a:srgbClr val="289b6e"/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0" name=""/>
          <p:cNvSpPr/>
          <p:nvPr/>
        </p:nvSpPr>
        <p:spPr>
          <a:xfrm>
            <a:off x="4648200" y="824865"/>
            <a:ext cx="1447800" cy="1143000"/>
          </a:xfrm>
          <a:prstGeom prst="rect">
            <a:avLst/>
          </a:prstGeom>
          <a:noFill/>
          <a:ln>
            <a:solidFill>
              <a:srgbClr val="289b6e"/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1" name=""/>
          <p:cNvSpPr/>
          <p:nvPr/>
        </p:nvSpPr>
        <p:spPr>
          <a:xfrm>
            <a:off x="6934200" y="819150"/>
            <a:ext cx="1447800" cy="762000"/>
          </a:xfrm>
          <a:prstGeom prst="rect">
            <a:avLst/>
          </a:prstGeom>
          <a:noFill/>
          <a:ln w="25400" cap="flat" cmpd="sng" algn="ctr">
            <a:solidFill>
              <a:srgbClr val="289b6e">
                <a:alpha val="100000"/>
              </a:srgbClr>
            </a:solidFill>
            <a:prstDash val="sysDot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4800600" y="3486150"/>
            <a:ext cx="1676400" cy="1143000"/>
          </a:xfrm>
          <a:prstGeom prst="rect">
            <a:avLst/>
          </a:prstGeom>
          <a:noFill/>
          <a:ln w="25400" cap="flat" cmpd="sng" algn="ctr">
            <a:solidFill>
              <a:srgbClr val="289b6e">
                <a:alpha val="100000"/>
              </a:srgbClr>
            </a:solidFill>
            <a:prstDash val="sysDot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153" name=""/>
          <p:cNvCxnSpPr>
            <a:stCxn id="87" idx="3"/>
            <a:endCxn id="131" idx="2"/>
          </p:cNvCxnSpPr>
          <p:nvPr/>
        </p:nvCxnSpPr>
        <p:spPr>
          <a:xfrm rot="16200000" flipH="1">
            <a:off x="5441596" y="1745969"/>
            <a:ext cx="184220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"/>
          <p:cNvCxnSpPr>
            <a:stCxn id="88" idx="2"/>
            <a:endCxn id="132" idx="0"/>
          </p:cNvCxnSpPr>
          <p:nvPr/>
        </p:nvCxnSpPr>
        <p:spPr>
          <a:xfrm rot="5400000">
            <a:off x="5089354" y="2060111"/>
            <a:ext cx="527392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"/>
          <p:cNvCxnSpPr>
            <a:stCxn id="129" idx="6"/>
            <a:endCxn id="130" idx="3"/>
          </p:cNvCxnSpPr>
          <p:nvPr/>
        </p:nvCxnSpPr>
        <p:spPr>
          <a:xfrm flipV="1">
            <a:off x="6019800" y="3637705"/>
            <a:ext cx="1554411" cy="324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"/>
          <p:cNvCxnSpPr>
            <a:stCxn id="114" idx="2"/>
            <a:endCxn id="127" idx="7"/>
          </p:cNvCxnSpPr>
          <p:nvPr/>
        </p:nvCxnSpPr>
        <p:spPr>
          <a:xfrm rot="10800000" flipV="1">
            <a:off x="6978473" y="1352550"/>
            <a:ext cx="679627" cy="405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"/>
          <p:cNvSpPr/>
          <p:nvPr/>
        </p:nvSpPr>
        <p:spPr>
          <a:xfrm>
            <a:off x="7543800" y="1733550"/>
            <a:ext cx="8382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USB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158" name=""/>
          <p:cNvCxnSpPr>
            <a:stCxn id="157" idx="2"/>
            <a:endCxn id="128" idx="7"/>
          </p:cNvCxnSpPr>
          <p:nvPr/>
        </p:nvCxnSpPr>
        <p:spPr>
          <a:xfrm rot="5400000">
            <a:off x="7705288" y="2191009"/>
            <a:ext cx="486471" cy="28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"/>
          <p:cNvSpPr txBox="1"/>
          <p:nvPr/>
        </p:nvSpPr>
        <p:spPr>
          <a:xfrm>
            <a:off x="5638800" y="3181350"/>
            <a:ext cx="533400" cy="2400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1.1.2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6172200" y="1493520"/>
            <a:ext cx="533400" cy="2400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1.1.1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7924800" y="2788920"/>
            <a:ext cx="533400" cy="2400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1.1.4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7543800" y="3705225"/>
            <a:ext cx="533400" cy="2381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1.1.5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6858000" y="3402330"/>
            <a:ext cx="533400" cy="2438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1.1.3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5105400" y="4019550"/>
            <a:ext cx="533400" cy="2400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1.3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5334000" y="1352550"/>
            <a:ext cx="838200" cy="1962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700" b="1">
                <a:solidFill>
                  <a:schemeClr val="accent2"/>
                </a:solidFill>
              </a:rPr>
              <a:t>높은 위험성</a:t>
            </a:r>
            <a:endParaRPr lang="ko-KR" altLang="en-US" sz="7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위협 식별</a:t>
            </a:r>
            <a:endParaRPr lang="ko-KR" altLang="en-US"/>
          </a:p>
          <a:p>
            <a:pPr lvl="1">
              <a:defRPr/>
            </a:pPr>
            <a:r>
              <a:rPr lang="ko-KR" altLang="en-US" b="1">
                <a:solidFill>
                  <a:schemeClr val="accent2"/>
                </a:solidFill>
              </a:rPr>
              <a:t>레벨 </a:t>
            </a:r>
            <a:r>
              <a:rPr lang="en-US" altLang="ko-KR" b="1">
                <a:solidFill>
                  <a:schemeClr val="accent2"/>
                </a:solidFill>
              </a:rPr>
              <a:t>0</a:t>
            </a:r>
            <a:r>
              <a:rPr lang="ko-KR" altLang="en-US" b="1">
                <a:solidFill>
                  <a:schemeClr val="accent2"/>
                </a:solidFill>
              </a:rPr>
              <a:t> </a:t>
            </a:r>
            <a:r>
              <a:rPr lang="en-US" altLang="ko-KR" b="1">
                <a:solidFill>
                  <a:schemeClr val="accent2"/>
                </a:solidFill>
              </a:rPr>
              <a:t>:</a:t>
            </a:r>
            <a:r>
              <a:rPr lang="ko-KR" altLang="en-US" b="1">
                <a:solidFill>
                  <a:schemeClr val="accent2"/>
                </a:solidFill>
              </a:rPr>
              <a:t> 전반적 위협 식별</a:t>
            </a:r>
            <a:endParaRPr lang="ko-KR" altLang="en-US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ko-KR" altLang="en-US"/>
              <a:t>브레인스토밍을 해 각각의 프로세스와 입력 데이터에 관한 모든 위험을 떠올려야 함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레벨 </a:t>
            </a:r>
            <a:r>
              <a:rPr lang="en-US" altLang="ko-KR"/>
              <a:t>0</a:t>
            </a:r>
            <a:r>
              <a:rPr lang="ko-KR" altLang="en-US"/>
              <a:t>에서 고위협은 공격자가 다음과 같은 행위가 가능할 때이다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원격에서 차량 탈취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차량의 시동</a:t>
            </a:r>
            <a:r>
              <a:rPr lang="en-US" altLang="ko-KR"/>
              <a:t>/</a:t>
            </a:r>
            <a:r>
              <a:rPr lang="ko-KR" altLang="en-US"/>
              <a:t>시스템 셧다운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차량 승객 감시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차량 도어 열기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차량 도난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차량 추적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안전 시스템 무력화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차량 내 악성 프로그램 설치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위협 식별</a:t>
            </a:r>
            <a:endParaRPr lang="ko-KR" altLang="en-US"/>
          </a:p>
          <a:p>
            <a:pPr marL="182562" lvl="1" indent="0">
              <a:buNone/>
              <a:defRPr/>
            </a:pP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21194296">
            <a:off x="2600324" y="981717"/>
            <a:ext cx="3943350" cy="394335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6248400" y="3943349"/>
            <a:ext cx="1905000" cy="228600"/>
          </a:xfrm>
          <a:prstGeom prst="borderCallout2">
            <a:avLst>
              <a:gd name="adj1" fmla="val 14653"/>
              <a:gd name="adj2" fmla="val -396"/>
              <a:gd name="adj3" fmla="val 18750"/>
              <a:gd name="adj4" fmla="val -16667"/>
              <a:gd name="adj5" fmla="val -125080"/>
              <a:gd name="adj6" fmla="val -33866"/>
            </a:avLst>
          </a:prstGeom>
          <a:solidFill>
            <a:schemeClr val="lt2"/>
          </a:solidFill>
          <a:ln w="1270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야간 주행 중 전조등 끄기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6858000" y="2647950"/>
            <a:ext cx="2133600" cy="533400"/>
          </a:xfrm>
          <a:prstGeom prst="borderCallout2">
            <a:avLst>
              <a:gd name="adj1" fmla="val 18750"/>
              <a:gd name="adj2" fmla="val -8333"/>
              <a:gd name="adj3" fmla="val 22845"/>
              <a:gd name="adj4" fmla="val -23834"/>
              <a:gd name="adj5" fmla="val 85874"/>
              <a:gd name="adj6" fmla="val -49738"/>
            </a:avLst>
          </a:prstGeom>
          <a:solidFill>
            <a:schemeClr val="lt2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자동차 경보기 끄기</a:t>
            </a:r>
            <a:r>
              <a:rPr lang="en-US" altLang="ko-KR" sz="900">
                <a:solidFill>
                  <a:schemeClr val="dk1"/>
                </a:solidFill>
              </a:rPr>
              <a:t>,</a:t>
            </a:r>
            <a:r>
              <a:rPr lang="ko-KR" altLang="en-US" sz="900">
                <a:solidFill>
                  <a:schemeClr val="dk1"/>
                </a:solidFill>
              </a:rPr>
              <a:t> </a:t>
            </a:r>
            <a:endParaRPr lang="ko-KR" altLang="en-US" sz="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잘못된 시스템 구동으로 배터리 방전</a:t>
            </a:r>
            <a:r>
              <a:rPr lang="en-US" altLang="ko-KR" sz="900">
                <a:solidFill>
                  <a:schemeClr val="dk1"/>
                </a:solidFill>
              </a:rPr>
              <a:t>,</a:t>
            </a:r>
            <a:endParaRPr lang="en-US" altLang="ko-KR" sz="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엔진을 갑자기 멈추거나 속력 제어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1447800" y="4019550"/>
            <a:ext cx="2057400" cy="228599"/>
          </a:xfrm>
          <a:prstGeom prst="borderCallout2">
            <a:avLst>
              <a:gd name="adj1" fmla="val -38594"/>
              <a:gd name="adj2" fmla="val 177008"/>
              <a:gd name="adj3" fmla="val 71996"/>
              <a:gd name="adj4" fmla="val 139235"/>
              <a:gd name="adj5" fmla="val 77692"/>
              <a:gd name="adj6" fmla="val 104376"/>
            </a:avLst>
          </a:prstGeom>
          <a:solidFill>
            <a:schemeClr val="lt2"/>
          </a:solidFill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브레이크를 작동시키거나 기능 마비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1600200" y="3486150"/>
            <a:ext cx="1981200" cy="228600"/>
          </a:xfrm>
          <a:prstGeom prst="borderCallout2">
            <a:avLst>
              <a:gd name="adj1" fmla="val 39229"/>
              <a:gd name="adj2" fmla="val 106099"/>
              <a:gd name="adj3" fmla="val 49469"/>
              <a:gd name="adj4" fmla="val 131296"/>
              <a:gd name="adj5" fmla="val -133268"/>
              <a:gd name="adj6" fmla="val 157107"/>
            </a:avLst>
          </a:prstGeom>
          <a:solidFill>
            <a:schemeClr val="lt2"/>
          </a:solidFill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운전대를 해커가 조작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12" name=""/>
          <p:cNvSpPr/>
          <p:nvPr/>
        </p:nvSpPr>
        <p:spPr>
          <a:xfrm>
            <a:off x="5867400" y="1200150"/>
            <a:ext cx="3124200" cy="381000"/>
          </a:xfrm>
          <a:prstGeom prst="borderCallout2">
            <a:avLst>
              <a:gd name="adj1" fmla="val 18750"/>
              <a:gd name="adj2" fmla="val -8333"/>
              <a:gd name="adj3" fmla="val 16701"/>
              <a:gd name="adj4" fmla="val -24858"/>
              <a:gd name="adj5" fmla="val 249695"/>
              <a:gd name="adj6" fmla="val -42314"/>
            </a:avLst>
          </a:prstGeom>
          <a:solidFill>
            <a:schemeClr val="lt2"/>
          </a:solidFill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900">
                <a:solidFill>
                  <a:schemeClr val="dk1"/>
                </a:solidFill>
              </a:rPr>
              <a:t>GPS</a:t>
            </a:r>
            <a:r>
              <a:rPr lang="ko-KR" altLang="en-US" sz="900">
                <a:solidFill>
                  <a:schemeClr val="dk1"/>
                </a:solidFill>
              </a:rPr>
              <a:t>를 조작해 운전자를 잘못된 길로 안내하거나</a:t>
            </a:r>
            <a:endParaRPr lang="ko-KR" altLang="en-US" sz="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자동차 추적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228600" y="2800350"/>
            <a:ext cx="2286000" cy="304800"/>
          </a:xfrm>
          <a:prstGeom prst="borderCallout2">
            <a:avLst>
              <a:gd name="adj1" fmla="val 74043"/>
              <a:gd name="adj2" fmla="val 100722"/>
              <a:gd name="adj3" fmla="val 74045"/>
              <a:gd name="adj4" fmla="val 126693"/>
              <a:gd name="adj5" fmla="val 14189"/>
              <a:gd name="adj6" fmla="val 146359"/>
            </a:avLst>
          </a:prstGeom>
          <a:solidFill>
            <a:schemeClr val="lt2"/>
          </a:solidFill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문을 잠가 사람을 안에 가두거나 </a:t>
            </a:r>
            <a:endParaRPr lang="ko-KR" altLang="en-US" sz="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밖에서 못들어오게 함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6553200" y="2038350"/>
            <a:ext cx="2286000" cy="304800"/>
          </a:xfrm>
          <a:prstGeom prst="borderCallout2">
            <a:avLst>
              <a:gd name="adj1" fmla="val 18750"/>
              <a:gd name="adj2" fmla="val -8333"/>
              <a:gd name="adj3" fmla="val 26941"/>
              <a:gd name="adj4" fmla="val -22810"/>
              <a:gd name="adj5" fmla="val 169841"/>
              <a:gd name="adj6" fmla="val -50762"/>
            </a:avLst>
          </a:prstGeom>
          <a:solidFill>
            <a:schemeClr val="lt2"/>
          </a:solidFill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속도를 잘못 표시해 과속 유도</a:t>
            </a:r>
            <a:r>
              <a:rPr lang="en-US" altLang="ko-KR" sz="900">
                <a:solidFill>
                  <a:schemeClr val="dk1"/>
                </a:solidFill>
              </a:rPr>
              <a:t>,</a:t>
            </a:r>
            <a:endParaRPr lang="en-US" altLang="ko-KR" sz="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대시보드 기능 제어</a:t>
            </a:r>
            <a:r>
              <a:rPr lang="en-US" altLang="ko-KR" sz="900">
                <a:solidFill>
                  <a:schemeClr val="dk1"/>
                </a:solidFill>
              </a:rPr>
              <a:t>,</a:t>
            </a:r>
            <a:r>
              <a:rPr lang="ko-KR" altLang="en-US" sz="900">
                <a:solidFill>
                  <a:schemeClr val="dk1"/>
                </a:solidFill>
              </a:rPr>
              <a:t> 블랙박스 해킹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5867400" y="982979"/>
            <a:ext cx="685800" cy="2247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900" b="1">
                <a:solidFill>
                  <a:schemeClr val="accent2"/>
                </a:solidFill>
              </a:rPr>
              <a:t>차량추적</a:t>
            </a:r>
            <a:endParaRPr lang="ko-KR" altLang="en-US" sz="900" b="1">
              <a:solidFill>
                <a:schemeClr val="accent2"/>
              </a:solidFill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228600" y="2571750"/>
            <a:ext cx="990600" cy="2171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  <a:solidFill>
                  <a:srgbClr val="c0504d"/>
                </a:solidFill>
                <a:latin typeface="Arial"/>
                <a:ea typeface="맑은 고딕"/>
                <a:cs typeface="Arial"/>
              </a:rPr>
              <a:t>차량 도어 열기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<a:solidFill>
                <a:srgbClr val="c0504d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6781800" y="2459355"/>
            <a:ext cx="1905000" cy="2247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  <a:solidFill>
                  <a:srgbClr val="c0504d"/>
                </a:solidFill>
                <a:latin typeface="Arial"/>
                <a:ea typeface="맑은 고딕"/>
                <a:cs typeface="Arial"/>
              </a:rPr>
              <a:t>차량의 시동</a:t>
            </a: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c0504d"/>
                </a:solidFill>
                <a:latin typeface="Arial"/>
                <a:ea typeface="맑은 고딕"/>
                <a:cs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  <a:solidFill>
                  <a:srgbClr val="c0504d"/>
                </a:solidFill>
                <a:latin typeface="Arial"/>
                <a:ea typeface="맑은 고딕"/>
                <a:cs typeface="Arial"/>
              </a:rPr>
              <a:t>시스템 셧다운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<a:solidFill>
                <a:srgbClr val="c0504d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447800" y="3796665"/>
            <a:ext cx="1447800" cy="2228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  <a:solidFill>
                  <a:srgbClr val="c0504d"/>
                </a:solidFill>
                <a:latin typeface="Arial"/>
                <a:ea typeface="맑은 고딕"/>
                <a:cs typeface="Arial"/>
              </a:rPr>
              <a:t>안전 시스템 무력화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<a:solidFill>
                <a:srgbClr val="c0504d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1600200" y="3263265"/>
            <a:ext cx="1447800" cy="2228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  <a:solidFill>
                  <a:srgbClr val="c0504d"/>
                </a:solidFill>
                <a:latin typeface="Arial"/>
                <a:ea typeface="맑은 고딕"/>
                <a:cs typeface="Arial"/>
              </a:rPr>
              <a:t>차량 도난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<a:solidFill>
                <a:srgbClr val="c0504d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6553200" y="1815465"/>
            <a:ext cx="1752600" cy="2209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  <a:solidFill>
                  <a:srgbClr val="c0504d"/>
                </a:solidFill>
                <a:latin typeface="Arial"/>
                <a:ea typeface="맑은 고딕"/>
                <a:cs typeface="Arial"/>
              </a:rPr>
              <a:t>차량 내 악성 프로그램 설치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<a:solidFill>
                <a:srgbClr val="c0504d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위협 식별</a:t>
            </a:r>
            <a:endParaRPr lang="ko-KR" altLang="en-US"/>
          </a:p>
          <a:p>
            <a:pPr lvl="1">
              <a:defRPr/>
            </a:pPr>
            <a:r>
              <a:rPr lang="ko-KR" altLang="en-US" b="1">
                <a:solidFill>
                  <a:schemeClr val="accent2"/>
                </a:solidFill>
              </a:rPr>
              <a:t>레벨 </a:t>
            </a:r>
            <a:r>
              <a:rPr lang="en-US" altLang="ko-KR" b="1">
                <a:solidFill>
                  <a:schemeClr val="accent2"/>
                </a:solidFill>
              </a:rPr>
              <a:t>1</a:t>
            </a:r>
            <a:r>
              <a:rPr lang="ko-KR" altLang="en-US" b="1">
                <a:solidFill>
                  <a:schemeClr val="accent2"/>
                </a:solidFill>
              </a:rPr>
              <a:t> </a:t>
            </a:r>
            <a:r>
              <a:rPr lang="en-US" altLang="ko-KR" b="1">
                <a:solidFill>
                  <a:schemeClr val="accent2"/>
                </a:solidFill>
              </a:rPr>
              <a:t>:</a:t>
            </a:r>
            <a:r>
              <a:rPr lang="ko-KR" altLang="en-US" b="1">
                <a:solidFill>
                  <a:schemeClr val="accent2"/>
                </a:solidFill>
              </a:rPr>
              <a:t> 데이터 처리 프로세스별 위협 식별</a:t>
            </a:r>
            <a:endParaRPr lang="ko-KR" altLang="en-US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ko-KR" altLang="en-US"/>
              <a:t>데이터 입력에 의해 형성되는 연결 </a:t>
            </a:r>
            <a:r>
              <a:rPr lang="en-US" altLang="ko-KR"/>
              <a:t>&lt;</a:t>
            </a:r>
            <a:r>
              <a:rPr lang="ko-KR" altLang="en-US"/>
              <a:t> 각 프로세스의 연결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레벨 </a:t>
            </a:r>
            <a:r>
              <a:rPr lang="en-US" altLang="ko-KR"/>
              <a:t>1</a:t>
            </a:r>
            <a:r>
              <a:rPr lang="ko-KR" altLang="en-US"/>
              <a:t>에서 가정한 취약점들은 차량 내부 장치들과의 연결에 영향을 미치는 취약점과 연관돼 있다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위협을 그룹화해 그룹별로 시나리오를 세분화한다</a:t>
            </a:r>
            <a:r>
              <a:rPr lang="en-US" altLang="ko-KR"/>
              <a:t>.</a:t>
            </a:r>
            <a:r>
              <a:rPr lang="ko-KR" altLang="en-US"/>
              <a:t> 이 방법은 많은 잠재적인 차량 침투 경로를 확인할 수 있다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endParaRPr lang="ko-KR" altLang="en-US"/>
          </a:p>
          <a:p>
            <a:pPr lvl="3">
              <a:defRPr/>
            </a:pPr>
            <a:r>
              <a:rPr lang="ko-KR" altLang="en-US"/>
              <a:t>그룹화의 종류</a:t>
            </a:r>
            <a:endParaRPr lang="ko-KR" altLang="en-US"/>
          </a:p>
          <a:p>
            <a:pPr lvl="4">
              <a:defRPr/>
            </a:pPr>
            <a:r>
              <a:rPr lang="ko-KR" altLang="en-US" b="1"/>
              <a:t>이동통신</a:t>
            </a:r>
            <a:endParaRPr lang="ko-KR" altLang="en-US" b="1"/>
          </a:p>
          <a:p>
            <a:pPr lvl="4">
              <a:defRPr/>
            </a:pPr>
            <a:r>
              <a:rPr lang="ko-KR" altLang="en-US" b="1"/>
              <a:t>와이파이</a:t>
            </a:r>
            <a:endParaRPr lang="ko-KR" altLang="en-US" b="1"/>
          </a:p>
          <a:p>
            <a:pPr lvl="4">
              <a:defRPr/>
            </a:pPr>
            <a:r>
              <a:rPr lang="ko-KR" altLang="en-US" b="1"/>
              <a:t>키포브</a:t>
            </a:r>
            <a:r>
              <a:rPr lang="en-US" altLang="ko-KR" b="1"/>
              <a:t>(KES)</a:t>
            </a:r>
            <a:endParaRPr lang="en-US" altLang="ko-KR" b="1"/>
          </a:p>
          <a:p>
            <a:pPr lvl="4">
              <a:defRPr/>
            </a:pPr>
            <a:r>
              <a:rPr lang="ko-KR" altLang="en-US" b="1"/>
              <a:t>타이어 공기압 측정 장치</a:t>
            </a:r>
            <a:r>
              <a:rPr lang="en-US" altLang="ko-KR" b="1"/>
              <a:t>(TPMS)</a:t>
            </a:r>
            <a:endParaRPr lang="en-US" altLang="ko-KR" b="1"/>
          </a:p>
          <a:p>
            <a:pPr lvl="4">
              <a:defRPr/>
            </a:pPr>
            <a:r>
              <a:rPr lang="ko-KR" altLang="en-US" b="1"/>
              <a:t>인포테인먼트 콘솔</a:t>
            </a:r>
            <a:endParaRPr lang="ko-KR" altLang="en-US" b="1"/>
          </a:p>
          <a:p>
            <a:pPr lvl="4">
              <a:defRPr/>
            </a:pPr>
            <a:r>
              <a:rPr lang="en-US" altLang="ko-KR" b="1"/>
              <a:t>USB</a:t>
            </a:r>
            <a:endParaRPr lang="en-US" altLang="ko-KR" b="1"/>
          </a:p>
          <a:p>
            <a:pPr lvl="4">
              <a:defRPr/>
            </a:pPr>
            <a:r>
              <a:rPr lang="ko-KR" altLang="en-US" b="1"/>
              <a:t>블루투스</a:t>
            </a:r>
            <a:endParaRPr lang="ko-KR" altLang="en-US" b="1"/>
          </a:p>
          <a:p>
            <a:pPr lvl="4">
              <a:defRPr/>
            </a:pPr>
            <a:r>
              <a:rPr lang="en-US" altLang="ko-KR" b="1"/>
              <a:t>CAN(Controller Area Network)</a:t>
            </a: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위협 식별</a:t>
            </a:r>
            <a:endParaRPr lang="ko-KR" altLang="en-US"/>
          </a:p>
          <a:p>
            <a:pPr lvl="1">
              <a:defRPr/>
            </a:pPr>
            <a:r>
              <a:rPr lang="ko-KR" altLang="en-US" b="1">
                <a:solidFill>
                  <a:schemeClr val="accent2"/>
                </a:solidFill>
              </a:rPr>
              <a:t>이동통신</a:t>
            </a:r>
            <a:endParaRPr lang="ko-KR" altLang="en-US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ko-KR" altLang="en-US"/>
              <a:t>공격자는 다음과 같은 목적으로 차량 내 이동통신 연결을 </a:t>
            </a:r>
            <a:r>
              <a:rPr lang="en-US" altLang="ko-KR"/>
              <a:t>Exploit</a:t>
            </a:r>
            <a:r>
              <a:rPr lang="ko-KR" altLang="en-US"/>
              <a:t> 한다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어느 곳에서든 차량 내부 네트워크로 연결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착신 전화를 처리하는 인포테인먼트 시스템 내부의 애플리케이션 </a:t>
            </a:r>
            <a:r>
              <a:rPr lang="en-US" altLang="ko-KR"/>
              <a:t>Exploit.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인포테인먼트 기기를 통해 </a:t>
            </a:r>
            <a:r>
              <a:rPr lang="en-US" altLang="ko-KR"/>
              <a:t>SIM(Subscriber Identity Module)</a:t>
            </a:r>
            <a:r>
              <a:rPr lang="ko-KR" altLang="en-US"/>
              <a:t>에 접근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원격 진단 시스템에 연결하기 위해 이동통신망 활용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이동통신 도청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전화를 걸어 이동통신 정상 이용 방해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차량 위치 추적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가짜 </a:t>
            </a:r>
            <a:r>
              <a:rPr lang="en-US" altLang="ko-KR"/>
              <a:t>GSM(Global System for Moblie Communications) </a:t>
            </a:r>
            <a:r>
              <a:rPr lang="ko-KR" altLang="en-US"/>
              <a:t>기지국 설치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67600" y="925829"/>
            <a:ext cx="1112520" cy="1112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위협 식별</a:t>
            </a:r>
            <a:endParaRPr lang="ko-KR" altLang="en-US"/>
          </a:p>
          <a:p>
            <a:pPr lvl="1">
              <a:defRPr/>
            </a:pPr>
            <a:r>
              <a:rPr lang="ko-KR" altLang="en-US" b="1">
                <a:solidFill>
                  <a:schemeClr val="accent2"/>
                </a:solidFill>
              </a:rPr>
              <a:t>와이파이</a:t>
            </a:r>
            <a:endParaRPr lang="ko-KR" altLang="en-US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ko-KR" altLang="en-US"/>
              <a:t>공격자는 다음과 같은 목적으로 차량 내 와이파이 연결을 </a:t>
            </a:r>
            <a:r>
              <a:rPr lang="en-US" altLang="ko-KR"/>
              <a:t>Exploit</a:t>
            </a:r>
            <a:r>
              <a:rPr lang="ko-KR" altLang="en-US"/>
              <a:t> 한다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300m</a:t>
            </a:r>
            <a:r>
              <a:rPr lang="ko-KR" altLang="en-US"/>
              <a:t> 이상 떨어진 곳으로부터 차량 네트워크 연결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와이파이 연결을 처리하는 소프트웨어 익스플로잇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인포테인먼트 기기에 악성 프로그램 설치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와이파이 패스워드 크랙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가짜 딜러 </a:t>
            </a:r>
            <a:r>
              <a:rPr lang="en-US" altLang="ko-KR"/>
              <a:t>AP</a:t>
            </a:r>
            <a:r>
              <a:rPr lang="ko-KR" altLang="en-US"/>
              <a:t>를 설치해 차량의 와이파이가 인식하게 유도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차량 추적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62799" y="819149"/>
            <a:ext cx="1447800" cy="144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위협 식별</a:t>
            </a:r>
            <a:endParaRPr lang="ko-KR" altLang="en-US"/>
          </a:p>
          <a:p>
            <a:pPr lvl="1">
              <a:defRPr/>
            </a:pPr>
            <a:r>
              <a:rPr lang="ko-KR" altLang="en-US" b="1">
                <a:solidFill>
                  <a:schemeClr val="accent2"/>
                </a:solidFill>
              </a:rPr>
              <a:t>키포브</a:t>
            </a:r>
            <a:endParaRPr lang="ko-KR" altLang="en-US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ko-KR" altLang="en-US"/>
              <a:t>공격자는 다음과 같은 목적으로 차량 내 키포브</a:t>
            </a:r>
            <a:r>
              <a:rPr lang="en-US" altLang="ko-KR"/>
              <a:t>(Key Fob)</a:t>
            </a:r>
            <a:r>
              <a:rPr lang="ko-KR" altLang="en-US"/>
              <a:t> 연결을 </a:t>
            </a:r>
            <a:r>
              <a:rPr lang="en-US" altLang="ko-KR"/>
              <a:t>Exploit</a:t>
            </a:r>
            <a:r>
              <a:rPr lang="ko-KR" altLang="en-US"/>
              <a:t> 한다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비정상적인 키포브 요청을 보내 차량 내부 도난 방지 시스템의 오동작 유발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차량 도난 방지 시스템을 통해 차량 배터리 방전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키를 쓰지 못하게 차량을 잠금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차량 도난 방지 시스템이 연결되는 과정에서 암호 방식에 대한 정보 유출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키포브의 암호 알고리즘을 무작위 대입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키포브 신호 방해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키포브의 배터리 방전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5210276">
            <a:off x="6595049" y="937199"/>
            <a:ext cx="1600200" cy="16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위협 식별</a:t>
            </a:r>
            <a:endParaRPr lang="ko-KR" altLang="en-US"/>
          </a:p>
          <a:p>
            <a:pPr lvl="1">
              <a:defRPr/>
            </a:pPr>
            <a:r>
              <a:rPr lang="ko-KR" altLang="en-US" b="1">
                <a:solidFill>
                  <a:schemeClr val="accent2"/>
                </a:solidFill>
              </a:rPr>
              <a:t>타이어 공기압 모니터링 센서</a:t>
            </a:r>
            <a:r>
              <a:rPr lang="en-US" altLang="ko-KR" b="1">
                <a:solidFill>
                  <a:schemeClr val="accent2"/>
                </a:solidFill>
              </a:rPr>
              <a:t>(TPMS)</a:t>
            </a:r>
            <a:endParaRPr lang="en-US" altLang="ko-KR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ko-KR" altLang="en-US"/>
              <a:t>공격자는 다음과 같은 목적으로 </a:t>
            </a:r>
            <a:r>
              <a:rPr lang="en-US" altLang="ko-KR"/>
              <a:t>TPMS</a:t>
            </a:r>
            <a:r>
              <a:rPr lang="ko-KR" altLang="en-US"/>
              <a:t> 연결을 </a:t>
            </a:r>
            <a:r>
              <a:rPr lang="en-US" altLang="ko-KR"/>
              <a:t>Exploit</a:t>
            </a:r>
            <a:r>
              <a:rPr lang="ko-KR" altLang="en-US"/>
              <a:t> 한다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비정상적인 상태 정보를 </a:t>
            </a:r>
            <a:r>
              <a:rPr lang="en-US" altLang="ko-KR"/>
              <a:t>ECU(Engine Control Unit)</a:t>
            </a:r>
            <a:r>
              <a:rPr lang="ko-KR" altLang="en-US"/>
              <a:t>에 전송해 익스플로잇 가능성이 있는 에러 유발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도로 상태를 조작해 </a:t>
            </a:r>
            <a:r>
              <a:rPr lang="en-US" altLang="ko-KR"/>
              <a:t>ECU</a:t>
            </a:r>
            <a:r>
              <a:rPr lang="ko-KR" altLang="en-US"/>
              <a:t>가 과잉 교정 상태가 되게 속임</a:t>
            </a:r>
            <a:endParaRPr lang="ko-KR" altLang="en-US"/>
          </a:p>
          <a:p>
            <a:pPr lvl="3">
              <a:defRPr/>
            </a:pPr>
            <a:r>
              <a:rPr lang="en-US" altLang="ko-KR"/>
              <a:t>TPMS</a:t>
            </a:r>
            <a:r>
              <a:rPr lang="ko-KR" altLang="en-US"/>
              <a:t> 수신기나 </a:t>
            </a:r>
            <a:r>
              <a:rPr lang="en-US" altLang="ko-KR"/>
              <a:t>ECU</a:t>
            </a:r>
            <a:r>
              <a:rPr lang="ko-KR" altLang="en-US"/>
              <a:t>를 복구 불가능한 상태로 해 운전자가 차량 상태를 검사하게 한다거나 차량의 시동이 꺼지게 함</a:t>
            </a:r>
            <a:endParaRPr lang="ko-KR" altLang="en-US"/>
          </a:p>
          <a:p>
            <a:pPr lvl="3">
              <a:defRPr/>
            </a:pPr>
            <a:r>
              <a:rPr lang="en-US" altLang="ko-KR"/>
              <a:t>TPMS</a:t>
            </a:r>
            <a:r>
              <a:rPr lang="ko-KR" altLang="en-US"/>
              <a:t>의 고유 </a:t>
            </a:r>
            <a:r>
              <a:rPr lang="en-US" altLang="ko-KR"/>
              <a:t>ID</a:t>
            </a:r>
            <a:r>
              <a:rPr lang="ko-KR" altLang="en-US"/>
              <a:t> 값을 이용해 차량 추적</a:t>
            </a:r>
            <a:endParaRPr lang="ko-KR" altLang="en-US"/>
          </a:p>
          <a:p>
            <a:pPr lvl="3">
              <a:defRPr/>
            </a:pPr>
            <a:r>
              <a:rPr lang="en-US" altLang="ko-KR"/>
              <a:t>TPMS</a:t>
            </a:r>
            <a:r>
              <a:rPr lang="ko-KR" altLang="en-US"/>
              <a:t> 신호를 변조해 내부 경고 알림을 미동작시킴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20388" y="2571750"/>
            <a:ext cx="2861611" cy="1657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목차</a:t>
            </a:r>
            <a:endParaRPr lang="ko-KR" altLang="en-US" b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공격 지점 식별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 rot="0">
            <a:off x="3429000" y="1775460"/>
            <a:ext cx="251460" cy="186690"/>
            <a:chOff x="3200400" y="3867150"/>
            <a:chExt cx="251460" cy="186690"/>
          </a:xfrm>
        </p:grpSpPr>
        <p:sp>
          <p:nvSpPr>
            <p:cNvPr id="5" name="갈매기형 수장 4"/>
            <p:cNvSpPr/>
            <p:nvPr/>
          </p:nvSpPr>
          <p:spPr>
            <a:xfrm>
              <a:off x="320040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  <p:sp>
          <p:nvSpPr>
            <p:cNvPr id="6" name="갈매기형 수장 5"/>
            <p:cNvSpPr/>
            <p:nvPr/>
          </p:nvSpPr>
          <p:spPr>
            <a:xfrm>
              <a:off x="329184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</p:grpSp>
      <p:sp>
        <p:nvSpPr>
          <p:cNvPr id="15" name="텍스트 개체 틀 2"/>
          <p:cNvSpPr txBox="1"/>
          <p:nvPr/>
        </p:nvSpPr>
        <p:spPr>
          <a:xfrm>
            <a:off x="3733800" y="3185429"/>
            <a:ext cx="4708200" cy="5334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맑은 고딕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6" name="텍스트 개체 틀 2"/>
          <p:cNvSpPr txBox="1"/>
          <p:nvPr/>
        </p:nvSpPr>
        <p:spPr>
          <a:xfrm>
            <a:off x="3733800" y="2169697"/>
            <a:ext cx="4708200" cy="5334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맑은 고딕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위협 모델링</a:t>
            </a:r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 rot="0">
            <a:off x="3429000" y="2364006"/>
            <a:ext cx="251460" cy="186690"/>
            <a:chOff x="3200400" y="3867150"/>
            <a:chExt cx="251460" cy="186690"/>
          </a:xfrm>
        </p:grpSpPr>
        <p:sp>
          <p:nvSpPr>
            <p:cNvPr id="18" name="갈매기형 수장 4"/>
            <p:cNvSpPr/>
            <p:nvPr/>
          </p:nvSpPr>
          <p:spPr>
            <a:xfrm>
              <a:off x="320040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  <p:sp>
          <p:nvSpPr>
            <p:cNvPr id="19" name="갈매기형 수장 5"/>
            <p:cNvSpPr/>
            <p:nvPr/>
          </p:nvSpPr>
          <p:spPr>
            <a:xfrm>
              <a:off x="329184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</p:grpSp>
      <p:sp>
        <p:nvSpPr>
          <p:cNvPr id="20" name="텍스트 개체 틀 2"/>
          <p:cNvSpPr txBox="1"/>
          <p:nvPr/>
        </p:nvSpPr>
        <p:spPr>
          <a:xfrm>
            <a:off x="3733800" y="2758243"/>
            <a:ext cx="4708200" cy="5334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맑은 고딕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위협 식별</a:t>
            </a:r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 rot="0">
            <a:off x="3429000" y="2952552"/>
            <a:ext cx="251460" cy="186690"/>
            <a:chOff x="3200400" y="3867150"/>
            <a:chExt cx="251460" cy="186690"/>
          </a:xfrm>
        </p:grpSpPr>
        <p:sp>
          <p:nvSpPr>
            <p:cNvPr id="22" name="갈매기형 수장 4"/>
            <p:cNvSpPr/>
            <p:nvPr/>
          </p:nvSpPr>
          <p:spPr>
            <a:xfrm>
              <a:off x="320040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  <p:sp>
          <p:nvSpPr>
            <p:cNvPr id="23" name="갈매기형 수장 5"/>
            <p:cNvSpPr/>
            <p:nvPr/>
          </p:nvSpPr>
          <p:spPr>
            <a:xfrm>
              <a:off x="329184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</p:grpSp>
      <p:grpSp>
        <p:nvGrpSpPr>
          <p:cNvPr id="24" name="그룹 3"/>
          <p:cNvGrpSpPr/>
          <p:nvPr/>
        </p:nvGrpSpPr>
        <p:grpSpPr>
          <a:xfrm rot="0">
            <a:off x="3429000" y="3570168"/>
            <a:ext cx="251460" cy="186690"/>
            <a:chOff x="3200400" y="3867150"/>
            <a:chExt cx="251460" cy="186690"/>
          </a:xfrm>
        </p:grpSpPr>
        <p:sp>
          <p:nvSpPr>
            <p:cNvPr id="25" name="갈매기형 수장 4"/>
            <p:cNvSpPr/>
            <p:nvPr/>
          </p:nvSpPr>
          <p:spPr>
            <a:xfrm>
              <a:off x="320040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>
                    <a:alpha val="100000"/>
                  </a:srgbClr>
                </a:gs>
                <a:gs pos="67000">
                  <a:srgbClr val="0066b3">
                    <a:alpha val="52940"/>
                  </a:srgbClr>
                </a:gs>
                <a:gs pos="100000">
                  <a:srgbClr val="0066b3">
                    <a:alpha val="1882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5880"/>
                </a:srgbClr>
              </a:outerShdw>
            </a:effectLst>
          </p:spPr>
          <p:txBody>
            <a:bodyPr anchor="ctr"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endParaRPr>
            </a:p>
          </p:txBody>
        </p:sp>
        <p:sp>
          <p:nvSpPr>
            <p:cNvPr id="26" name="갈매기형 수장 5"/>
            <p:cNvSpPr/>
            <p:nvPr/>
          </p:nvSpPr>
          <p:spPr>
            <a:xfrm>
              <a:off x="329184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>
                    <a:alpha val="100000"/>
                  </a:srgbClr>
                </a:gs>
                <a:gs pos="67000">
                  <a:srgbClr val="0066b3">
                    <a:alpha val="52940"/>
                  </a:srgbClr>
                </a:gs>
                <a:gs pos="100000">
                  <a:srgbClr val="0066b3">
                    <a:alpha val="1882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5880"/>
                </a:srgbClr>
              </a:outerShdw>
            </a:effectLst>
          </p:spPr>
          <p:txBody>
            <a:bodyPr anchor="ctr"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endParaRPr>
            </a:p>
          </p:txBody>
        </p:sp>
      </p:grpSp>
      <p:grpSp>
        <p:nvGrpSpPr>
          <p:cNvPr id="27" name="그룹 16"/>
          <p:cNvGrpSpPr/>
          <p:nvPr/>
        </p:nvGrpSpPr>
        <p:grpSpPr>
          <a:xfrm rot="0">
            <a:off x="3429000" y="4158714"/>
            <a:ext cx="251460" cy="186690"/>
            <a:chOff x="3200400" y="3867150"/>
            <a:chExt cx="251460" cy="186690"/>
          </a:xfrm>
        </p:grpSpPr>
        <p:sp>
          <p:nvSpPr>
            <p:cNvPr id="28" name="갈매기형 수장 4"/>
            <p:cNvSpPr/>
            <p:nvPr/>
          </p:nvSpPr>
          <p:spPr>
            <a:xfrm>
              <a:off x="320040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>
                    <a:alpha val="100000"/>
                  </a:srgbClr>
                </a:gs>
                <a:gs pos="67000">
                  <a:srgbClr val="0066b3">
                    <a:alpha val="52940"/>
                  </a:srgbClr>
                </a:gs>
                <a:gs pos="100000">
                  <a:srgbClr val="0066b3">
                    <a:alpha val="1882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5880"/>
                </a:srgbClr>
              </a:outerShdw>
            </a:effectLst>
          </p:spPr>
          <p:txBody>
            <a:bodyPr anchor="ctr"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endParaRPr>
            </a:p>
          </p:txBody>
        </p:sp>
        <p:sp>
          <p:nvSpPr>
            <p:cNvPr id="29" name="갈매기형 수장 5"/>
            <p:cNvSpPr/>
            <p:nvPr/>
          </p:nvSpPr>
          <p:spPr>
            <a:xfrm>
              <a:off x="329184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>
                    <a:alpha val="100000"/>
                  </a:srgbClr>
                </a:gs>
                <a:gs pos="67000">
                  <a:srgbClr val="0066b3">
                    <a:alpha val="52940"/>
                  </a:srgbClr>
                </a:gs>
                <a:gs pos="100000">
                  <a:srgbClr val="0066b3">
                    <a:alpha val="1882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5880"/>
                </a:srgbClr>
              </a:outerShdw>
            </a:effectLst>
          </p:spPr>
          <p:txBody>
            <a:bodyPr anchor="ctr"/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endParaRPr>
            </a:p>
          </p:txBody>
        </p:sp>
      </p:grpSp>
      <p:sp>
        <p:nvSpPr>
          <p:cNvPr id="33" name="텍스트 개체 틀 2"/>
          <p:cNvSpPr txBox="1"/>
          <p:nvPr/>
        </p:nvSpPr>
        <p:spPr>
          <a:xfrm>
            <a:off x="3733800" y="3333750"/>
            <a:ext cx="4708200" cy="5334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맑은 고딕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위협 등급 체계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808080"/>
              </a:solidFill>
              <a:latin typeface="HY헤드라인M"/>
              <a:ea typeface="HY헤드라인M"/>
              <a:cs typeface="Arial"/>
            </a:endParaRPr>
          </a:p>
        </p:txBody>
      </p:sp>
      <p:sp>
        <p:nvSpPr>
          <p:cNvPr id="34" name="텍스트 개체 틀 2"/>
          <p:cNvSpPr txBox="1"/>
          <p:nvPr/>
        </p:nvSpPr>
        <p:spPr>
          <a:xfrm>
            <a:off x="3733800" y="3943350"/>
            <a:ext cx="4708200" cy="5334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맑은 고딕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HY헤드라인M"/>
                <a:ea typeface="HY헤드라인M"/>
                <a:cs typeface="Arial"/>
              </a:rPr>
              <a:t>위협 모델 결과 활용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808080"/>
              </a:solidFill>
              <a:latin typeface="HY헤드라인M"/>
              <a:ea typeface="HY헤드라인M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위협 식별</a:t>
            </a:r>
            <a:endParaRPr lang="ko-KR" altLang="en-US"/>
          </a:p>
          <a:p>
            <a:pPr lvl="1">
              <a:defRPr/>
            </a:pPr>
            <a:r>
              <a:rPr lang="ko-KR" altLang="en-US" b="1">
                <a:solidFill>
                  <a:schemeClr val="accent2"/>
                </a:solidFill>
              </a:rPr>
              <a:t>인포테인먼트 콘솔</a:t>
            </a:r>
            <a:endParaRPr lang="ko-KR" altLang="en-US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ko-KR" altLang="en-US"/>
              <a:t>공격자는 다음과 같은 목적으로 인포테인먼트 콘솔 연결을 </a:t>
            </a:r>
            <a:r>
              <a:rPr lang="en-US" altLang="ko-KR"/>
              <a:t>Exploit</a:t>
            </a:r>
            <a:r>
              <a:rPr lang="ko-KR" altLang="en-US"/>
              <a:t> 한다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인포테인먼트 콘솔을 디버그 모드로 전환시킴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진단 설정을 변경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비정상적인 데이터를 통해 예상하지 못한 동작을 하게 하는 버그 발견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악성 프로그램 설치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악성 프로그램을 이용해 차량 내부 </a:t>
            </a:r>
            <a:r>
              <a:rPr lang="en-US" altLang="ko-KR"/>
              <a:t>CAN</a:t>
            </a:r>
            <a:r>
              <a:rPr lang="ko-KR" altLang="en-US"/>
              <a:t> 버스 네트워크 연결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악성 프로그램을 이용해 차량 탑승자들의 행동을 도청</a:t>
            </a:r>
            <a:r>
              <a:rPr lang="en-US" altLang="ko-KR"/>
              <a:t>,</a:t>
            </a:r>
            <a:r>
              <a:rPr lang="ko-KR" altLang="en-US"/>
              <a:t> 모니터링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악성 프로그램을 이용해 인포테인먼트 디스플레이에 나오는 차량 위치와 같은 정보를 변조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34000" y="2571750"/>
            <a:ext cx="2947370" cy="2057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위협 식별</a:t>
            </a:r>
            <a:endParaRPr lang="ko-KR" altLang="en-US"/>
          </a:p>
          <a:p>
            <a:pPr lvl="1">
              <a:defRPr/>
            </a:pPr>
            <a:r>
              <a:rPr lang="en-US" altLang="ko-KR" b="1">
                <a:solidFill>
                  <a:schemeClr val="accent2"/>
                </a:solidFill>
              </a:rPr>
              <a:t>USB</a:t>
            </a:r>
            <a:endParaRPr lang="en-US" altLang="ko-KR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ko-KR" altLang="en-US"/>
              <a:t>공격자는 다음과 같은 목적으로 </a:t>
            </a:r>
            <a:r>
              <a:rPr lang="en-US" altLang="ko-KR"/>
              <a:t>USB</a:t>
            </a:r>
            <a:r>
              <a:rPr lang="ko-KR" altLang="en-US"/>
              <a:t> 포트 연결을 </a:t>
            </a:r>
            <a:r>
              <a:rPr lang="en-US" altLang="ko-KR"/>
              <a:t>Exploit</a:t>
            </a:r>
            <a:r>
              <a:rPr lang="ko-KR" altLang="en-US"/>
              <a:t> 한다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USB</a:t>
            </a:r>
            <a:r>
              <a:rPr lang="ko-KR" altLang="en-US"/>
              <a:t>를 통한 악성 프로그램 설치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인포테인먼트 기기의 </a:t>
            </a:r>
            <a:r>
              <a:rPr lang="en-US" altLang="ko-KR"/>
              <a:t>USB</a:t>
            </a:r>
            <a:r>
              <a:rPr lang="ko-KR" altLang="en-US"/>
              <a:t> 스택상 취약점 익스플로잇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인포테인먼트 기기 내 </a:t>
            </a:r>
            <a:r>
              <a:rPr lang="en-US" altLang="ko-KR"/>
              <a:t>USB</a:t>
            </a:r>
            <a:r>
              <a:rPr lang="ko-KR" altLang="en-US"/>
              <a:t> 연결을 처리하는 주소록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MP3</a:t>
            </a:r>
            <a:r>
              <a:rPr lang="ko-KR" altLang="en-US"/>
              <a:t> 디코더와 같은 프로그램들을 공격하게 설계한 특별한 파일들을 포함한 </a:t>
            </a:r>
            <a:r>
              <a:rPr lang="en-US" altLang="ko-KR"/>
              <a:t>USB</a:t>
            </a:r>
            <a:r>
              <a:rPr lang="ko-KR" altLang="en-US"/>
              <a:t> 장치 연결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공격자에 의해 수정된 업데이트 소프트웨어 설치</a:t>
            </a:r>
            <a:endParaRPr lang="ko-KR" altLang="en-US"/>
          </a:p>
          <a:p>
            <a:pPr lvl="3">
              <a:defRPr/>
            </a:pPr>
            <a:r>
              <a:rPr lang="en-US" altLang="ko-KR"/>
              <a:t>USB</a:t>
            </a:r>
            <a:r>
              <a:rPr lang="ko-KR" altLang="en-US"/>
              <a:t> 포트에 합선을 일으켜 인포테인먼트 시스템 손상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96050" y="2571750"/>
            <a:ext cx="1200150" cy="1200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위협 식별</a:t>
            </a:r>
            <a:endParaRPr lang="ko-KR" altLang="en-US"/>
          </a:p>
          <a:p>
            <a:pPr lvl="1">
              <a:defRPr/>
            </a:pPr>
            <a:r>
              <a:rPr lang="ko-KR" altLang="en-US" b="1">
                <a:solidFill>
                  <a:schemeClr val="accent2"/>
                </a:solidFill>
              </a:rPr>
              <a:t>블루투스</a:t>
            </a:r>
            <a:endParaRPr lang="ko-KR" altLang="en-US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ko-KR" altLang="en-US"/>
              <a:t>공격자는 다음과 같은 목적으로 블루투스 연결을 </a:t>
            </a:r>
            <a:r>
              <a:rPr lang="en-US" altLang="ko-KR"/>
              <a:t>Exploit</a:t>
            </a:r>
            <a:r>
              <a:rPr lang="ko-KR" altLang="en-US"/>
              <a:t> 한다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인포테인먼트 기기에서 코드 실행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인포테인먼트 기기의 블루투스 스택상의 취약점 익스플로잇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비정상적인 주소록과 같은 악의적인 정보를 업로드해 특정 코드 실행</a:t>
            </a:r>
            <a:endParaRPr lang="ko-KR" altLang="en-US"/>
          </a:p>
          <a:p>
            <a:pPr lvl="3">
              <a:defRPr/>
            </a:pPr>
            <a:r>
              <a:rPr lang="en-US" altLang="ko-KR"/>
              <a:t>100m</a:t>
            </a:r>
            <a:r>
              <a:rPr lang="ko-KR" altLang="en-US"/>
              <a:t> 이내의 가까운 거리에서 차량 연결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블루투스 장치 통신 방해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10400" y="971550"/>
            <a:ext cx="1143000" cy="114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위협 식별</a:t>
            </a:r>
            <a:endParaRPr lang="ko-KR" altLang="en-US"/>
          </a:p>
          <a:p>
            <a:pPr lvl="1">
              <a:defRPr/>
            </a:pPr>
            <a:r>
              <a:rPr lang="en-US" altLang="ko-KR" b="1">
                <a:solidFill>
                  <a:schemeClr val="accent2"/>
                </a:solidFill>
              </a:rPr>
              <a:t>CAN</a:t>
            </a:r>
            <a:endParaRPr lang="en-US" altLang="ko-KR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ko-KR" altLang="en-US"/>
              <a:t>공격자는 다음과 같은 목적으로 </a:t>
            </a:r>
            <a:r>
              <a:rPr lang="en-US" altLang="ko-KR"/>
              <a:t>CAN</a:t>
            </a:r>
            <a:r>
              <a:rPr lang="ko-KR" altLang="en-US"/>
              <a:t> 버스 연결을 </a:t>
            </a:r>
            <a:r>
              <a:rPr lang="en-US" altLang="ko-KR"/>
              <a:t>Exploit</a:t>
            </a:r>
            <a:r>
              <a:rPr lang="ko-KR" altLang="en-US"/>
              <a:t> 한다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악의적인 진단 장치를 설치해 </a:t>
            </a:r>
            <a:r>
              <a:rPr lang="en-US" altLang="ko-KR"/>
              <a:t>CAN</a:t>
            </a:r>
            <a:r>
              <a:rPr lang="ko-KR" altLang="en-US"/>
              <a:t> 버스로 패킷 전송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직접 </a:t>
            </a:r>
            <a:r>
              <a:rPr lang="en-US" altLang="ko-KR"/>
              <a:t>CAN </a:t>
            </a:r>
            <a:r>
              <a:rPr lang="ko-KR" altLang="en-US"/>
              <a:t>버스에 연결해 키 없이 차량 시동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직접 </a:t>
            </a:r>
            <a:r>
              <a:rPr lang="en-US" altLang="ko-KR"/>
              <a:t>CAN</a:t>
            </a:r>
            <a:r>
              <a:rPr lang="ko-KR" altLang="en-US"/>
              <a:t> 버스에 연결해 악성 소프트웨어 업로드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악의적인 진단 장치를 설치해 차량 위치 추적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악의적인 진단 장치를 설치해 원격에서 </a:t>
            </a:r>
            <a:r>
              <a:rPr lang="en-US" altLang="ko-KR"/>
              <a:t>CAN</a:t>
            </a:r>
            <a:r>
              <a:rPr lang="ko-KR" altLang="en-US"/>
              <a:t> 버스와 통신이 가능하게 해 내부 공격을 외부에서 발생 가능한 위협으로 구성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위협 식별</a:t>
            </a:r>
            <a:endParaRPr lang="ko-KR" altLang="en-US"/>
          </a:p>
          <a:p>
            <a:pPr lvl="1">
              <a:defRPr/>
            </a:pPr>
            <a:r>
              <a:rPr lang="ko-KR" altLang="en-US" b="1">
                <a:solidFill>
                  <a:schemeClr val="accent2"/>
                </a:solidFill>
              </a:rPr>
              <a:t>레벨 </a:t>
            </a:r>
            <a:r>
              <a:rPr lang="en-US" altLang="ko-KR" b="1">
                <a:solidFill>
                  <a:schemeClr val="accent2"/>
                </a:solidFill>
              </a:rPr>
              <a:t>2</a:t>
            </a:r>
            <a:r>
              <a:rPr lang="ko-KR" altLang="en-US" b="1">
                <a:solidFill>
                  <a:schemeClr val="accent2"/>
                </a:solidFill>
              </a:rPr>
              <a:t> </a:t>
            </a:r>
            <a:r>
              <a:rPr lang="en-US" altLang="ko-KR" b="1">
                <a:solidFill>
                  <a:schemeClr val="accent2"/>
                </a:solidFill>
              </a:rPr>
              <a:t>:</a:t>
            </a:r>
            <a:r>
              <a:rPr lang="ko-KR" altLang="en-US" b="1">
                <a:solidFill>
                  <a:schemeClr val="accent2"/>
                </a:solidFill>
              </a:rPr>
              <a:t> 데이터 처리 프로세스 위협 세분화</a:t>
            </a:r>
            <a:endParaRPr lang="ko-KR" altLang="en-US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ko-KR" altLang="en-US"/>
              <a:t>레벨 </a:t>
            </a:r>
            <a:r>
              <a:rPr lang="en-US" altLang="ko-KR"/>
              <a:t>2</a:t>
            </a:r>
            <a:r>
              <a:rPr lang="ko-KR" altLang="en-US"/>
              <a:t>부터는 발생</a:t>
            </a:r>
            <a:r>
              <a:rPr lang="en-US" altLang="ko-KR"/>
              <a:t> </a:t>
            </a:r>
            <a:r>
              <a:rPr lang="ko-KR" altLang="en-US"/>
              <a:t>가능한 위협들을 기반으로 위협 모델링을 수행할 수 있다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위협들을 세분화하여 </a:t>
            </a:r>
            <a:r>
              <a:rPr lang="en-US" altLang="ko-KR"/>
              <a:t>5</a:t>
            </a:r>
            <a:r>
              <a:rPr lang="ko-KR" altLang="en-US"/>
              <a:t>개의 그룹을 생성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Bluez(</a:t>
            </a:r>
            <a:r>
              <a:rPr lang="ko-KR" altLang="en-US"/>
              <a:t>블루투스 데몬</a:t>
            </a:r>
            <a:r>
              <a:rPr lang="en-US" altLang="ko-KR"/>
              <a:t>)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wpa_supplicant(</a:t>
            </a:r>
            <a:r>
              <a:rPr lang="ko-KR" altLang="en-US"/>
              <a:t>와이파이 데몬</a:t>
            </a:r>
            <a:r>
              <a:rPr lang="en-US" altLang="ko-KR"/>
              <a:t>)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HSI(</a:t>
            </a:r>
            <a:r>
              <a:rPr lang="ko-KR" altLang="en-US"/>
              <a:t>이동통신 커널 모듈과의 고속 동기화 인터페이스</a:t>
            </a:r>
            <a:r>
              <a:rPr lang="en-US" altLang="ko-KR"/>
              <a:t>)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udev(</a:t>
            </a:r>
            <a:r>
              <a:rPr lang="ko-KR" altLang="en-US"/>
              <a:t>커널 장치 관리자</a:t>
            </a:r>
            <a:r>
              <a:rPr lang="en-US" altLang="ko-KR"/>
              <a:t>)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Kvaser </a:t>
            </a:r>
            <a:r>
              <a:rPr lang="ko-KR" altLang="en-US"/>
              <a:t>드라이버</a:t>
            </a:r>
            <a:r>
              <a:rPr lang="en-US" altLang="ko-KR"/>
              <a:t>(CAN</a:t>
            </a:r>
            <a:r>
              <a:rPr lang="ko-KR" altLang="en-US"/>
              <a:t> 송수신 드라이버</a:t>
            </a:r>
            <a:r>
              <a:rPr lang="en-US" altLang="ko-KR"/>
              <a:t>)</a:t>
            </a:r>
            <a:endParaRPr lang="en-US" altLang="ko-KR"/>
          </a:p>
          <a:p>
            <a:pPr lvl="4">
              <a:defRPr/>
            </a:pPr>
            <a:r>
              <a:rPr lang="ko-KR" altLang="en-US"/>
              <a:t>내용</a:t>
            </a:r>
            <a:r>
              <a:rPr lang="en-US" altLang="ko-KR"/>
              <a:t>4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위협 식별</a:t>
            </a:r>
            <a:endParaRPr lang="ko-KR" altLang="en-US"/>
          </a:p>
          <a:p>
            <a:pPr lvl="1">
              <a:defRPr/>
            </a:pPr>
            <a:r>
              <a:rPr lang="en-US" altLang="ko-KR" b="1">
                <a:solidFill>
                  <a:schemeClr val="accent2"/>
                </a:solidFill>
              </a:rPr>
              <a:t>Bluez</a:t>
            </a:r>
            <a:endParaRPr lang="en-US" altLang="ko-KR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ko-KR" altLang="en-US"/>
              <a:t>오래되거나 패치가 이뤄지지 않은 버전의 </a:t>
            </a:r>
            <a:r>
              <a:rPr lang="en-US" altLang="ko-KR"/>
              <a:t>Bluez</a:t>
            </a:r>
            <a:r>
              <a:rPr lang="ko-KR" altLang="en-US"/>
              <a:t> 데몬은 다음과 같은 위협이 존재할 수 있다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익스플로잇 공격이 가능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변조된 비정상 주소록 데이터 처리 불가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적합하지 않은 암호화 적용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취약한 보안 연결 설정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기본 패스키 사용</a:t>
            </a:r>
            <a:endParaRPr lang="ko-KR" altLang="en-US"/>
          </a:p>
          <a:p>
            <a:pPr lvl="3">
              <a:defRPr/>
            </a:pPr>
            <a:endParaRPr lang="ko-KR" altLang="en-US"/>
          </a:p>
          <a:p>
            <a:pPr lvl="1">
              <a:defRPr/>
            </a:pPr>
            <a:r>
              <a:rPr lang="en-US" altLang="ko-KR" b="1">
                <a:solidFill>
                  <a:schemeClr val="accent2"/>
                </a:solidFill>
              </a:rPr>
              <a:t>wpa_supplicant</a:t>
            </a:r>
            <a:endParaRPr lang="en-US" altLang="ko-KR" b="1">
              <a:solidFill>
                <a:schemeClr val="accent2"/>
              </a:solidFill>
            </a:endParaRPr>
          </a:p>
          <a:p>
            <a:pPr lvl="3">
              <a:defRPr/>
            </a:pPr>
            <a:r>
              <a:rPr lang="ko-KR" altLang="en-US"/>
              <a:t>익스플로잇이 가능한 오래된 버전</a:t>
            </a:r>
            <a:endParaRPr lang="ko-KR" altLang="en-US"/>
          </a:p>
          <a:p>
            <a:pPr lvl="3">
              <a:defRPr/>
            </a:pPr>
            <a:r>
              <a:rPr lang="en-US" altLang="ko-KR"/>
              <a:t>WPA2</a:t>
            </a:r>
            <a:r>
              <a:rPr lang="ko-KR" altLang="en-US"/>
              <a:t> 무선 암호화 강제 적용 불가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악성 </a:t>
            </a:r>
            <a:r>
              <a:rPr lang="en-US" altLang="ko-KR"/>
              <a:t>AP</a:t>
            </a:r>
            <a:r>
              <a:rPr lang="ko-KR" altLang="en-US"/>
              <a:t> 연결</a:t>
            </a:r>
            <a:endParaRPr lang="ko-KR" altLang="en-US"/>
          </a:p>
          <a:p>
            <a:pPr lvl="3">
              <a:defRPr/>
            </a:pPr>
            <a:r>
              <a:rPr lang="en-US" altLang="ko-KR"/>
              <a:t>BSSID</a:t>
            </a:r>
            <a:r>
              <a:rPr lang="ko-KR" altLang="en-US"/>
              <a:t>를 통한 드라이버상 정보 유출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위협 식별</a:t>
            </a:r>
            <a:endParaRPr lang="ko-KR" altLang="en-US"/>
          </a:p>
          <a:p>
            <a:pPr lvl="1">
              <a:defRPr/>
            </a:pPr>
            <a:r>
              <a:rPr lang="en-US" altLang="ko-KR" b="1">
                <a:solidFill>
                  <a:schemeClr val="accent2"/>
                </a:solidFill>
              </a:rPr>
              <a:t>HSI</a:t>
            </a:r>
            <a:endParaRPr lang="en-US" altLang="ko-KR" b="1">
              <a:solidFill>
                <a:schemeClr val="accent2"/>
              </a:solidFill>
            </a:endParaRPr>
          </a:p>
          <a:p>
            <a:pPr lvl="3">
              <a:defRPr/>
            </a:pPr>
            <a:r>
              <a:rPr lang="ko-KR" altLang="en-US"/>
              <a:t>익스플롯잇이 가능한 오래된 버전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시리얼 통신 내 데이터 주입 가능 </a:t>
            </a:r>
            <a:r>
              <a:rPr lang="en-US" altLang="ko-KR"/>
              <a:t>(</a:t>
            </a:r>
            <a:r>
              <a:rPr lang="ko-KR" altLang="en-US"/>
              <a:t> 중간자 공격을 통해 공격자가 시리얼 명령을 데이터 통신상에 사용 </a:t>
            </a:r>
            <a:r>
              <a:rPr lang="en-US" altLang="ko-KR"/>
              <a:t>)</a:t>
            </a:r>
            <a:endParaRPr lang="en-US" altLang="ko-KR"/>
          </a:p>
          <a:p>
            <a:pPr lvl="3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 b="1">
                <a:solidFill>
                  <a:schemeClr val="accent2"/>
                </a:solidFill>
              </a:rPr>
              <a:t>udev</a:t>
            </a:r>
            <a:endParaRPr lang="en-US" altLang="ko-KR" b="1">
              <a:solidFill>
                <a:schemeClr val="accent2"/>
              </a:solidFill>
            </a:endParaRPr>
          </a:p>
          <a:p>
            <a:pPr lvl="3">
              <a:defRPr/>
            </a:pPr>
            <a:r>
              <a:rPr lang="ko-KR" altLang="en-US"/>
              <a:t>공격하기 쉬운 오래되거나 패치가 이뤄지지 않은 버전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화이트리스트 기반의 </a:t>
            </a:r>
            <a:r>
              <a:rPr lang="en-US" altLang="ko-KR"/>
              <a:t>USB</a:t>
            </a:r>
            <a:r>
              <a:rPr lang="ko-KR" altLang="en-US"/>
              <a:t> 장치 연결이 구현되지 않아 공격자가 추가적인 드라이버를 로드하거나</a:t>
            </a:r>
            <a:r>
              <a:rPr lang="en-US" altLang="ko-KR"/>
              <a:t>,</a:t>
            </a:r>
            <a:r>
              <a:rPr lang="ko-KR" altLang="en-US"/>
              <a:t> 테스트되지 않았거나 악의적인 의도를 가진 </a:t>
            </a:r>
            <a:r>
              <a:rPr lang="en-US" altLang="ko-KR"/>
              <a:t>USB</a:t>
            </a:r>
            <a:r>
              <a:rPr lang="ko-KR" altLang="en-US"/>
              <a:t> 장치들을 연결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공격자가 외부 장치들의 연결을 허용함으로써 키보드와 같은 입력 장치를 이용한 인포테인먼트 시스템 접속</a:t>
            </a:r>
            <a:endParaRPr lang="ko-KR" altLang="en-US"/>
          </a:p>
          <a:p>
            <a:pPr lvl="3">
              <a:defRPr/>
            </a:pPr>
            <a:endParaRPr lang="ko-KR" altLang="en-US"/>
          </a:p>
          <a:p>
            <a:pPr lvl="1">
              <a:defRPr/>
            </a:pPr>
            <a:r>
              <a:rPr lang="en-US" altLang="ko-KR" b="1">
                <a:solidFill>
                  <a:schemeClr val="accent2"/>
                </a:solidFill>
              </a:rPr>
              <a:t>Kvaser Driver</a:t>
            </a:r>
            <a:endParaRPr lang="en-US" altLang="ko-KR" b="1">
              <a:solidFill>
                <a:schemeClr val="accent2"/>
              </a:solidFill>
            </a:endParaRPr>
          </a:p>
          <a:p>
            <a:pPr lvl="3">
              <a:defRPr/>
            </a:pPr>
            <a:r>
              <a:rPr lang="ko-KR" altLang="en-US"/>
              <a:t>오래되거나 패치가 이뤄지지 않아 익스플로잇 가능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공격자가 </a:t>
            </a:r>
            <a:r>
              <a:rPr lang="en-US" altLang="ko-KR"/>
              <a:t>Kvaser</a:t>
            </a:r>
            <a:r>
              <a:rPr lang="ko-KR" altLang="en-US"/>
              <a:t> 장치에 악성 펌웨어를 업로드하게 허용 가능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742950"/>
            <a:ext cx="8382000" cy="388620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위협 등급 체계</a:t>
            </a:r>
            <a:endParaRPr lang="ko-KR" altLang="en-US"/>
          </a:p>
          <a:p>
            <a:pPr lvl="1">
              <a:defRPr/>
            </a:pPr>
            <a:r>
              <a:rPr lang="ko-KR" altLang="en-US" b="1">
                <a:solidFill>
                  <a:schemeClr val="accent2"/>
                </a:solidFill>
              </a:rPr>
              <a:t>위험 레벨을 이용해 문서로 작성된 위협들에 대해 등급을 평가</a:t>
            </a:r>
            <a:endParaRPr lang="ko-KR" altLang="en-US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ko-KR" altLang="en-US"/>
              <a:t>일반적인 위협 등급 체계</a:t>
            </a:r>
            <a:endParaRPr lang="ko-KR" altLang="en-US"/>
          </a:p>
          <a:p>
            <a:pPr lvl="3">
              <a:defRPr/>
            </a:pPr>
            <a:r>
              <a:rPr lang="en-US" altLang="ko-KR" b="1"/>
              <a:t>DREAD</a:t>
            </a:r>
            <a:endParaRPr lang="en-US" altLang="ko-KR" b="1"/>
          </a:p>
          <a:p>
            <a:pPr lvl="4">
              <a:defRPr/>
            </a:pPr>
            <a:r>
              <a:rPr lang="ko-KR" altLang="en-US"/>
              <a:t>일반적으로 웹 테스트 시에 사용</a:t>
            </a:r>
            <a:endParaRPr lang="ko-KR" altLang="en-US"/>
          </a:p>
          <a:p>
            <a:pPr lvl="3">
              <a:defRPr/>
            </a:pPr>
            <a:r>
              <a:rPr lang="en-US" altLang="ko-KR" b="1"/>
              <a:t>ASIL MIL-STD-882E, ISO 26262 ASIL</a:t>
            </a:r>
            <a:endParaRPr lang="en-US" altLang="ko-KR" b="1"/>
          </a:p>
          <a:p>
            <a:pPr lvl="4">
              <a:defRPr/>
            </a:pPr>
            <a:r>
              <a:rPr lang="ko-KR" altLang="en-US"/>
              <a:t>자동자 산업 분야와 정부에서 사용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기능 안정성에 특화되어 있어 악성 위협들에 대응하기에는 충분하지 않음</a:t>
            </a:r>
            <a:r>
              <a:rPr lang="en-US" altLang="ko-KR"/>
              <a:t>.</a:t>
            </a:r>
            <a:endParaRPr lang="en-US" altLang="ko-KR"/>
          </a:p>
          <a:p>
            <a:pPr lvl="4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 b="1">
                <a:solidFill>
                  <a:schemeClr val="accent2"/>
                </a:solidFill>
              </a:rPr>
              <a:t>DREAD</a:t>
            </a:r>
            <a:r>
              <a:rPr lang="ko-KR" altLang="en-US" b="1">
                <a:solidFill>
                  <a:schemeClr val="accent2"/>
                </a:solidFill>
              </a:rPr>
              <a:t> 등급 체계</a:t>
            </a:r>
            <a:endParaRPr lang="ko-KR" altLang="en-US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en-US" altLang="ko-KR" b="1">
                <a:solidFill>
                  <a:schemeClr val="dk1"/>
                </a:solidFill>
              </a:rPr>
              <a:t> </a:t>
            </a:r>
            <a:r>
              <a:rPr lang="en-US" altLang="ko-KR" b="1">
                <a:solidFill>
                  <a:schemeClr val="accent2"/>
                </a:solidFill>
              </a:rPr>
              <a:t>D</a:t>
            </a:r>
            <a:r>
              <a:rPr lang="en-US" altLang="ko-KR" b="1"/>
              <a:t>amage potential  </a:t>
            </a:r>
            <a:r>
              <a:rPr lang="ko-KR" altLang="en-US" b="1"/>
              <a:t>얼마나 위험한가</a:t>
            </a:r>
            <a:r>
              <a:rPr lang="en-US" altLang="ko-KR" b="1"/>
              <a:t>?</a:t>
            </a:r>
            <a:endParaRPr lang="en-US" altLang="ko-KR" b="1"/>
          </a:p>
          <a:p>
            <a:pPr lvl="2">
              <a:defRPr/>
            </a:pPr>
            <a:r>
              <a:rPr lang="en-US" altLang="ko-KR" b="1"/>
              <a:t> </a:t>
            </a:r>
            <a:r>
              <a:rPr lang="en-US" altLang="ko-KR" b="1">
                <a:solidFill>
                  <a:schemeClr val="accent2"/>
                </a:solidFill>
              </a:rPr>
              <a:t>R</a:t>
            </a:r>
            <a:r>
              <a:rPr lang="en-US" altLang="ko-KR" b="1"/>
              <a:t>eproducibility</a:t>
            </a:r>
            <a:r>
              <a:rPr lang="ko-KR" altLang="en-US" b="1"/>
              <a:t>      얼마나 쉽게 재현 가능한가</a:t>
            </a:r>
            <a:r>
              <a:rPr lang="en-US" altLang="ko-KR" b="1"/>
              <a:t>?</a:t>
            </a:r>
            <a:endParaRPr lang="en-US" altLang="ko-KR" b="1"/>
          </a:p>
          <a:p>
            <a:pPr lvl="2">
              <a:defRPr/>
            </a:pPr>
            <a:r>
              <a:rPr lang="en-US" altLang="ko-KR" b="1"/>
              <a:t> </a:t>
            </a:r>
            <a:r>
              <a:rPr lang="en-US" altLang="ko-KR" b="1">
                <a:solidFill>
                  <a:schemeClr val="accent2"/>
                </a:solidFill>
              </a:rPr>
              <a:t>E</a:t>
            </a:r>
            <a:r>
              <a:rPr lang="en-US" altLang="ko-KR" b="1"/>
              <a:t>xploitability</a:t>
            </a:r>
            <a:r>
              <a:rPr lang="ko-KR" altLang="en-US" b="1"/>
              <a:t>         공격하기 얼마나 쉬운가</a:t>
            </a:r>
            <a:r>
              <a:rPr lang="en-US" altLang="ko-KR" b="1"/>
              <a:t>?</a:t>
            </a:r>
            <a:endParaRPr lang="en-US" altLang="ko-KR" b="1"/>
          </a:p>
          <a:p>
            <a:pPr lvl="2">
              <a:defRPr/>
            </a:pPr>
            <a:r>
              <a:rPr lang="en-US" altLang="ko-KR" b="1"/>
              <a:t> </a:t>
            </a:r>
            <a:r>
              <a:rPr lang="en-US" altLang="ko-KR" b="1">
                <a:solidFill>
                  <a:schemeClr val="accent2"/>
                </a:solidFill>
              </a:rPr>
              <a:t>A</a:t>
            </a:r>
            <a:r>
              <a:rPr lang="en-US" altLang="ko-KR" b="1"/>
              <a:t>ffected users</a:t>
            </a:r>
            <a:r>
              <a:rPr lang="ko-KR" altLang="en-US" b="1"/>
              <a:t>       얼마나 많은 사용자들이 영향을 받는가</a:t>
            </a:r>
            <a:r>
              <a:rPr lang="en-US" altLang="ko-KR" b="1"/>
              <a:t>?</a:t>
            </a:r>
            <a:endParaRPr lang="en-US" altLang="ko-KR" b="1"/>
          </a:p>
          <a:p>
            <a:pPr lvl="2">
              <a:defRPr/>
            </a:pPr>
            <a:r>
              <a:rPr lang="en-US" altLang="ko-KR" b="1"/>
              <a:t> </a:t>
            </a:r>
            <a:r>
              <a:rPr lang="en-US" altLang="ko-KR" b="1">
                <a:solidFill>
                  <a:schemeClr val="accent2"/>
                </a:solidFill>
              </a:rPr>
              <a:t>D</a:t>
            </a:r>
            <a:r>
              <a:rPr lang="en-US" altLang="ko-KR" b="1"/>
              <a:t>iscoverability</a:t>
            </a:r>
            <a:r>
              <a:rPr lang="ko-KR" altLang="en-US" b="1"/>
              <a:t>       얼마나 쉽게 취약점을 찾을 수 있는가</a:t>
            </a:r>
            <a:r>
              <a:rPr lang="en-US" altLang="ko-KR" b="1"/>
              <a:t>?</a:t>
            </a:r>
            <a:endParaRPr lang="en-US" altLang="ko-KR" b="1"/>
          </a:p>
          <a:p>
            <a:pPr marL="541338" lvl="3" indent="0">
              <a:buNone/>
              <a:defRPr/>
            </a:pPr>
            <a:endParaRPr lang="en-US" altLang="ko-KR"/>
          </a:p>
          <a:p>
            <a:pPr lvl="4">
              <a:defRPr/>
            </a:pPr>
            <a:endParaRPr lang="en-US" altLang="ko-KR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381000" y="2114550"/>
          <a:ext cx="8381999" cy="24383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36044"/>
                <a:gridCol w="1679019"/>
                <a:gridCol w="1875472"/>
                <a:gridCol w="2098119"/>
                <a:gridCol w="1993344"/>
              </a:tblGrid>
              <a:tr h="21904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8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등급 카테고리</a:t>
                      </a:r>
                      <a:endParaRPr lang="ko-KR" altLang="en-US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높음</a:t>
                      </a:r>
                      <a:r>
                        <a:rPr lang="en-US" altLang="ko-KR" sz="800"/>
                        <a:t>(3)</a:t>
                      </a:r>
                      <a:endParaRPr lang="ko-KR" altLang="en-US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중간</a:t>
                      </a:r>
                      <a:r>
                        <a:rPr lang="en-US" altLang="ko-KR" sz="800"/>
                        <a:t>(2)</a:t>
                      </a:r>
                      <a:endParaRPr lang="en-US" altLang="ko-KR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낮음</a:t>
                      </a:r>
                      <a:r>
                        <a:rPr lang="en-US" altLang="ko-KR" sz="800"/>
                        <a:t>(1)</a:t>
                      </a:r>
                      <a:endParaRPr lang="en-US" altLang="ko-KR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378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800"/>
                        <a:t>D</a:t>
                      </a:r>
                      <a:endParaRPr lang="en-US" altLang="ko-KR" sz="8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잠재적 피해 수준</a:t>
                      </a:r>
                      <a:endParaRPr lang="ko-KR" altLang="en-US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보안 시스템을 무력화시키고 최고 시스템 권한을 획득해 최종적으로 모든 시스템 환경을 장악한다</a:t>
                      </a:r>
                      <a:r>
                        <a:rPr lang="en-US" altLang="ko-KR" sz="800"/>
                        <a:t>.</a:t>
                      </a:r>
                      <a:endParaRPr lang="en-US" altLang="ko-KR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민감한 정보를 유출할 수 있다</a:t>
                      </a:r>
                      <a:r>
                        <a:rPr lang="en-US" altLang="ko-KR" sz="800"/>
                        <a:t>.</a:t>
                      </a:r>
                      <a:endParaRPr lang="en-US" altLang="ko-KR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일반적인 정보를 유출할 수 있다</a:t>
                      </a:r>
                      <a:r>
                        <a:rPr lang="en-US" altLang="ko-KR" sz="800"/>
                        <a:t>.</a:t>
                      </a:r>
                      <a:endParaRPr lang="en-US" altLang="ko-KR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8032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800"/>
                        <a:t>R</a:t>
                      </a:r>
                      <a:endParaRPr lang="en-US" altLang="ko-KR" sz="8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재현 가능성</a:t>
                      </a:r>
                      <a:endParaRPr lang="ko-KR" altLang="en-US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항상 공격을 재현할 수 있다</a:t>
                      </a:r>
                      <a:r>
                        <a:rPr lang="en-US" altLang="ko-KR" sz="800"/>
                        <a:t>.</a:t>
                      </a:r>
                      <a:endParaRPr lang="en-US" altLang="ko-KR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특정 조건 또는 제한된 시점에서만 공격을 재현할 수 있다</a:t>
                      </a:r>
                      <a:r>
                        <a:rPr lang="en-US" altLang="ko-KR" sz="800"/>
                        <a:t>.</a:t>
                      </a:r>
                      <a:endParaRPr lang="en-US" altLang="ko-KR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취약점에 관한 특정 조건이 갖춰져도 공격을 재현하는 것이 매우 어렵다</a:t>
                      </a:r>
                      <a:r>
                        <a:rPr lang="en-US" altLang="ko-KR" sz="800"/>
                        <a:t>.</a:t>
                      </a:r>
                      <a:endParaRPr lang="en-US" altLang="ko-KR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444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800"/>
                        <a:t>E</a:t>
                      </a:r>
                      <a:endParaRPr lang="en-US" altLang="ko-KR" sz="8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익스플로잇 가능성</a:t>
                      </a:r>
                      <a:endParaRPr lang="ko-KR" altLang="en-US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초보적인 수준의 공격자도 익스플로잇을 실행할 수 있다</a:t>
                      </a:r>
                      <a:r>
                        <a:rPr lang="en-US" altLang="ko-KR" sz="800"/>
                        <a:t>.</a:t>
                      </a:r>
                      <a:endParaRPr lang="en-US" altLang="ko-KR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숙련된 공격자만이 반복적으로 사용될 수 있는 공격을 만들 수 있다</a:t>
                      </a:r>
                      <a:r>
                        <a:rPr lang="en-US" altLang="ko-KR" sz="800"/>
                        <a:t>.</a:t>
                      </a:r>
                      <a:endParaRPr lang="en-US" altLang="ko-KR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깊은 지식을 가진 숙련된 공격자만이 공격을 수행할 수 있다</a:t>
                      </a:r>
                      <a:r>
                        <a:rPr lang="en-US" altLang="ko-KR" sz="800"/>
                        <a:t>.</a:t>
                      </a:r>
                      <a:endParaRPr lang="en-US" altLang="ko-KR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6836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800"/>
                        <a:t>A</a:t>
                      </a:r>
                      <a:endParaRPr lang="en-US" altLang="ko-KR" sz="8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영향 받는 사용자</a:t>
                      </a:r>
                      <a:endParaRPr lang="ko-KR" altLang="en-US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시스템 기본 및 주요 사용자를 포함해 모든 사용자가 영향을 받는다</a:t>
                      </a:r>
                      <a:r>
                        <a:rPr lang="en-US" altLang="ko-KR" sz="800"/>
                        <a:t>.</a:t>
                      </a:r>
                      <a:endParaRPr lang="en-US" altLang="ko-KR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특정 시스템 기본 사용자 또는 일부 사용자만 영향을 받는다</a:t>
                      </a:r>
                      <a:r>
                        <a:rPr lang="en-US" altLang="ko-KR" sz="800"/>
                        <a:t>.</a:t>
                      </a:r>
                      <a:endParaRPr lang="en-US" altLang="ko-KR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일반적으로 잘 알려지지 않은 시스템 특징과 관련한 극히 일부의 사용자만이 영향을 받는다</a:t>
                      </a:r>
                      <a:r>
                        <a:rPr lang="en-US" altLang="ko-KR" sz="800"/>
                        <a:t>.</a:t>
                      </a:r>
                      <a:endParaRPr lang="en-US" altLang="ko-KR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6836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800"/>
                        <a:t>D</a:t>
                      </a:r>
                      <a:endParaRPr lang="en-US" altLang="ko-KR" sz="8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위협 발견 수준</a:t>
                      </a:r>
                      <a:endParaRPr lang="ko-KR" altLang="en-US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공개된 공격에 대한 정보를 통해 쉽게 위협을 찾아낸다</a:t>
                      </a:r>
                      <a:r>
                        <a:rPr lang="en-US" altLang="ko-KR" sz="800"/>
                        <a:t>.</a:t>
                      </a:r>
                      <a:endParaRPr lang="en-US" altLang="ko-KR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잘 사용되지 않는 영역에 영향을 주는 위협으로</a:t>
                      </a:r>
                      <a:r>
                        <a:rPr lang="en-US" altLang="ko-KR" sz="800"/>
                        <a:t>,</a:t>
                      </a:r>
                      <a:r>
                        <a:rPr lang="ko-KR" altLang="en-US" sz="800"/>
                        <a:t> 공격자의 창의적인 노력이 있어야만 찾을 수 있다</a:t>
                      </a:r>
                      <a:r>
                        <a:rPr lang="en-US" altLang="ko-KR" sz="800"/>
                        <a:t>.</a:t>
                      </a:r>
                      <a:endParaRPr lang="en-US" altLang="ko-KR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위협에 대해 잘 알려지지 않았다</a:t>
                      </a:r>
                      <a:r>
                        <a:rPr lang="en-US" altLang="ko-KR" sz="800"/>
                        <a:t>.</a:t>
                      </a:r>
                      <a:r>
                        <a:rPr lang="ko-KR" altLang="en-US" sz="800"/>
                        <a:t> 공격자가 익스플로잇을 할 방법에 대해 찾기 어렵다</a:t>
                      </a:r>
                      <a:r>
                        <a:rPr lang="en-US" altLang="ko-KR" sz="800"/>
                        <a:t>.</a:t>
                      </a:r>
                      <a:endParaRPr lang="en-US" altLang="ko-KR" sz="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15200" y="819150"/>
            <a:ext cx="1143000" cy="114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 b="1">
                <a:solidFill>
                  <a:schemeClr val="accent2"/>
                </a:solidFill>
              </a:rPr>
              <a:t>DREAD</a:t>
            </a:r>
            <a:r>
              <a:rPr lang="ko-KR" altLang="en-US" b="1">
                <a:solidFill>
                  <a:schemeClr val="accent2"/>
                </a:solidFill>
              </a:rPr>
              <a:t> 카테고리 식별 위협에 적용</a:t>
            </a:r>
            <a:endParaRPr lang="ko-KR" altLang="en-US" b="1">
              <a:solidFill>
                <a:schemeClr val="accent2"/>
              </a:solidFill>
            </a:endParaRPr>
          </a:p>
          <a:p>
            <a:pPr lvl="1">
              <a:defRPr/>
            </a:pPr>
            <a:endParaRPr lang="ko-KR" altLang="en-US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en-US" altLang="ko-KR" b="1">
                <a:solidFill>
                  <a:schemeClr val="dk1"/>
                </a:solidFill>
              </a:rPr>
              <a:t>DREAD </a:t>
            </a:r>
            <a:r>
              <a:rPr lang="ko-KR" altLang="en-US" b="1">
                <a:solidFill>
                  <a:schemeClr val="dk1"/>
                </a:solidFill>
              </a:rPr>
              <a:t>점수로 표시한 </a:t>
            </a:r>
            <a:r>
              <a:rPr lang="en-US" altLang="ko-KR" b="1">
                <a:solidFill>
                  <a:schemeClr val="dk1"/>
                </a:solidFill>
              </a:rPr>
              <a:t>HSI</a:t>
            </a:r>
            <a:r>
              <a:rPr lang="ko-KR" altLang="en-US" b="1">
                <a:solidFill>
                  <a:schemeClr val="dk1"/>
                </a:solidFill>
              </a:rPr>
              <a:t> 레벨 </a:t>
            </a:r>
            <a:r>
              <a:rPr lang="en-US" altLang="ko-KR" b="1">
                <a:solidFill>
                  <a:schemeClr val="dk1"/>
                </a:solidFill>
              </a:rPr>
              <a:t>2</a:t>
            </a:r>
            <a:r>
              <a:rPr lang="ko-KR" altLang="en-US" b="1">
                <a:solidFill>
                  <a:schemeClr val="dk1"/>
                </a:solidFill>
              </a:rPr>
              <a:t> 위협</a:t>
            </a:r>
            <a:endParaRPr lang="ko-KR" altLang="en-US" b="1">
              <a:solidFill>
                <a:schemeClr val="dk1"/>
              </a:solidFill>
            </a:endParaRPr>
          </a:p>
          <a:p>
            <a:pPr lvl="2">
              <a:defRPr/>
            </a:pPr>
            <a:endParaRPr lang="ko-KR" altLang="en-US" b="1">
              <a:solidFill>
                <a:schemeClr val="dk1"/>
              </a:solidFill>
            </a:endParaRPr>
          </a:p>
          <a:p>
            <a:pPr lvl="2">
              <a:defRPr/>
            </a:pPr>
            <a:endParaRPr lang="ko-KR" altLang="en-US" b="1">
              <a:solidFill>
                <a:schemeClr val="dk1"/>
              </a:solidFill>
            </a:endParaRPr>
          </a:p>
          <a:p>
            <a:pPr lvl="2">
              <a:defRPr/>
            </a:pPr>
            <a:endParaRPr lang="ko-KR" altLang="en-US" b="1">
              <a:solidFill>
                <a:schemeClr val="dk1"/>
              </a:solidFill>
            </a:endParaRPr>
          </a:p>
          <a:p>
            <a:pPr lvl="2">
              <a:defRPr/>
            </a:pPr>
            <a:endParaRPr lang="ko-KR" altLang="en-US" b="1">
              <a:solidFill>
                <a:schemeClr val="dk1"/>
              </a:solidFill>
            </a:endParaRPr>
          </a:p>
          <a:p>
            <a:pPr lvl="2">
              <a:defRPr/>
            </a:pPr>
            <a:endParaRPr lang="ko-KR" altLang="en-US" b="1">
              <a:solidFill>
                <a:schemeClr val="dk1"/>
              </a:solidFill>
            </a:endParaRPr>
          </a:p>
          <a:p>
            <a:pPr lvl="2">
              <a:defRPr/>
            </a:pPr>
            <a:endParaRPr lang="ko-KR" altLang="en-US" b="1">
              <a:solidFill>
                <a:schemeClr val="dk1"/>
              </a:solidFill>
            </a:endParaRPr>
          </a:p>
          <a:p>
            <a:pPr lvl="2">
              <a:defRPr/>
            </a:pPr>
            <a:endParaRPr lang="ko-KR" altLang="en-US" b="1">
              <a:solidFill>
                <a:schemeClr val="dk1"/>
              </a:solidFill>
            </a:endParaRPr>
          </a:p>
          <a:p>
            <a:pPr lvl="2">
              <a:defRPr/>
            </a:pPr>
            <a:r>
              <a:rPr lang="en-US" altLang="ko-KR" b="1">
                <a:solidFill>
                  <a:schemeClr val="dk1"/>
                </a:solidFill>
              </a:rPr>
              <a:t>DREAD </a:t>
            </a:r>
            <a:r>
              <a:rPr lang="ko-KR" altLang="en-US" b="1">
                <a:solidFill>
                  <a:schemeClr val="dk1"/>
                </a:solidFill>
              </a:rPr>
              <a:t>위협 점수표</a:t>
            </a:r>
            <a:endParaRPr lang="ko-KR" altLang="en-US" b="1">
              <a:solidFill>
                <a:schemeClr val="dk1"/>
              </a:solidFill>
            </a:endParaRPr>
          </a:p>
          <a:p>
            <a:pPr marL="541338" lvl="3" indent="0">
              <a:buNone/>
              <a:defRPr/>
            </a:pPr>
            <a:endParaRPr lang="en-US" altLang="ko-KR"/>
          </a:p>
          <a:p>
            <a:pPr lvl="4">
              <a:defRPr/>
            </a:pPr>
            <a:endParaRPr lang="ko-KR" altLang="en-US" b="1">
              <a:solidFill>
                <a:schemeClr val="dk1"/>
              </a:solidFill>
            </a:endParaRPr>
          </a:p>
          <a:p>
            <a:pPr marL="541338" lvl="3" indent="0">
              <a:buNone/>
              <a:defRPr/>
            </a:pPr>
            <a:endParaRPr lang="en-US" altLang="ko-KR"/>
          </a:p>
          <a:p>
            <a:pPr lvl="4">
              <a:defRPr/>
            </a:pPr>
            <a:endParaRPr lang="en-US" altLang="ko-KR"/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914400" y="1504950"/>
          <a:ext cx="5486400" cy="9906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537588"/>
                <a:gridCol w="481473"/>
                <a:gridCol w="472906"/>
                <a:gridCol w="481473"/>
                <a:gridCol w="481473"/>
                <a:gridCol w="481473"/>
                <a:gridCol w="550010"/>
              </a:tblGrid>
              <a:tr h="3361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HSI</a:t>
                      </a:r>
                      <a:r>
                        <a:rPr lang="ko-KR" altLang="en-US" sz="900"/>
                        <a:t> 위협들</a:t>
                      </a:r>
                      <a:endParaRPr lang="ko-KR" altLang="en-US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D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R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E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A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D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Total</a:t>
                      </a:r>
                      <a:endParaRPr lang="en-US" altLang="ko-KR" sz="900"/>
                    </a:p>
                  </a:txBody>
                  <a:tcPr marL="91440" marR="91440" anchor="ctr"/>
                </a:tc>
              </a:tr>
              <a:tr h="3272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익스플로잇이 가능한 오래된 버전</a:t>
                      </a:r>
                      <a:endParaRPr lang="ko-KR" altLang="en-US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3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3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2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3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3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14</a:t>
                      </a:r>
                      <a:endParaRPr lang="en-US" altLang="ko-KR" sz="900"/>
                    </a:p>
                  </a:txBody>
                  <a:tcPr marL="91440" marR="91440" anchor="ctr"/>
                </a:tc>
              </a:tr>
              <a:tr h="3272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시리얼 통신 내 데이터 주입 가능</a:t>
                      </a:r>
                      <a:endParaRPr lang="ko-KR" altLang="en-US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2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2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2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3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3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12</a:t>
                      </a:r>
                      <a:endParaRPr lang="en-US" altLang="ko-KR" sz="900"/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9" name=""/>
          <p:cNvGraphicFramePr>
            <a:graphicFrameLocks noGrp="1"/>
          </p:cNvGraphicFramePr>
          <p:nvPr/>
        </p:nvGraphicFramePr>
        <p:xfrm>
          <a:off x="914400" y="3105150"/>
          <a:ext cx="4038600" cy="1066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19300"/>
                <a:gridCol w="2019300"/>
              </a:tblGrid>
              <a:tr h="2667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Total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위험 레벨</a:t>
                      </a:r>
                      <a:endParaRPr lang="ko-KR" altLang="en-US" sz="900"/>
                    </a:p>
                  </a:txBody>
                  <a:tcPr marL="91440" marR="91440" anchor="ctr"/>
                </a:tc>
              </a:tr>
              <a:tr h="2667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5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-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7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낮음</a:t>
                      </a:r>
                      <a:endParaRPr lang="ko-KR" altLang="en-US" sz="900"/>
                    </a:p>
                  </a:txBody>
                  <a:tcPr marL="91440" marR="91440" anchor="ctr"/>
                </a:tc>
              </a:tr>
              <a:tr h="2667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8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-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11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중간</a:t>
                      </a:r>
                      <a:endParaRPr lang="ko-KR" altLang="en-US" sz="900"/>
                    </a:p>
                  </a:txBody>
                  <a:tcPr marL="91440" marR="91440" anchor="ctr"/>
                </a:tc>
              </a:tr>
              <a:tr h="2667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12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-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15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높음</a:t>
                      </a:r>
                      <a:endParaRPr lang="ko-KR" altLang="en-US" sz="90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10" name=""/>
          <p:cNvSpPr/>
          <p:nvPr/>
        </p:nvSpPr>
        <p:spPr>
          <a:xfrm>
            <a:off x="6324600" y="1885950"/>
            <a:ext cx="3810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6324600" y="2266950"/>
            <a:ext cx="3810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504d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6705600" y="1870710"/>
            <a:ext cx="609600" cy="2438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000" b="1"/>
              <a:t>높음</a:t>
            </a:r>
            <a:endParaRPr lang="ko-KR" altLang="en-US" sz="1000" b="1"/>
          </a:p>
        </p:txBody>
      </p:sp>
      <p:sp>
        <p:nvSpPr>
          <p:cNvPr id="13" name=""/>
          <p:cNvSpPr txBox="1"/>
          <p:nvPr/>
        </p:nvSpPr>
        <p:spPr>
          <a:xfrm>
            <a:off x="6705600" y="2251710"/>
            <a:ext cx="609600" cy="2438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높음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 </a:t>
            </a:r>
            <a:r>
              <a:rPr lang="ko-KR" altLang="en-US">
                <a:solidFill>
                  <a:schemeClr val="dk1"/>
                </a:solidFill>
              </a:rPr>
              <a:t>차량 관점</a:t>
            </a:r>
            <a:r>
              <a:rPr lang="ko-KR" altLang="en-US"/>
              <a:t>에서의 공격 지점이란</a:t>
            </a:r>
            <a:r>
              <a:rPr lang="en-US" altLang="ko-KR"/>
              <a:t>?</a:t>
            </a:r>
            <a:r>
              <a:rPr lang="ko-KR" altLang="en-US"/>
              <a:t>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차량 전반에 걸쳐 영향을 줄 수 있는 각각의 차량 구성 요소가 갖는 취약점들을 이용해 차량을 공격할 수 있는 </a:t>
            </a:r>
            <a:endParaRPr lang="ko-KR" altLang="en-US"/>
          </a:p>
          <a:p>
            <a:pPr marL="182562" lvl="1" indent="0">
              <a:buNone/>
              <a:defRPr/>
            </a:pPr>
            <a:r>
              <a:rPr lang="ko-KR" altLang="en-US"/>
              <a:t>   </a:t>
            </a:r>
            <a:r>
              <a:rPr lang="ko-KR" altLang="en-US">
                <a:solidFill>
                  <a:schemeClr val="accent2"/>
                </a:solidFill>
              </a:rPr>
              <a:t>모든 방법</a:t>
            </a:r>
            <a:r>
              <a:rPr lang="ko-KR" altLang="en-US"/>
              <a:t>을 의미한다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통신 채널의 경우 커넥티비티 기술</a:t>
            </a:r>
            <a:r>
              <a:rPr lang="en-US" altLang="ko-KR"/>
              <a:t>(</a:t>
            </a:r>
            <a:r>
              <a:rPr lang="ko-KR" altLang="en-US"/>
              <a:t>서로 다른 기종을 연결하여 호환성을 향상시키는 시스템</a:t>
            </a:r>
            <a:r>
              <a:rPr lang="en-US" altLang="ko-KR"/>
              <a:t>)</a:t>
            </a:r>
            <a:r>
              <a:rPr lang="ko-KR" altLang="en-US"/>
              <a:t>로 인해 서비스 유형에 따라 다양한 구간이 존재하며</a:t>
            </a:r>
            <a:r>
              <a:rPr lang="en-US" altLang="ko-KR"/>
              <a:t>,</a:t>
            </a:r>
            <a:r>
              <a:rPr lang="ko-KR" altLang="en-US"/>
              <a:t> 그에 따른 사이버 공격 벡터도 늘어나고 있다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차량</a:t>
            </a:r>
            <a:r>
              <a:rPr lang="en-US" altLang="ko-KR"/>
              <a:t>,</a:t>
            </a:r>
            <a:r>
              <a:rPr lang="ko-KR" altLang="en-US"/>
              <a:t> 통신채널</a:t>
            </a:r>
            <a:r>
              <a:rPr lang="en-US" altLang="ko-KR"/>
              <a:t>,</a:t>
            </a:r>
            <a:r>
              <a:rPr lang="ko-KR" altLang="en-US"/>
              <a:t> 백엔드 인프라 영역에서 발생할 수 있는 보안위협을 정리하면 다음 표와 같다</a:t>
            </a:r>
            <a:r>
              <a:rPr lang="en-US" altLang="ko-KR"/>
              <a:t>.</a:t>
            </a:r>
            <a:endParaRPr lang="en-US" altLang="ko-KR"/>
          </a:p>
          <a:p>
            <a:pPr marL="182562" lvl="1" indent="0">
              <a:buNone/>
              <a:defRPr/>
            </a:pPr>
            <a:endParaRPr lang="en-US" altLang="ko-KR"/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1449704" y="2278383"/>
          <a:ext cx="6244590" cy="1982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31102"/>
                <a:gridCol w="2260323"/>
                <a:gridCol w="2853164"/>
              </a:tblGrid>
              <a:tr h="21830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영역</a:t>
                      </a:r>
                      <a:endParaRPr lang="ko-KR" altLang="en-US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구간</a:t>
                      </a:r>
                      <a:endParaRPr lang="ko-KR" altLang="en-US" sz="9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보안위협</a:t>
                      </a:r>
                      <a:endParaRPr lang="ko-KR" altLang="en-US" sz="900"/>
                    </a:p>
                  </a:txBody>
                  <a:tcPr marL="91440" marR="91440"/>
                </a:tc>
              </a:tr>
              <a:tr h="3590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 b="1"/>
                        <a:t>차량</a:t>
                      </a:r>
                      <a:endParaRPr lang="ko-KR" altLang="en-US" sz="900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N/A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펌웨어 변조</a:t>
                      </a:r>
                      <a:r>
                        <a:rPr lang="en-US" altLang="ko-KR" sz="900"/>
                        <a:t>,</a:t>
                      </a:r>
                      <a:r>
                        <a:rPr lang="ko-KR" altLang="en-US" sz="900"/>
                        <a:t> 차량 원격제어 해킹</a:t>
                      </a:r>
                      <a:r>
                        <a:rPr lang="en-US" altLang="ko-KR" sz="900"/>
                        <a:t>,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CAN</a:t>
                      </a:r>
                      <a:r>
                        <a:rPr lang="ko-KR" altLang="en-US" sz="900"/>
                        <a:t> 위변조</a:t>
                      </a:r>
                      <a:r>
                        <a:rPr lang="en-US" altLang="ko-KR" sz="900"/>
                        <a:t>,</a:t>
                      </a:r>
                      <a:r>
                        <a:rPr lang="ko-KR" altLang="en-US" sz="900"/>
                        <a:t> 차량 불법 조작</a:t>
                      </a:r>
                      <a:r>
                        <a:rPr lang="en-US" altLang="ko-KR" sz="900"/>
                        <a:t>,</a:t>
                      </a:r>
                      <a:r>
                        <a:rPr lang="ko-KR" altLang="en-US" sz="900"/>
                        <a:t> 서비스 거부</a:t>
                      </a:r>
                      <a:r>
                        <a:rPr lang="en-US" altLang="ko-KR" sz="900"/>
                        <a:t>(DoS)</a:t>
                      </a:r>
                      <a:endParaRPr lang="en-US" altLang="ko-KR" sz="900"/>
                    </a:p>
                  </a:txBody>
                  <a:tcPr marL="91440" marR="91440" anchor="ctr"/>
                </a:tc>
              </a:tr>
              <a:tr h="218308">
                <a:tc row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 b="1"/>
                        <a:t>통신 채널</a:t>
                      </a:r>
                      <a:endParaRPr lang="ko-KR" altLang="en-US" sz="900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차량 </a:t>
                      </a:r>
                      <a:r>
                        <a:rPr lang="en-US" altLang="ko-KR" sz="900"/>
                        <a:t>-</a:t>
                      </a:r>
                      <a:r>
                        <a:rPr lang="ko-KR" altLang="en-US" sz="900"/>
                        <a:t> 차량</a:t>
                      </a:r>
                      <a:endParaRPr lang="ko-KR" altLang="en-US" sz="900"/>
                    </a:p>
                  </a:txBody>
                  <a:tcPr marL="91440" marR="91440" anchor="ctr"/>
                </a:tc>
                <a:tc row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통신도청</a:t>
                      </a:r>
                      <a:r>
                        <a:rPr lang="en-US" altLang="ko-KR" sz="900"/>
                        <a:t>,</a:t>
                      </a:r>
                      <a:r>
                        <a:rPr lang="ko-KR" altLang="en-US" sz="900"/>
                        <a:t> 통신메시지 위변조</a:t>
                      </a:r>
                      <a:r>
                        <a:rPr lang="en-US" altLang="ko-KR" sz="900"/>
                        <a:t>,</a:t>
                      </a:r>
                      <a:r>
                        <a:rPr lang="ko-KR" altLang="en-US" sz="900"/>
                        <a:t> 정보 무단 획득</a:t>
                      </a:r>
                      <a:r>
                        <a:rPr lang="en-US" altLang="ko-KR" sz="900"/>
                        <a:t>,</a:t>
                      </a:r>
                      <a:r>
                        <a:rPr lang="ko-KR" altLang="en-US" sz="900"/>
                        <a:t> 거짓 정보 제공</a:t>
                      </a:r>
                      <a:r>
                        <a:rPr lang="en-US" altLang="ko-KR" sz="900"/>
                        <a:t>,</a:t>
                      </a:r>
                      <a:r>
                        <a:rPr lang="ko-KR" altLang="en-US" sz="900"/>
                        <a:t> 부인</a:t>
                      </a:r>
                      <a:endParaRPr lang="ko-KR" altLang="en-US" sz="900"/>
                    </a:p>
                  </a:txBody>
                  <a:tcPr marL="91440" marR="91440" anchor="ctr"/>
                </a:tc>
              </a:tr>
              <a:tr h="218308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차량 </a:t>
                      </a:r>
                      <a:r>
                        <a:rPr lang="en-US" altLang="ko-KR" sz="900"/>
                        <a:t>-</a:t>
                      </a:r>
                      <a:r>
                        <a:rPr lang="ko-KR" altLang="en-US" sz="900"/>
                        <a:t> 백엔드 인프라</a:t>
                      </a:r>
                      <a:endParaRPr lang="ko-KR" altLang="en-US" sz="900"/>
                    </a:p>
                  </a:txBody>
                  <a:tcPr marL="91440" marR="91440" anchor="ctr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8308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차량 </a:t>
                      </a:r>
                      <a:r>
                        <a:rPr lang="en-US" altLang="ko-KR" sz="900"/>
                        <a:t>-</a:t>
                      </a:r>
                      <a:r>
                        <a:rPr lang="ko-KR" altLang="en-US" sz="900"/>
                        <a:t> 노변인프라</a:t>
                      </a:r>
                      <a:endParaRPr lang="ko-KR" altLang="en-US" sz="900"/>
                    </a:p>
                  </a:txBody>
                  <a:tcPr marL="91440" marR="91440" anchor="ctr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18308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백엔드 인프라 </a:t>
                      </a:r>
                      <a:r>
                        <a:rPr lang="en-US" altLang="ko-KR" sz="900"/>
                        <a:t>-</a:t>
                      </a:r>
                      <a:r>
                        <a:rPr lang="ko-KR" altLang="en-US" sz="900"/>
                        <a:t> 노변인프라</a:t>
                      </a:r>
                      <a:endParaRPr lang="ko-KR" altLang="en-US" sz="900"/>
                    </a:p>
                  </a:txBody>
                  <a:tcPr marL="91440" marR="91440" anchor="ctr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5315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백엔드인프라 </a:t>
                      </a:r>
                      <a:r>
                        <a:rPr lang="en-US" altLang="ko-KR" sz="900"/>
                        <a:t>-</a:t>
                      </a:r>
                      <a:r>
                        <a:rPr lang="ko-KR" altLang="en-US" sz="900"/>
                        <a:t> 백엔드 인프라</a:t>
                      </a:r>
                      <a:endParaRPr lang="ko-KR" altLang="en-US" sz="900"/>
                    </a:p>
                  </a:txBody>
                  <a:tcPr marL="91440" marR="91440" anchor="ctr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876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 b="1"/>
                        <a:t>백엔드 인프라</a:t>
                      </a:r>
                      <a:endParaRPr lang="ko-KR" altLang="en-US" sz="900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N/A</a:t>
                      </a:r>
                      <a:endParaRPr lang="en-US" altLang="ko-KR" sz="9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정보 유출</a:t>
                      </a:r>
                      <a:r>
                        <a:rPr lang="en-US" altLang="ko-KR" sz="900"/>
                        <a:t>,</a:t>
                      </a:r>
                      <a:r>
                        <a:rPr lang="ko-KR" altLang="en-US" sz="900"/>
                        <a:t> 권한 상승</a:t>
                      </a:r>
                      <a:r>
                        <a:rPr lang="en-US" altLang="ko-KR" sz="900"/>
                        <a:t>,</a:t>
                      </a:r>
                      <a:r>
                        <a:rPr lang="ko-KR" altLang="en-US" sz="900"/>
                        <a:t> 서비스 거부</a:t>
                      </a:r>
                      <a:r>
                        <a:rPr lang="en-US" altLang="ko-KR" sz="900"/>
                        <a:t>(DoS)</a:t>
                      </a:r>
                      <a:endParaRPr lang="en-US" altLang="ko-KR" sz="90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8" name=""/>
          <p:cNvSpPr txBox="1"/>
          <p:nvPr/>
        </p:nvSpPr>
        <p:spPr>
          <a:xfrm>
            <a:off x="3124200" y="4297680"/>
            <a:ext cx="2895600" cy="2438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"/>
              <a:t>[</a:t>
            </a:r>
            <a:r>
              <a:rPr lang="ko-KR" altLang="en-US" sz="1000"/>
              <a:t>표</a:t>
            </a:r>
            <a:r>
              <a:rPr lang="en-US" altLang="ko-KR" sz="1000"/>
              <a:t>1]</a:t>
            </a:r>
            <a:r>
              <a:rPr lang="ko-KR" altLang="en-US" sz="1000"/>
              <a:t> 자율주행차 서비스 구간별 보안위협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 b="1">
                <a:solidFill>
                  <a:schemeClr val="accent2"/>
                </a:solidFill>
              </a:rPr>
              <a:t>CVSS : DREAD</a:t>
            </a:r>
            <a:r>
              <a:rPr lang="ko-KR" altLang="en-US" b="1">
                <a:solidFill>
                  <a:schemeClr val="accent2"/>
                </a:solidFill>
              </a:rPr>
              <a:t>의 대안</a:t>
            </a:r>
            <a:endParaRPr lang="ko-KR" altLang="en-US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en-US" altLang="ko-KR"/>
              <a:t>CVSS</a:t>
            </a:r>
            <a:endParaRPr lang="en-US" altLang="ko-KR"/>
          </a:p>
          <a:p>
            <a:pPr marL="358775" lvl="2" indent="0">
              <a:buNone/>
              <a:defRPr/>
            </a:pPr>
            <a:r>
              <a:rPr lang="en-US" altLang="ko-KR"/>
              <a:t>“</a:t>
            </a:r>
            <a:r>
              <a:rPr lang="ko-KR" altLang="en-US"/>
              <a:t>공통 취약점 등급 시스템</a:t>
            </a:r>
            <a:r>
              <a:rPr lang="en-US" altLang="ko-KR"/>
              <a:t>”</a:t>
            </a:r>
            <a:r>
              <a:rPr lang="ko-KR" altLang="en-US"/>
              <a:t>을 의미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CVSS</a:t>
            </a:r>
            <a:r>
              <a:rPr lang="ko-KR" altLang="en-US"/>
              <a:t> 점수를 통해 즉시 개선이 필요한 취약점의 우선순위를 결정할 수 있다</a:t>
            </a:r>
            <a:r>
              <a:rPr lang="en-US" altLang="ko-KR"/>
              <a:t>.</a:t>
            </a:r>
            <a:endParaRPr lang="ko-KR" altLang="en-US"/>
          </a:p>
          <a:p>
            <a:pPr marL="358775" lvl="2" indent="0">
              <a:buNone/>
              <a:defRPr/>
            </a:pPr>
            <a:endParaRPr lang="ko-KR" altLang="en-US"/>
          </a:p>
          <a:p>
            <a:pPr marL="358775" lvl="2" indent="0">
              <a:buNone/>
              <a:defRPr/>
            </a:pPr>
            <a:r>
              <a:rPr lang="en-US" altLang="ko-KR"/>
              <a:t>CVSS v1 : </a:t>
            </a:r>
            <a:r>
              <a:rPr lang="ko-KR" altLang="en-US"/>
              <a:t>소프트웨어 내 취약점의 심각도에 대한 표준을 제정하는 것이 목적</a:t>
            </a:r>
            <a:endParaRPr lang="ko-KR" altLang="en-US"/>
          </a:p>
          <a:p>
            <a:pPr marL="358775" lvl="2" indent="0">
              <a:buNone/>
              <a:defRPr/>
            </a:pPr>
            <a:r>
              <a:rPr lang="en-US" altLang="ko-KR"/>
              <a:t>CVSS v2 : v1</a:t>
            </a:r>
            <a:r>
              <a:rPr lang="ko-KR" altLang="en-US"/>
              <a:t>의 단점을 개선</a:t>
            </a:r>
            <a:r>
              <a:rPr lang="en-US" altLang="ko-KR"/>
              <a:t>,</a:t>
            </a:r>
            <a:r>
              <a:rPr lang="ko-KR" altLang="en-US"/>
              <a:t> 비일관성을 줄이고 </a:t>
            </a:r>
            <a:r>
              <a:rPr lang="en-US" altLang="ko-KR"/>
              <a:t>IT</a:t>
            </a:r>
            <a:r>
              <a:rPr lang="ko-KR" altLang="en-US"/>
              <a:t> 취약점의 실제적 특성을 반영하면서 세부적 측면 강화</a:t>
            </a:r>
            <a:endParaRPr lang="ko-KR" altLang="en-US"/>
          </a:p>
          <a:p>
            <a:pPr marL="358775" lvl="2" indent="0">
              <a:buNone/>
              <a:defRPr/>
            </a:pPr>
            <a:r>
              <a:rPr lang="en-US" altLang="ko-KR"/>
              <a:t>CVSS v3 : </a:t>
            </a:r>
            <a:r>
              <a:rPr lang="ko-KR" altLang="en-US"/>
              <a:t> </a:t>
            </a:r>
            <a:r>
              <a:rPr lang="en-US" altLang="ko-KR"/>
              <a:t>v2</a:t>
            </a:r>
            <a:r>
              <a:rPr lang="ko-KR" altLang="en-US"/>
              <a:t>의 문제점 보완</a:t>
            </a:r>
            <a:r>
              <a:rPr lang="en-US" altLang="ko-KR"/>
              <a:t>,</a:t>
            </a:r>
            <a:r>
              <a:rPr lang="ko-KR" altLang="en-US"/>
              <a:t> 취약점 악용에 필요한 권한 및 해커가 취약점 악용 후 시스템에 진입할 기회와 같은</a:t>
            </a:r>
            <a:endParaRPr lang="ko-KR" altLang="en-US"/>
          </a:p>
          <a:p>
            <a:pPr marL="358775" lvl="2" indent="0">
              <a:buNone/>
              <a:defRPr/>
            </a:pPr>
            <a:r>
              <a:rPr lang="ko-KR" altLang="en-US"/>
              <a:t>             우려를 다룬다</a:t>
            </a:r>
            <a:r>
              <a:rPr lang="en-US" altLang="ko-KR"/>
              <a:t>.</a:t>
            </a:r>
            <a:r>
              <a:rPr lang="ko-KR" altLang="en-US"/>
              <a:t> 가장 최근에 발표되었다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(2019)</a:t>
            </a:r>
            <a:endParaRPr lang="en-US" altLang="ko-KR"/>
          </a:p>
          <a:p>
            <a:pPr marL="358775" lvl="2" indent="0">
              <a:buNone/>
              <a:defRPr/>
            </a:pPr>
            <a:endParaRPr lang="en-US" altLang="ko-KR"/>
          </a:p>
          <a:p>
            <a:pPr lvl="3">
              <a:defRPr/>
            </a:pPr>
            <a:r>
              <a:rPr lang="ko-KR" altLang="en-US" b="1"/>
              <a:t>기초 메트릭</a:t>
            </a:r>
            <a:r>
              <a:rPr lang="en-US" altLang="ko-KR" b="1"/>
              <a:t>(6)</a:t>
            </a:r>
            <a:endParaRPr lang="en-US" altLang="ko-KR" b="1"/>
          </a:p>
          <a:p>
            <a:pPr lvl="4">
              <a:defRPr/>
            </a:pPr>
            <a:r>
              <a:rPr lang="ko-KR" altLang="en-US"/>
              <a:t>취약점 본래의 수준</a:t>
            </a:r>
            <a:endParaRPr lang="ko-KR" altLang="en-US"/>
          </a:p>
          <a:p>
            <a:pPr lvl="3">
              <a:defRPr/>
            </a:pPr>
            <a:r>
              <a:rPr lang="ko-KR" altLang="en-US" b="1"/>
              <a:t>시간 메트릭</a:t>
            </a:r>
            <a:r>
              <a:rPr lang="en-US" altLang="ko-KR" b="1"/>
              <a:t>(3)</a:t>
            </a:r>
            <a:endParaRPr lang="en-US" altLang="ko-KR" b="1"/>
          </a:p>
          <a:p>
            <a:pPr lvl="4">
              <a:defRPr/>
            </a:pPr>
            <a:r>
              <a:rPr lang="ko-KR" altLang="en-US"/>
              <a:t>시간 변화에 따른 취약점의 특성</a:t>
            </a:r>
            <a:endParaRPr lang="ko-KR" altLang="en-US"/>
          </a:p>
          <a:p>
            <a:pPr lvl="3">
              <a:defRPr/>
            </a:pPr>
            <a:r>
              <a:rPr lang="ko-KR" altLang="en-US" b="1"/>
              <a:t>환경 메트릭</a:t>
            </a:r>
            <a:r>
              <a:rPr lang="en-US" altLang="ko-KR" b="1"/>
              <a:t>(5)</a:t>
            </a:r>
            <a:endParaRPr lang="en-US" altLang="ko-KR" b="1"/>
          </a:p>
          <a:p>
            <a:pPr lvl="4">
              <a:defRPr/>
            </a:pPr>
            <a:r>
              <a:rPr lang="ko-KR" altLang="en-US"/>
              <a:t>사용자의 고유한 환경에 따른 취약점의 특성</a:t>
            </a:r>
            <a:endParaRPr lang="ko-KR" altLang="en-US"/>
          </a:p>
          <a:p>
            <a:pPr lvl="4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defRPr/>
            </a:pPr>
            <a:r>
              <a:rPr lang="en-US" altLang="ko-KR" b="1">
                <a:solidFill>
                  <a:schemeClr val="accent2"/>
                </a:solidFill>
              </a:rPr>
              <a:t>CVSS :</a:t>
            </a:r>
            <a:r>
              <a:rPr lang="ko-KR" altLang="en-US" b="1">
                <a:solidFill>
                  <a:schemeClr val="accent2"/>
                </a:solidFill>
              </a:rPr>
              <a:t> 기본 점수 </a:t>
            </a:r>
            <a:r>
              <a:rPr lang="en-US" altLang="ko-KR" b="1">
                <a:solidFill>
                  <a:schemeClr val="accent2"/>
                </a:solidFill>
              </a:rPr>
              <a:t>( Base )</a:t>
            </a:r>
            <a:endParaRPr lang="en-US" altLang="ko-KR" b="1">
              <a:solidFill>
                <a:schemeClr val="accent2"/>
              </a:solidFill>
            </a:endParaRPr>
          </a:p>
          <a:p>
            <a:pPr marL="358775" lvl="2" indent="0">
              <a:buNone/>
              <a:defRPr/>
            </a:pPr>
            <a:r>
              <a:rPr lang="en-US" altLang="ko-KR"/>
              <a:t>-&gt;</a:t>
            </a:r>
            <a:r>
              <a:rPr lang="ko-KR" altLang="en-US"/>
              <a:t> 취약점의 특성을 나타낸다</a:t>
            </a:r>
            <a:r>
              <a:rPr lang="en-US" altLang="ko-KR"/>
              <a:t>.</a:t>
            </a:r>
            <a:r>
              <a:rPr lang="ko-KR" altLang="en-US"/>
              <a:t> 이 특성은 여러 사용자 환경에서 동일하고 해당 그룹은 악용가능성</a:t>
            </a:r>
            <a:r>
              <a:rPr lang="en-US" altLang="ko-KR"/>
              <a:t>,</a:t>
            </a:r>
            <a:r>
              <a:rPr lang="ko-KR" altLang="en-US"/>
              <a:t> 범위</a:t>
            </a:r>
            <a:r>
              <a:rPr lang="en-US" altLang="ko-KR"/>
              <a:t>,</a:t>
            </a:r>
            <a:r>
              <a:rPr lang="ko-KR" altLang="en-US"/>
              <a:t> 영향 등 </a:t>
            </a:r>
            <a:endParaRPr lang="ko-KR" altLang="en-US"/>
          </a:p>
          <a:p>
            <a:pPr marL="358775" lvl="2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3</a:t>
            </a:r>
            <a:r>
              <a:rPr lang="ko-KR" altLang="en-US"/>
              <a:t>가지 하위 요소로 구성된다</a:t>
            </a:r>
            <a:r>
              <a:rPr lang="en-US" altLang="ko-KR"/>
              <a:t>.</a:t>
            </a:r>
            <a:endParaRPr lang="en-US" altLang="ko-KR"/>
          </a:p>
          <a:p>
            <a:pPr marL="358775" lvl="2" indent="0">
              <a:buNone/>
              <a:defRPr/>
            </a:pPr>
            <a:endParaRPr lang="en-US" altLang="ko-KR"/>
          </a:p>
          <a:p>
            <a:pPr marL="358775" lvl="2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악용 가능성 메트릭</a:t>
            </a:r>
            <a:endParaRPr lang="ko-KR" altLang="en-US"/>
          </a:p>
          <a:p>
            <a:pPr marL="358775" lvl="2" indent="0">
              <a:buNone/>
              <a:defRPr/>
            </a:pPr>
            <a:r>
              <a:rPr lang="ko-KR" altLang="en-US" b="1"/>
              <a:t> 취약점을 악용하는데 필요한 기술적 수단과 악용의 용이성</a:t>
            </a:r>
            <a:r>
              <a:rPr lang="ko-KR" altLang="en-US"/>
              <a:t>을 나타낸다</a:t>
            </a:r>
            <a:r>
              <a:rPr lang="en-US" altLang="ko-KR"/>
              <a:t>.</a:t>
            </a:r>
            <a:r>
              <a:rPr lang="ko-KR" altLang="en-US"/>
              <a:t> 해당 메트릭은 공격 벡터</a:t>
            </a:r>
            <a:r>
              <a:rPr lang="en-US" altLang="ko-KR"/>
              <a:t>,</a:t>
            </a:r>
            <a:r>
              <a:rPr lang="ko-KR" altLang="en-US"/>
              <a:t> 공격 복잡성</a:t>
            </a:r>
            <a:r>
              <a:rPr lang="en-US" altLang="ko-KR"/>
              <a:t>,</a:t>
            </a:r>
            <a:r>
              <a:rPr lang="ko-KR" altLang="en-US"/>
              <a:t> 필요 권한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ko-KR" altLang="en-US"/>
          </a:p>
          <a:p>
            <a:pPr marL="358775" lvl="2" indent="0">
              <a:buNone/>
              <a:defRPr/>
            </a:pPr>
            <a:r>
              <a:rPr lang="ko-KR" altLang="en-US"/>
              <a:t>사용자 상호작용 등 </a:t>
            </a:r>
            <a:r>
              <a:rPr lang="en-US" altLang="ko-KR"/>
              <a:t>4</a:t>
            </a:r>
            <a:r>
              <a:rPr lang="ko-KR" altLang="en-US"/>
              <a:t>가지 하위 구성 요소로 이루어진다</a:t>
            </a:r>
            <a:r>
              <a:rPr lang="en-US" altLang="ko-KR"/>
              <a:t>.</a:t>
            </a:r>
            <a:endParaRPr lang="en-US" altLang="ko-KR"/>
          </a:p>
          <a:p>
            <a:pPr marL="358775" lvl="2" indent="0">
              <a:buNone/>
              <a:defRPr/>
            </a:pPr>
            <a:endParaRPr lang="en-US" altLang="ko-KR"/>
          </a:p>
          <a:p>
            <a:pPr marL="358775" lvl="2" indent="0">
              <a:buNone/>
              <a:defRPr/>
            </a:pPr>
            <a:r>
              <a:rPr lang="en-US" altLang="ko-KR"/>
              <a:t>*</a:t>
            </a:r>
            <a:r>
              <a:rPr lang="ko-KR" altLang="en-US"/>
              <a:t> </a:t>
            </a:r>
            <a:r>
              <a:rPr lang="ko-KR" altLang="en-US" b="1">
                <a:solidFill>
                  <a:schemeClr val="accent2"/>
                </a:solidFill>
              </a:rPr>
              <a:t>공격 벡터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취약점 악용에 필요한 접근의 수준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358775" lvl="2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ko-KR" altLang="en-US">
                <a:solidFill>
                  <a:schemeClr val="dk2"/>
                </a:solidFill>
              </a:rPr>
              <a:t>원격으로 악용</a:t>
            </a:r>
            <a:r>
              <a:rPr lang="ko-KR" altLang="en-US"/>
              <a:t>될 수 있는 취약점에 가장 높은 점수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>
                <a:solidFill>
                  <a:schemeClr val="dk2"/>
                </a:solidFill>
              </a:rPr>
              <a:t>물리적으로 접근</a:t>
            </a:r>
            <a:r>
              <a:rPr lang="ko-KR" altLang="en-US"/>
              <a:t>해야만 악용 가능한 취약점에 가장 낮은 점수가 부여</a:t>
            </a:r>
            <a:r>
              <a:rPr lang="en-US" altLang="ko-KR"/>
              <a:t>.</a:t>
            </a:r>
            <a:endParaRPr lang="en-US" altLang="ko-KR"/>
          </a:p>
          <a:p>
            <a:pPr marL="358775" lvl="2" indent="0">
              <a:buNone/>
              <a:defRPr/>
            </a:pPr>
            <a:endParaRPr lang="en-US" altLang="ko-KR"/>
          </a:p>
          <a:p>
            <a:pPr marL="358775" lvl="2" indent="0">
              <a:buNone/>
              <a:defRPr/>
            </a:pPr>
            <a:r>
              <a:rPr lang="en-US" altLang="ko-KR"/>
              <a:t>*</a:t>
            </a:r>
            <a:r>
              <a:rPr lang="ko-KR" altLang="en-US"/>
              <a:t> </a:t>
            </a:r>
            <a:r>
              <a:rPr lang="ko-KR" altLang="en-US" b="1">
                <a:solidFill>
                  <a:schemeClr val="accent2"/>
                </a:solidFill>
              </a:rPr>
              <a:t>공격 복잡성</a:t>
            </a:r>
            <a:r>
              <a:rPr lang="ko-KR" altLang="en-US">
                <a:solidFill>
                  <a:schemeClr val="accent2"/>
                </a:solidFill>
              </a:rPr>
              <a:t> </a:t>
            </a:r>
            <a:r>
              <a:rPr lang="en-US" altLang="ko-KR"/>
              <a:t>:</a:t>
            </a:r>
            <a:r>
              <a:rPr lang="ko-KR" altLang="en-US"/>
              <a:t> 공격자가 성공적으로 취약점을 악용할 수 있는 통제의 범위를 벗어난 요인들에 따라 결정</a:t>
            </a:r>
            <a:r>
              <a:rPr lang="en-US" altLang="ko-KR"/>
              <a:t>.</a:t>
            </a:r>
            <a:endParaRPr lang="en-US" altLang="ko-KR"/>
          </a:p>
          <a:p>
            <a:pPr marL="358775" lvl="2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ko-KR" altLang="en-US">
                <a:solidFill>
                  <a:schemeClr val="dk2"/>
                </a:solidFill>
              </a:rPr>
              <a:t>추가적인 노력</a:t>
            </a:r>
            <a:r>
              <a:rPr lang="ko-KR" altLang="en-US"/>
              <a:t>을 기울여야 악용이 가능한 취약점에 높은 점수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>
                <a:solidFill>
                  <a:schemeClr val="dk2"/>
                </a:solidFill>
              </a:rPr>
              <a:t>그렇지 않은</a:t>
            </a:r>
            <a:r>
              <a:rPr lang="ko-KR" altLang="en-US"/>
              <a:t> 취약점에는 낮은 점수 부여</a:t>
            </a:r>
            <a:r>
              <a:rPr lang="en-US" altLang="ko-KR"/>
              <a:t>.</a:t>
            </a:r>
            <a:endParaRPr lang="en-US" altLang="ko-KR"/>
          </a:p>
          <a:p>
            <a:pPr marL="358775" lvl="2" indent="0">
              <a:buNone/>
              <a:defRPr/>
            </a:pPr>
            <a:endParaRPr lang="en-US" altLang="ko-KR"/>
          </a:p>
          <a:p>
            <a:pPr marL="358775" lvl="2" indent="0">
              <a:buNone/>
              <a:defRPr/>
            </a:pPr>
            <a:r>
              <a:rPr lang="en-US" altLang="ko-KR"/>
              <a:t>*</a:t>
            </a:r>
            <a:r>
              <a:rPr lang="ko-KR" altLang="en-US">
                <a:solidFill>
                  <a:schemeClr val="accent2"/>
                </a:solidFill>
              </a:rPr>
              <a:t> </a:t>
            </a:r>
            <a:r>
              <a:rPr lang="ko-KR" altLang="en-US" b="1">
                <a:solidFill>
                  <a:schemeClr val="accent2"/>
                </a:solidFill>
              </a:rPr>
              <a:t>필요 권한</a:t>
            </a:r>
            <a:r>
              <a:rPr lang="ko-KR" altLang="en-US">
                <a:solidFill>
                  <a:schemeClr val="accent2"/>
                </a:solidFill>
              </a:rPr>
              <a:t> </a:t>
            </a:r>
            <a:r>
              <a:rPr lang="en-US" altLang="ko-KR"/>
              <a:t>:</a:t>
            </a:r>
            <a:r>
              <a:rPr lang="ko-KR" altLang="en-US"/>
              <a:t> 공격자가 취약점을 악용하는데 필요한 권한의 수준에 따라 결정</a:t>
            </a:r>
            <a:endParaRPr lang="ko-KR" altLang="en-US"/>
          </a:p>
          <a:p>
            <a:pPr marL="358775" lvl="2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공격자가 </a:t>
            </a:r>
            <a:r>
              <a:rPr lang="ko-KR" altLang="en-US">
                <a:solidFill>
                  <a:schemeClr val="dk2"/>
                </a:solidFill>
              </a:rPr>
              <a:t>관리자 권한</a:t>
            </a:r>
            <a:r>
              <a:rPr lang="ko-KR" altLang="en-US">
                <a:solidFill>
                  <a:schemeClr val="dk1"/>
                </a:solidFill>
              </a:rPr>
              <a:t>을 구해야 </a:t>
            </a:r>
            <a:r>
              <a:rPr lang="ko-KR" altLang="en-US"/>
              <a:t>악용할 수 잇는 취약점에 높은 점수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>
                <a:solidFill>
                  <a:schemeClr val="dk2"/>
                </a:solidFill>
              </a:rPr>
              <a:t>권한이 필요없는</a:t>
            </a:r>
            <a:r>
              <a:rPr lang="ko-KR" altLang="en-US"/>
              <a:t> 취약점에 낮은 점수가 부여</a:t>
            </a:r>
            <a:r>
              <a:rPr lang="en-US" altLang="ko-KR"/>
              <a:t>.</a:t>
            </a:r>
            <a:endParaRPr lang="en-US" altLang="ko-KR"/>
          </a:p>
          <a:p>
            <a:pPr marL="358775" lvl="2" indent="0">
              <a:buNone/>
              <a:defRPr/>
            </a:pPr>
            <a:endParaRPr lang="en-US" altLang="ko-KR"/>
          </a:p>
          <a:p>
            <a:pPr marL="358775" lvl="2" indent="0">
              <a:buNone/>
              <a:defRPr/>
            </a:pPr>
            <a:r>
              <a:rPr lang="en-US" altLang="ko-KR"/>
              <a:t>*</a:t>
            </a:r>
            <a:r>
              <a:rPr lang="ko-KR" altLang="en-US"/>
              <a:t> </a:t>
            </a:r>
            <a:r>
              <a:rPr lang="ko-KR" altLang="en-US" b="1">
                <a:solidFill>
                  <a:schemeClr val="accent2"/>
                </a:solidFill>
              </a:rPr>
              <a:t>사용자 상호작용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다른 사용자의 도움을 받아야 하는지 여부</a:t>
            </a:r>
            <a:r>
              <a:rPr lang="en-US" altLang="ko-KR"/>
              <a:t>.</a:t>
            </a:r>
            <a:endParaRPr lang="en-US" altLang="ko-KR"/>
          </a:p>
          <a:p>
            <a:pPr marL="358775" lvl="2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공격자가 </a:t>
            </a:r>
            <a:r>
              <a:rPr lang="ko-KR" altLang="en-US">
                <a:solidFill>
                  <a:schemeClr val="dk2"/>
                </a:solidFill>
              </a:rPr>
              <a:t>외부 도움없이</a:t>
            </a:r>
            <a:r>
              <a:rPr lang="ko-KR" altLang="en-US"/>
              <a:t> 작업을 완료할 수 있을 수록 높은 점수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 b="1">
                <a:solidFill>
                  <a:schemeClr val="accent2"/>
                </a:solidFill>
              </a:rPr>
              <a:t>CVSS</a:t>
            </a:r>
            <a:r>
              <a:rPr lang="ko-KR" altLang="en-US" b="1">
                <a:solidFill>
                  <a:schemeClr val="accent2"/>
                </a:solidFill>
              </a:rPr>
              <a:t> </a:t>
            </a:r>
            <a:r>
              <a:rPr lang="en-US" altLang="ko-KR" b="1">
                <a:solidFill>
                  <a:schemeClr val="accent2"/>
                </a:solidFill>
              </a:rPr>
              <a:t>:</a:t>
            </a:r>
            <a:r>
              <a:rPr lang="ko-KR" altLang="en-US" b="1">
                <a:solidFill>
                  <a:schemeClr val="accent2"/>
                </a:solidFill>
              </a:rPr>
              <a:t> 기본 점수 </a:t>
            </a:r>
            <a:r>
              <a:rPr lang="en-US" altLang="ko-KR" b="1">
                <a:solidFill>
                  <a:schemeClr val="accent2"/>
                </a:solidFill>
              </a:rPr>
              <a:t>(</a:t>
            </a:r>
            <a:r>
              <a:rPr lang="ko-KR" altLang="en-US" b="1">
                <a:solidFill>
                  <a:schemeClr val="accent2"/>
                </a:solidFill>
              </a:rPr>
              <a:t> </a:t>
            </a:r>
            <a:r>
              <a:rPr lang="en-US" altLang="ko-KR" b="1">
                <a:solidFill>
                  <a:schemeClr val="accent2"/>
                </a:solidFill>
              </a:rPr>
              <a:t>Base )</a:t>
            </a:r>
            <a:endParaRPr lang="en-US" altLang="ko-KR" b="1">
              <a:solidFill>
                <a:schemeClr val="accent2"/>
              </a:solidFill>
            </a:endParaRPr>
          </a:p>
          <a:p>
            <a:pPr marL="358775" lvl="2" indent="0">
              <a:buNone/>
              <a:defRPr/>
            </a:pPr>
            <a:endParaRPr lang="en-US" altLang="ko-KR"/>
          </a:p>
          <a:p>
            <a:pPr marL="358775" lvl="2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범위 </a:t>
            </a:r>
            <a:endParaRPr lang="ko-KR" altLang="en-US"/>
          </a:p>
          <a:p>
            <a:pPr marL="358775" lvl="2" indent="0">
              <a:buNone/>
              <a:defRPr/>
            </a:pPr>
            <a:r>
              <a:rPr lang="ko-KR" altLang="en-US"/>
              <a:t> 시스템 내 여러 구성요소들 간에 영향을 주고 받으면서 취약점이 발생할 가능성</a:t>
            </a:r>
            <a:r>
              <a:rPr lang="en-US" altLang="ko-KR"/>
              <a:t>.</a:t>
            </a:r>
            <a:endParaRPr lang="en-US" altLang="ko-KR"/>
          </a:p>
          <a:p>
            <a:pPr marL="358775" lvl="2" indent="0">
              <a:buNone/>
              <a:defRPr/>
            </a:pPr>
            <a:r>
              <a:rPr lang="ko-KR" altLang="en-US"/>
              <a:t> 한 취약점에 대한 악용이 성공하면서 </a:t>
            </a:r>
            <a:r>
              <a:rPr lang="ko-KR" altLang="en-US">
                <a:solidFill>
                  <a:schemeClr val="dk2"/>
                </a:solidFill>
              </a:rPr>
              <a:t>시스템의 다른 부분에 접근할 수 있는 경우 범위 점수가 높아진다</a:t>
            </a:r>
            <a:r>
              <a:rPr lang="en-US" altLang="ko-KR">
                <a:solidFill>
                  <a:schemeClr val="dk2"/>
                </a:solidFill>
              </a:rPr>
              <a:t>.</a:t>
            </a:r>
            <a:endParaRPr lang="en-US" altLang="ko-KR"/>
          </a:p>
          <a:p>
            <a:pPr marL="358775" lvl="2" indent="0">
              <a:buNone/>
              <a:defRPr/>
            </a:pPr>
            <a:endParaRPr lang="en-US" altLang="ko-KR"/>
          </a:p>
          <a:p>
            <a:pPr marL="358775" lvl="2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영향</a:t>
            </a:r>
            <a:endParaRPr lang="ko-KR" altLang="en-US"/>
          </a:p>
          <a:p>
            <a:pPr marL="358775" lvl="2" indent="0">
              <a:buNone/>
              <a:defRPr/>
            </a:pPr>
            <a:r>
              <a:rPr lang="ko-KR" altLang="en-US"/>
              <a:t> 영향 메트릭의 하위 수치에는 기밀성</a:t>
            </a:r>
            <a:r>
              <a:rPr lang="en-US" altLang="ko-KR"/>
              <a:t>,</a:t>
            </a:r>
            <a:r>
              <a:rPr lang="ko-KR" altLang="en-US"/>
              <a:t> 무결성</a:t>
            </a:r>
            <a:r>
              <a:rPr lang="en-US" altLang="ko-KR"/>
              <a:t>,</a:t>
            </a:r>
            <a:r>
              <a:rPr lang="ko-KR" altLang="en-US"/>
              <a:t> 가용성이 있다</a:t>
            </a:r>
            <a:r>
              <a:rPr lang="en-US" altLang="ko-KR"/>
              <a:t>.</a:t>
            </a:r>
            <a:endParaRPr lang="en-US" altLang="ko-KR"/>
          </a:p>
          <a:p>
            <a:pPr marL="358775" lvl="2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ko-KR" altLang="en-US" b="1"/>
              <a:t>기밀성 점수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공격자가 악용 후 접근할 수 있는 데이터의 양에 따라 결정</a:t>
            </a:r>
            <a:r>
              <a:rPr lang="en-US" altLang="ko-KR"/>
              <a:t>.</a:t>
            </a:r>
            <a:endParaRPr lang="en-US" altLang="ko-KR"/>
          </a:p>
          <a:p>
            <a:pPr marL="358775" lvl="2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 b="1"/>
              <a:t> 무결성 점수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공격자가 목표 시스템의 데이터를 조작할 수 있는 범위</a:t>
            </a:r>
            <a:r>
              <a:rPr lang="en-US" altLang="ko-KR"/>
              <a:t>.</a:t>
            </a:r>
            <a:endParaRPr lang="en-US" altLang="ko-KR"/>
          </a:p>
          <a:p>
            <a:pPr marL="358775" lvl="2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ko-KR" altLang="en-US" b="1"/>
              <a:t>가용성 점수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공격 후 승인된 사용자에 대한 시스템의 가용성에 따라 결정</a:t>
            </a:r>
            <a:r>
              <a:rPr lang="en-US" altLang="ko-KR"/>
              <a:t>.</a:t>
            </a:r>
            <a:r>
              <a:rPr lang="ko-KR" altLang="en-US"/>
              <a:t> 공격 후 사용자들이 시스템을 이용할 수 없는        </a:t>
            </a:r>
            <a:r>
              <a:rPr lang="en-US" altLang="ko-KR"/>
              <a:t>          </a:t>
            </a:r>
            <a:r>
              <a:rPr lang="ko-KR" altLang="en-US"/>
              <a:t>경우 점수가 높아진다</a:t>
            </a:r>
            <a:r>
              <a:rPr lang="en-US" altLang="ko-KR"/>
              <a:t>.</a:t>
            </a:r>
            <a:endParaRPr lang="en-US" altLang="ko-KR"/>
          </a:p>
          <a:p>
            <a:pPr marL="358775" lvl="2" indent="0">
              <a:buNone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 b="1">
                <a:solidFill>
                  <a:schemeClr val="accent2"/>
                </a:solidFill>
              </a:rPr>
              <a:t>CVSS : </a:t>
            </a:r>
            <a:r>
              <a:rPr lang="ko-KR" altLang="en-US" b="1">
                <a:solidFill>
                  <a:schemeClr val="accent2"/>
                </a:solidFill>
              </a:rPr>
              <a:t>기본 점수 </a:t>
            </a:r>
            <a:r>
              <a:rPr lang="en-US" altLang="ko-KR" b="1">
                <a:solidFill>
                  <a:schemeClr val="accent2"/>
                </a:solidFill>
              </a:rPr>
              <a:t>(</a:t>
            </a:r>
            <a:r>
              <a:rPr lang="ko-KR" altLang="en-US" b="1">
                <a:solidFill>
                  <a:schemeClr val="accent2"/>
                </a:solidFill>
              </a:rPr>
              <a:t> </a:t>
            </a:r>
            <a:r>
              <a:rPr lang="en-US" altLang="ko-KR" b="1">
                <a:solidFill>
                  <a:schemeClr val="accent2"/>
                </a:solidFill>
              </a:rPr>
              <a:t>Base )</a:t>
            </a:r>
            <a:endParaRPr lang="en-US" altLang="ko-KR" b="1">
              <a:solidFill>
                <a:schemeClr val="accent2"/>
              </a:solidFill>
            </a:endParaRPr>
          </a:p>
          <a:p>
            <a:pPr marL="358775" lvl="2" indent="0">
              <a:buNone/>
              <a:defRPr/>
            </a:pPr>
            <a:endParaRPr lang="en-US" altLang="ko-KR" sz="1300" b="1"/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1086802" y="1276351"/>
          <a:ext cx="6970395" cy="28193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67480"/>
                <a:gridCol w="1162371"/>
                <a:gridCol w="2329851"/>
                <a:gridCol w="2310691"/>
              </a:tblGrid>
              <a:tr h="295583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>
                          <a:solidFill>
                            <a:schemeClr val="lt1"/>
                          </a:solidFill>
                        </a:rPr>
                        <a:t>구분</a:t>
                      </a:r>
                      <a:endParaRPr lang="ko-KR" altLang="en-US" sz="9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lt1"/>
                          </a:solidFill>
                        </a:rPr>
                        <a:t>CVSS v2.0</a:t>
                      </a:r>
                      <a:endParaRPr lang="en-US" altLang="ko-KR" sz="9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lt1"/>
                          </a:solidFill>
                        </a:rPr>
                        <a:t>CVSS v3.0</a:t>
                      </a:r>
                      <a:endParaRPr lang="en-US" altLang="ko-KR" sz="9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</a:tr>
              <a:tr h="293052">
                <a:tc rowSpan="8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 b="1">
                          <a:solidFill>
                            <a:schemeClr val="dk1"/>
                          </a:solidFill>
                        </a:rPr>
                        <a:t>기본 점수</a:t>
                      </a:r>
                      <a:endParaRPr lang="ko-KR" altLang="en-US" sz="900" b="1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900" b="1">
                          <a:solidFill>
                            <a:schemeClr val="dk1"/>
                          </a:solidFill>
                        </a:rPr>
                        <a:t>Base</a:t>
                      </a:r>
                      <a:endParaRPr lang="en-US" altLang="ko-KR" sz="9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 row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 b="1">
                          <a:solidFill>
                            <a:schemeClr val="dk1"/>
                          </a:solidFill>
                        </a:rPr>
                        <a:t>Exploitability Metrics</a:t>
                      </a:r>
                      <a:endParaRPr lang="en-US" altLang="ko-KR" sz="9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Attack Vector(AV)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Attack Vector(AV)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293052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Access Complexity(AC)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Access Complexity(AC)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293052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User Interaction(UI)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293052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Authentication(C)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Privileges Required(PR)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294570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 b="1">
                          <a:solidFill>
                            <a:schemeClr val="dk1"/>
                          </a:solidFill>
                        </a:rPr>
                        <a:t>Impact Metrics</a:t>
                      </a:r>
                      <a:endParaRPr lang="en-US" altLang="ko-KR" sz="9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Confidentiality Impact(C)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Confidentiality Impact(C)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293052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Integrity Impact(I)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Integrity Impact(I)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399563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Availability Impact(A)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364417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Scope(S)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 b="1">
                <a:solidFill>
                  <a:schemeClr val="accent2"/>
                </a:solidFill>
              </a:rPr>
              <a:t>CVSS : </a:t>
            </a:r>
            <a:r>
              <a:rPr lang="ko-KR" altLang="en-US" b="1">
                <a:solidFill>
                  <a:schemeClr val="accent2"/>
                </a:solidFill>
              </a:rPr>
              <a:t>임시 점수 </a:t>
            </a:r>
            <a:r>
              <a:rPr lang="en-US" altLang="ko-KR" b="1">
                <a:solidFill>
                  <a:schemeClr val="accent2"/>
                </a:solidFill>
              </a:rPr>
              <a:t>(</a:t>
            </a:r>
            <a:r>
              <a:rPr lang="ko-KR" altLang="en-US" b="1">
                <a:solidFill>
                  <a:schemeClr val="accent2"/>
                </a:solidFill>
              </a:rPr>
              <a:t> </a:t>
            </a:r>
            <a:r>
              <a:rPr lang="en-US" altLang="ko-KR" b="1">
                <a:solidFill>
                  <a:schemeClr val="accent2"/>
                </a:solidFill>
              </a:rPr>
              <a:t>Temporal )</a:t>
            </a:r>
            <a:endParaRPr lang="en-US" altLang="ko-KR" b="1">
              <a:solidFill>
                <a:schemeClr val="accent2"/>
              </a:solidFill>
            </a:endParaRPr>
          </a:p>
          <a:p>
            <a:pPr marL="358775" lvl="2" indent="0">
              <a:buNone/>
              <a:defRPr/>
            </a:pPr>
            <a:r>
              <a:rPr lang="en-US" altLang="ko-KR" b="1">
                <a:solidFill>
                  <a:schemeClr val="dk1"/>
                </a:solidFill>
              </a:rPr>
              <a:t>-&gt;</a:t>
            </a:r>
            <a:r>
              <a:rPr lang="ko-KR" altLang="en-US" b="0">
                <a:solidFill>
                  <a:schemeClr val="dk1"/>
                </a:solidFill>
              </a:rPr>
              <a:t> </a:t>
            </a:r>
            <a:r>
              <a:rPr lang="ko-KR" altLang="en-US" b="0">
                <a:solidFill>
                  <a:schemeClr val="dk2"/>
                </a:solidFill>
              </a:rPr>
              <a:t>시간에 따라 변화하는 취약점의 특성</a:t>
            </a:r>
            <a:r>
              <a:rPr lang="ko-KR" altLang="en-US" b="0">
                <a:solidFill>
                  <a:schemeClr val="dk1"/>
                </a:solidFill>
              </a:rPr>
              <a:t>을 반영</a:t>
            </a:r>
            <a:r>
              <a:rPr lang="en-US" altLang="ko-KR" b="0">
                <a:solidFill>
                  <a:schemeClr val="dk1"/>
                </a:solidFill>
              </a:rPr>
              <a:t>,</a:t>
            </a:r>
            <a:r>
              <a:rPr lang="ko-KR" altLang="en-US" b="0">
                <a:solidFill>
                  <a:schemeClr val="dk1"/>
                </a:solidFill>
              </a:rPr>
              <a:t> 여러 사용자 환경 반영</a:t>
            </a:r>
            <a:r>
              <a:rPr lang="en-US" altLang="ko-KR" b="0">
                <a:solidFill>
                  <a:schemeClr val="dk1"/>
                </a:solidFill>
              </a:rPr>
              <a:t> X.</a:t>
            </a:r>
            <a:endParaRPr lang="en-US" altLang="ko-KR" b="0">
              <a:solidFill>
                <a:schemeClr val="dk1"/>
              </a:solidFill>
            </a:endParaRPr>
          </a:p>
          <a:p>
            <a:pPr marL="358775" lvl="2" indent="0">
              <a:buNone/>
              <a:defRPr/>
            </a:pPr>
            <a:r>
              <a:rPr lang="ko-KR" altLang="en-US" b="0">
                <a:solidFill>
                  <a:schemeClr val="dk1"/>
                </a:solidFill>
              </a:rPr>
              <a:t>    현재 악용 가능성과 대응 요소의 가용성을 중요하게 다루며 해당 메트릭의 하위 구성요소에는 악용 코드의 성숙도</a:t>
            </a:r>
            <a:r>
              <a:rPr lang="en-US" altLang="ko-KR" b="0">
                <a:solidFill>
                  <a:schemeClr val="dk1"/>
                </a:solidFill>
              </a:rPr>
              <a:t>,</a:t>
            </a:r>
            <a:r>
              <a:rPr lang="ko-KR" altLang="en-US" b="0">
                <a:solidFill>
                  <a:schemeClr val="dk1"/>
                </a:solidFill>
              </a:rPr>
              <a:t> </a:t>
            </a:r>
            <a:endParaRPr lang="ko-KR" altLang="en-US" b="0">
              <a:solidFill>
                <a:schemeClr val="dk1"/>
              </a:solidFill>
            </a:endParaRPr>
          </a:p>
          <a:p>
            <a:pPr marL="358775" lvl="2" indent="0">
              <a:buNone/>
              <a:defRPr/>
            </a:pPr>
            <a:r>
              <a:rPr lang="ko-KR" altLang="en-US" b="0">
                <a:solidFill>
                  <a:schemeClr val="dk1"/>
                </a:solidFill>
              </a:rPr>
              <a:t>    대응 수준</a:t>
            </a:r>
            <a:r>
              <a:rPr lang="en-US" altLang="ko-KR" b="0">
                <a:solidFill>
                  <a:schemeClr val="dk1"/>
                </a:solidFill>
              </a:rPr>
              <a:t>,</a:t>
            </a:r>
            <a:r>
              <a:rPr lang="ko-KR" altLang="en-US" b="0">
                <a:solidFill>
                  <a:schemeClr val="dk1"/>
                </a:solidFill>
              </a:rPr>
              <a:t> 보고 신뢰도가 있다</a:t>
            </a:r>
            <a:r>
              <a:rPr lang="en-US" altLang="ko-KR" b="0">
                <a:solidFill>
                  <a:schemeClr val="dk1"/>
                </a:solidFill>
              </a:rPr>
              <a:t>.</a:t>
            </a:r>
            <a:endParaRPr lang="en-US" altLang="ko-KR" b="0">
              <a:solidFill>
                <a:schemeClr val="dk1"/>
              </a:solidFill>
            </a:endParaRPr>
          </a:p>
          <a:p>
            <a:pPr marL="358775" lvl="2" indent="0">
              <a:buNone/>
              <a:defRPr/>
            </a:pPr>
            <a:endParaRPr lang="en-US" altLang="ko-KR" b="0">
              <a:solidFill>
                <a:schemeClr val="dk1"/>
              </a:solidFill>
            </a:endParaRPr>
          </a:p>
          <a:p>
            <a:pPr marL="358775" lvl="2" indent="0">
              <a:buNone/>
              <a:defRPr/>
            </a:pPr>
            <a:r>
              <a:rPr lang="en-US" altLang="ko-KR" b="0">
                <a:solidFill>
                  <a:schemeClr val="dk1"/>
                </a:solidFill>
              </a:rPr>
              <a:t>*</a:t>
            </a:r>
            <a:r>
              <a:rPr lang="ko-KR" altLang="en-US" b="0">
                <a:solidFill>
                  <a:schemeClr val="dk1"/>
                </a:solidFill>
              </a:rPr>
              <a:t> </a:t>
            </a:r>
            <a:r>
              <a:rPr lang="ko-KR" altLang="en-US" b="1">
                <a:solidFill>
                  <a:schemeClr val="dk1"/>
                </a:solidFill>
              </a:rPr>
              <a:t>악용 코드의 성숙도</a:t>
            </a:r>
            <a:r>
              <a:rPr lang="ko-KR" altLang="en-US" b="0">
                <a:solidFill>
                  <a:schemeClr val="dk1"/>
                </a:solidFill>
              </a:rPr>
              <a:t> </a:t>
            </a:r>
            <a:endParaRPr lang="ko-KR" altLang="en-US" b="0">
              <a:solidFill>
                <a:schemeClr val="dk1"/>
              </a:solidFill>
            </a:endParaRPr>
          </a:p>
          <a:p>
            <a:pPr marL="358775" lvl="2" indent="0">
              <a:buNone/>
              <a:defRPr/>
            </a:pPr>
            <a:r>
              <a:rPr lang="ko-KR" altLang="en-US" b="0">
                <a:solidFill>
                  <a:schemeClr val="dk1"/>
                </a:solidFill>
              </a:rPr>
              <a:t> </a:t>
            </a:r>
            <a:r>
              <a:rPr lang="en-US" altLang="ko-KR" b="0">
                <a:solidFill>
                  <a:schemeClr val="dk1"/>
                </a:solidFill>
              </a:rPr>
              <a:t>-</a:t>
            </a:r>
            <a:r>
              <a:rPr lang="ko-KR" altLang="en-US" b="0">
                <a:solidFill>
                  <a:schemeClr val="dk1"/>
                </a:solidFill>
              </a:rPr>
              <a:t> 취약점을 이를 악용할 방법이 존재하기 전까지 문제가 되지 않음</a:t>
            </a:r>
            <a:r>
              <a:rPr lang="en-US" altLang="ko-KR" b="0">
                <a:solidFill>
                  <a:schemeClr val="dk1"/>
                </a:solidFill>
              </a:rPr>
              <a:t>.</a:t>
            </a:r>
            <a:r>
              <a:rPr lang="ko-KR" altLang="en-US" b="0">
                <a:solidFill>
                  <a:schemeClr val="dk1"/>
                </a:solidFill>
              </a:rPr>
              <a:t> 하지만 악용 코드가 성숙하고 널리 퍼지면서 위험이 높아지고 점수도 높아진다</a:t>
            </a:r>
            <a:r>
              <a:rPr lang="en-US" altLang="ko-KR" b="0">
                <a:solidFill>
                  <a:schemeClr val="dk1"/>
                </a:solidFill>
              </a:rPr>
              <a:t>.</a:t>
            </a:r>
            <a:endParaRPr lang="en-US" altLang="ko-KR" b="0">
              <a:solidFill>
                <a:schemeClr val="dk1"/>
              </a:solidFill>
            </a:endParaRPr>
          </a:p>
          <a:p>
            <a:pPr marL="358775" lvl="2" indent="0">
              <a:buNone/>
              <a:defRPr/>
            </a:pPr>
            <a:endParaRPr lang="en-US" altLang="ko-KR" b="0">
              <a:solidFill>
                <a:schemeClr val="dk1"/>
              </a:solidFill>
            </a:endParaRPr>
          </a:p>
          <a:p>
            <a:pPr marL="358775" lvl="2" indent="0">
              <a:buNone/>
              <a:defRPr/>
            </a:pPr>
            <a:r>
              <a:rPr lang="en-US" altLang="ko-KR" b="0">
                <a:solidFill>
                  <a:schemeClr val="dk1"/>
                </a:solidFill>
              </a:rPr>
              <a:t>*</a:t>
            </a:r>
            <a:r>
              <a:rPr lang="ko-KR" altLang="en-US" b="0">
                <a:solidFill>
                  <a:schemeClr val="dk1"/>
                </a:solidFill>
              </a:rPr>
              <a:t> </a:t>
            </a:r>
            <a:r>
              <a:rPr lang="ko-KR" altLang="en-US" b="1">
                <a:solidFill>
                  <a:schemeClr val="dk1"/>
                </a:solidFill>
              </a:rPr>
              <a:t>대응 수준</a:t>
            </a:r>
            <a:endParaRPr lang="ko-KR" altLang="en-US" b="0">
              <a:solidFill>
                <a:schemeClr val="dk1"/>
              </a:solidFill>
            </a:endParaRPr>
          </a:p>
          <a:p>
            <a:pPr marL="358775" lvl="2" indent="0">
              <a:buNone/>
              <a:defRPr/>
            </a:pPr>
            <a:r>
              <a:rPr lang="ko-KR" altLang="en-US" b="0">
                <a:solidFill>
                  <a:schemeClr val="dk1"/>
                </a:solidFill>
              </a:rPr>
              <a:t> </a:t>
            </a:r>
            <a:r>
              <a:rPr lang="en-US" altLang="ko-KR" b="0">
                <a:solidFill>
                  <a:schemeClr val="dk1"/>
                </a:solidFill>
              </a:rPr>
              <a:t>-</a:t>
            </a:r>
            <a:r>
              <a:rPr lang="ko-KR" altLang="en-US" b="0">
                <a:solidFill>
                  <a:schemeClr val="dk1"/>
                </a:solidFill>
              </a:rPr>
              <a:t> 해당 점수는 적절한 대응책이 마련되어 해당 취약점을 해소할 수 있게 되면서 높아진다</a:t>
            </a:r>
            <a:r>
              <a:rPr lang="en-US" altLang="ko-KR" b="0">
                <a:solidFill>
                  <a:schemeClr val="dk1"/>
                </a:solidFill>
              </a:rPr>
              <a:t>.</a:t>
            </a:r>
            <a:endParaRPr lang="en-US" altLang="ko-KR" b="0">
              <a:solidFill>
                <a:schemeClr val="dk1"/>
              </a:solidFill>
            </a:endParaRPr>
          </a:p>
          <a:p>
            <a:pPr marL="358775" lvl="2" indent="0">
              <a:buNone/>
              <a:defRPr/>
            </a:pPr>
            <a:endParaRPr lang="en-US" altLang="ko-KR" b="0">
              <a:solidFill>
                <a:schemeClr val="dk1"/>
              </a:solidFill>
            </a:endParaRPr>
          </a:p>
          <a:p>
            <a:pPr marL="358775" lvl="2" indent="0">
              <a:buNone/>
              <a:defRPr/>
            </a:pPr>
            <a:r>
              <a:rPr lang="en-US" altLang="ko-KR" b="0">
                <a:solidFill>
                  <a:schemeClr val="dk1"/>
                </a:solidFill>
              </a:rPr>
              <a:t>*</a:t>
            </a:r>
            <a:r>
              <a:rPr lang="ko-KR" altLang="en-US" b="1">
                <a:solidFill>
                  <a:schemeClr val="dk1"/>
                </a:solidFill>
              </a:rPr>
              <a:t> 보고 신뢰도</a:t>
            </a:r>
            <a:endParaRPr lang="ko-KR" altLang="en-US" b="0">
              <a:solidFill>
                <a:schemeClr val="dk1"/>
              </a:solidFill>
            </a:endParaRPr>
          </a:p>
          <a:p>
            <a:pPr marL="358775" lvl="2" indent="0">
              <a:buNone/>
              <a:defRPr/>
            </a:pPr>
            <a:r>
              <a:rPr lang="ko-KR" altLang="en-US" b="0">
                <a:solidFill>
                  <a:schemeClr val="dk1"/>
                </a:solidFill>
              </a:rPr>
              <a:t> </a:t>
            </a:r>
            <a:r>
              <a:rPr lang="en-US" altLang="ko-KR" b="0">
                <a:solidFill>
                  <a:schemeClr val="dk1"/>
                </a:solidFill>
              </a:rPr>
              <a:t>-</a:t>
            </a:r>
            <a:r>
              <a:rPr lang="ko-KR" altLang="en-US" b="0">
                <a:solidFill>
                  <a:schemeClr val="dk1"/>
                </a:solidFill>
              </a:rPr>
              <a:t> 악용 가능한 실제 취약점의 존재에 대한 신뢰도를 나타낸다</a:t>
            </a:r>
            <a:r>
              <a:rPr lang="en-US" altLang="ko-KR" b="0">
                <a:solidFill>
                  <a:schemeClr val="dk1"/>
                </a:solidFill>
              </a:rPr>
              <a:t>.</a:t>
            </a:r>
            <a:endParaRPr lang="en-US" altLang="ko-KR" b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 b="1">
                <a:solidFill>
                  <a:schemeClr val="accent2"/>
                </a:solidFill>
              </a:rPr>
              <a:t>CVSS : </a:t>
            </a:r>
            <a:r>
              <a:rPr lang="ko-KR" altLang="en-US" b="1">
                <a:solidFill>
                  <a:schemeClr val="accent2"/>
                </a:solidFill>
              </a:rPr>
              <a:t>임시 점수 </a:t>
            </a:r>
            <a:r>
              <a:rPr lang="en-US" altLang="ko-KR" b="1">
                <a:solidFill>
                  <a:schemeClr val="accent2"/>
                </a:solidFill>
              </a:rPr>
              <a:t>( Temporal )</a:t>
            </a:r>
            <a:endParaRPr lang="en-US" altLang="ko-KR" b="1">
              <a:solidFill>
                <a:schemeClr val="accent2"/>
              </a:solidFill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1106805" y="1898491"/>
          <a:ext cx="6930390" cy="134651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16480"/>
                <a:gridCol w="2316480"/>
                <a:gridCol w="2297430"/>
              </a:tblGrid>
              <a:tr h="33880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>
                          <a:solidFill>
                            <a:schemeClr val="lt1"/>
                          </a:solidFill>
                        </a:rPr>
                        <a:t>구분</a:t>
                      </a:r>
                      <a:endParaRPr lang="ko-KR" altLang="en-US" sz="9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lt1"/>
                          </a:solidFill>
                        </a:rPr>
                        <a:t>CVSS v2.0</a:t>
                      </a:r>
                      <a:endParaRPr lang="en-US" altLang="ko-KR" sz="9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lt1"/>
                          </a:solidFill>
                        </a:rPr>
                        <a:t>CVSS v3.0</a:t>
                      </a:r>
                      <a:endParaRPr lang="en-US" altLang="ko-KR" sz="9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</a:tr>
              <a:tr h="335904">
                <a:tc row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 b="1">
                          <a:solidFill>
                            <a:schemeClr val="dk1"/>
                          </a:solidFill>
                        </a:rPr>
                        <a:t>임시 점수</a:t>
                      </a:r>
                      <a:endParaRPr lang="ko-KR" altLang="en-US" sz="900" b="1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900" b="1">
                          <a:solidFill>
                            <a:schemeClr val="dk1"/>
                          </a:solidFill>
                        </a:rPr>
                        <a:t>Temporal</a:t>
                      </a:r>
                      <a:endParaRPr lang="en-US" altLang="ko-KR" sz="9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Exploitability(E)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Exploitability(E)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335904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Remediation Level(RL)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Remediation Level(RL)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335904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Report Confidence(RC)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Report Confidence(RC)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 b="1">
                <a:solidFill>
                  <a:schemeClr val="accent2"/>
                </a:solidFill>
              </a:rPr>
              <a:t>CVSS : </a:t>
            </a:r>
            <a:r>
              <a:rPr lang="ko-KR" altLang="en-US" b="1">
                <a:solidFill>
                  <a:schemeClr val="accent2"/>
                </a:solidFill>
              </a:rPr>
              <a:t>환경 점수 </a:t>
            </a:r>
            <a:r>
              <a:rPr lang="en-US" altLang="ko-KR" b="1">
                <a:solidFill>
                  <a:schemeClr val="accent2"/>
                </a:solidFill>
              </a:rPr>
              <a:t>( Environmental )</a:t>
            </a:r>
            <a:endParaRPr lang="en-US" altLang="ko-KR" b="1">
              <a:solidFill>
                <a:schemeClr val="accent2"/>
              </a:solidFill>
            </a:endParaRPr>
          </a:p>
          <a:p>
            <a:pPr marL="358775" lvl="2" indent="0">
              <a:buNone/>
              <a:defRPr/>
            </a:pPr>
            <a:r>
              <a:rPr lang="en-US" altLang="ko-KR">
                <a:solidFill>
                  <a:schemeClr val="dk1"/>
                </a:solidFill>
              </a:rPr>
              <a:t>-&gt;</a:t>
            </a:r>
            <a:r>
              <a:rPr lang="ko-KR" altLang="en-US">
                <a:solidFill>
                  <a:schemeClr val="dk1"/>
                </a:solidFill>
              </a:rPr>
              <a:t> 사용자의 환경을 고려한 취약점의 특성을 나타내고 이를 이용하여 보안 요건과 기초 메트릭의 조정에 따라 기초 </a:t>
            </a:r>
            <a:r>
              <a:rPr lang="en-US" altLang="ko-KR">
                <a:solidFill>
                  <a:schemeClr val="dk1"/>
                </a:solidFill>
              </a:rPr>
              <a:t>CVSS</a:t>
            </a:r>
            <a:r>
              <a:rPr lang="ko-KR" altLang="en-US">
                <a:solidFill>
                  <a:schemeClr val="dk1"/>
                </a:solidFill>
              </a:rPr>
              <a:t> 점수를 조정할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 marL="358775" lvl="2" indent="0">
              <a:buNone/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marL="358775" lvl="2" indent="0">
              <a:buNone/>
              <a:defRPr/>
            </a:pPr>
            <a:r>
              <a:rPr lang="en-US" altLang="ko-KR">
                <a:solidFill>
                  <a:schemeClr val="dk1"/>
                </a:solidFill>
              </a:rPr>
              <a:t>*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ko-KR" altLang="en-US" b="1">
                <a:solidFill>
                  <a:schemeClr val="dk1"/>
                </a:solidFill>
              </a:rPr>
              <a:t>보안 요건</a:t>
            </a:r>
            <a:endParaRPr lang="ko-KR" altLang="en-US">
              <a:solidFill>
                <a:schemeClr val="dk1"/>
              </a:solidFill>
            </a:endParaRPr>
          </a:p>
          <a:p>
            <a:pPr marL="358775" lvl="2" indent="0">
              <a:buNone/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기밀성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무결성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가용성의 측면에서 </a:t>
            </a:r>
            <a:r>
              <a:rPr lang="en-US" altLang="ko-KR">
                <a:solidFill>
                  <a:schemeClr val="dk1"/>
                </a:solidFill>
              </a:rPr>
              <a:t>IT</a:t>
            </a:r>
            <a:r>
              <a:rPr lang="ko-KR" altLang="en-US">
                <a:solidFill>
                  <a:schemeClr val="dk1"/>
                </a:solidFill>
              </a:rPr>
              <a:t> 자산의 중요성을 고려한다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 marL="358775" lvl="2" indent="0">
              <a:buNone/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marL="358775" lvl="2" indent="0">
              <a:buNone/>
              <a:defRPr/>
            </a:pPr>
            <a:r>
              <a:rPr lang="en-US" altLang="ko-KR">
                <a:solidFill>
                  <a:schemeClr val="dk1"/>
                </a:solidFill>
              </a:rPr>
              <a:t>*</a:t>
            </a:r>
            <a:r>
              <a:rPr lang="ko-KR" altLang="en-US" b="1">
                <a:solidFill>
                  <a:schemeClr val="dk1"/>
                </a:solidFill>
              </a:rPr>
              <a:t> 수정된 기초 메트릭 </a:t>
            </a:r>
            <a:endParaRPr lang="ko-KR" altLang="en-US">
              <a:solidFill>
                <a:schemeClr val="dk1"/>
              </a:solidFill>
            </a:endParaRPr>
          </a:p>
          <a:p>
            <a:pPr marL="358775" lvl="2" indent="0">
              <a:buNone/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CVSS</a:t>
            </a:r>
            <a:r>
              <a:rPr lang="ko-KR" altLang="en-US">
                <a:solidFill>
                  <a:schemeClr val="dk1"/>
                </a:solidFill>
              </a:rPr>
              <a:t> 기초 메트릭은 조직이 취하는 완화 노력에 따라 조정할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 marL="358775" lvl="2" indent="0">
              <a:buNone/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외부 네트워크 연결 해제와 같은 해킹 시도를 막는 취약점 관리 기법을 통해 공격 벡터 메트릭 점수를 낮출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 b="1">
                <a:solidFill>
                  <a:schemeClr val="accent2"/>
                </a:solidFill>
              </a:rPr>
              <a:t>CVSS</a:t>
            </a:r>
            <a:r>
              <a:rPr lang="ko-KR" altLang="en-US" b="1">
                <a:solidFill>
                  <a:schemeClr val="accent2"/>
                </a:solidFill>
              </a:rPr>
              <a:t> </a:t>
            </a:r>
            <a:r>
              <a:rPr lang="en-US" altLang="ko-KR" b="1">
                <a:solidFill>
                  <a:schemeClr val="accent2"/>
                </a:solidFill>
              </a:rPr>
              <a:t>:</a:t>
            </a:r>
            <a:r>
              <a:rPr lang="ko-KR" altLang="en-US" b="1">
                <a:solidFill>
                  <a:schemeClr val="accent2"/>
                </a:solidFill>
              </a:rPr>
              <a:t> 환경 점수 </a:t>
            </a:r>
            <a:r>
              <a:rPr lang="en-US" altLang="ko-KR" b="1">
                <a:solidFill>
                  <a:schemeClr val="accent2"/>
                </a:solidFill>
              </a:rPr>
              <a:t>( Environmental )</a:t>
            </a:r>
            <a:endParaRPr lang="en-US" altLang="ko-KR" b="1">
              <a:solidFill>
                <a:schemeClr val="accent2"/>
              </a:solidFill>
            </a:endParaRP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1106805" y="1123950"/>
          <a:ext cx="6930390" cy="34358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60780"/>
                <a:gridCol w="1155700"/>
                <a:gridCol w="2316480"/>
                <a:gridCol w="2297430"/>
              </a:tblGrid>
              <a:tr h="274639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>
                          <a:solidFill>
                            <a:schemeClr val="lt1"/>
                          </a:solidFill>
                          <a:effectLst/>
                        </a:rPr>
                        <a:t>구분</a:t>
                      </a:r>
                      <a:endParaRPr lang="ko-KR" altLang="en-US" sz="900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91440" marR="91440" anchor="ctr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lt1"/>
                          </a:solidFill>
                          <a:effectLst/>
                        </a:rPr>
                        <a:t>CVSS v2.0</a:t>
                      </a:r>
                      <a:endParaRPr lang="en-US" altLang="ko-KR" sz="900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lt1"/>
                          </a:solidFill>
                          <a:effectLst/>
                        </a:rPr>
                        <a:t>CVSS v3.0</a:t>
                      </a:r>
                      <a:endParaRPr lang="en-US" altLang="ko-KR" sz="900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91440" marR="91440" anchor="ctr"/>
                </a:tc>
              </a:tr>
              <a:tr h="272287">
                <a:tc rowSpan="1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>
                          <a:solidFill>
                            <a:schemeClr val="dk1"/>
                          </a:solidFill>
                        </a:rPr>
                        <a:t>환경 점수</a:t>
                      </a:r>
                      <a:endParaRPr lang="ko-KR" altLang="en-US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General Modifiers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Collateral Damage Potential(CDP)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272287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Target Distribution(TD)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273698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Impact Subscore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Modifiers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Confidentiality Requirement(CR)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Confidentiality Requirement(CR)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272287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Integrity Requirement(IR)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Integrity Requirement(IR)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272287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Availability Requirement(AR)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Availability Requirement(AR)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210308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rowSpan="8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Modified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Base Metrics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 rowSpan="8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Modified Attack Vector(MAV)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210308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Modified Attack Complexity(MAC)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210308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Modified User Interaction(MUI)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210308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Modified Privileges Required(MPR)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210308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Modified Confidentiality Impact(MC)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210308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Modified Integrity Impact(MI)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210308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Modified Availability Impact(MA)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  <a:tr h="210308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>
                          <a:solidFill>
                            <a:schemeClr val="dk1"/>
                          </a:solidFill>
                        </a:rPr>
                        <a:t>Modified Scope(MS)</a:t>
                      </a:r>
                      <a:endParaRPr lang="en-US" altLang="ko-KR" sz="9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 b="1">
                <a:solidFill>
                  <a:schemeClr val="accent2"/>
                </a:solidFill>
              </a:rPr>
              <a:t>CVSS</a:t>
            </a:r>
            <a:r>
              <a:rPr lang="ko-KR" altLang="en-US" b="1">
                <a:solidFill>
                  <a:schemeClr val="accent2"/>
                </a:solidFill>
              </a:rPr>
              <a:t>의 한계</a:t>
            </a:r>
            <a:endParaRPr lang="ko-KR" altLang="en-US" sz="1300" b="1">
              <a:solidFill>
                <a:schemeClr val="accent2"/>
              </a:solidFill>
            </a:endParaRPr>
          </a:p>
          <a:p>
            <a:pPr marL="358775" lvl="2" indent="0">
              <a:buNone/>
              <a:defRPr/>
            </a:pPr>
            <a:r>
              <a:rPr lang="ko-KR" altLang="en-US" sz="1300" b="1">
                <a:solidFill>
                  <a:schemeClr val="accent2"/>
                </a:solidFill>
              </a:rPr>
              <a:t> </a:t>
            </a:r>
            <a:endParaRPr lang="ko-KR" altLang="en-US" sz="1300" b="1">
              <a:solidFill>
                <a:schemeClr val="accent2"/>
              </a:solidFill>
            </a:endParaRPr>
          </a:p>
          <a:p>
            <a:pPr marL="358775" lvl="2" indent="0">
              <a:buNone/>
              <a:defRPr/>
            </a:pPr>
            <a:endParaRPr lang="ko-KR" altLang="en-US" sz="1300" b="1">
              <a:solidFill>
                <a:schemeClr val="accent2"/>
              </a:solidFill>
            </a:endParaRPr>
          </a:p>
          <a:p>
            <a:pPr marL="358775" lvl="2" indent="0">
              <a:buNone/>
              <a:defRPr/>
            </a:pPr>
            <a:endParaRPr lang="ko-KR" altLang="en-US" sz="1300" b="1">
              <a:solidFill>
                <a:schemeClr val="accent2"/>
              </a:solidFill>
            </a:endParaRPr>
          </a:p>
          <a:p>
            <a:pPr marL="358775" lvl="2" indent="0">
              <a:buNone/>
              <a:defRPr/>
            </a:pPr>
            <a:endParaRPr lang="ko-KR" altLang="en-US" sz="1300" b="1">
              <a:solidFill>
                <a:schemeClr val="accent2"/>
              </a:solidFill>
            </a:endParaRPr>
          </a:p>
          <a:p>
            <a:pPr marL="358775" lvl="2" indent="0">
              <a:buNone/>
              <a:defRPr/>
            </a:pPr>
            <a:r>
              <a:rPr lang="en-US" altLang="ko-KR" sz="1300" b="1">
                <a:solidFill>
                  <a:schemeClr val="dk1"/>
                </a:solidFill>
              </a:rPr>
              <a:t>CVSS</a:t>
            </a:r>
            <a:r>
              <a:rPr lang="ko-KR" altLang="en-US" sz="1300" b="1">
                <a:solidFill>
                  <a:schemeClr val="dk1"/>
                </a:solidFill>
              </a:rPr>
              <a:t> 점수는 악용의 가능성이나 잠재적 영향을 반영하지 않으며 배경 상황과 시점을 반영하지 </a:t>
            </a:r>
            <a:endParaRPr lang="ko-KR" altLang="en-US" sz="1300" b="1">
              <a:solidFill>
                <a:schemeClr val="dk1"/>
              </a:solidFill>
            </a:endParaRPr>
          </a:p>
          <a:p>
            <a:pPr marL="358775" lvl="2" indent="0">
              <a:buNone/>
              <a:defRPr/>
            </a:pPr>
            <a:r>
              <a:rPr lang="ko-KR" altLang="en-US" sz="1300" b="1">
                <a:solidFill>
                  <a:schemeClr val="dk1"/>
                </a:solidFill>
              </a:rPr>
              <a:t>못하므로</a:t>
            </a:r>
            <a:r>
              <a:rPr lang="en-US" altLang="ko-KR" sz="1300" b="1">
                <a:solidFill>
                  <a:schemeClr val="dk1"/>
                </a:solidFill>
              </a:rPr>
              <a:t> </a:t>
            </a:r>
            <a:r>
              <a:rPr lang="ko-KR" altLang="en-US" sz="1300" b="1">
                <a:solidFill>
                  <a:schemeClr val="dk1"/>
                </a:solidFill>
              </a:rPr>
              <a:t>특정 조직의 실제 상황도 반영하지 못한다</a:t>
            </a:r>
            <a:r>
              <a:rPr lang="en-US" altLang="ko-KR" sz="1300" b="1">
                <a:solidFill>
                  <a:schemeClr val="dk1"/>
                </a:solidFill>
              </a:rPr>
              <a:t>.</a:t>
            </a:r>
            <a:r>
              <a:rPr lang="ko-KR" altLang="en-US" sz="1300" b="1">
                <a:solidFill>
                  <a:schemeClr val="dk1"/>
                </a:solidFill>
              </a:rPr>
              <a:t> 점수가 높은 특정 취약점이라도 특정 조직에는 악용하지 못할 수 있고 반대로 점수가 낮은 취약점이라도 목표물에 따라 엄청난 영향을 미칠 수 있다</a:t>
            </a:r>
            <a:r>
              <a:rPr lang="en-US" altLang="ko-KR" sz="1300" b="1">
                <a:solidFill>
                  <a:schemeClr val="dk1"/>
                </a:solidFill>
              </a:rPr>
              <a:t>.</a:t>
            </a:r>
            <a:endParaRPr lang="en-US" altLang="ko-KR" sz="1300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위협 모델 결과 활용</a:t>
            </a:r>
            <a:endParaRPr lang="ko-KR" altLang="en-US"/>
          </a:p>
          <a:p>
            <a:pPr lvl="1">
              <a:defRPr/>
            </a:pPr>
            <a:r>
              <a:rPr lang="ko-KR" altLang="en-US" b="1">
                <a:solidFill>
                  <a:schemeClr val="accent2"/>
                </a:solidFill>
              </a:rPr>
              <a:t>위협 모델 선택 후 각각의 대응 방안 도출하여 내용 추가</a:t>
            </a:r>
            <a:endParaRPr lang="ko-KR" altLang="en-US" b="1">
              <a:solidFill>
                <a:schemeClr val="accent2"/>
              </a:solidFill>
            </a:endParaRPr>
          </a:p>
          <a:p>
            <a:pPr lvl="2">
              <a:defRPr/>
            </a:pPr>
            <a:r>
              <a:rPr lang="en-US" altLang="ko-KR"/>
              <a:t>HSI</a:t>
            </a:r>
            <a:r>
              <a:rPr lang="ko-KR" altLang="en-US"/>
              <a:t> 코드 실행 위험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r>
              <a:rPr lang="en-US" altLang="ko-KR"/>
              <a:t>HSI</a:t>
            </a:r>
            <a:r>
              <a:rPr lang="ko-KR" altLang="en-US"/>
              <a:t> 명령 가로채기</a:t>
            </a:r>
            <a:endParaRPr lang="ko-KR" altLang="en-US"/>
          </a:p>
          <a:p>
            <a:pPr lvl="4">
              <a:defRPr/>
            </a:pPr>
            <a:endParaRPr lang="en-US" altLang="ko-KR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1066800" y="1443990"/>
          <a:ext cx="6099810" cy="11277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02105"/>
                <a:gridCol w="4497705"/>
              </a:tblGrid>
              <a:tr h="2819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>
                          <a:solidFill>
                            <a:schemeClr val="lt1"/>
                          </a:solidFill>
                        </a:rPr>
                        <a:t>위협</a:t>
                      </a:r>
                      <a:endParaRPr lang="ko-KR" altLang="en-US" sz="9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>
                          <a:solidFill>
                            <a:schemeClr val="lt1"/>
                          </a:solidFill>
                        </a:rPr>
                        <a:t>커널 공간에서의 코드 실행</a:t>
                      </a:r>
                      <a:endParaRPr lang="ko-KR" altLang="en-US" sz="9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</a:tr>
              <a:tr h="2819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 b="1"/>
                        <a:t>위험</a:t>
                      </a:r>
                      <a:endParaRPr lang="ko-KR" altLang="en-US" sz="900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높음</a:t>
                      </a:r>
                      <a:endParaRPr lang="ko-KR" altLang="en-US" sz="900"/>
                    </a:p>
                  </a:txBody>
                  <a:tcPr marL="91440" marR="91440" anchor="ctr"/>
                </a:tc>
              </a:tr>
              <a:tr h="2819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 b="1"/>
                        <a:t>공격 기법</a:t>
                      </a:r>
                      <a:endParaRPr lang="ko-KR" altLang="en-US" sz="900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오래된 버전의 </a:t>
                      </a:r>
                      <a:r>
                        <a:rPr lang="en-US" altLang="ko-KR" sz="900"/>
                        <a:t>HSI</a:t>
                      </a:r>
                      <a:r>
                        <a:rPr lang="ko-KR" altLang="en-US" sz="900"/>
                        <a:t>에 해당하는 취약점 익스플로잇</a:t>
                      </a:r>
                      <a:endParaRPr lang="ko-KR" altLang="en-US" sz="900"/>
                    </a:p>
                  </a:txBody>
                  <a:tcPr marL="91440" marR="91440" anchor="ctr"/>
                </a:tc>
              </a:tr>
              <a:tr h="2819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 b="1"/>
                        <a:t>대응 방안</a:t>
                      </a:r>
                      <a:endParaRPr lang="ko-KR" altLang="en-US" sz="900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최근 배포된 커널 업데이트를 통해 커널과 커널 모듈 패치</a:t>
                      </a:r>
                      <a:endParaRPr lang="ko-KR" altLang="en-US" sz="900"/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1062989" y="3105150"/>
          <a:ext cx="6099810" cy="11277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02105"/>
                <a:gridCol w="4497705"/>
              </a:tblGrid>
              <a:tr h="2819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>
                          <a:solidFill>
                            <a:schemeClr val="lt1"/>
                          </a:solidFill>
                        </a:rPr>
                        <a:t>위협</a:t>
                      </a:r>
                      <a:endParaRPr lang="ko-KR" altLang="en-US" sz="9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>
                          <a:solidFill>
                            <a:schemeClr val="lt1"/>
                          </a:solidFill>
                        </a:rPr>
                        <a:t>이동통신망에서 명령 가로채기 및 강제 주입</a:t>
                      </a:r>
                      <a:endParaRPr lang="ko-KR" altLang="en-US" sz="900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/>
                </a:tc>
              </a:tr>
              <a:tr h="2819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 b="1"/>
                        <a:t>위험</a:t>
                      </a:r>
                      <a:endParaRPr lang="ko-KR" altLang="en-US" sz="900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높음</a:t>
                      </a:r>
                      <a:endParaRPr lang="ko-KR" altLang="en-US" sz="900"/>
                    </a:p>
                  </a:txBody>
                  <a:tcPr marL="91440" marR="91440" anchor="ctr"/>
                </a:tc>
              </a:tr>
              <a:tr h="2819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 b="1"/>
                        <a:t>공격 기법</a:t>
                      </a:r>
                      <a:endParaRPr lang="ko-KR" altLang="en-US" sz="900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/>
                        <a:t>HSI</a:t>
                      </a:r>
                      <a:r>
                        <a:rPr lang="ko-KR" altLang="en-US" sz="900"/>
                        <a:t>에서 시리얼 통신 가로채기</a:t>
                      </a:r>
                      <a:endParaRPr lang="ko-KR" altLang="en-US" sz="900"/>
                    </a:p>
                  </a:txBody>
                  <a:tcPr marL="91440" marR="91440" anchor="ctr"/>
                </a:tc>
              </a:tr>
              <a:tr h="2819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 b="1"/>
                        <a:t>대응 방안</a:t>
                      </a:r>
                      <a:endParaRPr lang="ko-KR" altLang="en-US" sz="900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/>
                        <a:t>모든 이동통신 명령에 대해 암호화된 서명을 적용</a:t>
                      </a:r>
                      <a:endParaRPr lang="ko-KR" altLang="en-US" sz="900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 공격 지점 식별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공격 지점에 대한 논의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어떻게 목표를 </a:t>
            </a:r>
            <a:r>
              <a:rPr lang="en-US" altLang="ko-KR">
                <a:solidFill>
                  <a:schemeClr val="accent2"/>
                </a:solidFill>
              </a:rPr>
              <a:t>*</a:t>
            </a:r>
            <a:r>
              <a:rPr lang="ko-KR" altLang="en-US">
                <a:solidFill>
                  <a:schemeClr val="accent2"/>
                </a:solidFill>
              </a:rPr>
              <a:t>익스플로잇</a:t>
            </a:r>
            <a:r>
              <a:rPr lang="en-US" altLang="ko-KR">
                <a:solidFill>
                  <a:schemeClr val="accent2"/>
                </a:solidFill>
              </a:rPr>
              <a:t>(Exploit)</a:t>
            </a:r>
            <a:r>
              <a:rPr lang="ko-KR" altLang="en-US"/>
              <a:t> 하는 지에 관해서는 고려하지 않음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오직 목표에 접근하기 위한 지점을 찾는 데에 관심을 둠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공격 지점을 판단할 때 </a:t>
            </a:r>
            <a:r>
              <a:rPr lang="ko-KR" altLang="en-US">
                <a:solidFill>
                  <a:schemeClr val="accent2"/>
                </a:solidFill>
              </a:rPr>
              <a:t>대상의 크기가 아닌 대상의 접근 영역을 기준</a:t>
            </a:r>
            <a:r>
              <a:rPr lang="ko-KR" altLang="en-US"/>
              <a:t>으로 생각함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동일한 크기를 갖는 공격 대상이 있을 수는 있지만</a:t>
            </a:r>
            <a:r>
              <a:rPr lang="en-US" altLang="ko-KR"/>
              <a:t>,</a:t>
            </a:r>
            <a:r>
              <a:rPr lang="ko-KR" altLang="en-US"/>
              <a:t> 접근 영역까지 완벽히 같은 수는 없으며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>
                <a:solidFill>
                  <a:schemeClr val="accent2"/>
                </a:solidFill>
              </a:rPr>
              <a:t>접근 영역이 많을수록 위험에 더 많이 노출됨</a:t>
            </a:r>
            <a:r>
              <a:rPr lang="en-US" altLang="ko-KR">
                <a:solidFill>
                  <a:schemeClr val="accent2"/>
                </a:solidFill>
              </a:rPr>
              <a:t>.</a:t>
            </a:r>
            <a:endParaRPr lang="en-US" altLang="ko-KR"/>
          </a:p>
          <a:p>
            <a:pPr marL="541338" lvl="3" indent="0">
              <a:buNone/>
              <a:defRPr/>
            </a:pP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89070" y="2478405"/>
            <a:ext cx="1165860" cy="116586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52925" y="2806065"/>
            <a:ext cx="43815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"/>
          <p:cNvSpPr txBox="1"/>
          <p:nvPr/>
        </p:nvSpPr>
        <p:spPr>
          <a:xfrm>
            <a:off x="4191000" y="2272665"/>
            <a:ext cx="838200" cy="299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 b="1">
                <a:solidFill>
                  <a:schemeClr val="dk2"/>
                </a:solidFill>
              </a:rPr>
              <a:t>Exploit</a:t>
            </a:r>
            <a:endParaRPr lang="en-US" altLang="ko-KR" sz="1400" b="1">
              <a:solidFill>
                <a:schemeClr val="dk2"/>
              </a:solidFill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104900" y="3806189"/>
            <a:ext cx="6934200" cy="82296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200">
                <a:solidFill>
                  <a:schemeClr val="accent2"/>
                </a:solidFill>
                <a:latin typeface="맑은 고딕"/>
              </a:rPr>
              <a:t>* </a:t>
            </a:r>
            <a:r>
              <a:rPr lang="ko-KR" altLang="en-US" sz="1200">
                <a:solidFill>
                  <a:schemeClr val="accent2"/>
                </a:solidFill>
                <a:latin typeface="맑은 고딕"/>
              </a:rPr>
              <a:t>익스플로잇</a:t>
            </a:r>
            <a:r>
              <a:rPr lang="en-US" altLang="ko-KR" sz="1200">
                <a:solidFill>
                  <a:schemeClr val="accent2"/>
                </a:solidFill>
                <a:latin typeface="맑은 고딕"/>
              </a:rPr>
              <a:t>(Exploit)</a:t>
            </a:r>
            <a:r>
              <a:rPr lang="ko-KR" altLang="en-US" sz="1200">
                <a:solidFill>
                  <a:schemeClr val="accent2"/>
                </a:solidFill>
                <a:latin typeface="맑은 고딕"/>
              </a:rPr>
              <a:t> </a:t>
            </a:r>
            <a:r>
              <a:rPr lang="en-US" altLang="ko-KR" sz="1200">
                <a:solidFill>
                  <a:schemeClr val="accent2"/>
                </a:solidFill>
                <a:latin typeface="맑은 고딕"/>
              </a:rPr>
              <a:t>:</a:t>
            </a:r>
            <a:r>
              <a:rPr lang="ko-KR" altLang="en-US" sz="1200">
                <a:solidFill>
                  <a:schemeClr val="accent2"/>
                </a:solidFill>
                <a:latin typeface="맑은 고딕"/>
              </a:rPr>
              <a:t> 공격 및 악용</a:t>
            </a:r>
            <a:endParaRPr lang="ko-KR" altLang="en-US" sz="1200">
              <a:solidFill>
                <a:schemeClr val="accent2"/>
              </a:solidFill>
              <a:latin typeface="맑은 고딕"/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dk1"/>
                </a:solidFill>
                <a:latin typeface="맑은 고딕"/>
              </a:rPr>
              <a:t>컴퓨터의 소프트웨어나 하드웨어 및 컴퓨터 관련 전자제품의 버그</a:t>
            </a:r>
            <a:r>
              <a:rPr lang="en-US" altLang="ko-KR" sz="1200">
                <a:solidFill>
                  <a:schemeClr val="dk1"/>
                </a:solidFill>
                <a:latin typeface="맑은 고딕"/>
              </a:rPr>
              <a:t>,</a:t>
            </a:r>
            <a:r>
              <a:rPr lang="ko-KR" altLang="en-US" sz="1200">
                <a:solidFill>
                  <a:schemeClr val="dk1"/>
                </a:solidFill>
                <a:latin typeface="맑은 고딕"/>
              </a:rPr>
              <a:t> 보안 취약점 등 설계상 결함을 이용해 공격자의 의도된 동작을 수행하도록 만들어진 절차나 일련의 명령</a:t>
            </a:r>
            <a:r>
              <a:rPr lang="en-US" altLang="ko-KR" sz="1200">
                <a:solidFill>
                  <a:schemeClr val="dk1"/>
                </a:solidFill>
                <a:latin typeface="맑은 고딕"/>
              </a:rPr>
              <a:t>,</a:t>
            </a:r>
            <a:r>
              <a:rPr lang="ko-KR" altLang="en-US" sz="1200">
                <a:solidFill>
                  <a:schemeClr val="dk1"/>
                </a:solidFill>
                <a:latin typeface="맑은 고딕"/>
              </a:rPr>
              <a:t> 스크립트</a:t>
            </a:r>
            <a:r>
              <a:rPr lang="en-US" altLang="ko-KR" sz="1200">
                <a:solidFill>
                  <a:schemeClr val="dk1"/>
                </a:solidFill>
                <a:latin typeface="맑은 고딕"/>
              </a:rPr>
              <a:t>,</a:t>
            </a:r>
            <a:r>
              <a:rPr lang="ko-KR" altLang="en-US" sz="1200">
                <a:solidFill>
                  <a:schemeClr val="dk1"/>
                </a:solidFill>
                <a:latin typeface="맑은 고딕"/>
              </a:rPr>
              <a:t> 프로그램 또는 특정한 데이터 조각을 말하며</a:t>
            </a:r>
            <a:r>
              <a:rPr lang="en-US" altLang="ko-KR" sz="1200">
                <a:solidFill>
                  <a:schemeClr val="dk1"/>
                </a:solidFill>
                <a:latin typeface="맑은 고딕"/>
              </a:rPr>
              <a:t>,</a:t>
            </a:r>
            <a:r>
              <a:rPr lang="ko-KR" altLang="en-US" sz="1200">
                <a:solidFill>
                  <a:schemeClr val="dk1"/>
                </a:solidFill>
                <a:latin typeface="맑은 고딕"/>
              </a:rPr>
              <a:t> 이러한 것들을 사용한 공격 행위를 말한다</a:t>
            </a:r>
            <a:r>
              <a:rPr lang="en-US" altLang="ko-KR" sz="1200">
                <a:solidFill>
                  <a:schemeClr val="dk1"/>
                </a:solidFill>
                <a:latin typeface="맑은 고딕"/>
              </a:rPr>
              <a:t>.</a:t>
            </a:r>
            <a:endParaRPr lang="en-US" altLang="ko-KR" sz="1200">
              <a:solidFill>
                <a:schemeClr val="dk1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34200" y="2724150"/>
            <a:ext cx="2438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Q&amp;A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053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0" y="2724150"/>
            <a:ext cx="449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Thank You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029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공격 지점 식별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차량 보안의 취약한 부분을 찾기 위해 차량을 외부 관점에서 평가하고 차량 환경 구성에 대해 문서화하며</a:t>
            </a:r>
            <a:r>
              <a:rPr lang="en-US" altLang="ko-KR"/>
              <a:t>,</a:t>
            </a:r>
            <a:r>
              <a:rPr lang="ko-KR" altLang="en-US"/>
              <a:t> 차량 외부와 통신하는 경로들을 고려해 데이터가 차량 내부로 들어갈 수 있는 모든 방법을 식별해야 한다</a:t>
            </a:r>
            <a:r>
              <a:rPr lang="en-US" altLang="ko-KR"/>
              <a:t>.</a:t>
            </a:r>
            <a:endParaRPr lang="en-US" altLang="ko-KR"/>
          </a:p>
          <a:p>
            <a:pPr marL="182562" lvl="1" indent="0">
              <a:buNone/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차량 외부의 공격 지점을 식별하기 위해 스스로 다음 질문을 해본다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어떤 신호들을 수신하는가</a:t>
            </a:r>
            <a:r>
              <a:rPr lang="en-US" altLang="ko-KR"/>
              <a:t>?</a:t>
            </a:r>
            <a:r>
              <a:rPr lang="ko-KR" altLang="en-US"/>
              <a:t> </a:t>
            </a:r>
            <a:r>
              <a:rPr lang="en-US" altLang="ko-KR"/>
              <a:t>ex. </a:t>
            </a:r>
            <a:r>
              <a:rPr lang="ko-KR" altLang="en-US"/>
              <a:t>라디오 신호</a:t>
            </a:r>
            <a:r>
              <a:rPr lang="en-US" altLang="ko-KR"/>
              <a:t>,</a:t>
            </a:r>
            <a:r>
              <a:rPr lang="ko-KR" altLang="en-US"/>
              <a:t> 키포브</a:t>
            </a:r>
            <a:r>
              <a:rPr lang="en-US" altLang="ko-KR"/>
              <a:t>(Key fobs),</a:t>
            </a:r>
            <a:r>
              <a:rPr lang="ko-KR" altLang="en-US"/>
              <a:t> 거리 센서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물리적인 키패드 입력이 존재하는가</a:t>
            </a:r>
            <a:r>
              <a:rPr lang="en-US" altLang="ko-KR"/>
              <a:t>?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터치나 동작 인식 센서가 존재하는가</a:t>
            </a:r>
            <a:r>
              <a:rPr lang="en-US" altLang="ko-KR"/>
              <a:t>?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전기 차량일 경우 어떻게 충전하는가</a:t>
            </a:r>
            <a:r>
              <a:rPr lang="en-US" altLang="ko-KR"/>
              <a:t>?</a:t>
            </a:r>
            <a:endParaRPr lang="en-US" altLang="ko-KR"/>
          </a:p>
          <a:p>
            <a:pPr marL="358775" lvl="2" indent="0">
              <a:buNone/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차량 내부의 공격 지점을 식별하기 위해 다음 사항을 고려한다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오디오 장치에 입력하는 것에는 무엇이 있는가</a:t>
            </a:r>
            <a:r>
              <a:rPr lang="en-US" altLang="ko-KR"/>
              <a:t>?</a:t>
            </a:r>
            <a:r>
              <a:rPr lang="ko-KR" altLang="en-US"/>
              <a:t> </a:t>
            </a:r>
            <a:r>
              <a:rPr lang="en-US" altLang="ko-KR"/>
              <a:t>ex.</a:t>
            </a:r>
            <a:r>
              <a:rPr lang="ko-KR" altLang="en-US"/>
              <a:t> </a:t>
            </a:r>
            <a:r>
              <a:rPr lang="en-US" altLang="ko-KR"/>
              <a:t>CD, USB, BlueTooth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차량 진단 포트가 존재하는가</a:t>
            </a:r>
            <a:r>
              <a:rPr lang="en-US" altLang="ko-KR"/>
              <a:t>?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대시보드가 제공하는 기능은 무엇인가</a:t>
            </a:r>
            <a:r>
              <a:rPr lang="en-US" altLang="ko-KR"/>
              <a:t>?</a:t>
            </a:r>
            <a:r>
              <a:rPr lang="ko-KR" altLang="en-US"/>
              <a:t> </a:t>
            </a:r>
            <a:r>
              <a:rPr lang="en-US" altLang="ko-KR"/>
              <a:t>ex. GPS</a:t>
            </a:r>
            <a:r>
              <a:rPr lang="ko-KR" altLang="en-US"/>
              <a:t> 존재 여부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BlueTooth</a:t>
            </a:r>
            <a:r>
              <a:rPr lang="ko-KR" altLang="en-US"/>
              <a:t> 존재 여부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인터넷 기능이 존재하는가</a:t>
            </a:r>
            <a:r>
              <a:rPr lang="en-US" altLang="ko-KR"/>
              <a:t>?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t="17330" b="19450"/>
          <a:stretch>
            <a:fillRect/>
          </a:stretch>
        </p:blipFill>
        <p:spPr>
          <a:xfrm>
            <a:off x="6248400" y="3714749"/>
            <a:ext cx="2362200" cy="99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공격 지점 식별</a:t>
            </a:r>
            <a:endParaRPr lang="ko-KR" altLang="en-US"/>
          </a:p>
          <a:p>
            <a:pPr marL="182562" lvl="1" indent="0">
              <a:buNone/>
              <a:defRPr/>
            </a:pP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21194296">
            <a:off x="2600324" y="981717"/>
            <a:ext cx="3943350" cy="394335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6248400" y="3943349"/>
            <a:ext cx="1905000" cy="228600"/>
          </a:xfrm>
          <a:prstGeom prst="borderCallout2">
            <a:avLst>
              <a:gd name="adj1" fmla="val 14653"/>
              <a:gd name="adj2" fmla="val -396"/>
              <a:gd name="adj3" fmla="val 18750"/>
              <a:gd name="adj4" fmla="val -16667"/>
              <a:gd name="adj5" fmla="val -125080"/>
              <a:gd name="adj6" fmla="val -33866"/>
            </a:avLst>
          </a:prstGeom>
          <a:solidFill>
            <a:schemeClr val="lt2"/>
          </a:solidFill>
          <a:ln w="1270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야간 주행 중 전조등 끄기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6858000" y="2571750"/>
            <a:ext cx="2133600" cy="533400"/>
          </a:xfrm>
          <a:prstGeom prst="borderCallout2">
            <a:avLst>
              <a:gd name="adj1" fmla="val 18750"/>
              <a:gd name="adj2" fmla="val -8333"/>
              <a:gd name="adj3" fmla="val 22845"/>
              <a:gd name="adj4" fmla="val -23834"/>
              <a:gd name="adj5" fmla="val 85874"/>
              <a:gd name="adj6" fmla="val -49738"/>
            </a:avLst>
          </a:prstGeom>
          <a:solidFill>
            <a:schemeClr val="lt2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자동차 경보기 끄기</a:t>
            </a:r>
            <a:r>
              <a:rPr lang="en-US" altLang="ko-KR" sz="900">
                <a:solidFill>
                  <a:schemeClr val="dk1"/>
                </a:solidFill>
              </a:rPr>
              <a:t>,</a:t>
            </a:r>
            <a:r>
              <a:rPr lang="ko-KR" altLang="en-US" sz="900">
                <a:solidFill>
                  <a:schemeClr val="dk1"/>
                </a:solidFill>
              </a:rPr>
              <a:t> </a:t>
            </a:r>
            <a:endParaRPr lang="ko-KR" altLang="en-US" sz="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잘못된 시스템 구동으로 배터리 방전</a:t>
            </a:r>
            <a:r>
              <a:rPr lang="en-US" altLang="ko-KR" sz="900">
                <a:solidFill>
                  <a:schemeClr val="dk1"/>
                </a:solidFill>
              </a:rPr>
              <a:t>,</a:t>
            </a:r>
            <a:endParaRPr lang="en-US" altLang="ko-KR" sz="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엔진을 갑자기 멈추거나 속력 제어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1447800" y="4019550"/>
            <a:ext cx="2057400" cy="228599"/>
          </a:xfrm>
          <a:prstGeom prst="borderCallout2">
            <a:avLst>
              <a:gd name="adj1" fmla="val -38594"/>
              <a:gd name="adj2" fmla="val 177008"/>
              <a:gd name="adj3" fmla="val 71996"/>
              <a:gd name="adj4" fmla="val 139235"/>
              <a:gd name="adj5" fmla="val 77692"/>
              <a:gd name="adj6" fmla="val 104376"/>
            </a:avLst>
          </a:prstGeom>
          <a:solidFill>
            <a:schemeClr val="lt2"/>
          </a:solidFill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브레이크를 작동시키거나 기능 마비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1600200" y="3486150"/>
            <a:ext cx="1981200" cy="228600"/>
          </a:xfrm>
          <a:prstGeom prst="borderCallout2">
            <a:avLst>
              <a:gd name="adj1" fmla="val 39229"/>
              <a:gd name="adj2" fmla="val 106099"/>
              <a:gd name="adj3" fmla="val 49469"/>
              <a:gd name="adj4" fmla="val 131296"/>
              <a:gd name="adj5" fmla="val -133268"/>
              <a:gd name="adj6" fmla="val 157107"/>
            </a:avLst>
          </a:prstGeom>
          <a:solidFill>
            <a:schemeClr val="lt2"/>
          </a:solidFill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운전대를 해커가 조작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12" name=""/>
          <p:cNvSpPr/>
          <p:nvPr/>
        </p:nvSpPr>
        <p:spPr>
          <a:xfrm>
            <a:off x="5867400" y="1200150"/>
            <a:ext cx="3124200" cy="381000"/>
          </a:xfrm>
          <a:prstGeom prst="borderCallout2">
            <a:avLst>
              <a:gd name="adj1" fmla="val 18750"/>
              <a:gd name="adj2" fmla="val -8333"/>
              <a:gd name="adj3" fmla="val 16701"/>
              <a:gd name="adj4" fmla="val -24858"/>
              <a:gd name="adj5" fmla="val 249695"/>
              <a:gd name="adj6" fmla="val -42314"/>
            </a:avLst>
          </a:prstGeom>
          <a:solidFill>
            <a:schemeClr val="lt2"/>
          </a:solidFill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900">
                <a:solidFill>
                  <a:schemeClr val="dk1"/>
                </a:solidFill>
              </a:rPr>
              <a:t>GPS</a:t>
            </a:r>
            <a:r>
              <a:rPr lang="ko-KR" altLang="en-US" sz="900">
                <a:solidFill>
                  <a:schemeClr val="dk1"/>
                </a:solidFill>
              </a:rPr>
              <a:t>를 조작해 운전자를 잘못된 길로 안내하거나</a:t>
            </a:r>
            <a:endParaRPr lang="ko-KR" altLang="en-US" sz="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자동차 추적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228600" y="2800350"/>
            <a:ext cx="2286000" cy="304800"/>
          </a:xfrm>
          <a:prstGeom prst="borderCallout2">
            <a:avLst>
              <a:gd name="adj1" fmla="val 74043"/>
              <a:gd name="adj2" fmla="val 100722"/>
              <a:gd name="adj3" fmla="val 74045"/>
              <a:gd name="adj4" fmla="val 126693"/>
              <a:gd name="adj5" fmla="val 14189"/>
              <a:gd name="adj6" fmla="val 146359"/>
            </a:avLst>
          </a:prstGeom>
          <a:solidFill>
            <a:schemeClr val="lt2"/>
          </a:solidFill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문을 잠가 사람을 안에 가두거나 </a:t>
            </a:r>
            <a:endParaRPr lang="ko-KR" altLang="en-US" sz="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밖에서 못들어오게 함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6553200" y="2038350"/>
            <a:ext cx="2286000" cy="304800"/>
          </a:xfrm>
          <a:prstGeom prst="borderCallout2">
            <a:avLst>
              <a:gd name="adj1" fmla="val 18750"/>
              <a:gd name="adj2" fmla="val -8333"/>
              <a:gd name="adj3" fmla="val 26941"/>
              <a:gd name="adj4" fmla="val -22810"/>
              <a:gd name="adj5" fmla="val 169841"/>
              <a:gd name="adj6" fmla="val -50762"/>
            </a:avLst>
          </a:prstGeom>
          <a:solidFill>
            <a:schemeClr val="lt2"/>
          </a:solidFill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속도를 잘못 표시해 과속 유도</a:t>
            </a:r>
            <a:r>
              <a:rPr lang="en-US" altLang="ko-KR" sz="900">
                <a:solidFill>
                  <a:schemeClr val="dk1"/>
                </a:solidFill>
              </a:rPr>
              <a:t>,</a:t>
            </a:r>
            <a:endParaRPr lang="en-US" altLang="ko-KR" sz="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대시보드 기능 제어</a:t>
            </a:r>
            <a:endParaRPr lang="en-US" altLang="ko-KR" sz="900">
              <a:solidFill>
                <a:schemeClr val="dk1"/>
              </a:solidFill>
            </a:endParaRPr>
          </a:p>
        </p:txBody>
      </p:sp>
      <p:sp>
        <p:nvSpPr>
          <p:cNvPr id="15" name=""/>
          <p:cNvSpPr/>
          <p:nvPr/>
        </p:nvSpPr>
        <p:spPr>
          <a:xfrm>
            <a:off x="304800" y="1809750"/>
            <a:ext cx="1981200" cy="380999"/>
          </a:xfrm>
          <a:prstGeom prst="borderCallout2">
            <a:avLst>
              <a:gd name="adj1" fmla="val 37159"/>
              <a:gd name="adj2" fmla="val 102258"/>
              <a:gd name="adj3" fmla="val 35116"/>
              <a:gd name="adj4" fmla="val 137958"/>
              <a:gd name="adj5" fmla="val 212844"/>
              <a:gd name="adj6" fmla="val 149176"/>
            </a:avLst>
          </a:prstGeom>
          <a:solidFill>
            <a:schemeClr val="lt2"/>
          </a:solidFill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900">
                <a:solidFill>
                  <a:schemeClr val="dk1"/>
                </a:solidFill>
              </a:rPr>
              <a:t>전기 차량일 경우 어떻게 충전하는가</a:t>
            </a:r>
            <a:r>
              <a:rPr lang="en-US" altLang="ko-KR" sz="900">
                <a:solidFill>
                  <a:schemeClr val="dk1"/>
                </a:solidFill>
              </a:rPr>
              <a:t>?</a:t>
            </a:r>
            <a:endParaRPr lang="en-US" altLang="ko-KR" sz="9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위협 모델링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차량의 위협 모델링을 할 때</a:t>
            </a:r>
            <a:r>
              <a:rPr lang="en-US" altLang="ko-KR"/>
              <a:t>,</a:t>
            </a:r>
            <a:r>
              <a:rPr lang="ko-KR" altLang="en-US"/>
              <a:t> 대상의 구조에 관한 정보를 수집하고 차량 내 각각의 기능들이 통신하는 방식을 표현한 </a:t>
            </a:r>
            <a:r>
              <a:rPr lang="ko-KR" altLang="en-US">
                <a:solidFill>
                  <a:schemeClr val="accent2"/>
                </a:solidFill>
              </a:rPr>
              <a:t>다이어그램</a:t>
            </a:r>
            <a:r>
              <a:rPr lang="en-US" altLang="ko-KR">
                <a:solidFill>
                  <a:schemeClr val="accent2"/>
                </a:solidFill>
              </a:rPr>
              <a:t>(Diagram)</a:t>
            </a:r>
            <a:r>
              <a:rPr lang="ko-KR" altLang="en-US"/>
              <a:t>을 만든다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위협 모델은 일반적으로 제품의 개발 및 프로세스 설계 과정에서 만들어짐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레벨 </a:t>
            </a:r>
            <a:r>
              <a:rPr lang="en-US" altLang="ko-KR"/>
              <a:t>0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데이터 흐름 파악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레벨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데이터 처리 프로세스 분석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레벨 </a:t>
            </a:r>
            <a:r>
              <a:rPr lang="en-US" altLang="ko-KR"/>
              <a:t>2 : </a:t>
            </a:r>
            <a:r>
              <a:rPr lang="ko-KR" altLang="en-US"/>
              <a:t>데이터 처리 프로세스 세분화</a:t>
            </a:r>
            <a:endParaRPr lang="ko-KR" altLang="en-US"/>
          </a:p>
          <a:p>
            <a:pPr marL="358775" lvl="2" indent="0">
              <a:buNone/>
              <a:defRPr/>
            </a:pPr>
            <a:endParaRPr lang="ko-KR" altLang="en-US"/>
          </a:p>
          <a:p>
            <a:pPr marL="182562" lvl="1" indent="0">
              <a:buNone/>
              <a:defRPr/>
            </a:pPr>
            <a:endParaRPr lang="ko-KR" altLang="en-US"/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04222" y="2571750"/>
            <a:ext cx="2019977" cy="1981199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33800" y="2571750"/>
            <a:ext cx="2119857" cy="2057400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52817" y="2571750"/>
            <a:ext cx="2133983" cy="2060397"/>
          </a:xfrm>
          <a:prstGeom prst="rect">
            <a:avLst/>
          </a:prstGeom>
        </p:spPr>
      </p:pic>
      <p:sp>
        <p:nvSpPr>
          <p:cNvPr id="30" name=""/>
          <p:cNvSpPr txBox="1"/>
          <p:nvPr/>
        </p:nvSpPr>
        <p:spPr>
          <a:xfrm>
            <a:off x="4267200" y="4642485"/>
            <a:ext cx="1066800" cy="2152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800" b="1"/>
              <a:t>level</a:t>
            </a:r>
            <a:r>
              <a:rPr lang="ko-KR" altLang="en-US" sz="800" b="1"/>
              <a:t> </a:t>
            </a:r>
            <a:r>
              <a:rPr lang="en-US" altLang="ko-KR" sz="800" b="1"/>
              <a:t>1</a:t>
            </a:r>
            <a:r>
              <a:rPr lang="ko-KR" altLang="en-US" sz="800" b="1"/>
              <a:t>  다이어그램</a:t>
            </a:r>
            <a:endParaRPr lang="ko-KR" altLang="en-US" sz="800" b="1"/>
          </a:p>
        </p:txBody>
      </p:sp>
      <p:sp>
        <p:nvSpPr>
          <p:cNvPr id="31" name=""/>
          <p:cNvSpPr txBox="1"/>
          <p:nvPr/>
        </p:nvSpPr>
        <p:spPr>
          <a:xfrm>
            <a:off x="1524000" y="4552950"/>
            <a:ext cx="1066800" cy="2152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level</a:t>
            </a:r>
            <a:r>
              <a: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0</a:t>
            </a:r>
            <a:r>
              <a: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다이어그램</a:t>
            </a:r>
            <a:endPara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7086600" y="4642485"/>
            <a:ext cx="1066800" cy="2152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level</a:t>
            </a:r>
            <a:r>
              <a: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다이어그램</a:t>
            </a:r>
            <a:endPara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위협 모델링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 </a:t>
            </a:r>
            <a:r>
              <a:rPr lang="ko-KR" altLang="en-US" b="1">
                <a:solidFill>
                  <a:schemeClr val="accent2"/>
                </a:solidFill>
              </a:rPr>
              <a:t>레벨 </a:t>
            </a:r>
            <a:r>
              <a:rPr lang="en-US" altLang="ko-KR" b="1">
                <a:solidFill>
                  <a:schemeClr val="accent2"/>
                </a:solidFill>
              </a:rPr>
              <a:t>0</a:t>
            </a:r>
            <a:r>
              <a:rPr lang="ko-KR" altLang="en-US" b="1">
                <a:solidFill>
                  <a:schemeClr val="accent2"/>
                </a:solidFill>
              </a:rPr>
              <a:t> </a:t>
            </a:r>
            <a:r>
              <a:rPr lang="en-US" altLang="ko-KR" b="1">
                <a:solidFill>
                  <a:schemeClr val="accent2"/>
                </a:solidFill>
              </a:rPr>
              <a:t>:</a:t>
            </a:r>
            <a:r>
              <a:rPr lang="ko-KR" altLang="en-US" b="1">
                <a:solidFill>
                  <a:schemeClr val="accent2"/>
                </a:solidFill>
              </a:rPr>
              <a:t> 데이터 흐름 파악</a:t>
            </a:r>
            <a:endParaRPr lang="ko-KR" altLang="en-US" b="1">
              <a:solidFill>
                <a:schemeClr val="accent2"/>
              </a:solidFill>
            </a:endParaRPr>
          </a:p>
          <a:p>
            <a:pPr marL="182562" lvl="1" indent="0">
              <a:buNone/>
              <a:defRPr/>
            </a:pPr>
            <a:endParaRPr lang="ko-KR" altLang="en-US" b="1">
              <a:solidFill>
                <a:schemeClr val="accent2"/>
              </a:solidFill>
            </a:endParaRPr>
          </a:p>
          <a:p>
            <a:pPr marL="182562" lvl="1" indent="0">
              <a:buNone/>
              <a:defRPr/>
            </a:pPr>
            <a:endParaRPr lang="ko-KR" altLang="en-US" b="1">
              <a:solidFill>
                <a:schemeClr val="accent2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sz="1100">
                <a:solidFill>
                  <a:schemeClr val="dk1"/>
                </a:solidFill>
              </a:rPr>
              <a:t>각 단계별 데이터 처리 과정은 </a:t>
            </a:r>
            <a:endParaRPr lang="ko-KR" altLang="en-US" sz="1100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sz="1100">
                <a:solidFill>
                  <a:schemeClr val="dk1"/>
                </a:solidFill>
              </a:rPr>
              <a:t>번호를 붙인다</a:t>
            </a:r>
            <a:r>
              <a:rPr lang="en-US" altLang="ko-KR" sz="1100">
                <a:solidFill>
                  <a:schemeClr val="dk1"/>
                </a:solidFill>
              </a:rPr>
              <a:t>.</a:t>
            </a:r>
            <a:r>
              <a:rPr lang="ko-KR" altLang="en-US" sz="1100">
                <a:solidFill>
                  <a:schemeClr val="dk1"/>
                </a:solidFill>
              </a:rPr>
              <a:t> 하나 이상의 더 복잡한 데이터 처리 </a:t>
            </a:r>
            <a:endParaRPr lang="ko-KR" altLang="en-US" sz="1100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sz="1100">
                <a:solidFill>
                  <a:schemeClr val="dk1"/>
                </a:solidFill>
              </a:rPr>
              <a:t>과정들을 위협 모델 내에서 발견한다면 계속해서</a:t>
            </a:r>
            <a:endParaRPr lang="ko-KR" altLang="en-US" sz="1100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sz="1100">
                <a:solidFill>
                  <a:schemeClr val="dk1"/>
                </a:solidFill>
              </a:rPr>
              <a:t>발견된 것들에 대한 번호를 붙인다</a:t>
            </a:r>
            <a:r>
              <a:rPr lang="en-US" altLang="ko-KR" sz="1100">
                <a:solidFill>
                  <a:schemeClr val="dk1"/>
                </a:solidFill>
              </a:rPr>
              <a:t>.</a:t>
            </a:r>
            <a:endParaRPr lang="en-US" altLang="ko-KR" sz="1100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endParaRPr lang="en-US" altLang="ko-KR" sz="1100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sz="1100">
                <a:solidFill>
                  <a:schemeClr val="dk1"/>
                </a:solidFill>
              </a:rPr>
              <a:t>차량을 가운데에 표시해놓고 차량의 외부</a:t>
            </a:r>
            <a:r>
              <a:rPr lang="en-US" altLang="ko-KR" sz="1100">
                <a:solidFill>
                  <a:schemeClr val="dk1"/>
                </a:solidFill>
              </a:rPr>
              <a:t>,</a:t>
            </a:r>
            <a:r>
              <a:rPr lang="ko-KR" altLang="en-US" sz="1100">
                <a:solidFill>
                  <a:schemeClr val="dk1"/>
                </a:solidFill>
              </a:rPr>
              <a:t> 내부를 </a:t>
            </a:r>
            <a:endParaRPr lang="ko-KR" altLang="en-US" sz="1100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sz="1100">
                <a:solidFill>
                  <a:schemeClr val="dk1"/>
                </a:solidFill>
              </a:rPr>
              <a:t>구분하여 표시한다</a:t>
            </a:r>
            <a:r>
              <a:rPr lang="en-US" altLang="ko-KR" sz="1100">
                <a:solidFill>
                  <a:schemeClr val="dk1"/>
                </a:solidFill>
              </a:rPr>
              <a:t>.</a:t>
            </a:r>
            <a:endParaRPr lang="en-US" altLang="ko-KR" sz="1100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endParaRPr lang="ko-KR" altLang="en-US" sz="1100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sz="1100">
                <a:solidFill>
                  <a:schemeClr val="dk1"/>
                </a:solidFill>
              </a:rPr>
              <a:t>차량으로 향하는 경로들 중에서 입력 값들은 외부와</a:t>
            </a:r>
            <a:endParaRPr lang="ko-KR" altLang="en-US" sz="1100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sz="1100">
                <a:solidFill>
                  <a:schemeClr val="dk1"/>
                </a:solidFill>
              </a:rPr>
              <a:t>내부의 위협 구간을 표시하는 두 점선을 통과한다</a:t>
            </a:r>
            <a:r>
              <a:rPr lang="en-US" altLang="ko-KR" sz="1100">
                <a:solidFill>
                  <a:schemeClr val="dk1"/>
                </a:solidFill>
              </a:rPr>
              <a:t>.</a:t>
            </a:r>
            <a:endParaRPr lang="en-US" altLang="ko-KR" b="1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5715000" y="901065"/>
            <a:ext cx="1143000" cy="228600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Arial"/>
                <a:ea typeface="맑은 고딕"/>
                <a:cs typeface="Arial"/>
              </a:rPr>
              <a:t>이동통신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chemeClr val="dk1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5715000" y="1129664"/>
            <a:ext cx="1143000" cy="228600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Arial"/>
                <a:ea typeface="맑은 고딕"/>
                <a:cs typeface="Arial"/>
              </a:rPr>
              <a:t>와이파이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chemeClr val="dk1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5715000" y="1358264"/>
            <a:ext cx="1143000" cy="228600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Arial"/>
                <a:ea typeface="맑은 고딕"/>
                <a:cs typeface="Arial"/>
              </a:rPr>
              <a:t>블루투스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chemeClr val="dk1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5715000" y="1586864"/>
            <a:ext cx="1143000" cy="228600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Arial"/>
                <a:ea typeface="맑은 고딕"/>
                <a:cs typeface="Arial"/>
              </a:rPr>
              <a:t>TPMS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chemeClr val="dk1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5715000" y="1815464"/>
            <a:ext cx="1143000" cy="228600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Arial"/>
                <a:ea typeface="맑은 고딕"/>
                <a:cs typeface="Arial"/>
              </a:rPr>
              <a:t>KES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chemeClr val="dk1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5715000" y="2348865"/>
            <a:ext cx="1143000" cy="1143000"/>
          </a:xfrm>
          <a:prstGeom prst="donut">
            <a:avLst>
              <a:gd name="adj" fmla="val 3906"/>
            </a:avLst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 b="1">
                <a:solidFill>
                  <a:schemeClr val="tx1"/>
                </a:solidFill>
              </a:rPr>
              <a:t>차량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5257800" y="3796665"/>
            <a:ext cx="21336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인포테인먼트</a:t>
            </a: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네비게이션 콘솔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5257800" y="4025265"/>
            <a:ext cx="21336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USB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20" name=""/>
          <p:cNvSpPr/>
          <p:nvPr/>
        </p:nvSpPr>
        <p:spPr>
          <a:xfrm>
            <a:off x="5257800" y="4253865"/>
            <a:ext cx="21336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OBD-II</a:t>
            </a: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연결 단자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5257800" y="4482465"/>
            <a:ext cx="21336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CAN</a:t>
            </a: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버스 연결 지점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6172200" y="2044064"/>
            <a:ext cx="228600" cy="304800"/>
          </a:xfrm>
          <a:prstGeom prst="downArrow">
            <a:avLst>
              <a:gd name="adj1" fmla="val 25000"/>
              <a:gd name="adj2" fmla="val 60998"/>
            </a:avLst>
          </a:prstGeom>
          <a:solidFill>
            <a:srgbClr val="3057b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3" name=""/>
          <p:cNvSpPr/>
          <p:nvPr/>
        </p:nvSpPr>
        <p:spPr>
          <a:xfrm>
            <a:off x="6172200" y="3491865"/>
            <a:ext cx="228600" cy="304800"/>
          </a:xfrm>
          <a:prstGeom prst="downArrow">
            <a:avLst>
              <a:gd name="adj1" fmla="val 25000"/>
              <a:gd name="adj2" fmla="val 60998"/>
            </a:avLst>
          </a:prstGeom>
          <a:solidFill>
            <a:srgbClr val="3057b9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4572000" y="1967864"/>
            <a:ext cx="990600" cy="2228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900"/>
              <a:t>차량 외부</a:t>
            </a:r>
            <a:endParaRPr lang="ko-KR" altLang="en-US" sz="900"/>
          </a:p>
        </p:txBody>
      </p:sp>
      <p:sp>
        <p:nvSpPr>
          <p:cNvPr id="45" name=""/>
          <p:cNvSpPr txBox="1"/>
          <p:nvPr/>
        </p:nvSpPr>
        <p:spPr>
          <a:xfrm>
            <a:off x="4572000" y="3415665"/>
            <a:ext cx="990600" cy="2228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차량 내부</a:t>
            </a:r>
            <a:endParaRPr xmlns:mc="http://schemas.openxmlformats.org/markup-compatibility/2006" xmlns:hp="http://schemas.haansoft.com/office/presentation/8.0" kumimoji="0" lang="ko-KR" altLang="en-US" sz="90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46" name=""/>
          <p:cNvCxnSpPr>
            <a:stCxn id="15" idx="3"/>
          </p:cNvCxnSpPr>
          <p:nvPr/>
        </p:nvCxnSpPr>
        <p:spPr>
          <a:xfrm rot="5400000" flipH="1" flipV="1">
            <a:off x="6800850" y="1110614"/>
            <a:ext cx="647700" cy="53340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"/>
          <p:cNvSpPr/>
          <p:nvPr/>
        </p:nvSpPr>
        <p:spPr>
          <a:xfrm>
            <a:off x="7239000" y="824864"/>
            <a:ext cx="1447800" cy="228600"/>
          </a:xfrm>
          <a:prstGeom prst="rect">
            <a:avLst/>
          </a:prstGeom>
          <a:noFill/>
          <a:ln w="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차량 타이어 공기압 </a:t>
            </a:r>
            <a:endParaRPr lang="ko-KR" altLang="en-US" sz="7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모니터링 시스템</a:t>
            </a:r>
            <a:endParaRPr lang="ko-KR" altLang="en-US" sz="700">
              <a:solidFill>
                <a:schemeClr val="dk1"/>
              </a:solidFill>
            </a:endParaRPr>
          </a:p>
        </p:txBody>
      </p:sp>
      <p:cxnSp>
        <p:nvCxnSpPr>
          <p:cNvPr id="48" name=""/>
          <p:cNvCxnSpPr/>
          <p:nvPr/>
        </p:nvCxnSpPr>
        <p:spPr>
          <a:xfrm>
            <a:off x="7391400" y="1053464"/>
            <a:ext cx="106680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>
            <a:stCxn id="16" idx="3"/>
          </p:cNvCxnSpPr>
          <p:nvPr/>
        </p:nvCxnSpPr>
        <p:spPr>
          <a:xfrm>
            <a:off x="6858000" y="1929764"/>
            <a:ext cx="160317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"/>
          <p:cNvSpPr/>
          <p:nvPr/>
        </p:nvSpPr>
        <p:spPr>
          <a:xfrm>
            <a:off x="7239000" y="1739264"/>
            <a:ext cx="1447800" cy="228600"/>
          </a:xfrm>
          <a:prstGeom prst="rect">
            <a:avLst/>
          </a:prstGeom>
          <a:noFill/>
          <a:ln w="0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무선 도어 잠금 장치</a:t>
            </a:r>
            <a:endPara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4495799" y="748664"/>
            <a:ext cx="4114800" cy="4038600"/>
          </a:xfrm>
          <a:prstGeom prst="rect">
            <a:avLst/>
          </a:prstGeom>
          <a:noFill/>
          <a:ln w="12700">
            <a:solidFill>
              <a:schemeClr val="dk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54" name=""/>
          <p:cNvCxnSpPr/>
          <p:nvPr/>
        </p:nvCxnSpPr>
        <p:spPr>
          <a:xfrm>
            <a:off x="4572000" y="2190750"/>
            <a:ext cx="3851299" cy="0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ot"/>
          </a:ln>
        </p:spPr>
      </p:cxnSp>
      <p:cxnSp>
        <p:nvCxnSpPr>
          <p:cNvPr id="55" name=""/>
          <p:cNvCxnSpPr/>
          <p:nvPr/>
        </p:nvCxnSpPr>
        <p:spPr>
          <a:xfrm>
            <a:off x="4572000" y="3638550"/>
            <a:ext cx="3851299" cy="0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ot"/>
          </a:ln>
        </p:spPr>
      </p:cxnSp>
      <p:sp>
        <p:nvSpPr>
          <p:cNvPr id="56" name=""/>
          <p:cNvSpPr/>
          <p:nvPr/>
        </p:nvSpPr>
        <p:spPr>
          <a:xfrm>
            <a:off x="4114800" y="1352550"/>
            <a:ext cx="1447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8" name=""/>
          <p:cNvSpPr txBox="1"/>
          <p:nvPr/>
        </p:nvSpPr>
        <p:spPr>
          <a:xfrm>
            <a:off x="2971800" y="1356360"/>
            <a:ext cx="1219200" cy="2247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900"/>
              <a:t>데이터의 입력 기능</a:t>
            </a:r>
            <a:endParaRPr lang="ko-KR" altLang="en-US" sz="900"/>
          </a:p>
        </p:txBody>
      </p:sp>
      <p:sp>
        <p:nvSpPr>
          <p:cNvPr id="59" name=""/>
          <p:cNvSpPr/>
          <p:nvPr/>
        </p:nvSpPr>
        <p:spPr>
          <a:xfrm>
            <a:off x="4114800" y="2876550"/>
            <a:ext cx="15240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bbb59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3505200" y="2880360"/>
            <a:ext cx="685800" cy="2247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차량 전체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6858000" y="2800350"/>
            <a:ext cx="457200" cy="2438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" b="1">
                <a:latin typeface="맑은 고딕"/>
              </a:rPr>
              <a:t>1.0</a:t>
            </a:r>
            <a:endParaRPr lang="en-US" altLang="ko-KR" sz="1000" b="1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위협 모델의 이해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위협 모델링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 </a:t>
            </a:r>
            <a:r>
              <a:rPr lang="ko-KR" altLang="en-US" b="1">
                <a:solidFill>
                  <a:schemeClr val="accent2"/>
                </a:solidFill>
              </a:rPr>
              <a:t>레벨 </a:t>
            </a:r>
            <a:r>
              <a:rPr lang="en-US" altLang="ko-KR" b="1">
                <a:solidFill>
                  <a:schemeClr val="accent2"/>
                </a:solidFill>
              </a:rPr>
              <a:t>1</a:t>
            </a:r>
            <a:r>
              <a:rPr lang="ko-KR" altLang="en-US" b="1">
                <a:solidFill>
                  <a:schemeClr val="accent2"/>
                </a:solidFill>
              </a:rPr>
              <a:t> </a:t>
            </a:r>
            <a:r>
              <a:rPr lang="en-US" altLang="ko-KR" b="1">
                <a:solidFill>
                  <a:schemeClr val="accent2"/>
                </a:solidFill>
              </a:rPr>
              <a:t>:</a:t>
            </a:r>
            <a:r>
              <a:rPr lang="ko-KR" altLang="en-US" b="1">
                <a:solidFill>
                  <a:schemeClr val="accent2"/>
                </a:solidFill>
              </a:rPr>
              <a:t> 데이터 처리 프로세스 분석</a:t>
            </a:r>
            <a:endParaRPr lang="ko-KR" altLang="en-US" b="1">
              <a:solidFill>
                <a:schemeClr val="accent2"/>
              </a:solidFill>
            </a:endParaRPr>
          </a:p>
          <a:p>
            <a:pPr marL="182562" lvl="1" indent="0">
              <a:buNone/>
              <a:defRPr/>
            </a:pPr>
            <a:endParaRPr lang="ko-KR" altLang="en-US" b="1">
              <a:solidFill>
                <a:schemeClr val="accent2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sz="1100">
                <a:solidFill>
                  <a:schemeClr val="tx1"/>
                </a:solidFill>
              </a:rPr>
              <a:t>각각의 입력들이 어떻게 처리되는지 파악</a:t>
            </a:r>
            <a:r>
              <a:rPr lang="en-US" altLang="ko-KR" sz="1100">
                <a:solidFill>
                  <a:schemeClr val="tx1"/>
                </a:solidFill>
              </a:rPr>
              <a:t>.</a:t>
            </a:r>
            <a:endParaRPr lang="en-US" altLang="ko-KR" sz="1100">
              <a:solidFill>
                <a:schemeClr val="tx1"/>
              </a:solidFill>
            </a:endParaRPr>
          </a:p>
          <a:p>
            <a:pPr marL="182562" lvl="1" indent="0">
              <a:buNone/>
              <a:defRPr/>
            </a:pPr>
            <a:endParaRPr lang="en-US" altLang="ko-KR" sz="1100">
              <a:solidFill>
                <a:schemeClr val="tx1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sz="1100">
                <a:solidFill>
                  <a:schemeClr val="tx1"/>
                </a:solidFill>
              </a:rPr>
              <a:t>레벨</a:t>
            </a:r>
            <a:r>
              <a:rPr lang="en-US" altLang="ko-KR" sz="1100">
                <a:solidFill>
                  <a:schemeClr val="tx1"/>
                </a:solidFill>
              </a:rPr>
              <a:t>0</a:t>
            </a:r>
            <a:r>
              <a:rPr lang="ko-KR" altLang="en-US" sz="1100">
                <a:solidFill>
                  <a:schemeClr val="tx1"/>
                </a:solidFill>
              </a:rPr>
              <a:t> 다이어그램 맵과의 유일한 차이점은 레벨</a:t>
            </a:r>
            <a:r>
              <a:rPr lang="en-US" altLang="ko-KR" sz="1100">
                <a:solidFill>
                  <a:schemeClr val="tx1"/>
                </a:solidFill>
              </a:rPr>
              <a:t>0</a:t>
            </a:r>
            <a:r>
              <a:rPr lang="ko-KR" altLang="en-US" sz="1100">
                <a:solidFill>
                  <a:schemeClr val="tx1"/>
                </a:solidFill>
              </a:rPr>
              <a:t>이 </a:t>
            </a:r>
            <a:endParaRPr lang="ko-KR" altLang="en-US" sz="1100">
              <a:solidFill>
                <a:schemeClr val="tx1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sz="1100">
                <a:solidFill>
                  <a:schemeClr val="tx1"/>
                </a:solidFill>
              </a:rPr>
              <a:t>받아들이는 입력이 차량 내 어디서 처리되는지에 대한 </a:t>
            </a:r>
            <a:endParaRPr lang="ko-KR" altLang="en-US" sz="1100">
              <a:solidFill>
                <a:schemeClr val="tx1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sz="1100">
                <a:solidFill>
                  <a:schemeClr val="tx1"/>
                </a:solidFill>
              </a:rPr>
              <a:t>정보를 표시했다는 점이다</a:t>
            </a:r>
            <a:r>
              <a:rPr lang="en-US" altLang="ko-KR" sz="1100">
                <a:solidFill>
                  <a:schemeClr val="tx1"/>
                </a:solidFill>
              </a:rPr>
              <a:t>.</a:t>
            </a:r>
            <a:endParaRPr lang="en-US" altLang="ko-KR" sz="1100">
              <a:solidFill>
                <a:schemeClr val="tx1"/>
              </a:solidFill>
            </a:endParaRPr>
          </a:p>
          <a:p>
            <a:pPr marL="182562" lvl="1" indent="0">
              <a:buNone/>
              <a:defRPr/>
            </a:pPr>
            <a:endParaRPr lang="en-US" altLang="ko-KR" sz="1100">
              <a:solidFill>
                <a:schemeClr val="accent2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sz="1100">
                <a:solidFill>
                  <a:srgbClr val="3a3c84"/>
                </a:solidFill>
              </a:rPr>
              <a:t>이모빌라이저 </a:t>
            </a:r>
            <a:endParaRPr lang="ko-KR" altLang="en-US" sz="1100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r>
              <a:rPr lang="en-US" altLang="ko-KR" sz="1100">
                <a:solidFill>
                  <a:schemeClr val="dk1"/>
                </a:solidFill>
              </a:rPr>
              <a:t>-&gt;</a:t>
            </a:r>
            <a:r>
              <a:rPr lang="ko-KR" altLang="en-US" sz="1100">
                <a:solidFill>
                  <a:schemeClr val="dk1"/>
                </a:solidFill>
              </a:rPr>
              <a:t> 도난방지 시스템</a:t>
            </a:r>
            <a:r>
              <a:rPr lang="en-US" altLang="ko-KR" sz="1100">
                <a:solidFill>
                  <a:schemeClr val="dk1"/>
                </a:solidFill>
              </a:rPr>
              <a:t>,</a:t>
            </a:r>
            <a:r>
              <a:rPr lang="ko-KR" altLang="en-US" sz="1100">
                <a:solidFill>
                  <a:schemeClr val="dk1"/>
                </a:solidFill>
              </a:rPr>
              <a:t> 각 키마다 고유의 암호를 부여해 </a:t>
            </a:r>
            <a:endParaRPr lang="ko-KR" altLang="en-US" sz="1100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sz="1100">
                <a:solidFill>
                  <a:schemeClr val="dk1"/>
                </a:solidFill>
              </a:rPr>
              <a:t>이를 확인하고 시동을 제어하는 보안 장치</a:t>
            </a:r>
            <a:r>
              <a:rPr lang="en-US" altLang="ko-KR" sz="1100">
                <a:solidFill>
                  <a:schemeClr val="dk1"/>
                </a:solidFill>
              </a:rPr>
              <a:t>.</a:t>
            </a:r>
            <a:endParaRPr lang="en-US" altLang="ko-KR" sz="1100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endParaRPr lang="en-US" altLang="ko-KR" sz="1100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r>
              <a:rPr lang="en-US" altLang="ko-KR" sz="1100">
                <a:solidFill>
                  <a:srgbClr val="3a3c84"/>
                </a:solidFill>
              </a:rPr>
              <a:t>ECU</a:t>
            </a:r>
            <a:endParaRPr lang="en-US" altLang="ko-KR" sz="1100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r>
              <a:rPr lang="en-US" altLang="ko-KR" sz="1100">
                <a:solidFill>
                  <a:schemeClr val="dk1"/>
                </a:solidFill>
              </a:rPr>
              <a:t>-&gt; </a:t>
            </a:r>
            <a:r>
              <a:rPr lang="ko-KR" altLang="en-US" sz="1100">
                <a:solidFill>
                  <a:schemeClr val="dk1"/>
                </a:solidFill>
              </a:rPr>
              <a:t>자동차의 엔진</a:t>
            </a:r>
            <a:r>
              <a:rPr lang="en-US" altLang="ko-KR" sz="1100">
                <a:solidFill>
                  <a:schemeClr val="dk1"/>
                </a:solidFill>
              </a:rPr>
              <a:t>,</a:t>
            </a:r>
            <a:r>
              <a:rPr lang="ko-KR" altLang="en-US" sz="1100">
                <a:solidFill>
                  <a:schemeClr val="dk1"/>
                </a:solidFill>
              </a:rPr>
              <a:t> 자동변속기</a:t>
            </a:r>
            <a:r>
              <a:rPr lang="en-US" altLang="ko-KR" sz="1100">
                <a:solidFill>
                  <a:schemeClr val="dk1"/>
                </a:solidFill>
              </a:rPr>
              <a:t>,</a:t>
            </a:r>
            <a:r>
              <a:rPr lang="ko-KR" altLang="en-US" sz="1100">
                <a:solidFill>
                  <a:schemeClr val="dk1"/>
                </a:solidFill>
              </a:rPr>
              <a:t> </a:t>
            </a:r>
            <a:r>
              <a:rPr lang="en-US" altLang="ko-KR" sz="1100">
                <a:solidFill>
                  <a:schemeClr val="dk1"/>
                </a:solidFill>
              </a:rPr>
              <a:t>abs</a:t>
            </a:r>
            <a:r>
              <a:rPr lang="ko-KR" altLang="en-US" sz="1100">
                <a:solidFill>
                  <a:schemeClr val="dk1"/>
                </a:solidFill>
              </a:rPr>
              <a:t>의 상태를 컴퓨터로</a:t>
            </a:r>
            <a:endParaRPr lang="ko-KR" altLang="en-US" sz="1100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sz="1100">
                <a:solidFill>
                  <a:schemeClr val="dk1"/>
                </a:solidFill>
              </a:rPr>
              <a:t>제어하는 전자제어 장치</a:t>
            </a:r>
            <a:r>
              <a:rPr lang="en-US" altLang="ko-KR" sz="1100">
                <a:solidFill>
                  <a:schemeClr val="dk1"/>
                </a:solidFill>
              </a:rPr>
              <a:t>.</a:t>
            </a:r>
            <a:endParaRPr lang="ko-KR" altLang="en-US" sz="1100">
              <a:solidFill>
                <a:schemeClr val="dk1"/>
              </a:solidFill>
            </a:endParaRPr>
          </a:p>
          <a:p>
            <a:pPr marL="182562" lvl="1" indent="0">
              <a:buNone/>
              <a:defRPr/>
            </a:pPr>
            <a:r>
              <a:rPr lang="ko-KR" altLang="en-US" b="1">
                <a:solidFill>
                  <a:schemeClr val="dk1"/>
                </a:solidFill>
              </a:rPr>
              <a:t> </a:t>
            </a:r>
            <a:endParaRPr lang="ko-KR" altLang="en-US" b="1">
              <a:solidFill>
                <a:schemeClr val="accent2"/>
              </a:solidFill>
            </a:endParaRPr>
          </a:p>
          <a:p>
            <a:pPr marL="182562" lvl="1" indent="0">
              <a:buNone/>
              <a:defRPr/>
            </a:pPr>
            <a:endParaRPr lang="en-US" altLang="ko-KR"/>
          </a:p>
        </p:txBody>
      </p:sp>
      <p:sp>
        <p:nvSpPr>
          <p:cNvPr id="52" name=""/>
          <p:cNvSpPr/>
          <p:nvPr/>
        </p:nvSpPr>
        <p:spPr>
          <a:xfrm>
            <a:off x="4495799" y="748664"/>
            <a:ext cx="4114800" cy="4038600"/>
          </a:xfrm>
          <a:prstGeom prst="rect">
            <a:avLst/>
          </a:prstGeom>
          <a:noFill/>
          <a:ln w="12700">
            <a:solidFill>
              <a:schemeClr val="dk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3" name=""/>
          <p:cNvSpPr/>
          <p:nvPr/>
        </p:nvSpPr>
        <p:spPr>
          <a:xfrm>
            <a:off x="5105400" y="819150"/>
            <a:ext cx="11430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이동통신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7391400" y="819150"/>
            <a:ext cx="11430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와이파이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4800600" y="1352550"/>
            <a:ext cx="9144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블루투스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7467600" y="1352550"/>
            <a:ext cx="9906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TMPS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6172200" y="1352550"/>
            <a:ext cx="8382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KES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6395278" y="2038350"/>
            <a:ext cx="1148521" cy="1066800"/>
          </a:xfrm>
          <a:prstGeom prst="donut">
            <a:avLst>
              <a:gd name="adj" fmla="val 4162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인포테인먼트</a:t>
            </a: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네비게이션 콘솔</a:t>
            </a:r>
            <a:endPara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4947478" y="3638550"/>
            <a:ext cx="1148521" cy="1066800"/>
          </a:xfrm>
          <a:prstGeom prst="donut">
            <a:avLst>
              <a:gd name="adj" fmla="val 4162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이모빌라이저</a:t>
            </a:r>
            <a:endPara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7467600" y="3779813"/>
            <a:ext cx="914400" cy="849336"/>
          </a:xfrm>
          <a:prstGeom prst="donut">
            <a:avLst>
              <a:gd name="adj" fmla="val 4162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TPMS</a:t>
            </a:r>
            <a:r>
              <a: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수신기</a:t>
            </a:r>
            <a:endParaRPr xmlns:mc="http://schemas.openxmlformats.org/markup-compatibility/2006" xmlns:hp="http://schemas.haansoft.com/office/presentation/8.0" kumimoji="0" lang="ko-KR" altLang="en-US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6400800" y="3905104"/>
            <a:ext cx="615436" cy="571646"/>
          </a:xfrm>
          <a:prstGeom prst="donut">
            <a:avLst>
              <a:gd name="adj" fmla="val 4946"/>
            </a:avLst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ECU</a:t>
            </a:r>
            <a:endParaRPr xmlns:mc="http://schemas.openxmlformats.org/markup-compatibility/2006" xmlns:hp="http://schemas.haansoft.com/office/presentation/8.0" kumimoji="0" lang="en-US" altLang="ko-KR" sz="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7391400" y="3028950"/>
            <a:ext cx="6858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OBD-II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4572000" y="2952750"/>
            <a:ext cx="11430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CAN</a:t>
            </a: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연결 지점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5029200" y="2343150"/>
            <a:ext cx="7620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USB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67" name=""/>
          <p:cNvCxnSpPr>
            <a:stCxn id="53" idx="2"/>
            <a:endCxn id="58" idx="2"/>
          </p:cNvCxnSpPr>
          <p:nvPr/>
        </p:nvCxnSpPr>
        <p:spPr>
          <a:xfrm rot="16200000" flipH="1">
            <a:off x="5274089" y="1450561"/>
            <a:ext cx="1524000" cy="718378"/>
          </a:xfrm>
          <a:prstGeom prst="straightConnector1">
            <a:avLst/>
          </a:prstGeom>
          <a:ln w="12700" cap="flat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"/>
          <p:cNvCxnSpPr>
            <a:stCxn id="54" idx="1"/>
            <a:endCxn id="58" idx="0"/>
          </p:cNvCxnSpPr>
          <p:nvPr/>
        </p:nvCxnSpPr>
        <p:spPr>
          <a:xfrm rot="5400000">
            <a:off x="6628019" y="1274969"/>
            <a:ext cx="1104900" cy="421861"/>
          </a:xfrm>
          <a:prstGeom prst="straightConnector1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"/>
          <p:cNvCxnSpPr>
            <a:stCxn id="56" idx="2"/>
            <a:endCxn id="58" idx="7"/>
          </p:cNvCxnSpPr>
          <p:nvPr/>
        </p:nvCxnSpPr>
        <p:spPr>
          <a:xfrm rot="5400000">
            <a:off x="7362536" y="1594215"/>
            <a:ext cx="613429" cy="587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"/>
          <p:cNvCxnSpPr>
            <a:stCxn id="56" idx="2"/>
            <a:endCxn id="60" idx="7"/>
          </p:cNvCxnSpPr>
          <p:nvPr/>
        </p:nvCxnSpPr>
        <p:spPr>
          <a:xfrm rot="16200000" flipH="1">
            <a:off x="6943972" y="2600078"/>
            <a:ext cx="2323045" cy="285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"/>
          <p:cNvCxnSpPr>
            <a:stCxn id="55" idx="2"/>
            <a:endCxn id="58" idx="2"/>
          </p:cNvCxnSpPr>
          <p:nvPr/>
        </p:nvCxnSpPr>
        <p:spPr>
          <a:xfrm>
            <a:off x="5257800" y="1581150"/>
            <a:ext cx="1137478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"/>
          <p:cNvCxnSpPr>
            <a:stCxn id="65" idx="3"/>
            <a:endCxn id="58" idx="2"/>
          </p:cNvCxnSpPr>
          <p:nvPr/>
        </p:nvCxnSpPr>
        <p:spPr>
          <a:xfrm>
            <a:off x="5791200" y="2457450"/>
            <a:ext cx="604078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"/>
          <p:cNvCxnSpPr>
            <a:stCxn id="57" idx="2"/>
            <a:endCxn id="59" idx="7"/>
          </p:cNvCxnSpPr>
          <p:nvPr/>
        </p:nvCxnSpPr>
        <p:spPr>
          <a:xfrm rot="5400000">
            <a:off x="5152737" y="2356216"/>
            <a:ext cx="2213629" cy="663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"/>
          <p:cNvCxnSpPr>
            <a:endCxn id="61" idx="7"/>
          </p:cNvCxnSpPr>
          <p:nvPr/>
        </p:nvCxnSpPr>
        <p:spPr>
          <a:xfrm rot="5400000">
            <a:off x="6869319" y="3238138"/>
            <a:ext cx="807469" cy="693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"/>
          <p:cNvCxnSpPr>
            <a:stCxn id="61" idx="0"/>
            <a:endCxn id="58" idx="4"/>
          </p:cNvCxnSpPr>
          <p:nvPr/>
        </p:nvCxnSpPr>
        <p:spPr>
          <a:xfrm rot="5400000" flipH="1" flipV="1">
            <a:off x="6439052" y="3374616"/>
            <a:ext cx="799954" cy="261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"/>
          <p:cNvCxnSpPr>
            <a:stCxn id="64" idx="2"/>
            <a:endCxn id="59" idx="0"/>
          </p:cNvCxnSpPr>
          <p:nvPr/>
        </p:nvCxnSpPr>
        <p:spPr>
          <a:xfrm rot="16200000" flipH="1">
            <a:off x="5104020" y="3220830"/>
            <a:ext cx="457200" cy="378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"/>
          <p:cNvCxnSpPr>
            <a:stCxn id="64" idx="2"/>
            <a:endCxn id="61" idx="1"/>
          </p:cNvCxnSpPr>
          <p:nvPr/>
        </p:nvCxnSpPr>
        <p:spPr>
          <a:xfrm>
            <a:off x="5143500" y="3181350"/>
            <a:ext cx="1347428" cy="807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"/>
          <p:cNvCxnSpPr>
            <a:stCxn id="64" idx="2"/>
            <a:endCxn id="60" idx="1"/>
          </p:cNvCxnSpPr>
          <p:nvPr/>
        </p:nvCxnSpPr>
        <p:spPr>
          <a:xfrm>
            <a:off x="5143500" y="3181350"/>
            <a:ext cx="2458011" cy="722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"/>
          <p:cNvCxnSpPr>
            <a:stCxn id="59" idx="6"/>
            <a:endCxn id="61" idx="2"/>
          </p:cNvCxnSpPr>
          <p:nvPr/>
        </p:nvCxnSpPr>
        <p:spPr>
          <a:xfrm>
            <a:off x="6096000" y="4171950"/>
            <a:ext cx="304800" cy="18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"/>
          <p:cNvCxnSpPr>
            <a:stCxn id="60" idx="2"/>
            <a:endCxn id="61" idx="6"/>
          </p:cNvCxnSpPr>
          <p:nvPr/>
        </p:nvCxnSpPr>
        <p:spPr>
          <a:xfrm rot="10800000">
            <a:off x="7016236" y="4190926"/>
            <a:ext cx="451363" cy="135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"/>
          <p:cNvSpPr txBox="1"/>
          <p:nvPr/>
        </p:nvSpPr>
        <p:spPr>
          <a:xfrm>
            <a:off x="4572000" y="1061085"/>
            <a:ext cx="1371600" cy="2152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차량 외부 원거리 통신</a:t>
            </a:r>
            <a:endParaRPr xmlns:mc="http://schemas.openxmlformats.org/markup-compatibility/2006" xmlns:hp="http://schemas.haansoft.com/office/presentation/8.0" kumimoji="0" lang="ko-KR" altLang="en-US" sz="80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158" name=""/>
          <p:cNvCxnSpPr/>
          <p:nvPr/>
        </p:nvCxnSpPr>
        <p:spPr>
          <a:xfrm>
            <a:off x="4572000" y="1276349"/>
            <a:ext cx="3851299" cy="0"/>
          </a:xfrm>
          <a:prstGeom prst="line">
            <a:avLst/>
          </a:prstGeom>
          <a:ln w="25400">
            <a:solidFill>
              <a:schemeClr val="dk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"/>
          <p:cNvSpPr txBox="1"/>
          <p:nvPr/>
        </p:nvSpPr>
        <p:spPr>
          <a:xfrm>
            <a:off x="4572000" y="1657350"/>
            <a:ext cx="1371600" cy="2152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차량 외부 근거리 통신</a:t>
            </a:r>
            <a:endPara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160" name=""/>
          <p:cNvCxnSpPr/>
          <p:nvPr/>
        </p:nvCxnSpPr>
        <p:spPr>
          <a:xfrm>
            <a:off x="4572000" y="1872614"/>
            <a:ext cx="3851299" cy="0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ot"/>
          </a:ln>
        </p:spPr>
      </p:cxnSp>
      <p:sp>
        <p:nvSpPr>
          <p:cNvPr id="161" name=""/>
          <p:cNvSpPr txBox="1"/>
          <p:nvPr/>
        </p:nvSpPr>
        <p:spPr>
          <a:xfrm>
            <a:off x="4572000" y="3257550"/>
            <a:ext cx="1371600" cy="2152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차량 내부</a:t>
            </a:r>
            <a:endPara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162" name=""/>
          <p:cNvCxnSpPr/>
          <p:nvPr/>
        </p:nvCxnSpPr>
        <p:spPr>
          <a:xfrm>
            <a:off x="4572000" y="3472814"/>
            <a:ext cx="3851299" cy="0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ot"/>
          </a:ln>
        </p:spPr>
      </p:cxnSp>
      <p:sp>
        <p:nvSpPr>
          <p:cNvPr id="163" name=""/>
          <p:cNvSpPr txBox="1"/>
          <p:nvPr/>
        </p:nvSpPr>
        <p:spPr>
          <a:xfrm>
            <a:off x="4572000" y="3486150"/>
            <a:ext cx="1371600" cy="3314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차량 내부</a:t>
            </a:r>
            <a:endPara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네트워크</a:t>
            </a:r>
            <a:endPara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7543800" y="2449830"/>
            <a:ext cx="457200" cy="2438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1.1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4724400" y="4461510"/>
            <a:ext cx="457200" cy="2438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1.2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6553200" y="4461510"/>
            <a:ext cx="457200" cy="2438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1.3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8153400" y="4537710"/>
            <a:ext cx="457200" cy="2438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1.4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기본슬라이드#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50126_행복마루 PPT">
      <a:majorFont>
        <a:latin typeface="Impact"/>
        <a:ea typeface="HY헤드라인M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해킹대응기술연구실</ep:Company>
  <ep:Words>2702</ep:Words>
  <ep:PresentationFormat>화면 슬라이드 쇼(16:9)</ep:PresentationFormat>
  <ep:Paragraphs>492</ep:Paragraphs>
  <ep:Slides>41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ep:HeadingPairs>
  <ep:TitlesOfParts>
    <vt:vector size="42" baseType="lpstr">
      <vt:lpstr>기본슬라이드#01</vt:lpstr>
      <vt:lpstr>01장. 위협 모델의 이해</vt:lpstr>
      <vt:lpstr>목차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위협 모델의 이해</vt:lpstr>
      <vt:lpstr>슬라이드 40</vt:lpstr>
      <vt:lpstr>슬라이드 41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2013-04-14T18:18:29.000</dcterms:created>
  <dc:creator>김지홍</dc:creator>
  <cp:lastModifiedBy>tntmd</cp:lastModifiedBy>
  <dcterms:modified xsi:type="dcterms:W3CDTF">2022-08-01T09:42:06.018</dcterms:modified>
  <cp:revision>1929</cp:revision>
  <dc:title>PowerPoint Presentation</dc:title>
  <cp:version/>
</cp:coreProperties>
</file>