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2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34" autoAdjust="0"/>
    <p:restoredTop sz="98832" autoAdjust="0"/>
  </p:normalViewPr>
  <p:slideViewPr>
    <p:cSldViewPr>
      <p:cViewPr varScale="1">
        <p:scale>
          <a:sx n="100" d="100"/>
          <a:sy n="100" d="100"/>
        </p:scale>
        <p:origin x="930" y="114"/>
      </p:cViewPr>
      <p:guideLst>
        <p:guide orient="horz" pos="161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presProps" Target="presProps.xml"  /><Relationship Id="rId68" Type="http://schemas.openxmlformats.org/officeDocument/2006/relationships/viewProps" Target="viewProps.xml"  /><Relationship Id="rId69" Type="http://schemas.openxmlformats.org/officeDocument/2006/relationships/theme" Target="theme/theme1.xml"  /><Relationship Id="rId7" Type="http://schemas.openxmlformats.org/officeDocument/2006/relationships/slide" Target="slides/slide4.xml"  /><Relationship Id="rId70" Type="http://schemas.openxmlformats.org/officeDocument/2006/relationships/tableStyles" Target="tableStyles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93954A-C201-EB40-9459-342C786798D2}" type="datetime1">
              <a:rPr lang="en-US">
                <a:latin typeface="Arial"/>
              </a:rPr>
              <a:pPr lvl="0">
                <a:defRPr/>
              </a:pPr>
              <a:t>8/16/2022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F52853C-6216-544B-82BE-E4DDDB9FF424}" type="slidenum">
              <a:rPr lang="en-US">
                <a:latin typeface="Arial"/>
              </a:rPr>
              <a:pPr lvl="0"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7D7D0FC4-79A4-4CD6-9D21-6D2AFDDF42EC}" type="datetime1">
              <a:rPr lang="en-JM"/>
              <a:pPr lvl="0">
                <a:defRPr/>
              </a:pPr>
              <a:t>2022-08-16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FEA829E4-7B8F-48ED-BCF8-1C0A3C644052}" type="slidenum">
              <a:rPr lang="en-JM"/>
              <a:pPr lvl="0">
                <a:defRPr/>
              </a:pPr>
              <a:t>‹#›</a:t>
            </a:fld>
            <a:endParaRPr lang="en-J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포토갤러리 | 한림대학교 &amp;gt; 대학생활 &amp;gt; 미디어센터 &amp;gt; 포토갤러리">
            <a:extLst>
              <a:ext uri="{FF2B5EF4-FFF2-40B4-BE49-F238E27FC236}">
                <a16:creationId xmlns:a16="http://schemas.microsoft.com/office/drawing/2014/main" id="{00888926-D595-454E-A2DF-DF35D01219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b="6846"/>
          <a:stretch/>
        </p:blipFill>
        <p:spPr bwMode="auto">
          <a:xfrm>
            <a:off x="0" y="0"/>
            <a:ext cx="9143642" cy="43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0" y="3048002"/>
            <a:ext cx="9144000" cy="1295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7399" y="3484704"/>
            <a:ext cx="204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소프트웨어융합대학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3" name="Straight Connector 4"/>
          <p:cNvCxnSpPr/>
          <p:nvPr/>
        </p:nvCxnSpPr>
        <p:spPr>
          <a:xfrm>
            <a:off x="6797400" y="3442519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7399" y="3673365"/>
            <a:ext cx="19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(Data-driven Cybersecurity Research Lab)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>
            <a:off x="6797399" y="3712519"/>
            <a:ext cx="211800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4953000" cy="432598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3489"/>
            <a:ext cx="4953000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7623ED-BE74-431C-8C86-59F5323E39F8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22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66E4779-A6A4-43AD-9877-9BD396EB432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2E376F-1520-4650-A689-5269D9A64AD6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8906" y="0"/>
            <a:ext cx="9152906" cy="379095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JM" sz="1200" dirty="0">
              <a:latin typeface="Open San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886918-AD7D-4945-82B8-306ADF5CCBB9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11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EF6098A-2287-4919-BB78-03C9C8901C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9C4CA-2D33-43A5-B6F7-ED708463A9FF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sp>
        <p:nvSpPr>
          <p:cNvPr id="12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85800" y="1535430"/>
            <a:ext cx="7727190" cy="0"/>
          </a:xfrm>
          <a:prstGeom prst="line">
            <a:avLst/>
          </a:prstGeom>
          <a:ln w="19050">
            <a:solidFill>
              <a:srgbClr val="81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81000" y="3638550"/>
            <a:ext cx="8382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81000" y="1123950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979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27720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4102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1001" y="1123950"/>
            <a:ext cx="8382000" cy="3570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24"/>
          </p:nvPr>
        </p:nvSpPr>
        <p:spPr>
          <a:xfrm>
            <a:off x="46482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#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12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©2022, DCRL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95400" y="4936471"/>
            <a:ext cx="7162800" cy="0"/>
          </a:xfrm>
          <a:prstGeom prst="line">
            <a:avLst/>
          </a:prstGeom>
          <a:ln>
            <a:solidFill>
              <a:srgbClr val="00B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12990" y="4827091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78" y="483802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650D1-AD9D-451C-A2C0-D8E0539F6E42}"/>
              </a:ext>
            </a:extLst>
          </p:cNvPr>
          <p:cNvGrpSpPr/>
          <p:nvPr userDrawn="1"/>
        </p:nvGrpSpPr>
        <p:grpSpPr>
          <a:xfrm>
            <a:off x="51432" y="4616847"/>
            <a:ext cx="1234443" cy="446056"/>
            <a:chOff x="7545064" y="432816"/>
            <a:chExt cx="1524624" cy="550909"/>
          </a:xfrm>
        </p:grpSpPr>
        <p:pic>
          <p:nvPicPr>
            <p:cNvPr id="2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540FE2A6-993D-4A7D-BB2F-C542AE7427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D0507-B727-49F9-AD9A-18DB0F66FAAF}"/>
                </a:ext>
              </a:extLst>
            </p:cNvPr>
            <p:cNvSpPr txBox="1"/>
            <p:nvPr userDrawn="1"/>
          </p:nvSpPr>
          <p:spPr>
            <a:xfrm>
              <a:off x="8192524" y="591311"/>
              <a:ext cx="877164" cy="39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900" dirty="0">
                  <a:solidFill>
                    <a:srgbClr val="232455"/>
                  </a:solidFill>
                </a:rPr>
                <a:t>UNIVERSITY</a:t>
              </a:r>
              <a:endParaRPr lang="ko-KR" altLang="en-US" sz="9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710" r:id="rId3"/>
    <p:sldLayoutId id="2147483667" r:id="rId4"/>
    <p:sldLayoutId id="2147483715" r:id="rId5"/>
    <p:sldLayoutId id="2147483650" r:id="rId6"/>
    <p:sldLayoutId id="2147483705" r:id="rId7"/>
    <p:sldLayoutId id="2147483704" r:id="rId8"/>
    <p:sldLayoutId id="2147483695" r:id="rId9"/>
    <p:sldLayoutId id="214748371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github.com/zombieCraig/ICSim" TargetMode="External" /><Relationship Id="rId3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video" Target="https://www.youtube.com/embed/ad-GkTZAWck" TargetMode="External" /><Relationship Id="rId3" Type="http://schemas.microsoft.com/office/2007/relationships/media" Target="https://www.youtube.com/embed/ad-GkTZAWck" TargetMode="External" /><Relationship Id="rId4" Type="http://schemas.openxmlformats.org/officeDocument/2006/relationships/image" Target="../media/image31.jpe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video" Target="https://www.youtube.com/embed/QPSaGb6Xm30" TargetMode="External" /><Relationship Id="rId3" Type="http://schemas.microsoft.com/office/2007/relationships/media" Target="https://www.youtube.com/embed/QPSaGb6Xm30" TargetMode="External" /><Relationship Id="rId4" Type="http://schemas.openxmlformats.org/officeDocument/2006/relationships/image" Target="../media/image32.jpeg"  /><Relationship Id="rId5" Type="http://schemas.openxmlformats.org/officeDocument/2006/relationships/image" Target="../media/image33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makersweb.net/linux/23696" TargetMode="External" /><Relationship Id="rId3" Type="http://schemas.openxmlformats.org/officeDocument/2006/relationships/hyperlink" Target="https://www.wireshark.org/" TargetMode="External" /><Relationship Id="rId4" Type="http://schemas.openxmlformats.org/officeDocument/2006/relationships/hyperlink" Target="https://kentindell.github.io/2021/01/02/can2-wireshark/" TargetMode="External" /><Relationship Id="rId5" Type="http://schemas.openxmlformats.org/officeDocument/2006/relationships/hyperlink" Target="https://dschanoeh.github.io/Kayak/tutorial.html" TargetMode="External" /><Relationship Id="rId6" Type="http://schemas.openxmlformats.org/officeDocument/2006/relationships/hyperlink" Target="https://github.com/zombieCraig/ICSim" TargetMode="External" /><Relationship Id="rId7" Type="http://schemas.openxmlformats.org/officeDocument/2006/relationships/hyperlink" Target="https://www.hackers-arise.com/post/automobile-hacking-the-ics-simulator-part-1" TargetMode="External" /><Relationship Id="rId8" Type="http://schemas.openxmlformats.org/officeDocument/2006/relationships/hyperlink" Target="https://medium.com/@yogeshojha/car-hacking-101-practical-guide-to-exploiting-can-bus-using-instrument-cluster-simulator-part-ee998570758" TargetMode="External" /><Relationship Id="rId9" Type="http://schemas.openxmlformats.org/officeDocument/2006/relationships/hyperlink" Target="https://stricky.tistory.com/181" TargetMode="External"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can-newsletter.org/hardware/gateways/nr_g_ford_motor_company_openxc_130121" TargetMode="External" /><Relationship Id="rId3" Type="http://schemas.openxmlformats.org/officeDocument/2006/relationships/hyperlink" Target="https://www.escrypt.com/en/news-events/ai-enhanced-fuzz-testing-can-bus" TargetMode="External"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www.wireshark.org/" TargetMode="External"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05.</a:t>
            </a:r>
            <a:r>
              <a:rPr lang="ko-KR" altLang="en-US"/>
              <a:t> </a:t>
            </a:r>
            <a:r>
              <a:rPr lang="en-US" altLang="ko-KR"/>
              <a:t>CAN </a:t>
            </a:r>
            <a:r>
              <a:rPr lang="ko-KR" altLang="en-US"/>
              <a:t>버스 리버스엔지니어링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2022.08.16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candump</a:t>
            </a:r>
            <a:r>
              <a:rPr lang="ko-KR" altLang="en-US"/>
              <a:t>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와이어샤크와 같이 데이터를 모두 디코딩해주지 않는다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옆의 그림은 </a:t>
            </a:r>
            <a:r>
              <a:rPr lang="en-US" altLang="ko-KR"/>
              <a:t>vcan0</a:t>
            </a:r>
            <a:r>
              <a:rPr lang="ko-KR" altLang="en-US"/>
              <a:t>를 스니핑 디바이스로 사용한 예이다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① </a:t>
            </a:r>
            <a:r>
              <a:rPr lang="en-US" altLang="ko-KR"/>
              <a:t>:</a:t>
            </a:r>
            <a:r>
              <a:rPr lang="ko-KR" altLang="en-US"/>
              <a:t> 스니퍼 디바이스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②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Arbitration ID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③</a:t>
            </a:r>
            <a:r>
              <a:rPr lang="en-US" altLang="ko-KR"/>
              <a:t> : CAN</a:t>
            </a:r>
            <a:r>
              <a:rPr lang="ko-KR" altLang="en-US"/>
              <a:t> 패킷의 크기</a:t>
            </a:r>
            <a:r>
              <a:rPr lang="en-US" altLang="ko-KR"/>
              <a:t>(byte)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④ </a:t>
            </a:r>
            <a:r>
              <a:rPr lang="en-US" altLang="ko-KR"/>
              <a:t>: CAN</a:t>
            </a:r>
            <a:r>
              <a:rPr lang="ko-KR" altLang="en-US"/>
              <a:t> 데이터 </a:t>
            </a:r>
            <a:endParaRPr lang="ko-KR" altLang="en-US"/>
          </a:p>
          <a:p>
            <a:pPr lvl="3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2860" t="8500" r="41430" b="28260"/>
          <a:stretch>
            <a:fillRect/>
          </a:stretch>
        </p:blipFill>
        <p:spPr>
          <a:xfrm>
            <a:off x="5105400" y="1047750"/>
            <a:ext cx="3428999" cy="342899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257800" y="4469130"/>
            <a:ext cx="3124201" cy="243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/>
              <a:t>CAN</a:t>
            </a:r>
            <a:r>
              <a:rPr lang="ko-KR" altLang="en-US" sz="1000"/>
              <a:t> 버스를 통해 전송되는 트래픽의 </a:t>
            </a:r>
            <a:r>
              <a:rPr lang="en-US" altLang="ko-KR" sz="1000"/>
              <a:t>candump</a:t>
            </a:r>
            <a:r>
              <a:rPr lang="ko-KR" altLang="en-US" sz="1000"/>
              <a:t> 결과</a:t>
            </a:r>
            <a:endParaRPr lang="ko-KR" altLang="en-US" sz="1000"/>
          </a:p>
        </p:txBody>
      </p:sp>
      <p:sp>
        <p:nvSpPr>
          <p:cNvPr id="10" name=""/>
          <p:cNvSpPr/>
          <p:nvPr/>
        </p:nvSpPr>
        <p:spPr>
          <a:xfrm>
            <a:off x="5181600" y="1047750"/>
            <a:ext cx="457200" cy="342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5715000" y="1047750"/>
            <a:ext cx="304800" cy="3429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66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096000" y="1047750"/>
            <a:ext cx="304800" cy="3429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6477000" y="1047750"/>
            <a:ext cx="1752600" cy="3429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42c7f1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257800" y="756285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 b="1">
                <a:solidFill>
                  <a:srgbClr val="ff0000"/>
                </a:solidFill>
              </a:rPr>
              <a:t>①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715000" y="756285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ff843a"/>
                </a:solidFill>
                <a:latin typeface="Arial"/>
                <a:ea typeface="맑은 고딕"/>
                <a:cs typeface="Arial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ff843a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096000" y="756285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289b6e"/>
                </a:solidFill>
                <a:latin typeface="Arial"/>
                <a:ea typeface="맑은 고딕"/>
                <a:cs typeface="Arial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289b6e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162800" y="756285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42c7f1"/>
                </a:solidFill>
                <a:latin typeface="Arial"/>
                <a:ea typeface="맑은 고딕"/>
                <a:cs typeface="Arial"/>
              </a:rPr>
              <a:t>④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42c7f1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네트워크상 디바이스들은 설정된 일정한 간격으로 신호를 보내거나 차량의 문이 열렸을 때처럼 차량의 특정 동작이 발생했을 때 노이즈 신호를 발생시킨다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필터링 없이 전송되는 </a:t>
            </a:r>
            <a:r>
              <a:rPr lang="en-US" altLang="ko-KR"/>
              <a:t>CAN</a:t>
            </a:r>
            <a:r>
              <a:rPr lang="ko-KR" altLang="en-US"/>
              <a:t> 네트워크상 데이터는 노이즈 신호에 의해 쓸모없어지게 될 수도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좋은 </a:t>
            </a:r>
            <a:r>
              <a:rPr lang="en-US" altLang="ko-KR"/>
              <a:t>CAN</a:t>
            </a:r>
            <a:r>
              <a:rPr lang="ko-KR" altLang="en-US"/>
              <a:t> 스니퍼 소프트웨어는 </a:t>
            </a:r>
            <a:r>
              <a:rPr lang="en-US" altLang="ko-KR"/>
              <a:t>Arbitration ID</a:t>
            </a:r>
            <a:r>
              <a:rPr lang="ko-KR" altLang="en-US"/>
              <a:t>를 기준으로 데이터 스트림상 패킷들을 그룹화하고 최근 발생한 데이터 이후 변화가 있는 데이터들을 표시한다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그룹화된 패킷들은 차량 조작에 따른 변화를 식별하기 쉽게 해주고</a:t>
            </a:r>
            <a:r>
              <a:rPr lang="en-US" altLang="ko-KR"/>
              <a:t>,</a:t>
            </a:r>
            <a:r>
              <a:rPr lang="ko-KR" altLang="en-US"/>
              <a:t> 툴의 스니핑 영역을 모니터링해 실제 변화들을 색의 변화로 알 수 있게 해준다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ex)</a:t>
            </a:r>
            <a:r>
              <a:rPr lang="ko-KR" altLang="en-US"/>
              <a:t> 일정 시간 차량의 문을 열면 전송되는 데이터들 중 일정한 바이트 변화가 눈에 띌 것이다</a:t>
            </a:r>
            <a:r>
              <a:rPr lang="en-US" altLang="ko-KR"/>
              <a:t>.</a:t>
            </a:r>
            <a:r>
              <a:rPr lang="ko-KR" altLang="en-US"/>
              <a:t> 이는 차량 문 열림 기능을 제어하는 최소환의 바이트 변화를 식별하고 있다는 의미다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cansniffer</a:t>
            </a:r>
            <a:r>
              <a:rPr lang="ko-KR" altLang="en-US" b="1"/>
              <a:t>를 이용한 패킷 그룹화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cansniffer</a:t>
            </a:r>
            <a:r>
              <a:rPr lang="ko-KR" altLang="en-US"/>
              <a:t> 툴은 반복적으로 발생하는 </a:t>
            </a:r>
            <a:r>
              <a:rPr lang="en-US" altLang="ko-KR"/>
              <a:t>CAN</a:t>
            </a:r>
            <a:r>
              <a:rPr lang="ko-KR" altLang="en-US"/>
              <a:t> 트래픽 중 변화가 없다면 해당 데이터를 삭제해 모니터링이 필요한 패킷들의 수를 줄여주는 기능이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Arbitration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를 기준으로 패킷들을 그룹화하고 특정 </a:t>
            </a:r>
            <a:r>
              <a:rPr lang="en-US" altLang="ko-KR"/>
              <a:t>ID</a:t>
            </a:r>
            <a:r>
              <a:rPr lang="ko-KR" altLang="en-US"/>
              <a:t>가 마지막으로 탐지된 이후 변화가 있을 경우 변화된 바이트들을 강조해 표시해준다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3">
              <a:defRPr/>
            </a:pPr>
            <a:r>
              <a:rPr lang="en-US" altLang="ko-KR"/>
              <a:t>-c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색을 이용해 변화된 바이트들을 표시</a:t>
            </a:r>
            <a:endParaRPr lang="ko-KR" altLang="en-US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0600" y="2038350"/>
            <a:ext cx="22098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cansniffer -c can0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4310" b="14470"/>
          <a:stretch>
            <a:fillRect/>
          </a:stretch>
        </p:blipFill>
        <p:spPr>
          <a:xfrm>
            <a:off x="4572000" y="2038350"/>
            <a:ext cx="3853814" cy="25908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562600" y="4629150"/>
            <a:ext cx="2286000" cy="243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/>
              <a:t>cansniffer</a:t>
            </a:r>
            <a:r>
              <a:rPr lang="ko-KR" altLang="en-US" sz="1000"/>
              <a:t> 출력 결과 예</a:t>
            </a:r>
            <a:endParaRPr lang="ko-KR" altLang="en-US" sz="1000"/>
          </a:p>
        </p:txBody>
      </p:sp>
      <p:sp>
        <p:nvSpPr>
          <p:cNvPr id="7" name=""/>
          <p:cNvSpPr/>
          <p:nvPr/>
        </p:nvSpPr>
        <p:spPr>
          <a:xfrm>
            <a:off x="1828800" y="2038351"/>
            <a:ext cx="152400" cy="228599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패킷 출력 필터링</a:t>
            </a:r>
            <a:endParaRPr lang="ko-KR" altLang="en-US" b="1"/>
          </a:p>
          <a:p>
            <a:pPr lvl="2">
              <a:defRPr/>
            </a:pPr>
            <a:r>
              <a:rPr lang="en-US" altLang="ko-KR"/>
              <a:t>cansniffer</a:t>
            </a:r>
            <a:r>
              <a:rPr lang="ko-KR" altLang="en-US"/>
              <a:t> 툴을 사용하면 얻는 이점 중 하나는 키보드 입력을 통해 터미널에 출력되는 패킷들의 결과를 필터링해 표시할 수 있다는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ex) ID 301, 308</a:t>
            </a:r>
            <a:r>
              <a:rPr lang="ko-KR" altLang="en-US"/>
              <a:t> 패킷만을 출력하도록 필터를 설정하고 싶으면 다음과 같이 입력한다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4">
              <a:defRPr/>
            </a:pPr>
            <a:r>
              <a:rPr lang="en-US" altLang="ko-KR"/>
              <a:t>-000000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모든 패킷을 출력하지 않음</a:t>
            </a:r>
            <a:endParaRPr lang="ko-KR" altLang="en-US"/>
          </a:p>
          <a:p>
            <a:pPr lvl="4">
              <a:defRPr/>
            </a:pPr>
            <a:r>
              <a:rPr lang="en-US" altLang="ko-KR"/>
              <a:t>+301,</a:t>
            </a:r>
            <a:r>
              <a:rPr lang="ko-KR" altLang="en-US"/>
              <a:t> </a:t>
            </a:r>
            <a:r>
              <a:rPr lang="en-US" altLang="ko-KR"/>
              <a:t>+308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301</a:t>
            </a:r>
            <a:r>
              <a:rPr lang="ko-KR" altLang="en-US"/>
              <a:t>과 </a:t>
            </a:r>
            <a:r>
              <a:rPr lang="en-US" altLang="ko-KR"/>
              <a:t>308</a:t>
            </a:r>
            <a:r>
              <a:rPr lang="ko-KR" altLang="en-US"/>
              <a:t>인 패킷을 제외한 나머지 패킷들을 모두 필터링해 출력하지 않음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-000000</a:t>
            </a:r>
            <a:r>
              <a:rPr lang="ko-KR" altLang="en-US"/>
              <a:t> 명령은 </a:t>
            </a:r>
            <a:r>
              <a:rPr lang="ko-KR" altLang="en-US" b="1"/>
              <a:t>비트마스크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비트마스크는  </a:t>
            </a:r>
            <a:r>
              <a:rPr lang="en-US" altLang="ko-KR"/>
              <a:t>Arbitration ID</a:t>
            </a:r>
            <a:r>
              <a:rPr lang="ko-KR" altLang="en-US"/>
              <a:t>에 대해 비트 수준에서 비교를 하는 것을 의미한다</a:t>
            </a:r>
            <a:r>
              <a:rPr lang="en-US" altLang="ko-KR"/>
              <a:t>.</a:t>
            </a:r>
            <a:r>
              <a:rPr lang="ko-KR" altLang="en-US"/>
              <a:t> 마스크에서 사용된 </a:t>
            </a:r>
            <a:r>
              <a:rPr lang="en-US" altLang="ko-KR"/>
              <a:t>2</a:t>
            </a:r>
            <a:r>
              <a:rPr lang="ko-KR" altLang="en-US"/>
              <a:t>진수 값 </a:t>
            </a:r>
            <a:r>
              <a:rPr lang="en-US" altLang="ko-KR"/>
              <a:t>1</a:t>
            </a:r>
            <a:r>
              <a:rPr lang="ko-KR" altLang="en-US"/>
              <a:t>은 특정 값과 매칭시키기 위함이고</a:t>
            </a:r>
            <a:r>
              <a:rPr lang="en-US" altLang="ko-KR"/>
              <a:t>,</a:t>
            </a:r>
            <a:r>
              <a:rPr lang="ko-KR" altLang="en-US"/>
              <a:t> 반면에 </a:t>
            </a:r>
            <a:r>
              <a:rPr lang="en-US" altLang="ko-KR"/>
              <a:t>2</a:t>
            </a:r>
            <a:r>
              <a:rPr lang="ko-KR" altLang="en-US"/>
              <a:t>진 값 </a:t>
            </a:r>
            <a:r>
              <a:rPr lang="en-US" altLang="ko-KR"/>
              <a:t>0</a:t>
            </a:r>
            <a:r>
              <a:rPr lang="ko-KR" altLang="en-US"/>
              <a:t>은 어떤 값에든 매칭할 수 있는 와일드 카드이다</a:t>
            </a:r>
            <a:r>
              <a:rPr lang="en-US" altLang="ko-KR"/>
              <a:t>.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비트마스크가 전체 </a:t>
            </a:r>
            <a:r>
              <a:rPr lang="en-US" altLang="ko-KR"/>
              <a:t>0</a:t>
            </a:r>
            <a:r>
              <a:rPr lang="ko-KR" altLang="en-US"/>
              <a:t>이라면 </a:t>
            </a:r>
            <a:r>
              <a:rPr lang="en-US" altLang="ko-KR"/>
              <a:t>cansniffer</a:t>
            </a:r>
            <a:r>
              <a:rPr lang="ko-KR" altLang="en-US"/>
              <a:t>는 어떠한</a:t>
            </a:r>
            <a:r>
              <a:rPr lang="en-US" altLang="ko-KR"/>
              <a:t> Arbitration ID</a:t>
            </a:r>
            <a:r>
              <a:rPr lang="ko-KR" altLang="en-US"/>
              <a:t>와도 매칭된다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4">
              <a:defRPr/>
            </a:pPr>
            <a:r>
              <a:rPr lang="ko-KR" altLang="en-US" b="1"/>
              <a:t>비트마스크 앞의 마이너스</a:t>
            </a:r>
            <a:r>
              <a:rPr lang="en-US" altLang="ko-KR" b="1"/>
              <a:t>(-)</a:t>
            </a:r>
            <a:r>
              <a:rPr lang="ko-KR" altLang="en-US" b="1"/>
              <a:t> 기호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매칭되는 비트들의 모든 패킷을 출력되지 않게 하라는 의미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cansniffer</a:t>
            </a:r>
            <a:r>
              <a:rPr lang="ko-KR" altLang="en-US"/>
              <a:t>의 비트마스크를 이용한 필터를 사용하면 일정 범위의 </a:t>
            </a:r>
            <a:r>
              <a:rPr lang="en-US" altLang="ko-KR"/>
              <a:t>ID</a:t>
            </a:r>
            <a:r>
              <a:rPr lang="ko-KR" altLang="en-US"/>
              <a:t>만을 출력하게 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371600" y="1733550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50296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-000000</a:t>
            </a:r>
            <a:endParaRPr lang="en-US" altLang="ko-KR" sz="11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+301</a:t>
            </a:r>
            <a:endParaRPr lang="en-US" altLang="ko-KR" sz="11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+308</a:t>
            </a:r>
            <a:endParaRPr lang="en-US" altLang="ko-KR" sz="1100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1447800" y="1733550"/>
            <a:ext cx="685800" cy="228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패킷 출력 필터링</a:t>
            </a:r>
            <a:endParaRPr lang="ko-KR" altLang="en-US" b="1"/>
          </a:p>
          <a:p>
            <a:pPr lvl="2">
              <a:defRPr/>
            </a:pPr>
            <a:r>
              <a:rPr lang="ko-KR" altLang="en-US"/>
              <a:t>다음 명령은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500</a:t>
            </a:r>
            <a:r>
              <a:rPr lang="ko-KR" altLang="en-US"/>
              <a:t>에서 </a:t>
            </a:r>
            <a:r>
              <a:rPr lang="en-US" altLang="ko-KR"/>
              <a:t>5FF</a:t>
            </a:r>
            <a:r>
              <a:rPr lang="ko-KR" altLang="en-US"/>
              <a:t>까지를 출력하게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500</a:t>
            </a:r>
            <a:r>
              <a:rPr lang="ko-KR" altLang="en-US"/>
              <a:t>부분은 비트마스크 </a:t>
            </a:r>
            <a:r>
              <a:rPr lang="en-US" altLang="ko-KR"/>
              <a:t>700</a:t>
            </a:r>
            <a:r>
              <a:rPr lang="ko-KR" altLang="en-US"/>
              <a:t>이 적용돼 필터링 범위를 정하기 위한 </a:t>
            </a:r>
            <a:r>
              <a:rPr lang="en-US" altLang="ko-KR"/>
              <a:t>ID</a:t>
            </a:r>
            <a:r>
              <a:rPr lang="ko-KR" altLang="en-US"/>
              <a:t>값이다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5XX</a:t>
            </a:r>
            <a:r>
              <a:rPr lang="ko-KR" altLang="en-US"/>
              <a:t>가 </a:t>
            </a:r>
            <a:r>
              <a:rPr lang="en-US" altLang="ko-KR"/>
              <a:t>ID</a:t>
            </a:r>
            <a:r>
              <a:rPr lang="ko-KR" altLang="en-US"/>
              <a:t>인 모든 패킷을 출력하기 위해 다음과 같은 </a:t>
            </a:r>
            <a:r>
              <a:rPr lang="en-US" altLang="ko-KR"/>
              <a:t>2</a:t>
            </a:r>
            <a:r>
              <a:rPr lang="ko-KR" altLang="en-US"/>
              <a:t>진수를 사용한다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700</a:t>
            </a:r>
            <a:r>
              <a:rPr lang="ko-KR" altLang="en-US"/>
              <a:t> 대신 </a:t>
            </a:r>
            <a:r>
              <a:rPr lang="en-US" altLang="ko-KR"/>
              <a:t>F00</a:t>
            </a:r>
            <a:r>
              <a:rPr lang="ko-KR" altLang="en-US"/>
              <a:t>을 사용해도 되지만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Arbitration ID</a:t>
            </a:r>
            <a:r>
              <a:rPr lang="ko-KR" altLang="en-US"/>
              <a:t>가 오직 </a:t>
            </a:r>
            <a:r>
              <a:rPr lang="en-US" altLang="ko-KR"/>
              <a:t>3</a:t>
            </a:r>
            <a:r>
              <a:rPr lang="ko-KR" altLang="en-US"/>
              <a:t>비트로만 구성되므로 </a:t>
            </a:r>
            <a:r>
              <a:rPr lang="en-US" altLang="ko-KR"/>
              <a:t>7</a:t>
            </a:r>
            <a:r>
              <a:rPr lang="ko-KR" altLang="en-US"/>
              <a:t>을 사용해도 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7FF</a:t>
            </a:r>
            <a:r>
              <a:rPr lang="ko-KR" altLang="en-US"/>
              <a:t>를 마스크로 사용하는 것은 </a:t>
            </a:r>
            <a:r>
              <a:rPr lang="en-US" altLang="ko-KR"/>
              <a:t>ID</a:t>
            </a:r>
            <a:r>
              <a:rPr lang="ko-KR" altLang="en-US"/>
              <a:t>를 필터링하기 위한 비트마스크를 지정하지 않는 것과 같다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990600" y="1581150"/>
            <a:ext cx="12192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+500700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990600" y="2190750"/>
            <a:ext cx="2667000" cy="10668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ID       Binary Representation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500     101  0000  0000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700     111  0000  0000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- - - - - - - - - - - - - - - - - - - -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          101  XXXX XXXX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          5           X        X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패킷 출력 필터링</a:t>
            </a:r>
            <a:endParaRPr lang="ko-KR" altLang="en-US" b="1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위의 마스크 값은 </a:t>
            </a:r>
            <a:r>
              <a:rPr lang="en-US" altLang="ko-KR"/>
              <a:t>2</a:t>
            </a:r>
            <a:r>
              <a:rPr lang="ko-KR" altLang="en-US"/>
              <a:t>진수 계산 방식 중 </a:t>
            </a:r>
            <a:r>
              <a:rPr lang="en-US" altLang="ko-KR"/>
              <a:t>0x301</a:t>
            </a:r>
            <a:r>
              <a:rPr lang="ko-KR" altLang="en-US"/>
              <a:t>과 </a:t>
            </a:r>
            <a:r>
              <a:rPr lang="en-US" altLang="ko-KR"/>
              <a:t>0x7FF</a:t>
            </a:r>
            <a:r>
              <a:rPr lang="ko-KR" altLang="en-US"/>
              <a:t>에 </a:t>
            </a:r>
            <a:r>
              <a:rPr lang="en-US" altLang="ko-KR"/>
              <a:t>AND</a:t>
            </a:r>
            <a:r>
              <a:rPr lang="ko-KR" altLang="en-US"/>
              <a:t> 연산을 수행한다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각 바이너리 비트를 비교해 둘 다 </a:t>
            </a:r>
            <a:r>
              <a:rPr lang="en-US" altLang="ko-KR"/>
              <a:t>1</a:t>
            </a:r>
            <a:r>
              <a:rPr lang="ko-KR" altLang="en-US"/>
              <a:t>일 경우 결과 값은 </a:t>
            </a:r>
            <a:r>
              <a:rPr lang="en-US" altLang="ko-KR"/>
              <a:t>1</a:t>
            </a:r>
            <a:r>
              <a:rPr lang="ko-KR" altLang="en-US"/>
              <a:t>이 된다</a:t>
            </a:r>
            <a:r>
              <a:rPr lang="en-US" altLang="ko-KR"/>
              <a:t>(AND</a:t>
            </a:r>
            <a:r>
              <a:rPr lang="ko-KR" altLang="en-US"/>
              <a:t>연산</a:t>
            </a:r>
            <a:r>
              <a:rPr lang="en-US" altLang="ko-KR"/>
              <a:t>).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AND 1 = 1, 1 AND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990600" y="2190750"/>
            <a:ext cx="2667000" cy="10668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ID       Binary Representation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301     011  0000  0001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7FF     111 1111  1111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- - - - - - - - - - - - - - - - - - - -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          011  0000  0001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          3      0        1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990600" y="1581150"/>
            <a:ext cx="12192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+301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990600" y="1276350"/>
            <a:ext cx="12192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+3017FF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패킷 출력 필터링</a:t>
            </a:r>
            <a:endParaRPr lang="ko-KR" altLang="en-US" b="1"/>
          </a:p>
          <a:p>
            <a:pPr lvl="2">
              <a:defRPr/>
            </a:pPr>
            <a:r>
              <a:rPr lang="en-US" altLang="ko-KR" b="1"/>
              <a:t>Kayak</a:t>
            </a:r>
            <a:r>
              <a:rPr lang="ko-KR" altLang="en-US"/>
              <a:t> 활용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GUI</a:t>
            </a:r>
            <a:r>
              <a:rPr lang="ko-KR" altLang="en-US"/>
              <a:t> 인터페이스를 사용을 위해서는 </a:t>
            </a:r>
            <a:r>
              <a:rPr lang="en-US" altLang="ko-KR"/>
              <a:t>Kayak</a:t>
            </a:r>
            <a:r>
              <a:rPr lang="ko-KR" altLang="en-US"/>
              <a:t>을 활용한다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CAN</a:t>
            </a:r>
            <a:r>
              <a:rPr lang="ko-KR" altLang="en-US"/>
              <a:t> 버스 모니터링 애플리케이션으로 </a:t>
            </a:r>
            <a:r>
              <a:rPr lang="en-US" altLang="ko-KR"/>
              <a:t>socketcand</a:t>
            </a:r>
            <a:r>
              <a:rPr lang="ko-KR" altLang="en-US"/>
              <a:t>를 사용하고 캡처한 패킷을 색을 이용해 출력한다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cansniffer</a:t>
            </a:r>
            <a:r>
              <a:rPr lang="ko-KR" altLang="en-US"/>
              <a:t>처럼 반복적으로 발생하는 패킷을 제외하는 기능은 없다</a:t>
            </a:r>
            <a:r>
              <a:rPr lang="en-US" altLang="ko-KR"/>
              <a:t>.</a:t>
            </a:r>
            <a:endParaRPr lang="ko-KR" altLang="en-US"/>
          </a:p>
          <a:p>
            <a:pPr marL="541338" lvl="3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BUT, </a:t>
            </a:r>
            <a:r>
              <a:rPr lang="ko-KR" altLang="en-US"/>
              <a:t>커맨드라인에서 쉽게 처리하지 못하는 몇 가지 고유한 기능이 있다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식별된 패킷을 </a:t>
            </a:r>
            <a:r>
              <a:rPr lang="en-US" altLang="ko-KR"/>
              <a:t>XML(.kcd </a:t>
            </a:r>
            <a:r>
              <a:rPr lang="ko-KR" altLang="en-US"/>
              <a:t>파일</a:t>
            </a:r>
            <a:r>
              <a:rPr lang="en-US" altLang="ko-KR"/>
              <a:t>)</a:t>
            </a:r>
            <a:r>
              <a:rPr lang="ko-KR" altLang="en-US"/>
              <a:t> 형태로 변환해 문서로 저장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생성된 파일은 </a:t>
            </a:r>
            <a:r>
              <a:rPr lang="en-US" altLang="ko-KR"/>
              <a:t>Kayak</a:t>
            </a:r>
            <a:r>
              <a:rPr lang="ko-KR" altLang="en-US"/>
              <a:t>으로 로드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가상 차량 클러스터와 맵 데이터로 시각화</a:t>
            </a:r>
            <a:endParaRPr lang="ko-KR" altLang="en-US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209800"/>
            <a:ext cx="2287109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패킷 출력 필터링</a:t>
            </a:r>
            <a:endParaRPr lang="ko-KR" altLang="en-US" b="1"/>
          </a:p>
          <a:p>
            <a:pPr lvl="2">
              <a:defRPr/>
            </a:pPr>
            <a:r>
              <a:rPr lang="en-US" altLang="ko-KR" b="1"/>
              <a:t>Kayak</a:t>
            </a:r>
            <a:r>
              <a:rPr lang="ko-KR" altLang="en-US"/>
              <a:t> 활용</a:t>
            </a:r>
            <a:endParaRPr lang="ko-KR" altLang="en-US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1453468"/>
            <a:ext cx="4953000" cy="332808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7400" y="1447800"/>
            <a:ext cx="2964771" cy="333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패킷 기록과 재생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can-utils</a:t>
            </a:r>
            <a:r>
              <a:rPr lang="ko-KR" altLang="en-US"/>
              <a:t>와 </a:t>
            </a:r>
            <a:r>
              <a:rPr lang="en-US" altLang="ko-KR" b="1"/>
              <a:t>Kayak</a:t>
            </a:r>
            <a:r>
              <a:rPr lang="ko-KR" altLang="en-US"/>
              <a:t>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두 종류의 툴은 유사한 기능을 갖고 있다</a:t>
            </a:r>
            <a:r>
              <a:rPr lang="en-US" altLang="ko-KR"/>
              <a:t>.</a:t>
            </a:r>
            <a:r>
              <a:rPr lang="ko-KR" altLang="en-US"/>
              <a:t> 둘 중 하나를 선택하는 기준은 어떤 작업을 할 것이고 어떤 인터페이스를 선호하는지에 따라 달라진다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can-utils</a:t>
            </a:r>
            <a:r>
              <a:rPr lang="ko-KR" altLang="en-US"/>
              <a:t>는 </a:t>
            </a:r>
            <a:r>
              <a:rPr lang="en-US" altLang="ko-KR"/>
              <a:t>CAN</a:t>
            </a:r>
            <a:r>
              <a:rPr lang="ko-KR" altLang="en-US"/>
              <a:t> 패킷을 단순한 </a:t>
            </a:r>
            <a:r>
              <a:rPr lang="en-US" altLang="ko-KR"/>
              <a:t>ASCII</a:t>
            </a:r>
            <a:r>
              <a:rPr lang="ko-KR" altLang="en-US"/>
              <a:t> 포맷 형태로 저장해 간단한 텍스트 편집기를 통해 확인해볼 수 있고</a:t>
            </a:r>
            <a:r>
              <a:rPr lang="en-US" altLang="ko-KR"/>
              <a:t>, can-utils</a:t>
            </a:r>
            <a:r>
              <a:rPr lang="ko-KR" altLang="en-US"/>
              <a:t>에 대부분 포함된 툴들은 기록 및 재생을 위해 동일한 </a:t>
            </a:r>
            <a:r>
              <a:rPr lang="en-US" altLang="ko-KR"/>
              <a:t>ASCII</a:t>
            </a:r>
            <a:r>
              <a:rPr lang="ko-KR" altLang="en-US"/>
              <a:t> 포맷 형태를 사용한다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can-utils</a:t>
            </a:r>
            <a:r>
              <a:rPr lang="ko-KR" altLang="en-US"/>
              <a:t>와 </a:t>
            </a:r>
            <a:r>
              <a:rPr lang="en-US" altLang="ko-KR"/>
              <a:t>candump</a:t>
            </a:r>
            <a:r>
              <a:rPr lang="ko-KR" altLang="en-US"/>
              <a:t>로 패킷을 기록할 수 있고</a:t>
            </a:r>
            <a:r>
              <a:rPr lang="en-US" altLang="ko-KR"/>
              <a:t>,</a:t>
            </a:r>
            <a:r>
              <a:rPr lang="ko-KR" altLang="en-US"/>
              <a:t> 이 결과를 화면이나 특정 옵션을 이용해 파일로 저장할 수 있으며</a:t>
            </a:r>
            <a:r>
              <a:rPr lang="en-US" altLang="ko-KR"/>
              <a:t>,</a:t>
            </a:r>
            <a:r>
              <a:rPr lang="ko-KR" altLang="en-US"/>
              <a:t> 이 결과를 </a:t>
            </a:r>
            <a:r>
              <a:rPr lang="en-US" altLang="ko-KR"/>
              <a:t>canplayer</a:t>
            </a:r>
            <a:r>
              <a:rPr lang="ko-KR" altLang="en-US"/>
              <a:t>를 통해 재생할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패킷 기록과 재생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Kayak</a:t>
            </a:r>
            <a:r>
              <a:rPr lang="ko-KR" altLang="en-US"/>
              <a:t>을 통한 로그 파일 생성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</a:t>
            </a:r>
            <a:r>
              <a:rPr lang="ko-KR" altLang="en-US"/>
              <a:t> 패킷을 기록하기 위해서 먼저 </a:t>
            </a:r>
            <a:r>
              <a:rPr lang="en-US" altLang="ko-KR"/>
              <a:t>Log files</a:t>
            </a:r>
            <a:r>
              <a:rPr lang="ko-KR" altLang="en-US"/>
              <a:t> 탭의 </a:t>
            </a:r>
            <a:r>
              <a:rPr lang="en-US" altLang="ko-KR"/>
              <a:t>Play</a:t>
            </a:r>
            <a:r>
              <a:rPr lang="ko-KR" altLang="en-US"/>
              <a:t> 버튼을 선택한다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그리고 하나 또는 그 이상의 버스를 </a:t>
            </a:r>
            <a:r>
              <a:rPr lang="en-US" altLang="ko-KR"/>
              <a:t>Project </a:t>
            </a:r>
            <a:r>
              <a:rPr lang="ko-KR" altLang="en-US"/>
              <a:t>영역에서 </a:t>
            </a:r>
            <a:r>
              <a:rPr lang="en-US" altLang="ko-KR"/>
              <a:t>LogOutput Window </a:t>
            </a:r>
            <a:r>
              <a:rPr lang="ko-KR" altLang="en-US"/>
              <a:t>탭의 </a:t>
            </a:r>
            <a:r>
              <a:rPr lang="en-US" altLang="ko-KR"/>
              <a:t>Busses</a:t>
            </a:r>
            <a:r>
              <a:rPr lang="ko-KR" altLang="en-US"/>
              <a:t> 필드로 끌어다 놓는다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LogOutput</a:t>
            </a:r>
            <a:r>
              <a:rPr lang="ko-KR" altLang="en-US"/>
              <a:t> 윈도우 하단의 </a:t>
            </a:r>
            <a:r>
              <a:rPr lang="en-US" altLang="ko-KR"/>
              <a:t>Record</a:t>
            </a:r>
            <a:r>
              <a:rPr lang="ko-KR" altLang="en-US"/>
              <a:t>와 </a:t>
            </a:r>
            <a:r>
              <a:rPr lang="en-US" altLang="ko-KR"/>
              <a:t>Stop</a:t>
            </a:r>
            <a:r>
              <a:rPr lang="ko-KR" altLang="en-US"/>
              <a:t>버튼을 눌러 기록을 시작하거나 멈춘다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패킷 캡처가 완료되면 로그들이 </a:t>
            </a:r>
            <a:r>
              <a:rPr lang="en-US" altLang="ko-KR"/>
              <a:t>Log Directory</a:t>
            </a:r>
            <a:r>
              <a:rPr lang="ko-KR" altLang="en-US"/>
              <a:t>에 드롭다운 메뉴 형태로 나타난다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해당 실습 데이터는 </a:t>
            </a:r>
            <a:r>
              <a:rPr lang="en-US" altLang="ko-KR"/>
              <a:t>cansniffer</a:t>
            </a:r>
            <a:r>
              <a:rPr lang="ko-KR" altLang="en-US"/>
              <a:t>에 의해 </a:t>
            </a:r>
            <a:r>
              <a:rPr lang="en-US" altLang="ko-KR"/>
              <a:t>ID</a:t>
            </a:r>
            <a:r>
              <a:rPr lang="ko-KR" altLang="en-US"/>
              <a:t> 기준으로 그룹화된 것이다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400" y="2419350"/>
            <a:ext cx="4208335" cy="213971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75380" t="10710" b="6870"/>
          <a:stretch>
            <a:fillRect/>
          </a:stretch>
        </p:blipFill>
        <p:spPr>
          <a:xfrm>
            <a:off x="6705600" y="1809750"/>
            <a:ext cx="1320799" cy="2971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72740" y="1602205"/>
            <a:ext cx="4708200" cy="5334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연결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2567940" y="1796514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2872740" y="34902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6" name="텍스트 개체 틀 2"/>
          <p:cNvSpPr txBox="1"/>
          <p:nvPr/>
        </p:nvSpPr>
        <p:spPr>
          <a:xfrm>
            <a:off x="2872740" y="2190751"/>
            <a:ext cx="604266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0">
            <a:off x="2567940" y="2385060"/>
            <a:ext cx="251460" cy="186690"/>
            <a:chOff x="3200400" y="3867150"/>
            <a:chExt cx="251460" cy="186690"/>
          </a:xfrm>
        </p:grpSpPr>
        <p:sp>
          <p:nvSpPr>
            <p:cNvPr id="18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19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20" name="텍스트 개체 틀 2"/>
          <p:cNvSpPr txBox="1"/>
          <p:nvPr/>
        </p:nvSpPr>
        <p:spPr>
          <a:xfrm>
            <a:off x="2872740" y="3291643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을 이용한 백그라운드 노이즈 생성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2567940" y="3485952"/>
            <a:ext cx="251460" cy="186690"/>
            <a:chOff x="3200400" y="3867150"/>
            <a:chExt cx="251460" cy="186690"/>
          </a:xfrm>
        </p:grpSpPr>
        <p:sp>
          <p:nvSpPr>
            <p:cNvPr id="22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23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40" name="텍스트 개체 틀 2"/>
          <p:cNvSpPr txBox="1"/>
          <p:nvPr/>
        </p:nvSpPr>
        <p:spPr>
          <a:xfrm>
            <a:off x="2872740" y="2647950"/>
            <a:ext cx="604266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wireshark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candump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  <p:sp>
        <p:nvSpPr>
          <p:cNvPr id="41" name="텍스트 개체 틀 2"/>
          <p:cNvSpPr txBox="1"/>
          <p:nvPr/>
        </p:nvSpPr>
        <p:spPr>
          <a:xfrm>
            <a:off x="2872740" y="3943350"/>
            <a:ext cx="604266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ICSim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설정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ICSim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버스 트래픽 읽기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ICSim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난이도 변경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패킷 기록과 재생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Kayak</a:t>
            </a:r>
            <a:r>
              <a:rPr lang="ko-KR" altLang="en-US"/>
              <a:t>을 통한 로그 파일 내용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Kayak</a:t>
            </a:r>
            <a:r>
              <a:rPr lang="ko-KR" altLang="en-US"/>
              <a:t> 로그 파일을 열어보면 아래와 같은 코드를 볼 수 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candump</a:t>
            </a:r>
            <a:r>
              <a:rPr lang="ko-KR" altLang="en-US"/>
              <a:t>에 의해 순차적으로 저장된 로그이다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속성 데이터</a:t>
            </a:r>
            <a:r>
              <a:rPr lang="en-US" altLang="ko-KR"/>
              <a:t>(PLATFORM, DESCRIPTION, DEVICE_ALIAS)</a:t>
            </a:r>
            <a:r>
              <a:rPr lang="ko-KR" altLang="en-US"/>
              <a:t>를 제외하고 생성된 로그는 </a:t>
            </a:r>
            <a:r>
              <a:rPr lang="en-US" altLang="ko-KR"/>
              <a:t>can-utils</a:t>
            </a:r>
            <a:r>
              <a:rPr lang="ko-KR" altLang="en-US"/>
              <a:t> 패키지에 의해 </a:t>
            </a:r>
            <a:endParaRPr lang="ko-KR" altLang="en-US"/>
          </a:p>
          <a:p>
            <a:pPr marL="541338" lvl="3" indent="0">
              <a:buNone/>
              <a:defRPr/>
            </a:pPr>
            <a:r>
              <a:rPr lang="ko-KR" altLang="en-US"/>
              <a:t>   캡쳐된 것과 유사하다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marL="541338" lvl="3" indent="0">
              <a:buNone/>
              <a:defRPr/>
            </a:pPr>
            <a:endParaRPr lang="ko-KR" altLang="en-US"/>
          </a:p>
          <a:p>
            <a:pPr lvl="3">
              <a:defRPr/>
            </a:pPr>
            <a:r>
              <a:rPr lang="ko-KR" altLang="en-US"/>
              <a:t>① </a:t>
            </a:r>
            <a:r>
              <a:rPr lang="en-US" altLang="ko-KR"/>
              <a:t>:</a:t>
            </a:r>
            <a:r>
              <a:rPr lang="ko-KR" altLang="en-US"/>
              <a:t> 타임스탬프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② </a:t>
            </a:r>
            <a:r>
              <a:rPr lang="en-US" altLang="ko-KR"/>
              <a:t>:</a:t>
            </a:r>
            <a:r>
              <a:rPr lang="ko-KR" altLang="en-US"/>
              <a:t> 버스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③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Arbitration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와 데이터 부분이 </a:t>
            </a:r>
            <a:r>
              <a:rPr lang="en-US" altLang="ko-KR"/>
              <a:t>#</a:t>
            </a:r>
            <a:r>
              <a:rPr lang="ko-KR" altLang="en-US"/>
              <a:t> 기호를 이용해 구분돼 있다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패킷을 재생하려면 </a:t>
            </a:r>
            <a:r>
              <a:rPr lang="en-US" altLang="ko-KR"/>
              <a:t>Log Description</a:t>
            </a:r>
            <a:r>
              <a:rPr lang="ko-KR" altLang="en-US"/>
              <a:t>에서 오른쪽 마우스를 클릭하고</a:t>
            </a:r>
            <a:r>
              <a:rPr lang="en-US" altLang="ko-KR"/>
              <a:t>,</a:t>
            </a:r>
            <a:r>
              <a:rPr lang="ko-KR" altLang="en-US"/>
              <a:t> 기록된 데이터를 열면 된다</a:t>
            </a:r>
            <a:r>
              <a:rPr lang="en-US" altLang="ko-KR"/>
              <a:t>.</a:t>
            </a:r>
            <a:endParaRPr lang="en-US" altLang="ko-KR"/>
          </a:p>
          <a:p>
            <a:pPr marL="533400" lvl="3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14400" y="1962150"/>
            <a:ext cx="41910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PLATFORM NO_PLATFORM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DESCRIPTION “No description”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DEVICE_ALIAS OBD Port slcan0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(1094.141850)      slcan0      128#a20001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(1094.141863)      slcan0      380#02020000e0007e0e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(1094.141865)      slcan0      388#0110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(1094.144851)      slcan0      110#0000000000000000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000">
                <a:solidFill>
                  <a:schemeClr val="dk1"/>
                </a:solidFill>
              </a:rPr>
              <a:t>(1094.144857)      slcan0      120#f289632003200320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914400" y="2495550"/>
            <a:ext cx="990600" cy="762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981199" y="2495550"/>
            <a:ext cx="457200" cy="7620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2514600" y="2495550"/>
            <a:ext cx="1600200" cy="76200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219200" y="3194685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 b="1">
                <a:solidFill>
                  <a:schemeClr val="accent2"/>
                </a:solidFill>
              </a:rPr>
              <a:t>①</a:t>
            </a:r>
            <a:endParaRPr lang="ko-KR" altLang="en-US" sz="1300" b="1">
              <a:solidFill>
                <a:schemeClr val="accent2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057400" y="3181350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124200" y="3181350"/>
            <a:ext cx="304800" cy="291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패킷 기록과 재생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candump</a:t>
            </a:r>
            <a:r>
              <a:rPr lang="ko-KR" altLang="en-US"/>
              <a:t>의 </a:t>
            </a:r>
            <a:r>
              <a:rPr lang="en-US" altLang="ko-KR"/>
              <a:t>-l</a:t>
            </a:r>
            <a:r>
              <a:rPr lang="ko-KR" altLang="en-US"/>
              <a:t> 옵션을 이용해 생성된 로그 파일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914400" y="1276350"/>
            <a:ext cx="4191000" cy="7620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(1442245115.027238)      slcan0      166#D0320018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(1442245115.028348)      slcan0      158#0000000000000019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(1442245115.028370)      slcan0      161#000005500108001C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(1442245115.028377)      slcan0      191#010010A141000B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창의적인 패킷 분석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Kayak</a:t>
            </a:r>
            <a:r>
              <a:rPr lang="ko-KR" altLang="en-US" b="1"/>
              <a:t>을 이용해 문 열림 제어 분석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단일 </a:t>
            </a:r>
            <a:r>
              <a:rPr lang="en-US" altLang="ko-KR"/>
              <a:t>CAN</a:t>
            </a:r>
            <a:r>
              <a:rPr lang="ko-KR" altLang="en-US"/>
              <a:t> 패킷의 기능을 식별하기 위한 범용적인 방법</a:t>
            </a:r>
            <a:endParaRPr lang="ko-KR" altLang="en-US"/>
          </a:p>
          <a:p>
            <a:pPr marL="541338" lvl="3" indent="0">
              <a:buNone/>
              <a:defRPr/>
            </a:pPr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기록 버튼을 누른다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패킷 발생</a:t>
            </a:r>
            <a:r>
              <a:rPr lang="en-US" altLang="ko-KR"/>
              <a:t>)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차량 문을 여는 것과 같은 물리적인 동작을 수행한다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기록을 멈춘다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4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재생한다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5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단계에서 했던 동작이 발생하는지 확인한다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pSp>
        <p:nvGrpSpPr>
          <p:cNvPr id="31" name="Add Shape"/>
          <p:cNvGrpSpPr/>
          <p:nvPr/>
        </p:nvGrpSpPr>
        <p:grpSpPr>
          <a:xfrm rot="0">
            <a:off x="5257799" y="819150"/>
            <a:ext cx="3429000" cy="3962400"/>
            <a:chOff x="5257800" y="742950"/>
            <a:chExt cx="3276600" cy="4114800"/>
          </a:xfrm>
        </p:grpSpPr>
        <p:sp>
          <p:nvSpPr>
            <p:cNvPr id="4" name=""/>
            <p:cNvSpPr/>
            <p:nvPr/>
          </p:nvSpPr>
          <p:spPr>
            <a:xfrm>
              <a:off x="5562600" y="742950"/>
              <a:ext cx="1143000" cy="381000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shade val="2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700" b="1">
                  <a:solidFill>
                    <a:schemeClr val="dk1"/>
                  </a:solidFill>
                </a:rPr>
                <a:t>기록된 데이터의 </a:t>
              </a:r>
              <a:endParaRPr lang="ko-KR" altLang="en-US" sz="700" b="1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dk1"/>
                  </a:solidFill>
                </a:rPr>
                <a:t>절반 삭제</a:t>
              </a:r>
              <a:endParaRPr lang="ko-KR" altLang="en-US" sz="700" b="1">
                <a:solidFill>
                  <a:schemeClr val="dk1"/>
                </a:solidFill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5562600" y="1352550"/>
              <a:ext cx="1143000" cy="381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앞 절반 데이터 실행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7239000" y="2343150"/>
              <a:ext cx="1295400" cy="30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뒤쪽 절반 데이터 실행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7244080" y="4552950"/>
              <a:ext cx="1290320" cy="30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기록된 내용이 없음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5562600" y="4552950"/>
              <a:ext cx="1143000" cy="30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성공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5562600" y="1962150"/>
              <a:ext cx="1143000" cy="1066800"/>
            </a:xfrm>
            <a:prstGeom prst="diamond">
              <a:avLst/>
            </a:prstGeom>
            <a:noFill/>
            <a:ln w="127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600" b="1">
                  <a:solidFill>
                    <a:schemeClr val="dk1"/>
                  </a:solidFill>
                </a:rPr>
                <a:t>문이 열렸는가</a:t>
              </a:r>
              <a:r>
                <a:rPr lang="en-US" altLang="ko-KR" sz="600" b="1">
                  <a:solidFill>
                    <a:schemeClr val="dk1"/>
                  </a:solidFill>
                </a:rPr>
                <a:t>?</a:t>
              </a:r>
              <a:endParaRPr lang="en-US" altLang="ko-KR" sz="600" b="1">
                <a:solidFill>
                  <a:schemeClr val="dk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5567680" y="3257550"/>
              <a:ext cx="1137920" cy="1066800"/>
            </a:xfrm>
            <a:prstGeom prst="diamond">
              <a:avLst/>
            </a:prstGeom>
            <a:noFill/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문 열림 패킷이 식별 가능한가</a:t>
              </a:r>
              <a:r>
                <a: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7315200" y="3257550"/>
              <a:ext cx="1143000" cy="1066800"/>
            </a:xfrm>
            <a:prstGeom prst="diamond">
              <a:avLst/>
            </a:prstGeom>
            <a:noFill/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문이 열렸는가</a:t>
              </a:r>
              <a:r>
                <a: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4" name=""/>
            <p:cNvCxnSpPr>
              <a:stCxn id="10" idx="1"/>
              <a:endCxn id="4" idx="1"/>
            </p:cNvCxnSpPr>
            <p:nvPr/>
          </p:nvCxnSpPr>
          <p:spPr>
            <a:xfrm flipH="1" flipV="1">
              <a:off x="5562600" y="933450"/>
              <a:ext cx="5080" cy="2857500"/>
            </a:xfrm>
            <a:prstGeom prst="bentConnector3">
              <a:avLst>
                <a:gd name="adj1" fmla="val 6205873"/>
              </a:avLst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"/>
            <p:cNvCxnSpPr>
              <a:stCxn id="9" idx="3"/>
              <a:endCxn id="6" idx="1"/>
            </p:cNvCxnSpPr>
            <p:nvPr/>
          </p:nvCxnSpPr>
          <p:spPr>
            <a:xfrm>
              <a:off x="6705600" y="2495550"/>
              <a:ext cx="533400" cy="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"/>
            <p:cNvCxnSpPr>
              <a:stCxn id="11" idx="1"/>
              <a:endCxn id="10" idx="3"/>
            </p:cNvCxnSpPr>
            <p:nvPr/>
          </p:nvCxnSpPr>
          <p:spPr>
            <a:xfrm rot="10800000">
              <a:off x="6705600" y="379095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"/>
            <p:cNvCxnSpPr>
              <a:stCxn id="9" idx="2"/>
              <a:endCxn id="10" idx="0"/>
            </p:cNvCxnSpPr>
            <p:nvPr/>
          </p:nvCxnSpPr>
          <p:spPr>
            <a:xfrm rot="16200000" flipH="1">
              <a:off x="6021070" y="3141980"/>
              <a:ext cx="228600" cy="254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"/>
            <p:cNvCxnSpPr>
              <a:stCxn id="4" idx="2"/>
              <a:endCxn id="5" idx="0"/>
            </p:cNvCxnSpPr>
            <p:nvPr/>
          </p:nvCxnSpPr>
          <p:spPr>
            <a:xfrm rot="16200000" flipH="1">
              <a:off x="6019800" y="1238250"/>
              <a:ext cx="228600" cy="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"/>
            <p:cNvCxnSpPr>
              <a:stCxn id="5" idx="2"/>
              <a:endCxn id="9" idx="0"/>
            </p:cNvCxnSpPr>
            <p:nvPr/>
          </p:nvCxnSpPr>
          <p:spPr>
            <a:xfrm rot="16200000" flipH="1">
              <a:off x="6019800" y="1847850"/>
              <a:ext cx="228600" cy="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"/>
            <p:cNvCxnSpPr>
              <a:stCxn id="10" idx="2"/>
              <a:endCxn id="8" idx="0"/>
            </p:cNvCxnSpPr>
            <p:nvPr/>
          </p:nvCxnSpPr>
          <p:spPr>
            <a:xfrm rot="5400000">
              <a:off x="6021070" y="4437380"/>
              <a:ext cx="228600" cy="254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"/>
            <p:cNvCxnSpPr>
              <a:stCxn id="6" idx="2"/>
              <a:endCxn id="11" idx="0"/>
            </p:cNvCxnSpPr>
            <p:nvPr/>
          </p:nvCxnSpPr>
          <p:spPr>
            <a:xfrm rot="16200000" flipH="1">
              <a:off x="7581900" y="2952750"/>
              <a:ext cx="609600" cy="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>
              <a:stCxn id="11" idx="2"/>
              <a:endCxn id="7" idx="0"/>
            </p:cNvCxnSpPr>
            <p:nvPr/>
          </p:nvCxnSpPr>
          <p:spPr>
            <a:xfrm rot="16200000" flipH="1">
              <a:off x="7773670" y="4437380"/>
              <a:ext cx="228600" cy="2540"/>
            </a:xfrm>
            <a:prstGeom prst="straightConnector1">
              <a:avLst/>
            </a:prstGeom>
            <a:ln w="12700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"/>
            <p:cNvSpPr txBox="1"/>
            <p:nvPr/>
          </p:nvSpPr>
          <p:spPr>
            <a:xfrm>
              <a:off x="5867398" y="2992754"/>
              <a:ext cx="304801" cy="2012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700" b="1"/>
                <a:t>예</a:t>
              </a:r>
              <a:endParaRPr lang="ko-KR" altLang="en-US" sz="700" b="1"/>
            </a:p>
          </p:txBody>
        </p:sp>
        <p:sp>
          <p:nvSpPr>
            <p:cNvPr id="25" name=""/>
            <p:cNvSpPr txBox="1"/>
            <p:nvPr/>
          </p:nvSpPr>
          <p:spPr>
            <a:xfrm>
              <a:off x="6629398" y="2299335"/>
              <a:ext cx="457198" cy="2022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아니오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6" name=""/>
            <p:cNvSpPr txBox="1"/>
            <p:nvPr/>
          </p:nvSpPr>
          <p:spPr>
            <a:xfrm>
              <a:off x="7467598" y="4280535"/>
              <a:ext cx="457199" cy="1993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아니오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7" name=""/>
            <p:cNvSpPr txBox="1"/>
            <p:nvPr/>
          </p:nvSpPr>
          <p:spPr>
            <a:xfrm>
              <a:off x="5257800" y="3594734"/>
              <a:ext cx="457198" cy="20266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아니오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8" name=""/>
            <p:cNvSpPr txBox="1"/>
            <p:nvPr/>
          </p:nvSpPr>
          <p:spPr>
            <a:xfrm>
              <a:off x="5867398" y="4288155"/>
              <a:ext cx="304801" cy="2016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예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9" name=""/>
            <p:cNvSpPr txBox="1"/>
            <p:nvPr/>
          </p:nvSpPr>
          <p:spPr>
            <a:xfrm>
              <a:off x="7086599" y="3594734"/>
              <a:ext cx="304800" cy="20266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예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창의적인 패킷 분석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Kayak</a:t>
            </a:r>
            <a:r>
              <a:rPr lang="ko-KR" altLang="en-US" b="1"/>
              <a:t>을 이용해 문 열림 제어 분석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원하는 동작을 하기 위한 패킷의 기록이 완료되면 알고리즘 방법을 이용해 노이즈를 제거하고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CAN</a:t>
            </a:r>
            <a:r>
              <a:rPr lang="ko-KR" altLang="en-US"/>
              <a:t> 버스를 통해 문을 열기 위해 필요한 패킷과 비트들의 위치를 찾는다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이제 어떤 비트들이 차량의 문을 열기 위해 사용되는지 그 하나의 패킷을 식별하기 위해 반 정도의 캡처된 패킷을 갖고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가장 빠른 분석 방법은 스니퍼를 이용해 의심이 가는 </a:t>
            </a:r>
            <a:r>
              <a:rPr lang="en-US" altLang="ko-KR"/>
              <a:t>Arbitration ID</a:t>
            </a:r>
            <a:r>
              <a:rPr lang="ko-KR" altLang="en-US"/>
              <a:t>를 필터링해 분석하는 것이다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차량의 뒷문을 열고 필터링해둔 패킷의 바이트가 어떻게 변하는지 확인해본다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이 과정을 통해 차량 문을 열기 위해 정확히 어떤 비트가 변경돼야하는지 알 수 있게 될 것이다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0" y="3200400"/>
            <a:ext cx="150495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창의적인 패킷 분석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can-utils</a:t>
            </a:r>
            <a:r>
              <a:rPr lang="ko-KR" altLang="en-US" b="1"/>
              <a:t>를 이용한 차량 문 열림 제어 분석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can-utils</a:t>
            </a:r>
            <a:r>
              <a:rPr lang="ko-KR" altLang="en-US"/>
              <a:t>를 이용해 패킷을 분석할 때는 </a:t>
            </a:r>
            <a:r>
              <a:rPr lang="en-US" altLang="ko-KR"/>
              <a:t>candump</a:t>
            </a:r>
            <a:r>
              <a:rPr lang="ko-KR" altLang="en-US"/>
              <a:t>를 이용해 기록하고</a:t>
            </a:r>
            <a:r>
              <a:rPr lang="en-US" altLang="ko-KR"/>
              <a:t>,</a:t>
            </a:r>
            <a:r>
              <a:rPr lang="ko-KR" altLang="en-US"/>
              <a:t> 기록된 로그 파일을 </a:t>
            </a:r>
            <a:r>
              <a:rPr lang="en-US" altLang="ko-KR"/>
              <a:t>canplayer</a:t>
            </a:r>
            <a:r>
              <a:rPr lang="ko-KR" altLang="en-US"/>
              <a:t>를 통해 재생할 수 있다</a:t>
            </a:r>
            <a:r>
              <a:rPr lang="en-US" altLang="ko-KR"/>
              <a:t>.</a:t>
            </a:r>
            <a:r>
              <a:rPr lang="ko-KR" altLang="en-US"/>
              <a:t> 또한 재생 전 로그 파일은 텍스트 편집기를 이용해 수정할 수도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하나의 패킷을 식별하게 되면 어떤 바이트나 비트가 대상 차량의 특정 기능을 제어하는지 확인하기 위해 </a:t>
            </a:r>
            <a:r>
              <a:rPr lang="en-US" altLang="ko-KR"/>
              <a:t>cansend</a:t>
            </a:r>
            <a:r>
              <a:rPr lang="ko-KR" altLang="en-US"/>
              <a:t>를 활용할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ex)</a:t>
            </a:r>
            <a:r>
              <a:rPr lang="ko-KR" altLang="en-US"/>
              <a:t> 로그 파일의 절반을 제거하는 과정에서 차량의 문을 여는 하나의 </a:t>
            </a:r>
            <a:r>
              <a:rPr lang="en-US" altLang="ko-KR"/>
              <a:t>ID</a:t>
            </a:r>
            <a:r>
              <a:rPr lang="ko-KR" altLang="en-US"/>
              <a:t>를 식별할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4">
              <a:defRPr/>
            </a:pPr>
            <a:r>
              <a:rPr lang="ko-KR" altLang="en-US"/>
              <a:t>각각의 바이트를 수정해 재생할 수 있으며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cansniffer</a:t>
            </a:r>
            <a:r>
              <a:rPr lang="ko-KR" altLang="en-US"/>
              <a:t>의 </a:t>
            </a:r>
            <a:r>
              <a:rPr lang="en-US" altLang="ko-KR"/>
              <a:t>+300</a:t>
            </a:r>
            <a:r>
              <a:rPr lang="ko-KR" altLang="en-US"/>
              <a:t> 옵션을 이용해 </a:t>
            </a:r>
            <a:r>
              <a:rPr lang="en-US" altLang="ko-KR"/>
              <a:t>Arbitration ID</a:t>
            </a:r>
            <a:r>
              <a:rPr lang="ko-KR" altLang="en-US"/>
              <a:t>가 </a:t>
            </a:r>
            <a:r>
              <a:rPr lang="en-US" altLang="ko-KR"/>
              <a:t>300</a:t>
            </a:r>
            <a:r>
              <a:rPr lang="ko-KR" altLang="en-US"/>
              <a:t>인 패킷만 필터링하고</a:t>
            </a:r>
            <a:r>
              <a:rPr lang="en-US" altLang="ko-KR"/>
              <a:t>,</a:t>
            </a:r>
            <a:r>
              <a:rPr lang="ko-KR" altLang="en-US"/>
              <a:t> 문이 열릴 때 어떤 바이트가 변화하는지 모니터링할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위 샘플의 </a:t>
            </a:r>
            <a:r>
              <a:rPr lang="en-US" altLang="ko-KR"/>
              <a:t>6</a:t>
            </a:r>
            <a:r>
              <a:rPr lang="ko-KR" altLang="en-US"/>
              <a:t>번째 바이트</a:t>
            </a:r>
            <a:r>
              <a:rPr lang="en-US" altLang="ko-KR"/>
              <a:t>(0x0F)</a:t>
            </a:r>
            <a:r>
              <a:rPr lang="ko-KR" altLang="en-US"/>
              <a:t>가 차량 문을 열리게 제어하는 것이라면 </a:t>
            </a:r>
            <a:r>
              <a:rPr lang="en-US" altLang="ko-KR"/>
              <a:t>6</a:t>
            </a:r>
            <a:r>
              <a:rPr lang="ko-KR" altLang="en-US"/>
              <a:t>번째 바이트가 </a:t>
            </a:r>
            <a:r>
              <a:rPr lang="en-US" altLang="ko-KR"/>
              <a:t>0x00</a:t>
            </a:r>
            <a:r>
              <a:rPr lang="ko-KR" altLang="en-US"/>
              <a:t>이면 문이 열리고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0x0F</a:t>
            </a:r>
            <a:r>
              <a:rPr lang="ko-KR" altLang="en-US"/>
              <a:t>면 문이 잠길 것이라는 것을 알 수 있게 된다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분석한 내용이 맞는지 </a:t>
            </a:r>
            <a:r>
              <a:rPr lang="en-US" altLang="ko-KR"/>
              <a:t>cansend</a:t>
            </a:r>
            <a:r>
              <a:rPr lang="ko-KR" altLang="en-US"/>
              <a:t>를 통해 검증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4">
              <a:defRPr/>
            </a:pPr>
            <a:r>
              <a:rPr lang="ko-KR" altLang="en-US"/>
              <a:t>위 패킷이 전송되고 차량의 모든 문이 잠긴다면 성공적으로 차량 문을 여는 동작을 제어하는 패킷을 식별한 것이다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0x0F</a:t>
            </a:r>
            <a:r>
              <a:rPr lang="ko-KR" altLang="en-US"/>
              <a:t> 부분을 변경하면 어떤 동작이 발생할까</a:t>
            </a:r>
            <a:r>
              <a:rPr lang="en-US" altLang="ko-KR"/>
              <a:t>?</a:t>
            </a:r>
            <a:r>
              <a:rPr lang="ko-KR" altLang="en-US"/>
              <a:t> 확인하기 위해 </a:t>
            </a:r>
            <a:r>
              <a:rPr lang="en-US" altLang="ko-KR"/>
              <a:t>0x01</a:t>
            </a:r>
            <a:r>
              <a:rPr lang="ko-KR" altLang="en-US"/>
              <a:t>로 설정해 패킷을 전송해본다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143000" y="2114550"/>
            <a:ext cx="33528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slcan0    300    [8]    00  00  84  00  00  0F  00  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1142999" y="3257550"/>
            <a:ext cx="33528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cansend slcan0 300#00008400000F0000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143000" y="3943350"/>
            <a:ext cx="33528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cansend slcan0 300#0000840000010000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창의적인 패킷 분석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can-utils</a:t>
            </a:r>
            <a:r>
              <a:rPr lang="ko-KR" altLang="en-US" b="1"/>
              <a:t>를 이용한 차량 문 열림 제어 분석</a:t>
            </a:r>
            <a:endParaRPr lang="ko-KR" altLang="en-US" b="1"/>
          </a:p>
          <a:p>
            <a:pPr lvl="1">
              <a:defRPr/>
            </a:pPr>
            <a:endParaRPr lang="ko-KR" altLang="en-US" b="1"/>
          </a:p>
          <a:p>
            <a:pPr marL="358775" lvl="2" indent="0">
              <a:buNone/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0x01</a:t>
            </a:r>
            <a:r>
              <a:rPr lang="ko-KR" altLang="en-US"/>
              <a:t>로 설정해 패킷을 전송하면 오직 운전석 측의 문만이 잠기고 다른 곳은 열린 상태인 것을 관찰할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0x02</a:t>
            </a:r>
            <a:r>
              <a:rPr lang="ko-KR" altLang="en-US"/>
              <a:t>로 설정해 전송하면 운전석 열 조수석 측의 문만 잠길 것이다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0x03</a:t>
            </a:r>
            <a:r>
              <a:rPr lang="ko-KR" altLang="en-US"/>
              <a:t>으로 설정하면 운전석 열의 양측 문이 모두 잠긴다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패킷을 </a:t>
            </a:r>
            <a:r>
              <a:rPr lang="en-US" altLang="ko-KR"/>
              <a:t>2</a:t>
            </a:r>
            <a:r>
              <a:rPr lang="ko-KR" altLang="en-US"/>
              <a:t>진수로 표현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첫 번째 비트는 운전석 측의 문</a:t>
            </a:r>
            <a:r>
              <a:rPr lang="en-US" altLang="ko-KR"/>
              <a:t>,</a:t>
            </a:r>
            <a:r>
              <a:rPr lang="ko-KR" altLang="en-US"/>
              <a:t> 두 번째 비트는 전열 조수석 측의 문이다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비트가 </a:t>
            </a:r>
            <a:r>
              <a:rPr lang="en-US" altLang="ko-KR"/>
              <a:t>1</a:t>
            </a:r>
            <a:r>
              <a:rPr lang="ko-KR" altLang="en-US"/>
              <a:t>로 설정되면 잠기고 </a:t>
            </a:r>
            <a:r>
              <a:rPr lang="en-US" altLang="ko-KR"/>
              <a:t>0</a:t>
            </a:r>
            <a:r>
              <a:rPr lang="ko-KR" altLang="en-US"/>
              <a:t>이면 열린다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0x0F</a:t>
            </a:r>
            <a:r>
              <a:rPr lang="ko-KR" altLang="en-US"/>
              <a:t>를 보내면 모든 비트가 </a:t>
            </a:r>
            <a:r>
              <a:rPr lang="en-US" altLang="ko-KR"/>
              <a:t>1</a:t>
            </a:r>
            <a:r>
              <a:rPr lang="ko-KR" altLang="en-US"/>
              <a:t>로 설정돼 모든 문이 잠긴다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비트를</a:t>
            </a:r>
            <a:r>
              <a:rPr lang="en-US" altLang="ko-KR"/>
              <a:t> </a:t>
            </a:r>
            <a:r>
              <a:rPr lang="ko-KR" altLang="en-US"/>
              <a:t>설정하고 전송한 뒤 응답을 받지 못했다면 전혀 사용되지 않는 비트이거나 단순히 향후 사용되기 위해 예약된 비트일 수도 있다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38200" y="1276350"/>
            <a:ext cx="33528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cansend slcan0 300#0000840000010000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990600" y="2190750"/>
            <a:ext cx="1523999" cy="7620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0x00 = 00000000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0x01 = 00000001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0x02 = 00000010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0x03 = 00000011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990600" y="3486150"/>
            <a:ext cx="1523999" cy="2286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0x0F = 00001111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엔진 속도계 정보 읽어오기</a:t>
            </a:r>
            <a:endParaRPr lang="ko-KR" altLang="en-US" b="1"/>
          </a:p>
          <a:p>
            <a:pPr lvl="2">
              <a:defRPr/>
            </a:pPr>
            <a:r>
              <a:rPr lang="ko-KR" altLang="en-US"/>
              <a:t>진단 코드들은 차량의 속도를 알려주지만 속도를 설정하기 위해 사용되지는 않는다</a:t>
            </a:r>
            <a:r>
              <a:rPr lang="en-US" altLang="ko-KR"/>
              <a:t>.</a:t>
            </a:r>
            <a:r>
              <a:rPr lang="ko-KR" altLang="en-US"/>
              <a:t> 따라서 무엇을 이용하면 차량 계기판에서 속도를 읽어 들이는 기능을 제어할 수 있는지 확인해볼 필요가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공간 효율 측면에서 </a:t>
            </a:r>
            <a:r>
              <a:rPr lang="en-US" altLang="ko-KR"/>
              <a:t>RPM</a:t>
            </a:r>
            <a:r>
              <a:rPr lang="ko-KR" altLang="en-US"/>
              <a:t> 값은 </a:t>
            </a:r>
            <a:r>
              <a:rPr lang="en-US" altLang="ko-KR"/>
              <a:t>Hex</a:t>
            </a:r>
            <a:r>
              <a:rPr lang="ko-KR" altLang="en-US"/>
              <a:t> 형태로는 계기판에 표시되지 않는다</a:t>
            </a:r>
            <a:r>
              <a:rPr lang="en-US" altLang="ko-KR"/>
              <a:t>.</a:t>
            </a:r>
            <a:r>
              <a:rPr lang="ko-KR" altLang="en-US"/>
              <a:t> 대신 </a:t>
            </a:r>
            <a:r>
              <a:rPr lang="en-US" altLang="ko-KR"/>
              <a:t>1000RPM</a:t>
            </a:r>
            <a:r>
              <a:rPr lang="ko-KR" altLang="en-US"/>
              <a:t>은 </a:t>
            </a:r>
            <a:r>
              <a:rPr lang="en-US" altLang="ko-KR"/>
              <a:t>0xFA0</a:t>
            </a:r>
            <a:r>
              <a:rPr lang="ko-KR" altLang="en-US"/>
              <a:t>이라는 </a:t>
            </a:r>
            <a:r>
              <a:rPr lang="en-US" altLang="ko-KR"/>
              <a:t>Hex</a:t>
            </a:r>
            <a:r>
              <a:rPr lang="ko-KR" altLang="en-US"/>
              <a:t> 형태로 변환된다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이 값은 주로 시프트 연산 방식으로 표현된다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UDS</a:t>
            </a:r>
            <a:r>
              <a:rPr lang="ko-KR" altLang="en-US"/>
              <a:t> 프로토콜에서는 이 값이 다음과 값이 연산된다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차량은 </a:t>
            </a:r>
            <a:r>
              <a:rPr lang="en-US" altLang="ko-KR"/>
              <a:t>RPM</a:t>
            </a:r>
            <a:r>
              <a:rPr lang="ko-KR" altLang="en-US"/>
              <a:t> 값을 특정 방식으로 압축하기 때문에 </a:t>
            </a:r>
            <a:r>
              <a:rPr lang="en-US" altLang="ko-KR"/>
              <a:t>CAN </a:t>
            </a:r>
            <a:r>
              <a:rPr lang="ko-KR" altLang="en-US"/>
              <a:t>트래픽을 모니터링하는 동시에 데이터 변화를 확인하기 위해 </a:t>
            </a:r>
            <a:r>
              <a:rPr lang="en-US" altLang="ko-KR"/>
              <a:t>RPM</a:t>
            </a:r>
            <a:r>
              <a:rPr lang="ko-KR" altLang="en-US"/>
              <a:t> 진단 질의 요청을 할 수 없다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진단 데이터 값을 찾아 패킷을 설정했더라도 차량에서 사용하는 실제 패킷이나 데이터 값이 아니다</a:t>
            </a:r>
            <a:r>
              <a:rPr lang="en-US" altLang="ko-KR"/>
              <a:t>.</a:t>
            </a:r>
            <a:r>
              <a:rPr lang="ko-KR" altLang="en-US"/>
              <a:t> 따라서 </a:t>
            </a:r>
            <a:r>
              <a:rPr lang="en-US" altLang="ko-KR"/>
              <a:t>CAN</a:t>
            </a:r>
            <a:r>
              <a:rPr lang="ko-KR" altLang="en-US"/>
              <a:t> 패킷을 리버싱해 실제 값을 찾을 필요가 있다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"/>
              <p:cNvSpPr>
                <a:spLocks noResize="1" noChangeShapeType="1" noTextEdit="1"/>
              </p:cNvSpPr>
              <p:nvPr/>
            </p:nvSpPr>
            <p:spPr>
              <a:xfrm>
                <a:off x="2981325" y="2457450"/>
                <a:ext cx="3181350" cy="571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200">
                              <a:latin typeface="Cambria Math"/>
                              <a:sym typeface="Cambria Math"/>
                            </a:rPr>
                            <m:t>(첫 번째 바이트</m:t>
                          </m:r>
                          <m:r>
                            <a:rPr sz="1200">
                              <a:latin typeface="Cambria Math"/>
                              <a:sym typeface="Cambria Math"/>
                            </a:rPr>
                            <m:t>×</m:t>
                          </m:r>
                          <m:r>
                            <a:rPr sz="1200">
                              <a:latin typeface="Cambria Math"/>
                              <a:sym typeface="Cambria Math"/>
                            </a:rPr>
                            <m:t>256)+두 번째 바이트</m:t>
                          </m:r>
                        </m:num>
                        <m:den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4" name=""/>
              <p:cNvSpPr txBox="1"/>
              <p:nvPr/>
            </p:nvSpPr>
            <p:spPr>
              <a:xfrm>
                <a:off x="2981325" y="2457450"/>
                <a:ext cx="3181350" cy="571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엔진 속도계 정보 읽어오기</a:t>
            </a:r>
            <a:endParaRPr lang="ko-KR" altLang="en-US" b="1"/>
          </a:p>
          <a:p>
            <a:pPr lvl="2">
              <a:defRPr/>
            </a:pPr>
            <a:r>
              <a:rPr lang="ko-KR" altLang="en-US"/>
              <a:t>차량 문을 여는 제어 동작을 분석하는 것과 동일한 단계를 적용한다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기록 버튼을 누른다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가속 페달을 밟는다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기록을 멈춘다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재생한다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엔진 속도계의 게이지에 변화가 있는지 확인한다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pSp>
        <p:nvGrpSpPr>
          <p:cNvPr id="4" name="Add Shape"/>
          <p:cNvGrpSpPr/>
          <p:nvPr/>
        </p:nvGrpSpPr>
        <p:grpSpPr>
          <a:xfrm rot="0">
            <a:off x="5334000" y="819150"/>
            <a:ext cx="3428999" cy="3962400"/>
            <a:chOff x="5257800" y="742950"/>
            <a:chExt cx="3276599" cy="4114800"/>
          </a:xfrm>
        </p:grpSpPr>
        <p:sp>
          <p:nvSpPr>
            <p:cNvPr id="5" name=""/>
            <p:cNvSpPr/>
            <p:nvPr/>
          </p:nvSpPr>
          <p:spPr>
            <a:xfrm>
              <a:off x="5562600" y="742950"/>
              <a:ext cx="1143000" cy="381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기록된 데이터의 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절반 삭제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5562600" y="1352550"/>
              <a:ext cx="1143000" cy="381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앞 절반 데이터 실행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7239000" y="2343150"/>
              <a:ext cx="1295400" cy="30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뒤쪽 절반 데이터 실행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7244080" y="4552950"/>
              <a:ext cx="1290320" cy="30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기록된 내용이 없음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5562600" y="4552950"/>
              <a:ext cx="1143000" cy="30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성공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5562600" y="1962150"/>
              <a:ext cx="1143000" cy="1066800"/>
            </a:xfrm>
            <a:prstGeom prst="diamond">
              <a:avLst/>
            </a:prstGeom>
            <a:noFill/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가속 페달을 밟았는가</a:t>
              </a:r>
              <a:r>
                <a: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?</a:t>
              </a:r>
              <a:r>
                <a: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 </a:t>
              </a:r>
              <a:endPara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5567680" y="3257550"/>
              <a:ext cx="1137920" cy="1066800"/>
            </a:xfrm>
            <a:prstGeom prst="diamond">
              <a:avLst/>
            </a:prstGeom>
            <a:noFill/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엔진 속도계의 게이지에 변화가 있는가</a:t>
              </a:r>
              <a:r>
                <a: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3257550"/>
              <a:ext cx="1143000" cy="1066800"/>
            </a:xfrm>
            <a:prstGeom prst="diamond">
              <a:avLst/>
            </a:prstGeom>
            <a:noFill/>
            <a:ln w="127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가속 페달을 밟았는가</a:t>
              </a:r>
              <a:r>
                <a: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3" name=""/>
            <p:cNvCxnSpPr>
              <a:stCxn id="11" idx="1"/>
              <a:endCxn id="5" idx="1"/>
            </p:cNvCxnSpPr>
            <p:nvPr/>
          </p:nvCxnSpPr>
          <p:spPr>
            <a:xfrm flipH="1" flipV="1">
              <a:off x="5562600" y="933450"/>
              <a:ext cx="5080" cy="2857500"/>
            </a:xfrm>
            <a:prstGeom prst="bentConnector3">
              <a:avLst>
                <a:gd name="adj1" fmla="val 6205873"/>
              </a:avLst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4" name=""/>
            <p:cNvCxnSpPr>
              <a:stCxn id="10" idx="3"/>
              <a:endCxn id="7" idx="1"/>
            </p:cNvCxnSpPr>
            <p:nvPr/>
          </p:nvCxnSpPr>
          <p:spPr>
            <a:xfrm>
              <a:off x="6705600" y="2495550"/>
              <a:ext cx="5334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5" name=""/>
            <p:cNvCxnSpPr>
              <a:stCxn id="12" idx="1"/>
              <a:endCxn id="11" idx="3"/>
            </p:cNvCxnSpPr>
            <p:nvPr/>
          </p:nvCxnSpPr>
          <p:spPr>
            <a:xfrm rot="10800000">
              <a:off x="6705600" y="3790950"/>
              <a:ext cx="6096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6" name=""/>
            <p:cNvCxnSpPr>
              <a:stCxn id="10" idx="2"/>
              <a:endCxn id="11" idx="0"/>
            </p:cNvCxnSpPr>
            <p:nvPr/>
          </p:nvCxnSpPr>
          <p:spPr>
            <a:xfrm rot="16200000" flipH="1">
              <a:off x="6021070" y="3141980"/>
              <a:ext cx="228600" cy="254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7" name=""/>
            <p:cNvCxnSpPr>
              <a:stCxn id="5" idx="2"/>
              <a:endCxn id="6" idx="0"/>
            </p:cNvCxnSpPr>
            <p:nvPr/>
          </p:nvCxnSpPr>
          <p:spPr>
            <a:xfrm rot="16200000" flipH="1">
              <a:off x="6019800" y="1238250"/>
              <a:ext cx="2286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8" name=""/>
            <p:cNvCxnSpPr>
              <a:stCxn id="6" idx="2"/>
              <a:endCxn id="10" idx="0"/>
            </p:cNvCxnSpPr>
            <p:nvPr/>
          </p:nvCxnSpPr>
          <p:spPr>
            <a:xfrm rot="16200000" flipH="1">
              <a:off x="6019800" y="1847850"/>
              <a:ext cx="2286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9" name=""/>
            <p:cNvCxnSpPr>
              <a:stCxn id="11" idx="2"/>
              <a:endCxn id="9" idx="0"/>
            </p:cNvCxnSpPr>
            <p:nvPr/>
          </p:nvCxnSpPr>
          <p:spPr>
            <a:xfrm rot="5400000">
              <a:off x="6021070" y="4437380"/>
              <a:ext cx="228600" cy="254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20" name=""/>
            <p:cNvCxnSpPr>
              <a:stCxn id="7" idx="2"/>
              <a:endCxn id="12" idx="0"/>
            </p:cNvCxnSpPr>
            <p:nvPr/>
          </p:nvCxnSpPr>
          <p:spPr>
            <a:xfrm rot="16200000" flipH="1">
              <a:off x="7581900" y="2952750"/>
              <a:ext cx="6096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21" name=""/>
            <p:cNvCxnSpPr>
              <a:stCxn id="12" idx="2"/>
              <a:endCxn id="8" idx="0"/>
            </p:cNvCxnSpPr>
            <p:nvPr/>
          </p:nvCxnSpPr>
          <p:spPr>
            <a:xfrm rot="16200000" flipH="1">
              <a:off x="7773670" y="4437380"/>
              <a:ext cx="228600" cy="2540"/>
            </a:xfrm>
            <a:prstGeom prst="straightConnector1">
              <a:avLst/>
            </a:prstGeom>
            <a:noFill/>
            <a:ln w="12700" cap="flat" cmpd="sng" algn="ctr">
              <a:solidFill>
                <a:srgbClr val="4a7ebb">
                  <a:alpha val="100000"/>
                </a:srgbClr>
              </a:solidFill>
              <a:prstDash val="solid"/>
              <a:tailEnd type="arrow"/>
            </a:ln>
          </p:spPr>
        </p:cxnSp>
        <p:sp>
          <p:nvSpPr>
            <p:cNvPr id="22" name=""/>
            <p:cNvSpPr txBox="1"/>
            <p:nvPr/>
          </p:nvSpPr>
          <p:spPr>
            <a:xfrm>
              <a:off x="5867398" y="2992754"/>
              <a:ext cx="304801" cy="2012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예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3" name=""/>
            <p:cNvSpPr txBox="1"/>
            <p:nvPr/>
          </p:nvSpPr>
          <p:spPr>
            <a:xfrm>
              <a:off x="6629398" y="2299335"/>
              <a:ext cx="457198" cy="2022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아니오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4" name=""/>
            <p:cNvSpPr txBox="1"/>
            <p:nvPr/>
          </p:nvSpPr>
          <p:spPr>
            <a:xfrm>
              <a:off x="7467598" y="4280535"/>
              <a:ext cx="457198" cy="1993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아니오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5" name=""/>
            <p:cNvSpPr txBox="1"/>
            <p:nvPr/>
          </p:nvSpPr>
          <p:spPr>
            <a:xfrm>
              <a:off x="5257800" y="3594733"/>
              <a:ext cx="457198" cy="2026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아니오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6" name=""/>
            <p:cNvSpPr txBox="1"/>
            <p:nvPr/>
          </p:nvSpPr>
          <p:spPr>
            <a:xfrm>
              <a:off x="5867398" y="4288155"/>
              <a:ext cx="304801" cy="2016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예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7" name=""/>
            <p:cNvSpPr txBox="1"/>
            <p:nvPr/>
          </p:nvSpPr>
          <p:spPr>
            <a:xfrm>
              <a:off x="7086599" y="3594733"/>
              <a:ext cx="304800" cy="2026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</a:rPr>
                <a:t>예</a:t>
              </a:r>
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엔진 속도계 정보 읽어오기</a:t>
            </a:r>
            <a:endParaRPr lang="ko-KR" altLang="en-US" b="1"/>
          </a:p>
          <a:p>
            <a:pPr lvl="2">
              <a:defRPr/>
            </a:pPr>
            <a:r>
              <a:rPr lang="ko-KR" altLang="en-US"/>
              <a:t>가속 페달을 밟는 것은 단순히 차량의 문을 여는 것과 달리 더 많은 동작을 함께 수행하는 패킷들을 발생시키기 때문에 많은 엔진 관련 램프가 번쩍이는 것과 같은 이상 동작들을 발견하게 될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이전 차량 문을 열 때보다 더 많은 동작이 이뤄지기 때문에 더 많은 패킷이 발생할 것이다</a:t>
            </a:r>
            <a:r>
              <a:rPr lang="en-US" altLang="ko-KR"/>
              <a:t>.</a:t>
            </a:r>
            <a:r>
              <a:rPr lang="ko-KR" altLang="en-US"/>
              <a:t> 따라서 이전보다 많은 시도와 기록이 필요하다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앞서 측정값의 변화에 대해 기억하고 차량의 속도를 출력하는 장치는 하나 이상의 </a:t>
            </a:r>
            <a:r>
              <a:rPr lang="en-US" altLang="ko-KR"/>
              <a:t>Arbitration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를 발생시킬 것이란 점도 기억한다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2799" y="3181350"/>
            <a:ext cx="12954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Kayak</a:t>
            </a:r>
            <a:r>
              <a:rPr lang="ko-KR" altLang="en-US" b="1"/>
              <a:t>을 활용한 분석</a:t>
            </a:r>
            <a:endParaRPr lang="ko-KR" altLang="en-US" b="1"/>
          </a:p>
          <a:p>
            <a:pPr lvl="2">
              <a:defRPr/>
            </a:pPr>
            <a:r>
              <a:rPr lang="en-US" altLang="ko-KR"/>
              <a:t>can-utils </a:t>
            </a:r>
            <a:r>
              <a:rPr lang="ko-KR" altLang="en-US"/>
              <a:t>대신 </a:t>
            </a:r>
            <a:r>
              <a:rPr lang="en-US" altLang="ko-KR"/>
              <a:t>kayak</a:t>
            </a:r>
            <a:r>
              <a:rPr lang="ko-KR" altLang="en-US"/>
              <a:t>의 </a:t>
            </a:r>
            <a:r>
              <a:rPr lang="en-US" altLang="ko-KR"/>
              <a:t>GUI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 엔진 속도계를 제어하는 </a:t>
            </a:r>
            <a:r>
              <a:rPr lang="en-US" altLang="ko-KR"/>
              <a:t>Arbitration ID</a:t>
            </a:r>
            <a:r>
              <a:rPr lang="ko-KR" altLang="en-US"/>
              <a:t> 분석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기록이 되도록 멈추고 저장된 데이터를 재생해본다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RPM</a:t>
            </a:r>
            <a:r>
              <a:rPr lang="ko-KR" altLang="en-US"/>
              <a:t> 게이지가 움직일 것이다</a:t>
            </a:r>
            <a:r>
              <a:rPr lang="en-US" altLang="ko-KR"/>
              <a:t>.</a:t>
            </a:r>
            <a:r>
              <a:rPr lang="ko-KR" altLang="en-US"/>
              <a:t> 움직이지 않는다면 버스를 잘못 선택했을 수 있으니 확인해봐야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차량에서 반응이 있다면 차량 문 열림 분석 시 사용한 방법대로 기록된 패킷을 반으로 나눠가며 반복적으로 테스트해본다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Gauge View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차량 속도 또는 엔진 속도와 같이 빠르게 변화하는 값을 확인할 수 있다. 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0" y="2114550"/>
            <a:ext cx="1367474" cy="26669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5221" y="2495550"/>
            <a:ext cx="2975778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72740" y="1602205"/>
            <a:ext cx="4708200" cy="533400"/>
          </a:xfrm>
        </p:spPr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OpenXC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를 이용한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버스 리버싱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567940" y="1796514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2872740" y="33378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0" name="텍스트 개체 틀 2"/>
          <p:cNvSpPr txBox="1"/>
          <p:nvPr/>
        </p:nvSpPr>
        <p:spPr>
          <a:xfrm>
            <a:off x="2872740" y="2910643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퍼징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2567940" y="3104952"/>
            <a:ext cx="251460" cy="186690"/>
            <a:chOff x="3200400" y="3867150"/>
            <a:chExt cx="251460" cy="186690"/>
          </a:xfrm>
        </p:grpSpPr>
        <p:sp>
          <p:nvSpPr>
            <p:cNvPr id="22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23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grpSp>
        <p:nvGrpSpPr>
          <p:cNvPr id="24" name="그룹 3"/>
          <p:cNvGrpSpPr/>
          <p:nvPr/>
        </p:nvGrpSpPr>
        <p:grpSpPr>
          <a:xfrm rot="0">
            <a:off x="2567940" y="3722568"/>
            <a:ext cx="251460" cy="186690"/>
            <a:chOff x="3200400" y="3867150"/>
            <a:chExt cx="251460" cy="186690"/>
          </a:xfrm>
        </p:grpSpPr>
        <p:sp>
          <p:nvSpPr>
            <p:cNvPr id="2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33" name="텍스트 개체 틀 2"/>
          <p:cNvSpPr txBox="1"/>
          <p:nvPr/>
        </p:nvSpPr>
        <p:spPr>
          <a:xfrm>
            <a:off x="2872740" y="34861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트러블슈팅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  <p:sp>
        <p:nvSpPr>
          <p:cNvPr id="39" name="텍스트 개체 틀 2"/>
          <p:cNvSpPr txBox="1"/>
          <p:nvPr/>
        </p:nvSpPr>
        <p:spPr>
          <a:xfrm>
            <a:off x="2872740" y="2190750"/>
            <a:ext cx="6042660" cy="53340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버스 메시지 변환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버스 데이터 전송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&gt; OpenXC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 해킹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 전송된 데이터 그룹화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Kayak</a:t>
            </a:r>
            <a:r>
              <a:rPr lang="ko-KR" altLang="en-US" b="1"/>
              <a:t>을 활용한 분석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Kayak</a:t>
            </a:r>
            <a:r>
              <a:rPr lang="ko-KR" altLang="en-US"/>
              <a:t>의 재생 기능 인터페이스에는 재생을 무한 반복하는 설정과 </a:t>
            </a:r>
            <a:r>
              <a:rPr lang="en-US" altLang="ko-KR"/>
              <a:t>‘in’</a:t>
            </a:r>
            <a:r>
              <a:rPr lang="ko-KR" altLang="en-US"/>
              <a:t>과 </a:t>
            </a:r>
            <a:r>
              <a:rPr lang="en-US" altLang="ko-KR"/>
              <a:t>‘out’</a:t>
            </a:r>
            <a:r>
              <a:rPr lang="ko-KR" altLang="en-US"/>
              <a:t> 패킷을 설정하는 옵션이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인터페이스 내에 보이는 슬라이더는 캡쳐된 패킷의 숫자를 나타낸다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can-utils</a:t>
            </a:r>
            <a:r>
              <a:rPr lang="ko-KR" altLang="en-US"/>
              <a:t>를 이용해 패킷을 지속적으로 보내기 위해 </a:t>
            </a:r>
            <a:r>
              <a:rPr lang="en-US" altLang="ko-KR"/>
              <a:t>While</a:t>
            </a:r>
            <a:r>
              <a:rPr lang="ko-KR" altLang="en-US"/>
              <a:t> 반복문을 사용해 </a:t>
            </a:r>
            <a:r>
              <a:rPr lang="en-US" altLang="ko-KR"/>
              <a:t>cansend</a:t>
            </a:r>
            <a:r>
              <a:rPr lang="ko-KR" altLang="en-US"/>
              <a:t> 또는 </a:t>
            </a:r>
            <a:r>
              <a:rPr lang="en-US" altLang="ko-KR"/>
              <a:t>cangen</a:t>
            </a:r>
            <a:r>
              <a:rPr lang="ko-KR" altLang="en-US"/>
              <a:t>을 동작시킬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4200" y="2079164"/>
            <a:ext cx="2895600" cy="222994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581400" y="3028950"/>
            <a:ext cx="762000" cy="152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724400" y="3028950"/>
            <a:ext cx="762000" cy="1524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657599" y="4309110"/>
            <a:ext cx="1828800" cy="243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/>
              <a:t>Kayak 재생 기능 인터페이스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987" y="1478280"/>
            <a:ext cx="4134025" cy="948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ICSim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을 이용한 백그라운드 노이즈 생성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ICSim</a:t>
            </a:r>
            <a:r>
              <a:rPr lang="ko-KR" altLang="en-US"/>
              <a:t>은 계기판 시뮬레이터로</a:t>
            </a:r>
            <a:r>
              <a:rPr lang="en-US" altLang="ko-KR"/>
              <a:t>,</a:t>
            </a:r>
            <a:r>
              <a:rPr lang="ko-KR" altLang="en-US"/>
              <a:t> 오픈 게라지스에서 만든 가장 유용한 툴 중 하나이다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일부 주요 </a:t>
            </a:r>
            <a:r>
              <a:rPr lang="en-US" altLang="ko-KR"/>
              <a:t>CAN</a:t>
            </a:r>
            <a:r>
              <a:rPr lang="ko-KR" altLang="en-US"/>
              <a:t> 신호를 생성해 일반적인 백그라운드 </a:t>
            </a:r>
            <a:r>
              <a:rPr lang="en-US" altLang="ko-KR"/>
              <a:t>CAN</a:t>
            </a:r>
            <a:r>
              <a:rPr lang="ko-KR" altLang="en-US"/>
              <a:t> 노이즈가 발생하는 것처럼 환경을 시뮬레이션하게 설계됐다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리버싱에 익숙해지는 안전한 방법을 제공하기 위해 제작됐고 </a:t>
            </a:r>
            <a:r>
              <a:rPr lang="en-US" altLang="ko-KR"/>
              <a:t>ICSim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통해 습득한 </a:t>
            </a:r>
            <a:r>
              <a:rPr lang="en-US" altLang="ko-KR"/>
              <a:t>CAN</a:t>
            </a:r>
            <a:r>
              <a:rPr lang="ko-KR" altLang="en-US"/>
              <a:t> 리버싱 기술이 가능한 그대로 실제 차량에 적용되게 하는 것이 목표이다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1">
              <a:defRPr/>
            </a:pPr>
            <a:r>
              <a:rPr lang="en-US" altLang="ko-KR">
                <a:hlinkClick r:id="rId2"/>
              </a:rPr>
              <a:t>https://github.com/zombieCraig/ICSim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해당 링크에서 소스코드를 다운로드할 수 있고</a:t>
            </a:r>
            <a:r>
              <a:rPr lang="en-US" altLang="ko-KR"/>
              <a:t>,</a:t>
            </a:r>
            <a:r>
              <a:rPr lang="ko-KR" altLang="en-US"/>
              <a:t> 받은 파일 안에 있는 </a:t>
            </a:r>
            <a:r>
              <a:rPr lang="en-US" altLang="ko-KR"/>
              <a:t>README</a:t>
            </a:r>
            <a:r>
              <a:rPr lang="ko-KR" altLang="en-US"/>
              <a:t> 파일에 따라 소프트웨어를 컴파일한다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설치 과정에서 오류 발생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Lock</a:t>
            </a:r>
            <a:r>
              <a:rPr lang="ko-KR" altLang="en-US"/>
              <a:t> 걸린 파일들을 열 수 없다는 오류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200" y="2381250"/>
            <a:ext cx="5749738" cy="800099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838200" y="2647950"/>
            <a:ext cx="57150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모든 프로세스를 죽인다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만약 진행중인 프로세스가 없다고 뜨면 디렉터리를 하나하나씩 삭제해준다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패키지 설정 후 업데이트 진행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1299179"/>
            <a:ext cx="5601185" cy="35817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b="77680"/>
          <a:stretch>
            <a:fillRect/>
          </a:stretch>
        </p:blipFill>
        <p:spPr>
          <a:xfrm>
            <a:off x="838200" y="2190750"/>
            <a:ext cx="5608800" cy="381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rcRect t="22320"/>
          <a:stretch>
            <a:fillRect/>
          </a:stretch>
        </p:blipFill>
        <p:spPr>
          <a:xfrm>
            <a:off x="838200" y="3074188"/>
            <a:ext cx="5608800" cy="1326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관련 커널 모듈 활성화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가상 </a:t>
            </a:r>
            <a:r>
              <a:rPr lang="en-US" altLang="ko-KR"/>
              <a:t>CAN</a:t>
            </a:r>
            <a:r>
              <a:rPr lang="ko-KR" altLang="en-US"/>
              <a:t> 장치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61010"/>
          <a:stretch>
            <a:fillRect/>
          </a:stretch>
        </p:blipFill>
        <p:spPr>
          <a:xfrm>
            <a:off x="838200" y="1504950"/>
            <a:ext cx="4724399" cy="31559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t="38990" b="22010"/>
          <a:stretch>
            <a:fillRect/>
          </a:stretch>
        </p:blipFill>
        <p:spPr>
          <a:xfrm>
            <a:off x="828962" y="2416187"/>
            <a:ext cx="4657436" cy="31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setup_vcan.sh</a:t>
            </a:r>
            <a:r>
              <a:rPr lang="ko-KR" altLang="en-US"/>
              <a:t> 쉘 스크립트 실행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시뮬레이션된 차량의 계기판을 열기 위해 </a:t>
            </a:r>
            <a:r>
              <a:rPr lang="en-US" altLang="ko-KR"/>
              <a:t>./icsim</a:t>
            </a:r>
            <a:r>
              <a:rPr lang="ko-KR" altLang="en-US"/>
              <a:t> </a:t>
            </a:r>
            <a:r>
              <a:rPr lang="en-US" altLang="ko-KR"/>
              <a:t>CAN</a:t>
            </a:r>
            <a:r>
              <a:rPr lang="ko-KR" altLang="en-US"/>
              <a:t> 인터페이스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vcan0</a:t>
            </a:r>
            <a:r>
              <a:rPr lang="ko-KR" altLang="en-US"/>
              <a:t> 로드 </a:t>
            </a: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t="93490" r="5430" b="580"/>
          <a:stretch>
            <a:fillRect/>
          </a:stretch>
        </p:blipFill>
        <p:spPr>
          <a:xfrm>
            <a:off x="938423" y="2261666"/>
            <a:ext cx="4547977" cy="15768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rcRect r="9670" b="94450"/>
          <a:stretch>
            <a:fillRect/>
          </a:stretch>
        </p:blipFill>
        <p:spPr>
          <a:xfrm>
            <a:off x="914400" y="1581150"/>
            <a:ext cx="4495800" cy="15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ICSim</a:t>
            </a:r>
            <a:r>
              <a:rPr lang="ko-KR" altLang="en-US"/>
              <a:t>은 아래와 같이 나타난다</a:t>
            </a:r>
            <a:r>
              <a:rPr lang="en-US" altLang="ko-KR"/>
              <a:t>.</a:t>
            </a:r>
            <a:r>
              <a:rPr lang="ko-KR" altLang="en-US"/>
              <a:t> 이 프로그램에는 속도계</a:t>
            </a:r>
            <a:r>
              <a:rPr lang="en-US" altLang="ko-KR"/>
              <a:t>,</a:t>
            </a:r>
            <a:r>
              <a:rPr lang="ko-KR" altLang="en-US"/>
              <a:t> 방향 지시등</a:t>
            </a:r>
            <a:r>
              <a:rPr lang="en-US" altLang="ko-KR"/>
              <a:t>,</a:t>
            </a:r>
            <a:r>
              <a:rPr lang="ko-KR" altLang="en-US"/>
              <a:t> 해당 차량과 유사한 가상 차량 실루엣이 포함되어 운전자의 차량 문이 열리고 닫힌 것을 알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ICSim</a:t>
            </a:r>
            <a:r>
              <a:rPr lang="ko-KR" altLang="en-US"/>
              <a:t> 프로그램은 오직 </a:t>
            </a:r>
            <a:r>
              <a:rPr lang="en-US" altLang="ko-KR"/>
              <a:t>CAN</a:t>
            </a:r>
            <a:r>
              <a:rPr lang="ko-KR" altLang="en-US"/>
              <a:t> 신호들만 수신할 수 있다</a:t>
            </a:r>
            <a:r>
              <a:rPr lang="en-US" altLang="ko-KR"/>
              <a:t>.</a:t>
            </a:r>
            <a:r>
              <a:rPr lang="ko-KR" altLang="en-US"/>
              <a:t> 시뮬레이터를 동작하기 위해서는  </a:t>
            </a:r>
            <a:r>
              <a:rPr lang="en-US" altLang="ko-KR"/>
              <a:t>CANBus</a:t>
            </a:r>
            <a:r>
              <a:rPr lang="ko-KR" altLang="en-US"/>
              <a:t> 컨트롤 패널을 실행해야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0997" y="1428750"/>
            <a:ext cx="3862005" cy="2047458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4724400" y="2681079"/>
            <a:ext cx="685800" cy="685800"/>
          </a:xfrm>
          <a:prstGeom prst="ellipse">
            <a:avLst/>
          </a:prstGeom>
          <a:noFill/>
          <a:ln>
            <a:solidFill>
              <a:srgbClr val="baff1a"/>
            </a:solidFill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 rot="10572161">
            <a:off x="5493384" y="2850891"/>
            <a:ext cx="5334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3962400" y="3504039"/>
            <a:ext cx="1219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ICSim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계기판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5540" y="2800350"/>
            <a:ext cx="685859" cy="586790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6705600" y="2724150"/>
            <a:ext cx="685800" cy="685800"/>
          </a:xfrm>
          <a:prstGeom prst="ellipse">
            <a:avLst/>
          </a:prstGeom>
          <a:noFill/>
          <a:ln w="25400" cap="flat" cmpd="sng" algn="ctr">
            <a:solidFill>
              <a:srgbClr val="baff1a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"/>
          <p:cNvSpPr/>
          <p:nvPr/>
        </p:nvSpPr>
        <p:spPr>
          <a:xfrm rot="10572161">
            <a:off x="7536815" y="2782938"/>
            <a:ext cx="5334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 algn="ctr">
            <a:solidFill>
              <a:srgbClr val="baff1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 컨트롤러를 열기 위한 명령어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컨트롤러를 이용해 게임 콘솔로 차량을 운전하는 방식으로 </a:t>
            </a:r>
            <a:r>
              <a:rPr lang="en-US" altLang="ko-KR"/>
              <a:t>ICSim</a:t>
            </a:r>
            <a:r>
              <a:rPr lang="ko-KR" altLang="en-US"/>
              <a:t>을 작동시킬 수 있고</a:t>
            </a:r>
            <a:r>
              <a:rPr lang="en-US" altLang="ko-KR"/>
              <a:t>,</a:t>
            </a:r>
            <a:r>
              <a:rPr lang="ko-KR" altLang="en-US"/>
              <a:t> 키보드에 지정된 키를 이용해서도 가능하다</a:t>
            </a:r>
            <a:r>
              <a:rPr lang="en-US" altLang="ko-KR"/>
              <a:t>.</a:t>
            </a: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1305900"/>
            <a:ext cx="4495801" cy="186411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5899" y="2266950"/>
            <a:ext cx="3732201" cy="1295400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3390900" y="3547110"/>
            <a:ext cx="2362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ICSim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작동 제어 키보드 지정 키 설정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설정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CANBus</a:t>
            </a:r>
            <a:r>
              <a:rPr lang="ko-KR" altLang="en-US"/>
              <a:t> 컨트롤 패널의 주요 차량 제어 기능</a:t>
            </a:r>
            <a:endParaRPr lang="ko-KR" altLang="en-US"/>
          </a:p>
          <a:p>
            <a:pPr lvl="2">
              <a:defRPr/>
            </a:pPr>
            <a:r>
              <a:rPr lang="ko-KR" altLang="en-US" b="1"/>
              <a:t>가속</a:t>
            </a:r>
            <a:r>
              <a:rPr lang="en-US" altLang="ko-KR" b="1"/>
              <a:t>(</a:t>
            </a:r>
            <a:r>
              <a:rPr lang="ko-KR" altLang="en-US" b="1"/>
              <a:t>상향키</a:t>
            </a:r>
            <a:r>
              <a:rPr lang="en-US" altLang="ko-KR" b="1"/>
              <a:t>)</a:t>
            </a:r>
            <a:endParaRPr lang="en-US" altLang="ko-KR" b="1"/>
          </a:p>
          <a:p>
            <a:pPr lvl="3">
              <a:defRPr/>
            </a:pPr>
            <a:r>
              <a:rPr lang="ko-KR" altLang="en-US"/>
              <a:t>상향키를 누르면 속도계가 움직인다</a:t>
            </a:r>
            <a:r>
              <a:rPr lang="en-US" altLang="ko-KR"/>
              <a:t>.</a:t>
            </a:r>
            <a:r>
              <a:rPr lang="ko-KR" altLang="en-US"/>
              <a:t> 더 오래 누르고 있으면 차량의 속도가 더 빨라진다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 b="1"/>
              <a:t>턴</a:t>
            </a:r>
            <a:r>
              <a:rPr lang="en-US" altLang="ko-KR" b="1"/>
              <a:t>(</a:t>
            </a:r>
            <a:r>
              <a:rPr lang="ko-KR" altLang="en-US" b="1"/>
              <a:t>좌</a:t>
            </a:r>
            <a:r>
              <a:rPr lang="en-US" altLang="ko-KR" b="1"/>
              <a:t>/</a:t>
            </a:r>
            <a:r>
              <a:rPr lang="ko-KR" altLang="en-US" b="1"/>
              <a:t>우 방향키</a:t>
            </a:r>
            <a:r>
              <a:rPr lang="en-US" altLang="ko-KR" b="1"/>
              <a:t>)</a:t>
            </a:r>
            <a:endParaRPr lang="en-US" altLang="ko-KR" b="1"/>
          </a:p>
          <a:p>
            <a:pPr lvl="3">
              <a:defRPr/>
            </a:pPr>
            <a:r>
              <a:rPr lang="ko-KR" altLang="en-US"/>
              <a:t>방향을 전환하고자 하는 쪽 버튼을 누르면 방향 지시등이 지속적으로 점멸한다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 b="1"/>
              <a:t>차량 문 잠금</a:t>
            </a:r>
            <a:r>
              <a:rPr lang="en-US" altLang="ko-KR" b="1"/>
              <a:t>(</a:t>
            </a:r>
            <a:r>
              <a:rPr lang="ko-KR" altLang="en-US" b="1"/>
              <a:t>좌측 </a:t>
            </a:r>
            <a:r>
              <a:rPr lang="en-US" altLang="ko-KR" b="1"/>
              <a:t>SHIFT),</a:t>
            </a:r>
            <a:r>
              <a:rPr lang="ko-KR" altLang="en-US" b="1"/>
              <a:t> 차량 문 열기</a:t>
            </a:r>
            <a:r>
              <a:rPr lang="en-US" altLang="ko-KR" b="1"/>
              <a:t>(</a:t>
            </a:r>
            <a:r>
              <a:rPr lang="ko-KR" altLang="en-US" b="1"/>
              <a:t>우측 </a:t>
            </a:r>
            <a:r>
              <a:rPr lang="en-US" altLang="ko-KR" b="1"/>
              <a:t>SHIFT)</a:t>
            </a:r>
            <a:endParaRPr lang="en-US" altLang="ko-KR" b="1"/>
          </a:p>
          <a:p>
            <a:pPr lvl="3">
              <a:defRPr/>
            </a:pPr>
            <a:r>
              <a:rPr lang="ko-KR" altLang="en-US"/>
              <a:t>해당 기능은 두 개의 버튼을 눌러야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좌측</a:t>
            </a:r>
            <a:r>
              <a:rPr lang="en-US" altLang="ko-KR"/>
              <a:t>/</a:t>
            </a:r>
            <a:r>
              <a:rPr lang="ko-KR" altLang="en-US"/>
              <a:t>우측 </a:t>
            </a:r>
            <a:r>
              <a:rPr lang="en-US" altLang="ko-KR"/>
              <a:t>SHIFT</a:t>
            </a:r>
            <a:r>
              <a:rPr lang="ko-KR" altLang="en-US"/>
              <a:t> 키를 누른 상태에서 </a:t>
            </a:r>
            <a:r>
              <a:rPr lang="en-US" altLang="ko-KR"/>
              <a:t>A, B, X, Y</a:t>
            </a:r>
            <a:r>
              <a:rPr lang="ko-KR" altLang="en-US"/>
              <a:t> 중 하나를 누르면 그에 해당하는 문이 잠긴다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좌측 </a:t>
            </a:r>
            <a:r>
              <a:rPr lang="en-US" altLang="ko-KR"/>
              <a:t>SHIFT</a:t>
            </a:r>
            <a:r>
              <a:rPr lang="ko-KR" altLang="en-US"/>
              <a:t> 키를 누른 상태에서 우측 </a:t>
            </a:r>
            <a:r>
              <a:rPr lang="en-US" altLang="ko-KR"/>
              <a:t>SHIFT</a:t>
            </a:r>
            <a:r>
              <a:rPr lang="ko-KR" altLang="en-US"/>
              <a:t> 키를 동시에 누르면 모든 문이 열린다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우측 </a:t>
            </a:r>
            <a:r>
              <a:rPr lang="en-US" altLang="ko-KR"/>
              <a:t>SHIFT</a:t>
            </a:r>
            <a:r>
              <a:rPr lang="ko-KR" altLang="en-US"/>
              <a:t> 키를 누른 상태에서 좌측 </a:t>
            </a:r>
            <a:r>
              <a:rPr lang="en-US" altLang="ko-KR"/>
              <a:t>SHIFT</a:t>
            </a:r>
            <a:r>
              <a:rPr lang="ko-KR" altLang="en-US"/>
              <a:t> 키를 누르면 모든 문이 잠긴다</a:t>
            </a:r>
            <a:r>
              <a:rPr lang="en-US" altLang="ko-KR"/>
              <a:t>.</a:t>
            </a:r>
            <a:endParaRPr lang="en-US" altLang="ko-KR"/>
          </a:p>
          <a:p>
            <a:pPr marL="541338" lvl="3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075" y="1596361"/>
            <a:ext cx="2857850" cy="51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CAN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버스 연결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CANBus</a:t>
            </a:r>
            <a:r>
              <a:rPr lang="ko-KR" altLang="en-US"/>
              <a:t> 컨트롤 패널의 주요 차량 제어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2">
              <a:defRPr/>
            </a:pPr>
            <a:endParaRPr lang="ko-KR" altLang="en-US" b="1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2567" y="751947"/>
            <a:ext cx="5238866" cy="3953402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3809999" y="4690110"/>
            <a:ext cx="1524001" cy="243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"/>
              <a:t>ICSim</a:t>
            </a:r>
            <a:r>
              <a:rPr lang="ko-KR" altLang="en-US" sz="1000"/>
              <a:t> 제어 인터페이스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의 </a:t>
            </a:r>
            <a:r>
              <a:rPr lang="en-US" altLang="ko-KR"/>
              <a:t>CAN</a:t>
            </a:r>
            <a:r>
              <a:rPr lang="ko-KR" altLang="en-US"/>
              <a:t> 버스 트래픽 읽기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1073297"/>
            <a:ext cx="4572000" cy="363205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562599" y="2114550"/>
            <a:ext cx="3276601" cy="10972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*</a:t>
            </a:r>
            <a:r>
              <a:rPr lang="ko-KR" altLang="en-US" sz="1100"/>
              <a:t> 해당 화면과 같이 스니퍼를 선택해 동작시키고 </a:t>
            </a:r>
            <a:r>
              <a:rPr lang="en-US" altLang="ko-KR" sz="1100"/>
              <a:t>CAN</a:t>
            </a:r>
            <a:r>
              <a:rPr lang="ko-KR" altLang="en-US" sz="1100"/>
              <a:t> 버스 트래픽을 모니터링한다</a:t>
            </a:r>
            <a:r>
              <a:rPr lang="en-US" altLang="ko-KR" sz="1100"/>
              <a:t>.</a:t>
            </a:r>
            <a:endParaRPr lang="en-US" altLang="ko-KR" sz="1100"/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*</a:t>
            </a:r>
            <a:r>
              <a:rPr lang="ko-KR" altLang="en-US" sz="1100"/>
              <a:t> 모든 재생 방법과 패킷을 전송하는 것은 </a:t>
            </a:r>
            <a:r>
              <a:rPr lang="en-US" altLang="ko-KR" sz="1100"/>
              <a:t>ICMim</a:t>
            </a:r>
            <a:r>
              <a:rPr lang="ko-KR" altLang="en-US" sz="1100"/>
              <a:t>과 함께 동작하므로 여기에서 </a:t>
            </a:r>
            <a:r>
              <a:rPr lang="en-US" altLang="ko-KR" sz="1100"/>
              <a:t>CAN</a:t>
            </a:r>
            <a:r>
              <a:rPr lang="ko-KR" altLang="en-US" sz="1100"/>
              <a:t>과 관련해 분석 및 연구한 것들을 검증할 수 있다</a:t>
            </a:r>
            <a:r>
              <a:rPr lang="en-US" altLang="ko-KR" sz="1100"/>
              <a:t>.</a:t>
            </a: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 </a:t>
            </a:r>
            <a:r>
              <a:rPr lang="ko-KR" altLang="en-US"/>
              <a:t>제어 인터페이스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7" name="ad-GkTZAWck">
            <a:hlinkClick r:id="" action="ppaction://media"/>
          </p:cNvPr>
          <p:cNvPicPr>
            <a:picLocks noRot="1" noChangeAspect="1"/>
          </p:cNvPicPr>
          <p:nvPr>
            <a:videoFile r:link="rId2">
              <a:extLst>
                <a:ext uri="902D6385-CB7F-49a9-B0FC-64C1F869F237">
                  <hp:hncflashPr xmlns:hp="http://schemas.haansoft.com/office/presentation/8.0" scaleMode="0"/>
                </a:ext>
              </a:extLst>
            </a:videoFile>
          </p:nvPr>
        </p:nvPicPr>
        <p:blipFill rotWithShape="1">
          <a:blip r:embed="rId4"/>
          <a:stretch>
            <a:fillRect/>
          </a:stretch>
        </p:blipFill>
        <p:spPr>
          <a:xfrm>
            <a:off x="2286000" y="1200150"/>
            <a:ext cx="45720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난이도 변경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ICSim</a:t>
            </a:r>
            <a:r>
              <a:rPr lang="ko-KR" altLang="en-US"/>
              <a:t>은 사용자가 직접 </a:t>
            </a:r>
            <a:r>
              <a:rPr lang="en-US" altLang="ko-KR"/>
              <a:t>CAN</a:t>
            </a:r>
            <a:r>
              <a:rPr lang="ko-KR" altLang="en-US"/>
              <a:t> 트래픽 분석의 난이도를 조절해 더 어렵게도 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1</a:t>
            </a:r>
            <a:r>
              <a:rPr lang="ko-KR" altLang="en-US"/>
              <a:t>을 기본 값으로 </a:t>
            </a:r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까지 조절할 수 있는 총 </a:t>
            </a:r>
            <a:r>
              <a:rPr lang="en-US" altLang="ko-KR"/>
              <a:t>4</a:t>
            </a:r>
            <a:r>
              <a:rPr lang="ko-KR" altLang="en-US"/>
              <a:t>단계의 난이도 제공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백그라운드 노이즈가 없이 의도된 기능을 제어하기 위해 단순한 </a:t>
            </a:r>
            <a:r>
              <a:rPr lang="en-US" altLang="ko-KR"/>
              <a:t>CAN </a:t>
            </a:r>
            <a:r>
              <a:rPr lang="ko-KR" altLang="en-US"/>
              <a:t>패킷이 발생하는 쉬운 단계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무작위로 패킷의 모든 바이트가 변조돼 발생한다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3">
              <a:defRPr/>
            </a:pPr>
            <a:r>
              <a:rPr lang="ko-KR" altLang="en-US"/>
              <a:t>옵션 </a:t>
            </a:r>
            <a:r>
              <a:rPr lang="en-US" altLang="ko-KR"/>
              <a:t>-r </a:t>
            </a:r>
            <a:r>
              <a:rPr lang="ko-KR" altLang="en-US"/>
              <a:t>을 선택하면 무작위로 생성된 시드 값이 화면에 출력된다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해당 시드 값을 </a:t>
            </a:r>
            <a:r>
              <a:rPr lang="en-US" altLang="ko-KR"/>
              <a:t>CANBus</a:t>
            </a:r>
            <a:r>
              <a:rPr lang="ko-KR" altLang="en-US"/>
              <a:t> 컨트롤 패널에 난이도 선택과 함께 실행시킨다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990600" y="2038350"/>
            <a:ext cx="2057400" cy="7620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$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./icsim -r vcan0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Using CAN interface vcan0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Seed : 1419525427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1447800" y="2495550"/>
            <a:ext cx="838200" cy="152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 난이도 변경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시드를 이용해 패킷을 재생하거나 시드 값을 공유할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암호화된 패킷 분석과 같은 패킷 복호화 시합을 할 때 </a:t>
            </a:r>
            <a:r>
              <a:rPr lang="en-US" altLang="ko-KR"/>
              <a:t>ICSim</a:t>
            </a:r>
            <a:r>
              <a:rPr lang="ko-KR" altLang="en-US"/>
              <a:t>을 임의로 특정 시드로 설정해 사용할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같은 시드 값으로 </a:t>
            </a:r>
            <a:r>
              <a:rPr lang="en-US" altLang="ko-KR"/>
              <a:t>CANBus</a:t>
            </a:r>
            <a:r>
              <a:rPr lang="ko-KR" altLang="en-US"/>
              <a:t> 컨트롤 패널을 실행시켜 </a:t>
            </a:r>
            <a:r>
              <a:rPr lang="en-US" altLang="ko-KR"/>
              <a:t>ICSim</a:t>
            </a:r>
            <a:r>
              <a:rPr lang="ko-KR" altLang="en-US"/>
              <a:t>과 같은 시드를 사용하게 동기화한다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시드 값이 서로 다르면 상호 통신은 불가능하게 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838200" y="1047750"/>
            <a:ext cx="41910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./controls -s 1419525427 -l 3 vcan0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838200" y="1809750"/>
            <a:ext cx="41910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./icsim -s 1419525427 vcan0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752600" y="1047750"/>
            <a:ext cx="838200" cy="228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600200" y="1809750"/>
            <a:ext cx="838200" cy="228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987" y="1478280"/>
            <a:ext cx="4134025" cy="948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OpenXC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를 이용한 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헤드라인M"/>
              <a:ea typeface="HY헤드라인M"/>
              <a:cs typeface="Arial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 버스 리버싱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OpenXC</a:t>
            </a:r>
            <a:r>
              <a:rPr lang="ko-KR" altLang="en-US"/>
              <a:t>는 포드 모터사에서 개발했으며 특정 </a:t>
            </a:r>
            <a:r>
              <a:rPr lang="en-US" altLang="ko-KR"/>
              <a:t>CAN</a:t>
            </a:r>
            <a:r>
              <a:rPr lang="ko-KR" altLang="en-US"/>
              <a:t> 프로토콜을 보기 쉬운 형태로 변환해주는 오픈 하드웨어와 소프트웨어의 표준이다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OpenXC</a:t>
            </a:r>
            <a:r>
              <a:rPr lang="ko-KR" altLang="en-US"/>
              <a:t>는 포드 뿐만 아니라 다른 제조사의 차량도 지원할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OpenXC</a:t>
            </a:r>
            <a:r>
              <a:rPr lang="ko-KR" altLang="en-US"/>
              <a:t>와 같이 오픈 표준 </a:t>
            </a:r>
            <a:r>
              <a:rPr lang="en-US" altLang="ko-KR"/>
              <a:t>CAN</a:t>
            </a:r>
            <a:r>
              <a:rPr lang="ko-KR" altLang="en-US"/>
              <a:t> 데이터를 사용하면 </a:t>
            </a:r>
            <a:r>
              <a:rPr lang="en-US" altLang="ko-KR"/>
              <a:t>CAN</a:t>
            </a:r>
            <a:r>
              <a:rPr lang="ko-KR" altLang="en-US"/>
              <a:t> 트래픽 분석을 위해 다양한 애플리케이션을 리버싱할 필요가 없게 될 것이다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en-US"/>
          </a:p>
          <a:p>
            <a:pPr marL="182562" lvl="1" indent="0">
              <a:buNone/>
              <a:defRPr/>
            </a:pPr>
            <a:r>
              <a:rPr lang="ko-KR" altLang="en-US"/>
              <a:t> </a:t>
            </a: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19" name="QPSaGb6Xm30">
            <a:hlinkClick r:id="" action="ppaction://media"/>
          </p:cNvPr>
          <p:cNvPicPr>
            <a:picLocks noRot="1" noChangeAspect="1"/>
          </p:cNvPicPr>
          <p:nvPr>
            <a:videoFile r:link="rId2">
              <a:extLst>
                <a:ext uri="902D6385-CB7F-49a9-B0FC-64C1F869F237">
                  <hp:hncflashPr xmlns:hp="http://schemas.haansoft.com/office/presentation/8.0" scaleMode="0"/>
                </a:ext>
              </a:extLst>
            </a:videoFile>
          </p:nvPr>
        </p:nvPicPr>
        <p:blipFill rotWithShape="1">
          <a:blip r:embed="rId4"/>
          <a:stretch>
            <a:fillRect/>
          </a:stretch>
        </p:blipFill>
        <p:spPr>
          <a:xfrm>
            <a:off x="1371600" y="2152650"/>
            <a:ext cx="3505199" cy="26289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68636" y="2876549"/>
            <a:ext cx="2327564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CAN </a:t>
            </a:r>
            <a:r>
              <a:rPr lang="ko-KR" altLang="en-US"/>
              <a:t>버스 메시지 변환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차량이 </a:t>
            </a:r>
            <a:r>
              <a:rPr lang="en-US" altLang="ko-KR"/>
              <a:t>OpenXC</a:t>
            </a:r>
            <a:r>
              <a:rPr lang="ko-KR" altLang="en-US"/>
              <a:t>를 지원한다면 </a:t>
            </a:r>
            <a:r>
              <a:rPr lang="en-US" altLang="ko-KR"/>
              <a:t>VI</a:t>
            </a:r>
            <a:r>
              <a:rPr lang="ko-KR" altLang="en-US"/>
              <a:t>를 차량 </a:t>
            </a:r>
            <a:r>
              <a:rPr lang="en-US" altLang="ko-KR"/>
              <a:t>CAN</a:t>
            </a:r>
            <a:r>
              <a:rPr lang="ko-KR" altLang="en-US"/>
              <a:t> 버스에 연결하고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VI</a:t>
            </a:r>
            <a:r>
              <a:rPr lang="ko-KR" altLang="en-US"/>
              <a:t>를 통해 해당 차량의 </a:t>
            </a:r>
            <a:r>
              <a:rPr lang="en-US" altLang="ko-KR"/>
              <a:t>CAN</a:t>
            </a:r>
            <a:r>
              <a:rPr lang="ko-KR" altLang="en-US"/>
              <a:t> 메시지를 변환해 </a:t>
            </a:r>
            <a:r>
              <a:rPr lang="en-US" altLang="ko-KR"/>
              <a:t>PC</a:t>
            </a:r>
            <a:r>
              <a:rPr lang="ko-KR" altLang="en-US"/>
              <a:t>로 전달할 수 있으므로</a:t>
            </a:r>
            <a:r>
              <a:rPr lang="en-US" altLang="ko-KR"/>
              <a:t>,</a:t>
            </a:r>
            <a:r>
              <a:rPr lang="ko-KR" altLang="en-US"/>
              <a:t> 분석 시 특정 차량의 </a:t>
            </a:r>
            <a:r>
              <a:rPr lang="en-US" altLang="ko-KR"/>
              <a:t>CAN</a:t>
            </a:r>
            <a:r>
              <a:rPr lang="ko-KR" altLang="en-US"/>
              <a:t> 메시지를 리버싱할 필요 없이 </a:t>
            </a:r>
            <a:r>
              <a:rPr lang="en-US" altLang="ko-KR"/>
              <a:t>VI</a:t>
            </a:r>
            <a:r>
              <a:rPr lang="ko-KR" altLang="en-US"/>
              <a:t>가 대신 해주므로 손쉽게 표준화된 데이터로 볼 수 있게 해준다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OpenXC</a:t>
            </a:r>
            <a:r>
              <a:rPr lang="ko-KR" altLang="en-US"/>
              <a:t>는 파이썬과 안드로이드</a:t>
            </a:r>
            <a:r>
              <a:rPr lang="en-US" altLang="ko-KR"/>
              <a:t>,</a:t>
            </a:r>
            <a:r>
              <a:rPr lang="ko-KR" altLang="en-US"/>
              <a:t> 그리고 </a:t>
            </a:r>
            <a:r>
              <a:rPr lang="en-US" altLang="ko-KR"/>
              <a:t>openxc-dump</a:t>
            </a:r>
            <a:r>
              <a:rPr lang="ko-KR" altLang="en-US"/>
              <a:t>와 같은 </a:t>
            </a:r>
            <a:r>
              <a:rPr lang="en-US" altLang="ko-KR"/>
              <a:t>CAN</a:t>
            </a:r>
            <a:r>
              <a:rPr lang="ko-KR" altLang="en-US"/>
              <a:t> 활동을 모니터링할 수 있는 툴들을 제공한다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CAN 네트워크에 액세스할 수 있는 Arduino 플랫폼 기반의 차량 인터페이스 모듈이 포함되어 있다.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하드웨어 모듈은 차량 센서, GPS</a:t>
            </a:r>
            <a:r>
              <a:rPr lang="en-US" altLang="ko-KR"/>
              <a:t> </a:t>
            </a:r>
            <a:r>
              <a:rPr lang="ko-KR" altLang="en-US"/>
              <a:t>수신기 및 차량 속도와 같은 매개 변수에 대한 실시간 액세스를 제공한다.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판독 가능한 매개 변수에는 스티어링 휠 각도, GPS 위치 및 차량 속도가 포함된다.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스마트폰을 CAN 번역기에 연결하여 USB 또는 블루투스를 통해 차량 데이터를 읽을 수 있다. </a:t>
            </a: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5802" y="2647950"/>
            <a:ext cx="3792395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 </a:t>
            </a:r>
            <a:r>
              <a:rPr lang="ko-KR" altLang="en-US"/>
              <a:t>버스 메시지 변환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OpenXC</a:t>
            </a:r>
            <a:r>
              <a:rPr lang="ko-KR" altLang="en-US"/>
              <a:t>의 기본적인 </a:t>
            </a:r>
            <a:r>
              <a:rPr lang="en-US" altLang="ko-KR"/>
              <a:t>API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2133600" y="1428750"/>
          <a:ext cx="2287905" cy="2551848"/>
        </p:xfrm>
        <a:graphic>
          <a:graphicData uri="http://schemas.openxmlformats.org/drawingml/2006/table">
            <a:tbl>
              <a:tblPr firstRow="1" bandRow="1"/>
              <a:tblGrid>
                <a:gridCol w="2287905"/>
              </a:tblGrid>
              <a:tr h="222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accelerator_pedal_position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22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brake_pedal_status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85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button_event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22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door_status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85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engine_speed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85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fuel_consumed_since_last_restart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fuel_level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headlamp_status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high_beam_status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ignition_status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4722495" y="1552673"/>
          <a:ext cx="2287905" cy="2314476"/>
        </p:xfrm>
        <a:graphic>
          <a:graphicData uri="http://schemas.openxmlformats.org/drawingml/2006/table">
            <a:tbl>
              <a:tblPr firstRow="1" bandRow="1"/>
              <a:tblGrid>
                <a:gridCol w="2287905"/>
              </a:tblGrid>
              <a:tr h="222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22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ongitude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85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lodometer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22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parking_brake_status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85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steering_wheel_angle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85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torque_at_transmission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transmission_gear_position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vehicle_speed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2373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windshield_wiper_status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 </a:t>
            </a:r>
            <a:r>
              <a:rPr lang="ko-KR" altLang="en-US"/>
              <a:t>버스 메시지 변환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간단한 </a:t>
            </a:r>
            <a:r>
              <a:rPr lang="en-US" altLang="ko-KR"/>
              <a:t>JSON</a:t>
            </a:r>
            <a:r>
              <a:rPr lang="ko-KR" altLang="en-US"/>
              <a:t> 파일 형태의 결과 내용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OpenXC</a:t>
            </a:r>
            <a:r>
              <a:rPr lang="ko-KR" altLang="en-US"/>
              <a:t>는 </a:t>
            </a:r>
            <a:r>
              <a:rPr lang="en-US" altLang="ko-KR"/>
              <a:t>JSON</a:t>
            </a:r>
            <a:r>
              <a:rPr lang="ko-KR" altLang="en-US"/>
              <a:t> 형태로 차량의 운행 경로 기록을 추적하는 기능을 제공한다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JSON</a:t>
            </a:r>
            <a:r>
              <a:rPr lang="ko-KR" altLang="en-US"/>
              <a:t>은 다른 언어들이 사용하는 것보다 더 쉬운 구조의 데이터 포맷을 제공한다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914400" y="1733550"/>
            <a:ext cx="3505201" cy="20574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{ “metadata” :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“version” : “v3.0”,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“vehicle_interface_id” : “7ABF”,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“vehicle” :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“make” : “Ford”,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“model” : “Mustang”,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“trim” : “V6 Premium”,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“year” : 2013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},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“description” : “highway drive to work”,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“driver_name” : “TJ Giuli”,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“vihicle_id” : “17N1039247929”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연결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연결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OBD-II</a:t>
            </a:r>
            <a:r>
              <a:rPr lang="ko-KR" altLang="en-US"/>
              <a:t> 커넥터에 </a:t>
            </a:r>
            <a:r>
              <a:rPr lang="ko-KR" altLang="en-US" b="1"/>
              <a:t>접근이 가능</a:t>
            </a:r>
            <a:r>
              <a:rPr lang="ko-KR" altLang="en-US"/>
              <a:t>할 경우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차량 커넥터의 핀아웃 맵을 통해 어디에 </a:t>
            </a:r>
            <a:r>
              <a:rPr lang="en-US" altLang="ko-KR"/>
              <a:t>CAN</a:t>
            </a:r>
            <a:r>
              <a:rPr lang="ko-KR" altLang="en-US"/>
              <a:t>을 연결할 수 있는지 확인할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OBD-II</a:t>
            </a:r>
            <a:r>
              <a:rPr lang="ko-KR" altLang="en-US"/>
              <a:t> 커넥터에 </a:t>
            </a:r>
            <a:r>
              <a:rPr lang="ko-KR" altLang="en-US" b="1"/>
              <a:t>연결이 불가능</a:t>
            </a:r>
            <a:r>
              <a:rPr lang="ko-KR" altLang="en-US"/>
              <a:t>하거나 </a:t>
            </a:r>
            <a:r>
              <a:rPr lang="ko-KR" altLang="en-US" b="1"/>
              <a:t>숨겨진</a:t>
            </a:r>
            <a:r>
              <a:rPr lang="en-US" altLang="ko-KR" b="1"/>
              <a:t> CAN</a:t>
            </a:r>
            <a:r>
              <a:rPr lang="ko-KR" altLang="en-US" b="1"/>
              <a:t> 신호들을 찾고 있는</a:t>
            </a:r>
            <a:r>
              <a:rPr lang="ko-KR" altLang="en-US"/>
              <a:t> 경우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쌍으로 된 것이나 꼬여있는 배선을 찾는다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CAN</a:t>
            </a:r>
            <a:r>
              <a:rPr lang="ko-KR" altLang="en-US"/>
              <a:t> 전선은 전형적으로 꼬임쌍선의 형태이다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멀티미터를 사용해 </a:t>
            </a:r>
            <a:r>
              <a:rPr lang="en-US" altLang="ko-KR"/>
              <a:t>2.5V</a:t>
            </a:r>
            <a:r>
              <a:rPr lang="ko-KR" altLang="en-US"/>
              <a:t> 전압을 기준으로 사용하는 배선을 찾는다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멀티미터를 사용해 저항을 측정한다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CAN</a:t>
            </a:r>
            <a:r>
              <a:rPr lang="ko-KR" altLang="en-US"/>
              <a:t> 버스는 각 버스의 끝에 </a:t>
            </a:r>
            <a:r>
              <a:rPr lang="en-US" altLang="ko-KR"/>
              <a:t>120</a:t>
            </a:r>
            <a:r>
              <a:rPr lang="ko-KR" altLang="en-US"/>
              <a:t>옴</a:t>
            </a:r>
            <a:r>
              <a:rPr lang="en-US" altLang="ko-KR"/>
              <a:t> </a:t>
            </a:r>
            <a:r>
              <a:rPr lang="ko-KR" altLang="en-US"/>
              <a:t>종단 저항을 사용한다</a:t>
            </a:r>
            <a:r>
              <a:rPr lang="en-US" altLang="ko-KR"/>
              <a:t>.</a:t>
            </a:r>
            <a:r>
              <a:rPr lang="ko-KR" altLang="en-US"/>
              <a:t> 따라서 두 꼬임쌍선인 배선들 사이에서 </a:t>
            </a:r>
            <a:r>
              <a:rPr lang="en-US" altLang="ko-KR"/>
              <a:t>60</a:t>
            </a:r>
            <a:r>
              <a:rPr lang="ko-KR" altLang="en-US"/>
              <a:t>옴이 측정된다면 </a:t>
            </a:r>
            <a:r>
              <a:rPr lang="en-US" altLang="ko-KR"/>
              <a:t>CAN</a:t>
            </a:r>
            <a:r>
              <a:rPr lang="ko-KR" altLang="en-US"/>
              <a:t>과 연결됐다고 예측할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2</a:t>
            </a:r>
            <a:r>
              <a:rPr lang="ko-KR" altLang="en-US"/>
              <a:t>채널 오실로스코프를 이용해 </a:t>
            </a:r>
            <a:r>
              <a:rPr lang="en-US" altLang="ko-KR"/>
              <a:t>CAN</a:t>
            </a:r>
            <a:r>
              <a:rPr lang="ko-KR" altLang="en-US"/>
              <a:t> 선이라고 예상되는 두 선을 측정해 그 값의 차이를 계산한다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아마 변화가 없는 신호가 탐지될 것이다</a:t>
            </a:r>
            <a:r>
              <a:rPr lang="en-US" altLang="ko-KR"/>
              <a:t>.</a:t>
            </a:r>
            <a:r>
              <a:rPr lang="ko-KR" altLang="en-US"/>
              <a:t> 이유는 </a:t>
            </a:r>
            <a:r>
              <a:rPr lang="en-US" altLang="ko-KR"/>
              <a:t>CAN</a:t>
            </a:r>
            <a:r>
              <a:rPr lang="ko-KR" altLang="en-US"/>
              <a:t> 통신에서 사용되는 차동 신호는 서로 신호를 상쇄시키는 효과를 갖기 때문이다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차량의 시동이 꺼진 상태라면 </a:t>
            </a:r>
            <a:r>
              <a:rPr lang="en-US" altLang="ko-KR"/>
              <a:t>CAN</a:t>
            </a:r>
            <a:r>
              <a:rPr lang="ko-KR" altLang="en-US"/>
              <a:t> 버스에는 아무런 반응도 나타나지 않는다</a:t>
            </a:r>
            <a:r>
              <a:rPr lang="en-US" altLang="ko-KR"/>
              <a:t>.</a:t>
            </a:r>
            <a:r>
              <a:rPr lang="ko-KR" altLang="en-US"/>
              <a:t> 차량 키를 넣거나 차량 문의 핸들을 당기는 것과 같은 단순한 동작도 차량을 깨우고 신호를 발생시킨다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25000" r="25000"/>
          <a:stretch>
            <a:fillRect/>
          </a:stretch>
        </p:blipFill>
        <p:spPr>
          <a:xfrm>
            <a:off x="7848600" y="1276350"/>
            <a:ext cx="914400" cy="9144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9850" y="990600"/>
            <a:ext cx="1352550" cy="13525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26300" b="24810"/>
          <a:stretch>
            <a:fillRect/>
          </a:stretch>
        </p:blipFill>
        <p:spPr>
          <a:xfrm>
            <a:off x="6248400" y="3790950"/>
            <a:ext cx="2182091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 </a:t>
            </a:r>
            <a:r>
              <a:rPr lang="ko-KR" altLang="en-US"/>
              <a:t>버스 메시지 변환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간단한 </a:t>
            </a:r>
            <a:r>
              <a:rPr lang="en-US" altLang="ko-KR"/>
              <a:t>JSON</a:t>
            </a:r>
            <a:r>
              <a:rPr lang="ko-KR" altLang="en-US"/>
              <a:t> 파일 형태의 결과 내용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steering_wheel_angle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에 대한 요청을 한다면 변환된 </a:t>
            </a:r>
            <a:r>
              <a:rPr lang="en-US" altLang="ko-KR"/>
              <a:t>CAN</a:t>
            </a:r>
            <a:r>
              <a:rPr lang="ko-KR" altLang="en-US"/>
              <a:t> 패킷은 다음과 같다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OpenXC</a:t>
            </a:r>
            <a:r>
              <a:rPr lang="ko-KR" altLang="en-US"/>
              <a:t>와 </a:t>
            </a:r>
            <a:r>
              <a:rPr lang="en-US" altLang="ko-KR"/>
              <a:t>OBD</a:t>
            </a:r>
            <a:r>
              <a:rPr lang="ko-KR" altLang="en-US"/>
              <a:t>를 다음과 같이 연결할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990600" y="1504950"/>
            <a:ext cx="5638800" cy="2286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{ “timestamp” : 1385133351.285525, “name” : “steering_wheel_angle”, “value” : 45 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990600" y="2114550"/>
            <a:ext cx="41910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openxc-diag -message-id 0x7df -mode 0x3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데이터 전송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버스로 다시 데이터를 전송하고자 할 때 다음과 같은 명령을 사용할 수 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스티어링 휠</a:t>
            </a:r>
            <a:r>
              <a:rPr lang="en-US" altLang="ko-KR"/>
              <a:t>(</a:t>
            </a:r>
            <a:r>
              <a:rPr lang="ko-KR" altLang="en-US"/>
              <a:t>조향 핸들</a:t>
            </a:r>
            <a:r>
              <a:rPr lang="en-US" altLang="ko-KR"/>
              <a:t>)</a:t>
            </a:r>
            <a:r>
              <a:rPr lang="ko-KR" altLang="en-US"/>
              <a:t>의 각도를 다시 차량에게 알려주는 명령이다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기술적으로 </a:t>
            </a:r>
            <a:r>
              <a:rPr lang="en-US" altLang="ko-KR"/>
              <a:t>OpenXC</a:t>
            </a:r>
            <a:r>
              <a:rPr lang="ko-KR" altLang="en-US"/>
              <a:t>는 </a:t>
            </a:r>
            <a:r>
              <a:rPr lang="en-US" altLang="ko-KR"/>
              <a:t>raw CAN</a:t>
            </a:r>
            <a:r>
              <a:rPr lang="ko-KR" altLang="en-US"/>
              <a:t> 쓰기를 지원하며</a:t>
            </a:r>
            <a:r>
              <a:rPr lang="en-US" altLang="ko-KR"/>
              <a:t>,</a:t>
            </a:r>
            <a:r>
              <a:rPr lang="ko-KR" altLang="en-US"/>
              <a:t> 다음과 같이 사용할 수 있다</a:t>
            </a:r>
            <a:r>
              <a:rPr lang="en-US" altLang="ko-KR"/>
              <a:t>.</a:t>
            </a: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990600" y="1504950"/>
            <a:ext cx="41910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openxc-control write -name steering_wheel_angle -value 42.0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990600" y="2114550"/>
            <a:ext cx="4191000" cy="2286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openxc-control wrtie -bus 1 -id 42 -data 0x1234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0400" y="971549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 해킹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간단한 </a:t>
            </a:r>
            <a:r>
              <a:rPr lang="en-US" altLang="ko-KR"/>
              <a:t>engine_speed</a:t>
            </a:r>
            <a:r>
              <a:rPr lang="ko-KR" altLang="en-US"/>
              <a:t> 설정을 위한 </a:t>
            </a:r>
            <a:r>
              <a:rPr lang="en-US" altLang="ko-KR"/>
              <a:t>OpenXC</a:t>
            </a:r>
            <a:r>
              <a:rPr lang="ko-KR" altLang="en-US"/>
              <a:t> 설정 파일 </a:t>
            </a: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914400" y="1276350"/>
            <a:ext cx="3505201" cy="3124200"/>
          </a:xfrm>
          <a:prstGeom prst="rect">
            <a:avLst/>
          </a:prstGeom>
          <a:solidFill>
            <a:srgbClr val="eeece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{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“name” : “Test Bench”, 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“buses” :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“hs” :      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“controller” : 1,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“speed” : 500000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},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“messages” :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“0x110” :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“name” : “Acceleration”,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“bus”, “hs”,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“signals” : {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“engine_speed_signal” : “engine_speed”,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“bit_position” : 8,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“bit_size” : 16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38200" y="4400550"/>
            <a:ext cx="3657600" cy="2171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900"/>
              <a:t>고속 버스에서 </a:t>
            </a:r>
            <a:r>
              <a:rPr lang="en-US" altLang="ko-KR" sz="900"/>
              <a:t>500Kbps</a:t>
            </a:r>
            <a:r>
              <a:rPr lang="ko-KR" altLang="en-US" sz="900"/>
              <a:t>의 전송 속도를 갖는 신호를 설정</a:t>
            </a:r>
            <a:endParaRPr lang="ko-KR" altLang="en-US" sz="900"/>
          </a:p>
        </p:txBody>
      </p:sp>
      <p:sp>
        <p:nvSpPr>
          <p:cNvPr id="6" name=""/>
          <p:cNvSpPr/>
          <p:nvPr/>
        </p:nvSpPr>
        <p:spPr>
          <a:xfrm>
            <a:off x="4648200" y="1657349"/>
            <a:ext cx="4267200" cy="3810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openxc-generate-firmware-code -message-set ./test-bench.json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&gt; signals.cpp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648200" y="1232535"/>
            <a:ext cx="3581400" cy="4248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JSON</a:t>
            </a:r>
            <a:r>
              <a:rPr lang="ko-KR" altLang="en-US" sz="1100"/>
              <a:t> 설정 정의 후</a:t>
            </a:r>
            <a:r>
              <a:rPr lang="en-US" altLang="ko-KR" sz="1100"/>
              <a:t>,</a:t>
            </a:r>
            <a:r>
              <a:rPr lang="ko-KR" altLang="en-US" sz="1100"/>
              <a:t> 컴파일하여 </a:t>
            </a:r>
            <a:r>
              <a:rPr lang="en-US" altLang="ko-KR" sz="1100"/>
              <a:t>CPP</a:t>
            </a:r>
            <a:r>
              <a:rPr lang="ko-KR" altLang="en-US" sz="1100"/>
              <a:t>파일로 만든다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endParaRPr lang="ko-KR" altLang="en-US" sz="1100"/>
          </a:p>
          <a:p>
            <a:pPr>
              <a:defRPr/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</a:t>
            </a:r>
            <a:r>
              <a:rPr lang="en-US" altLang="ko-KR" sz="1100"/>
              <a:t>CPP</a:t>
            </a:r>
            <a:r>
              <a:rPr lang="ko-KR" altLang="en-US" sz="1100"/>
              <a:t> 파일은 이후 펌웨어 컴파일 시에 포함됨</a:t>
            </a:r>
            <a:r>
              <a:rPr lang="en-US" altLang="ko-KR" sz="1100"/>
              <a:t>.</a:t>
            </a:r>
            <a:endParaRPr lang="en-US" altLang="ko-KR" sz="1100"/>
          </a:p>
        </p:txBody>
      </p:sp>
      <p:sp>
        <p:nvSpPr>
          <p:cNvPr id="8" name=""/>
          <p:cNvSpPr/>
          <p:nvPr/>
        </p:nvSpPr>
        <p:spPr>
          <a:xfrm>
            <a:off x="4648200" y="2571750"/>
            <a:ext cx="4267200" cy="381000"/>
          </a:xfrm>
          <a:prstGeom prst="roundRect">
            <a:avLst>
              <a:gd name="adj" fmla="val 16667"/>
            </a:avLst>
          </a:prstGeom>
          <a:solidFill>
            <a:srgbClr val="502962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$ fab reference build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648200" y="2310765"/>
            <a:ext cx="3581400" cy="2609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VI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펌웨어를 다시 컴파일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4648200" y="3181350"/>
            <a:ext cx="4267200" cy="1219200"/>
          </a:xfrm>
          <a:prstGeom prst="rect">
            <a:avLst/>
          </a:prstGeom>
          <a:noFill/>
          <a:ln w="12700">
            <a:solidFill>
              <a:srgbClr val="50296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위의 과정이 완료되면 </a:t>
            </a:r>
            <a:r>
              <a:rPr lang="en-US" altLang="ko-KR" sz="1100">
                <a:solidFill>
                  <a:schemeClr val="tx1"/>
                </a:solidFill>
              </a:rPr>
              <a:t>.bin</a:t>
            </a:r>
            <a:r>
              <a:rPr lang="ko-KR" altLang="en-US" sz="1100">
                <a:solidFill>
                  <a:schemeClr val="tx1"/>
                </a:solidFill>
              </a:rPr>
              <a:t> 확장자의 파일이 생성되고 해당 파일은 사용하고 있는 </a:t>
            </a:r>
            <a:r>
              <a:rPr lang="en-US" altLang="ko-KR" sz="1100">
                <a:solidFill>
                  <a:schemeClr val="tx1"/>
                </a:solidFill>
              </a:rPr>
              <a:t>OpenXC</a:t>
            </a:r>
            <a:r>
              <a:rPr lang="ko-KR" altLang="en-US" sz="1100">
                <a:solidFill>
                  <a:schemeClr val="tx1"/>
                </a:solidFill>
              </a:rPr>
              <a:t>가 호환되는 디바이스에 업로드할 수 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기본적인 버스의 상태는 </a:t>
            </a:r>
            <a:r>
              <a:rPr lang="en-US" altLang="ko-KR" sz="1100">
                <a:solidFill>
                  <a:schemeClr val="tx1"/>
                </a:solidFill>
              </a:rPr>
              <a:t>raw </a:t>
            </a:r>
            <a:r>
              <a:rPr lang="ko-KR" altLang="en-US" sz="1100">
                <a:solidFill>
                  <a:schemeClr val="tx1"/>
                </a:solidFill>
              </a:rPr>
              <a:t>읽기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쓰기 모드로 설정돼 있어 신호들 또는 전반적인 버스가 쓰기를 지원하는 경우가 아니라면 기본을 읽기 전용 모드로 펌웨어를 설정하게 하고 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펌웨어 업로드를 설정하려면 버스를 설정할 때 </a:t>
            </a:r>
            <a:r>
              <a:rPr lang="en-US" altLang="ko-KR" sz="1100">
                <a:solidFill>
                  <a:schemeClr val="tx1"/>
                </a:solidFill>
              </a:rPr>
              <a:t>raw_can_mode</a:t>
            </a:r>
            <a:r>
              <a:rPr lang="ko-KR" altLang="en-US" sz="1100">
                <a:solidFill>
                  <a:schemeClr val="tx1"/>
                </a:solidFill>
              </a:rPr>
              <a:t>와 </a:t>
            </a:r>
            <a:r>
              <a:rPr lang="en-US" altLang="ko-KR" sz="1100">
                <a:solidFill>
                  <a:schemeClr val="tx1"/>
                </a:solidFill>
              </a:rPr>
              <a:t>raw_writable</a:t>
            </a:r>
            <a:r>
              <a:rPr lang="ko-KR" altLang="en-US" sz="1100">
                <a:solidFill>
                  <a:schemeClr val="tx1"/>
                </a:solidFill>
              </a:rPr>
              <a:t>을 추가하고 모두 </a:t>
            </a:r>
            <a:r>
              <a:rPr lang="en-US" altLang="ko-KR" sz="1100">
                <a:solidFill>
                  <a:schemeClr val="tx1"/>
                </a:solidFill>
              </a:rPr>
              <a:t>true</a:t>
            </a:r>
            <a:r>
              <a:rPr lang="ko-KR" altLang="en-US" sz="1100">
                <a:solidFill>
                  <a:schemeClr val="tx1"/>
                </a:solidFill>
              </a:rPr>
              <a:t>로 설정해야 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1828800" y="1885950"/>
            <a:ext cx="685800" cy="2286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987" y="1478280"/>
            <a:ext cx="4134025" cy="520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 버스 퍼징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퍼징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CAN </a:t>
            </a:r>
            <a:r>
              <a:rPr lang="ko-KR" altLang="en-US"/>
              <a:t>버스 퍼징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버스 퍼징은 문서화되지 않은 진단 기능들이나 그 외의 기능들을 찾는데 좋은 방법이 될 수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퍼징은 무작위로 샷건을 쏘는 것처럼 리버싱에 접근하는 형태의 기술이다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퍼징을 할 때 무작위로 생성된 데이터를 입력하고 예상할 수 없는 동작이 발생하는지 확인한다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차량에서는 계기판 메시지나 내부 전자기기들이 꺼지거나 재부팅되는 오동작처럼 물리적인 변화가 발생하는 것이 퍼징의 결과다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marL="36512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" y="2571750"/>
            <a:ext cx="3048000" cy="1600200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38200" y="2724150"/>
            <a:ext cx="2590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838200" y="3562350"/>
            <a:ext cx="2590800" cy="38100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9395" y="3638550"/>
            <a:ext cx="258404" cy="25840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" y="2724150"/>
            <a:ext cx="381000" cy="381000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1295400" y="2773680"/>
            <a:ext cx="1981200" cy="3390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solidFill>
                  <a:schemeClr val="lt1"/>
                </a:solidFill>
              </a:rPr>
              <a:t>Massage Generator</a:t>
            </a:r>
            <a:endParaRPr lang="en-US" altLang="ko-KR" sz="1600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447800" y="3604260"/>
            <a:ext cx="1524000" cy="339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lt1"/>
                </a:solidFill>
                <a:latin typeface="Arial"/>
                <a:ea typeface="맑은 고딕"/>
                <a:cs typeface="Arial"/>
              </a:rPr>
              <a:t>Target Monitor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lt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600200" y="3181350"/>
            <a:ext cx="9906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Bahnschrift"/>
              </a:rPr>
              <a:t>Fuzzing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Bahnschrift"/>
            </a:endParaRPr>
          </a:p>
        </p:txBody>
      </p:sp>
      <p:sp>
        <p:nvSpPr>
          <p:cNvPr id="16" name=""/>
          <p:cNvSpPr/>
          <p:nvPr/>
        </p:nvSpPr>
        <p:spPr>
          <a:xfrm>
            <a:off x="5410200" y="2571750"/>
            <a:ext cx="3048000" cy="1600200"/>
          </a:xfrm>
          <a:prstGeom prst="rect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638800" y="2724150"/>
            <a:ext cx="2590800" cy="9144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9525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791200" y="2876550"/>
            <a:ext cx="2209800" cy="38100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chemeClr val="lt1"/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Protocol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172200" y="3299460"/>
            <a:ext cx="1524000" cy="339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맑은 고딕"/>
                <a:cs typeface="Arial"/>
              </a:rPr>
              <a:t>Interface</a:t>
            </a:r>
            <a:endParaRPr kumimoji="0" lang="en-US" altLang="ko-KR" sz="1600" b="0" i="0" u="none" strike="noStrike" kern="1200" cap="none" spc="0" normalizeH="0" baseline="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477000" y="3714750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Bahnschrift"/>
              </a:rPr>
              <a:t>Target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Bahnschrift"/>
            </a:endParaRPr>
          </a:p>
        </p:txBody>
      </p:sp>
      <p:cxnSp>
        <p:nvCxnSpPr>
          <p:cNvPr id="22" name=""/>
          <p:cNvCxnSpPr>
            <a:stCxn id="5" idx="3"/>
            <a:endCxn id="18" idx="0"/>
          </p:cNvCxnSpPr>
          <p:nvPr/>
        </p:nvCxnSpPr>
        <p:spPr>
          <a:xfrm flipV="1">
            <a:off x="3429000" y="2876550"/>
            <a:ext cx="3467100" cy="38100"/>
          </a:xfrm>
          <a:prstGeom prst="bentConnector4">
            <a:avLst>
              <a:gd name="adj1" fmla="val 17743"/>
              <a:gd name="adj2" fmla="val 1671747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18" idx="1"/>
            <a:endCxn id="9" idx="3"/>
          </p:cNvCxnSpPr>
          <p:nvPr/>
        </p:nvCxnSpPr>
        <p:spPr>
          <a:xfrm flipH="1">
            <a:off x="3429000" y="3067050"/>
            <a:ext cx="2362200" cy="685800"/>
          </a:xfrm>
          <a:prstGeom prst="bentConnector3">
            <a:avLst>
              <a:gd name="adj1" fmla="val 27983"/>
            </a:avLst>
          </a:prstGeom>
          <a:ln w="28575">
            <a:solidFill>
              <a:schemeClr val="dk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4267200" y="1962150"/>
            <a:ext cx="2362200" cy="255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100"/>
              <a:t>Sending of Random input</a:t>
            </a:r>
            <a:endParaRPr lang="en-US" altLang="ko-KR" sz="1100"/>
          </a:p>
        </p:txBody>
      </p:sp>
      <p:sp>
        <p:nvSpPr>
          <p:cNvPr id="27" name=""/>
          <p:cNvSpPr txBox="1"/>
          <p:nvPr/>
        </p:nvSpPr>
        <p:spPr>
          <a:xfrm>
            <a:off x="3352800" y="3790950"/>
            <a:ext cx="2362200" cy="255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Monitoring of Responses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퍼징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CAN </a:t>
            </a:r>
            <a:r>
              <a:rPr lang="ko-KR" altLang="en-US"/>
              <a:t>버스 퍼징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퍼징을 통해 발견할 수 있는 유용한 패킷들은 보안 토큰을 통한 인증이 성공한 뒤에 사용할 수 있는 진단 서비스와 같은 특별한 패킷들의 일부다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따라서 퍼징을 할 때 어떤 패킷을 분석하는 데 중점을 둬야 할지 설정하기 어렵다</a:t>
            </a:r>
            <a:r>
              <a:rPr lang="en-US" altLang="ko-KR"/>
              <a:t>.</a:t>
            </a:r>
            <a:r>
              <a:rPr lang="ko-KR" altLang="en-US"/>
              <a:t> 또한 일부 </a:t>
            </a:r>
            <a:r>
              <a:rPr lang="en-US" altLang="ko-KR"/>
              <a:t>CAN</a:t>
            </a:r>
            <a:r>
              <a:rPr lang="ko-KR" altLang="en-US"/>
              <a:t> 패킷들은 차량이 주행 중일 때 발생해</a:t>
            </a:r>
            <a:r>
              <a:rPr lang="en-US" altLang="ko-KR"/>
              <a:t>,</a:t>
            </a:r>
            <a:r>
              <a:rPr lang="ko-KR" altLang="en-US"/>
              <a:t> 확인 과정에서 매우 위험한 상황이 발생할 수 있다</a:t>
            </a:r>
            <a:r>
              <a:rPr lang="en-US" altLang="ko-KR"/>
              <a:t>.</a:t>
            </a:r>
            <a:r>
              <a:rPr lang="ko-KR" altLang="en-US"/>
              <a:t> 그럼에도 불구하고 퍼징 공격을 잠재적인 공격의 방법으로 배재하지 않는 이유는 때때로 퍼징을 통해 문서화되지 않은 서비스를 동작시키거나 속이기 원하는 대상 요소에 충돌을 유발할 수 있기 때문이다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일부 스니퍼는 퍼징 기능을 직접 제공한다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퍼징 기능은 대부분 패킷 전송 기능 부분에 존재하고 데이터 섹션의 바이트 값을 증가시키며</a:t>
            </a:r>
            <a:r>
              <a:rPr lang="en-US" altLang="ko-KR"/>
              <a:t>,</a:t>
            </a:r>
            <a:r>
              <a:rPr lang="ko-KR" altLang="en-US"/>
              <a:t> 패킷을 전송하는 기능을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퍼징을 시작하기 위한 좋은 접근 방법은 </a:t>
            </a:r>
            <a:r>
              <a:rPr lang="en-US" altLang="ko-KR"/>
              <a:t>UDS</a:t>
            </a:r>
            <a:r>
              <a:rPr lang="ko-KR" altLang="en-US"/>
              <a:t> 명령들을 분석하는 것이다</a:t>
            </a:r>
            <a:r>
              <a:rPr lang="en-US" altLang="ko-KR"/>
              <a:t>.</a:t>
            </a:r>
            <a:r>
              <a:rPr lang="ko-KR" altLang="en-US"/>
              <a:t> 특시 문서화되지 않은 제조사의 명령들이 있다면 그것을 찾도록 시도하는 것이다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문서화되지 않은 </a:t>
            </a:r>
            <a:r>
              <a:rPr lang="en-US" altLang="ko-KR"/>
              <a:t>UDS</a:t>
            </a:r>
            <a:r>
              <a:rPr lang="ko-KR" altLang="en-US"/>
              <a:t> 모드들을 퍼징할 때 알려지지 않은 모드로 인해 발생하는 응답의 유형을 찾아 분석한다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marL="36512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987" y="1478280"/>
            <a:ext cx="4134025" cy="520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트러블슈팅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트러블슈팅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트러블 슈팅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버스와 연결된 디바이스들은 고장 감내 기능이 존재해 </a:t>
            </a:r>
            <a:r>
              <a:rPr lang="en-US" altLang="ko-KR"/>
              <a:t>CAN</a:t>
            </a:r>
            <a:r>
              <a:rPr lang="ko-KR" altLang="en-US"/>
              <a:t> 버스를 리버스엔지니어링하는 동안 발생시킬 수 있는 데미지를 제한할 수 있다</a:t>
            </a:r>
            <a:r>
              <a:rPr lang="en-US" altLang="ko-KR"/>
              <a:t>.</a:t>
            </a:r>
            <a:r>
              <a:rPr lang="ko-KR" altLang="en-US"/>
              <a:t> 하지만 </a:t>
            </a:r>
            <a:r>
              <a:rPr lang="en-US" altLang="ko-KR"/>
              <a:t>CAN</a:t>
            </a:r>
            <a:r>
              <a:rPr lang="ko-KR" altLang="en-US"/>
              <a:t> 버스를 퍼징하거나 많은 양의 </a:t>
            </a:r>
            <a:r>
              <a:rPr lang="en-US" altLang="ko-KR"/>
              <a:t>CAN</a:t>
            </a:r>
            <a:r>
              <a:rPr lang="ko-KR" altLang="en-US"/>
              <a:t> 데이터를 </a:t>
            </a:r>
            <a:r>
              <a:rPr lang="en-US" altLang="ko-KR"/>
              <a:t>CAN</a:t>
            </a:r>
            <a:r>
              <a:rPr lang="ko-KR" altLang="en-US"/>
              <a:t> 네트워크에 재생한다면 문제가 발생할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505200" y="1657350"/>
            <a:ext cx="1676400" cy="4572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문제 정의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3505200" y="2343150"/>
            <a:ext cx="1676400" cy="457200"/>
          </a:xfrm>
          <a:prstGeom prst="rect">
            <a:avLst/>
          </a:prstGeom>
          <a:noFill/>
          <a:ln w="9525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사실 수집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505200" y="3028950"/>
            <a:ext cx="1676400" cy="457200"/>
          </a:xfrm>
          <a:prstGeom prst="rect">
            <a:avLst/>
          </a:prstGeom>
          <a:noFill/>
          <a:ln w="9525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원인 추론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505200" y="3714750"/>
            <a:ext cx="1676400" cy="457200"/>
          </a:xfrm>
          <a:prstGeom prst="rect">
            <a:avLst/>
          </a:prstGeom>
          <a:noFill/>
          <a:ln w="9525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조치 및 방안 검토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505200" y="4400550"/>
            <a:ext cx="1676400" cy="457200"/>
          </a:xfrm>
          <a:prstGeom prst="rect">
            <a:avLst/>
          </a:prstGeom>
          <a:noFill/>
          <a:ln w="9525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결과 관찰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6172200" y="4400550"/>
            <a:ext cx="1676400" cy="457200"/>
          </a:xfrm>
          <a:prstGeom prst="rect">
            <a:avLst/>
          </a:prstGeom>
          <a:noFill/>
          <a:ln w="9525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문제해결여부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chemeClr val="tx1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1" name=""/>
          <p:cNvCxnSpPr>
            <a:stCxn id="4" idx="2"/>
            <a:endCxn id="5" idx="0"/>
          </p:cNvCxnSpPr>
          <p:nvPr/>
        </p:nvCxnSpPr>
        <p:spPr>
          <a:xfrm rot="16200000" flipH="1">
            <a:off x="4229100" y="22288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2"/>
            <a:endCxn id="6" idx="0"/>
          </p:cNvCxnSpPr>
          <p:nvPr/>
        </p:nvCxnSpPr>
        <p:spPr>
          <a:xfrm rot="16200000" flipH="1">
            <a:off x="4229100" y="29146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6" idx="2"/>
            <a:endCxn id="7" idx="0"/>
          </p:cNvCxnSpPr>
          <p:nvPr/>
        </p:nvCxnSpPr>
        <p:spPr>
          <a:xfrm rot="16200000" flipH="1">
            <a:off x="4229100" y="36004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7" idx="2"/>
            <a:endCxn id="8" idx="0"/>
          </p:cNvCxnSpPr>
          <p:nvPr/>
        </p:nvCxnSpPr>
        <p:spPr>
          <a:xfrm rot="16200000" flipH="1">
            <a:off x="4229100" y="42862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8" idx="3"/>
            <a:endCxn id="10" idx="1"/>
          </p:cNvCxnSpPr>
          <p:nvPr/>
        </p:nvCxnSpPr>
        <p:spPr>
          <a:xfrm>
            <a:off x="5181600" y="4629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endCxn id="7" idx="3"/>
          </p:cNvCxnSpPr>
          <p:nvPr/>
        </p:nvCxnSpPr>
        <p:spPr>
          <a:xfrm rot="10800000">
            <a:off x="5181600" y="3943350"/>
            <a:ext cx="1752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305" y="3334055"/>
            <a:ext cx="685495" cy="685495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6477000" y="3659505"/>
            <a:ext cx="609600" cy="2914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반복</a:t>
            </a:r>
            <a:endParaRPr lang="ko-KR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트러블슈팅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트러블 슈팅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계기판 등 점멸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차량을 재시동해 이러한 상황을 초기화시킬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재시동 이후에도 문제가 해결되지 않으면 차량 배터리 연결을 제거했다가 재연결을 시도해본다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그래도 문제가 지속된다면 차량 배터리의 충전 상태를 확인해야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저전압 상태에서도 계기판의 등들이 점멸될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차량 시동 불가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차량이 동작하지 않는 동안에 </a:t>
            </a:r>
            <a:r>
              <a:rPr lang="en-US" altLang="ko-KR"/>
              <a:t>CAN</a:t>
            </a:r>
            <a:r>
              <a:rPr lang="ko-KR" altLang="en-US"/>
              <a:t> 버스에 발생된 패킷들이 처리되는 과정에서 배터리 소모로 방전된 것이 원인일 수도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재시동을 위해 별도의 배터리를 이용해 점프선을 연결해 충전해줘야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점프를 해 충전을 해준 이후도 시동이 걸리지 않는다면 퓨즈를 제거하고 다시 꼽은 후 재시동을 시도한다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퓨즈의 위치는 차량 메뉴얼을 통해 확인하고</a:t>
            </a:r>
            <a:r>
              <a:rPr lang="en-US" altLang="ko-KR"/>
              <a:t>,</a:t>
            </a:r>
            <a:r>
              <a:rPr lang="ko-KR" altLang="en-US"/>
              <a:t> 문제를 일으킨다고 예상되는 퓨즈들부터 제거해 나간다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헤드램프를 제어하는 퓨즈는 제외하고 다른 부품 주변 퓨즈를 제거해 나가다 보면 문제를 일으키는 것이 어떤 것인지 발견할 수 있다</a:t>
            </a:r>
            <a:r>
              <a:rPr lang="en-US" altLang="ko-KR"/>
              <a:t>.</a:t>
            </a: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트러블슈팅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트러블 슈팅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 시동 끄기 불가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</a:t>
            </a:r>
            <a:r>
              <a:rPr lang="ko-KR" altLang="en-US"/>
              <a:t> 버스가 트래픽으로 인해 과부하 상태인지 확인한다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CAN</a:t>
            </a:r>
            <a:r>
              <a:rPr lang="ko-KR" altLang="en-US"/>
              <a:t> 버스 연결을 제거한다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CAN</a:t>
            </a:r>
            <a:r>
              <a:rPr lang="ko-KR" altLang="en-US"/>
              <a:t> 버스 연결을 제거하고도 시동이 꺼지지 않는다면 시동이 꺼질 때까지 퓨즈들을 제거한다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차량 오동작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차량 오동작은 이동 중인 차량에 패킷을 주입했을 때만 발생할 것이다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달리는 차량에서 무언가를 검사해야 한다면 차량을 땅에서 띄우거나 롤러 같은 곳 위에 올려두고 진행해야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벽돌 현상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차량을 벽돌 상태로 만들려면 펌웨어를 비정상적인 상태로 변조해 차량이나 특정 기기에 업데이트해야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br>
              <a:rPr lang="ko-KR" altLang="en-US"/>
            </a:b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182562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7775" y="1581150"/>
            <a:ext cx="3848449" cy="516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CAN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HY헤드라인M"/>
                <a:ea typeface="HY헤드라인M"/>
                <a:cs typeface="Arial"/>
              </a:rPr>
              <a:t>버스 통신 리버싱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참고자료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연결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가상</a:t>
            </a:r>
            <a:r>
              <a:rPr lang="en-US" altLang="ko-KR"/>
              <a:t> CAN</a:t>
            </a:r>
            <a:r>
              <a:rPr lang="ko-KR" altLang="en-US"/>
              <a:t> 장치 사용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2"/>
              </a:rPr>
              <a:t>https://makersweb.net/linux/23696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와이어샤크 사용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3"/>
              </a:rPr>
              <a:t>https://www.wireshark.org/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4"/>
              </a:rPr>
              <a:t>https://kentindell.github.io/2021/01/02/can2-wireshark/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패킷 기록과 재생 </a:t>
            </a:r>
            <a:r>
              <a:rPr lang="en-US" altLang="ko-KR"/>
              <a:t>Kayak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5"/>
              </a:rPr>
              <a:t>https://dschanoeh.github.io/Kayak/tutorial.html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ICSim</a:t>
            </a:r>
            <a:r>
              <a:rPr lang="ko-KR" altLang="en-US"/>
              <a:t>를 이용한 백그라운드 노이즈 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ICSim</a:t>
            </a:r>
            <a:r>
              <a:rPr lang="ko-KR" altLang="en-US"/>
              <a:t> 설치 및 참고자료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6"/>
              </a:rPr>
              <a:t>https://github.com/zombieCraig/ICSim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7"/>
              </a:rPr>
              <a:t>https://www.hackers-arise.com/post/automobile-hacking-the-ics-simulator-part-1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8"/>
              </a:rPr>
              <a:t>https://medium.com/@yogeshojha/car-hacking-101-practical-guide-to-exploiting-can-bus-using-instrument-cluster-simulator-part-ee998570758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Bryson R. Payne University of North Georgia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“Car Hacking: Accessing and Exploiting the CAN</a:t>
            </a:r>
            <a:r>
              <a:rPr lang="ko-KR" altLang="en-US"/>
              <a:t> </a:t>
            </a:r>
            <a:r>
              <a:rPr lang="en-US" altLang="ko-KR"/>
              <a:t>Bus Protocol”,</a:t>
            </a:r>
            <a:r>
              <a:rPr lang="ko-KR" altLang="en-US"/>
              <a:t> </a:t>
            </a:r>
            <a:r>
              <a:rPr lang="en-US" altLang="ko-KR"/>
              <a:t>2019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우분투 잠금 파일 오류 해결 방법</a:t>
            </a:r>
            <a:endParaRPr lang="ko-KR" altLang="en-US">
              <a:hlinkClick r:id="rId9"/>
            </a:endParaRPr>
          </a:p>
          <a:p>
            <a:pPr lvl="2">
              <a:defRPr/>
            </a:pPr>
            <a:r>
              <a:rPr lang="en-US" altLang="ko-KR">
                <a:hlinkClick r:id="rId9"/>
              </a:rPr>
              <a:t>https://stricky.tistory.com/181</a:t>
            </a:r>
            <a:endParaRPr lang="en-US" altLang="ko-KR"/>
          </a:p>
          <a:p>
            <a:pPr marL="182562" lvl="1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참고자료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OpenXC</a:t>
            </a:r>
            <a:r>
              <a:rPr lang="ko-KR" altLang="en-US"/>
              <a:t>를 이용한 </a:t>
            </a:r>
            <a:r>
              <a:rPr lang="en-US" altLang="ko-KR"/>
              <a:t>CAN</a:t>
            </a:r>
            <a:r>
              <a:rPr lang="ko-KR" altLang="en-US"/>
              <a:t> 버스 리버싱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OpenXC API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2"/>
              </a:rPr>
              <a:t>https://can-newsletter.org/hardware/gateways/nr_g_ford_motor_company_openxc_130121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퍼징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퍼징 모니터링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3"/>
              </a:rPr>
              <a:t>https://www.escrypt.com/en/news-events/ai-enhanced-fuzz-testing-can-bus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00" y="2724150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5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72415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버스에서 동작하는 통신의 종류에 대해 판단해야 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어떻게 차량 문이 열리는지</a:t>
            </a:r>
            <a:r>
              <a:rPr lang="en-US" altLang="ko-KR"/>
              <a:t>,</a:t>
            </a:r>
            <a:r>
              <a:rPr lang="ko-KR" altLang="en-US"/>
              <a:t> 어떻게 구동계가 동작하는지 등 명확한 신호나 차량 내부 요소들이 통신하는 방법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차량 내부 요소들이 사용하는 버스 위치를 찾아야 하고 버스에서 발생되고 있는 각 패킷들의 용도를 리버스 엔지니어링 기법을 이용해 식별해야 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CAN</a:t>
            </a:r>
            <a:r>
              <a:rPr lang="ko-KR" altLang="en-US"/>
              <a:t> 네트워크의 상태를 모니터링하기 위해서 </a:t>
            </a:r>
            <a:r>
              <a:rPr lang="en-US" altLang="ko-KR"/>
              <a:t>CAN</a:t>
            </a:r>
            <a:r>
              <a:rPr lang="ko-KR" altLang="en-US"/>
              <a:t> 패킷들을 모니터링하고 생성할 수 있는 디바이스가 필요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도서 맨 뒷장 부록</a:t>
            </a:r>
            <a:r>
              <a:rPr lang="en-US" altLang="ko-KR"/>
              <a:t>A(369p~384p)</a:t>
            </a:r>
            <a:r>
              <a:rPr lang="ko-KR" altLang="en-US"/>
              <a:t>에 다양한</a:t>
            </a:r>
            <a:r>
              <a:rPr lang="en-US" altLang="ko-KR"/>
              <a:t> </a:t>
            </a:r>
            <a:r>
              <a:rPr lang="ko-KR" altLang="en-US"/>
              <a:t>디바이스에 대한 설명이 나와있다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일반적인 패킷 분석 방식은 </a:t>
            </a:r>
            <a:r>
              <a:rPr lang="en-US" altLang="ko-KR"/>
              <a:t>CAN </a:t>
            </a:r>
            <a:r>
              <a:rPr lang="ko-KR" altLang="en-US"/>
              <a:t>분석에는 적용할 수 없다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 </a:t>
            </a:r>
            <a:r>
              <a:rPr lang="ko-KR" altLang="en-US"/>
              <a:t>패킷들은 각 차량의 제조사와 모델에 따라 다르며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CAN</a:t>
            </a:r>
            <a:r>
              <a:rPr lang="ko-KR" altLang="en-US"/>
              <a:t>에는 많은 노이즈가 발생하기 때문이다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와이어샤크</a:t>
            </a:r>
            <a:r>
              <a:rPr lang="ko-KR" altLang="en-US"/>
              <a:t>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일반적인 네트워크 모니터링 툴</a:t>
            </a:r>
            <a:endParaRPr lang="ko-KR" altLang="en-US"/>
          </a:p>
          <a:p>
            <a:pPr lvl="3">
              <a:defRPr/>
            </a:pPr>
            <a:r>
              <a:rPr lang="en-US" altLang="ko-KR">
                <a:hlinkClick r:id="rId2"/>
              </a:rPr>
              <a:t>https://www.wireshark.org/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와이어샤크를 이용해 </a:t>
            </a:r>
            <a:r>
              <a:rPr lang="en-US" altLang="ko-KR"/>
              <a:t>CAN</a:t>
            </a:r>
            <a:r>
              <a:rPr lang="ko-KR" altLang="en-US"/>
              <a:t> 패킷들을 캡쳐하기 위해서는 </a:t>
            </a:r>
            <a:r>
              <a:rPr lang="en-US" altLang="ko-KR"/>
              <a:t>SocketCAN</a:t>
            </a:r>
            <a:r>
              <a:rPr lang="ko-KR" altLang="en-US"/>
              <a:t>을 함께 이용해야 가능하다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와이어샤크는 </a:t>
            </a:r>
            <a:r>
              <a:rPr lang="en-US" altLang="ko-KR"/>
              <a:t>canX</a:t>
            </a:r>
            <a:r>
              <a:rPr lang="ko-KR" altLang="en-US"/>
              <a:t>와 </a:t>
            </a:r>
            <a:r>
              <a:rPr lang="en-US" altLang="ko-KR"/>
              <a:t>vcanX</a:t>
            </a:r>
            <a:r>
              <a:rPr lang="ko-KR" altLang="en-US"/>
              <a:t> 디바이스 양쪽 모두에서 패킷을 수신할 수 있지만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slcanX</a:t>
            </a:r>
            <a:r>
              <a:rPr lang="ko-KR" altLang="en-US"/>
              <a:t>에서는 불가능하다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시리얼 연결을 하는 디바이스들은 실제 넷링크 디바이스가 아니며</a:t>
            </a:r>
            <a:r>
              <a:rPr lang="en-US" altLang="ko-KR"/>
              <a:t>,</a:t>
            </a:r>
            <a:r>
              <a:rPr lang="ko-KR" altLang="en-US"/>
              <a:t> 송수신 데이터를 변환하는 데몬이 필요하기 때문이다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slcanX</a:t>
            </a:r>
            <a:r>
              <a:rPr lang="ko-KR" altLang="en-US"/>
              <a:t> 디바이스를 통해 와이어샤크를 사용할 것이라면 </a:t>
            </a:r>
            <a:r>
              <a:rPr lang="en-US" altLang="ko-KR"/>
              <a:t>canX</a:t>
            </a:r>
            <a:r>
              <a:rPr lang="ko-KR" altLang="en-US"/>
              <a:t> 형태로 이름을 변경하는 시도를 해봐야한다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인터페이스의 이름을 변경하는 것이 안 된다면 </a:t>
            </a:r>
            <a:r>
              <a:rPr lang="en-US" altLang="ko-KR"/>
              <a:t>CAN</a:t>
            </a:r>
            <a:r>
              <a:rPr lang="ko-KR" altLang="en-US"/>
              <a:t> 패킷을 와이어샤크가 읽을 수 있는 인터페이스로 이동시켜야 하며</a:t>
            </a:r>
            <a:r>
              <a:rPr lang="en-US" altLang="ko-KR"/>
              <a:t>,</a:t>
            </a:r>
            <a:r>
              <a:rPr lang="ko-KR" altLang="en-US"/>
              <a:t> 두 개의 인터페이스들을 연결하는 작업을 해주면 된다</a:t>
            </a:r>
            <a:r>
              <a:rPr lang="en-US" altLang="ko-KR"/>
              <a:t>.</a:t>
            </a:r>
            <a:r>
              <a:rPr lang="ko-KR" altLang="en-US"/>
              <a:t> 이를 브리지라고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candump</a:t>
            </a:r>
            <a:r>
              <a:rPr lang="ko-KR" altLang="en-US"/>
              <a:t> 명령을 이용해 </a:t>
            </a:r>
            <a:r>
              <a:rPr lang="en-US" altLang="ko-KR"/>
              <a:t>slcan0</a:t>
            </a:r>
            <a:r>
              <a:rPr lang="ko-KR" altLang="en-US"/>
              <a:t> 인터페이스에서 </a:t>
            </a:r>
            <a:r>
              <a:rPr lang="en-US" altLang="ko-KR"/>
              <a:t>vcan0</a:t>
            </a:r>
            <a:r>
              <a:rPr lang="ko-KR" altLang="en-US"/>
              <a:t> 인터페이스로 패킷을 전송하는 브리지 모드를 구성한다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2286000" y="3105150"/>
            <a:ext cx="4572000" cy="228600"/>
          </a:xfrm>
          <a:prstGeom prst="roundRect">
            <a:avLst>
              <a:gd name="adj" fmla="val 16667"/>
            </a:avLst>
          </a:prstGeom>
          <a:solidFill>
            <a:srgbClr val="50296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100">
                <a:solidFill>
                  <a:schemeClr val="lt1"/>
                </a:solidFill>
              </a:rPr>
              <a:t>$</a:t>
            </a:r>
            <a:r>
              <a:rPr lang="ko-KR" altLang="en-US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chemeClr val="lt1"/>
                </a:solidFill>
              </a:rPr>
              <a:t>candump -b vcan0 slcan0</a:t>
            </a:r>
            <a:endParaRPr lang="en-US" altLang="ko-KR" sz="1100">
              <a:solidFill>
                <a:schemeClr val="lt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6840" y="742950"/>
            <a:ext cx="87376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 통신 리버싱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CAN</a:t>
            </a:r>
            <a:r>
              <a:rPr lang="ko-KR" altLang="en-US"/>
              <a:t> 버스에서 동작하는 와이어샤크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CAN</a:t>
            </a:r>
            <a:r>
              <a:rPr lang="ko-KR" altLang="en-US"/>
              <a:t> 패킷이 디코딩되지 않은 상태의 </a:t>
            </a:r>
            <a:r>
              <a:rPr lang="en-US" altLang="ko-KR"/>
              <a:t>Hex(16</a:t>
            </a:r>
            <a:r>
              <a:rPr lang="ko-KR" altLang="en-US"/>
              <a:t>진수</a:t>
            </a:r>
            <a:r>
              <a:rPr lang="en-US" altLang="ko-KR"/>
              <a:t>)</a:t>
            </a:r>
            <a:r>
              <a:rPr lang="ko-KR" altLang="en-US"/>
              <a:t> 바이트 데이터를 보여준다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와이어샤크의 디코더는 단지 기본적인 </a:t>
            </a:r>
            <a:r>
              <a:rPr lang="en-US" altLang="ko-KR"/>
              <a:t>CAN</a:t>
            </a:r>
            <a:r>
              <a:rPr lang="ko-KR" altLang="en-US"/>
              <a:t> 헤더만을 이해할 수 있으며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ISO-TP</a:t>
            </a:r>
            <a:r>
              <a:rPr lang="ko-KR" altLang="en-US"/>
              <a:t> 또는 </a:t>
            </a:r>
            <a:r>
              <a:rPr lang="en-US" altLang="ko-KR"/>
              <a:t>UDS</a:t>
            </a:r>
            <a:r>
              <a:rPr lang="ko-KR" altLang="en-US"/>
              <a:t> 패킷들을 분석하는 기능이 없다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r="22220" b="6910"/>
          <a:stretch>
            <a:fillRect/>
          </a:stretch>
        </p:blipFill>
        <p:spPr>
          <a:xfrm>
            <a:off x="1994282" y="1623305"/>
            <a:ext cx="5155434" cy="3082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해킹대응기술연구실</ep:Company>
  <ep:Words>3674</ep:Words>
  <ep:PresentationFormat>화면 슬라이드 쇼(16:9)</ep:PresentationFormat>
  <ep:Paragraphs>534</ep:Paragraphs>
  <ep:Slides>63</ep:Slides>
  <ep:Notes>0</ep:Notes>
  <ep:TotalTime>0</ep:TotalTime>
  <ep:HiddenSlides>0</ep:HiddenSlides>
  <ep:MMClips>2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ep:HeadingPairs>
  <ep:TitlesOfParts>
    <vt:vector size="64" baseType="lpstr">
      <vt:lpstr>기본슬라이드#01</vt:lpstr>
      <vt:lpstr>05. CAN 버스 리버스엔지니어링</vt:lpstr>
      <vt:lpstr>목차</vt:lpstr>
      <vt:lpstr>목차</vt:lpstr>
      <vt:lpstr>슬라이드 4</vt:lpstr>
      <vt:lpstr>CAN 버스 연결</vt:lpstr>
      <vt:lpstr>슬라이드 6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CAN 버스 통신 리버싱</vt:lpstr>
      <vt:lpstr>슬라이드 31</vt:lpstr>
      <vt:lpstr>ICSim를 이용한 백그라운드 노이즈 생성</vt:lpstr>
      <vt:lpstr>ICSim를 이용한 백그라운드 노이즈 생성</vt:lpstr>
      <vt:lpstr>ICSim를 이용한 백그라운드 노이즈 생성</vt:lpstr>
      <vt:lpstr>ICSim를 이용한 백그라운드 노이즈 생성</vt:lpstr>
      <vt:lpstr>ICSim를 이용한 백그라운드 노이즈 생성</vt:lpstr>
      <vt:lpstr>ICSim를 이용한 백그라운드 노이즈 생성</vt:lpstr>
      <vt:lpstr>ICSim를 이용한 백그라운드 노이즈 생성</vt:lpstr>
      <vt:lpstr>ICSim를 이용한 백그라운드 노이즈 생성</vt:lpstr>
      <vt:lpstr>CANBus 컨트롤 패널의 주요 차량 제어 기능</vt:lpstr>
      <vt:lpstr>ICSim를 이용한 백그라운드 노이즈 생성</vt:lpstr>
      <vt:lpstr>ICSim를 이용한 백그라운드 노이즈 생성</vt:lpstr>
      <vt:lpstr>ICSim를 이용한 백그라운드 노이즈 생성</vt:lpstr>
      <vt:lpstr>ICSim를 이용한 백그라운드 노이즈 생성</vt:lpstr>
      <vt:lpstr>슬라이드 45</vt:lpstr>
      <vt:lpstr>OpenXC를 이용한 CAN 버스 리버싱</vt:lpstr>
      <vt:lpstr>OpenXC를 이용한 CAN 버스 리버싱</vt:lpstr>
      <vt:lpstr>OpenXC를 이용한 CAN 버스 리버싱</vt:lpstr>
      <vt:lpstr>OpenXC를 이용한 CAN 버스 리버싱</vt:lpstr>
      <vt:lpstr>OpenXC를 이용한 CAN 버스 리버싱</vt:lpstr>
      <vt:lpstr>OpenXC를 이용한 CAN 버스 리버싱</vt:lpstr>
      <vt:lpstr>OpenXC를 이용한 CAN 버스 리버싱</vt:lpstr>
      <vt:lpstr>슬라이드 53</vt:lpstr>
      <vt:lpstr>CAN 버스 퍼징</vt:lpstr>
      <vt:lpstr>CAN 버스 퍼징</vt:lpstr>
      <vt:lpstr>슬라이드 56</vt:lpstr>
      <vt:lpstr>트러블슈팅</vt:lpstr>
      <vt:lpstr>트러블슈팅</vt:lpstr>
      <vt:lpstr>트러블슈팅</vt:lpstr>
      <vt:lpstr>트러블슈팅</vt:lpstr>
      <vt:lpstr>트러블슈팅</vt:lpstr>
      <vt:lpstr>트러블슈팅</vt:lpstr>
      <vt:lpstr>참고자료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2013-04-14T18:18:29.000</dcterms:created>
  <dc:creator>김지홍</dc:creator>
  <cp:lastModifiedBy>tntmd</cp:lastModifiedBy>
  <dcterms:modified xsi:type="dcterms:W3CDTF">2022-08-16T08:40:05.118</dcterms:modified>
  <cp:revision>2009</cp:revision>
  <dc:title>PowerPoint Presentation</dc:title>
  <cp:version/>
</cp:coreProperties>
</file>