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805" autoAdjust="0"/>
    <p:restoredTop sz="91702" autoAdjust="0"/>
  </p:normalViewPr>
  <p:slideViewPr>
    <p:cSldViewPr snapToGrid="0">
      <p:cViewPr varScale="1">
        <p:scale>
          <a:sx n="100" d="100"/>
          <a:sy n="100" d="100"/>
        </p:scale>
        <p:origin x="852" y="132"/>
      </p:cViewPr>
      <p:guideLst>
        <p:guide orient="horz" pos="797"/>
        <p:guide orient="horz" pos="2157"/>
        <p:guide orient="horz" pos="3974"/>
        <p:guide pos="3882"/>
        <p:guide pos="662"/>
        <p:guide pos="7014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F841019-9F18-413F-B26E-0F558C84ABD5}" type="datetime1">
              <a:rPr lang="ko-KR" altLang="en-US"/>
              <a:pPr lvl="0">
                <a:defRPr/>
              </a:pPr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583F59-9E60-4ADF-A2BF-D60AC9F920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583F59-9E60-4ADF-A2BF-D60AC9F920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04C580-DEA5-478E-91AF-A533503DCD8C}"/>
              </a:ext>
            </a:extLst>
          </p:cNvPr>
          <p:cNvSpPr/>
          <p:nvPr userDrawn="1"/>
        </p:nvSpPr>
        <p:spPr>
          <a:xfrm rot="594752">
            <a:off x="1817294" y="1742210"/>
            <a:ext cx="3493827" cy="3493827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674A21-0349-447C-8AE4-C0CF3841C913}"/>
              </a:ext>
            </a:extLst>
          </p:cNvPr>
          <p:cNvSpPr/>
          <p:nvPr userDrawn="1"/>
        </p:nvSpPr>
        <p:spPr>
          <a:xfrm rot="20124736">
            <a:off x="1900190" y="1767522"/>
            <a:ext cx="3148785" cy="3148785"/>
          </a:xfrm>
          <a:prstGeom prst="rect">
            <a:avLst/>
          </a:prstGeom>
          <a:gradFill>
            <a:gsLst>
              <a:gs pos="0">
                <a:srgbClr val="304B7C">
                  <a:alpha val="12000"/>
                </a:srgbClr>
              </a:gs>
              <a:gs pos="100000">
                <a:srgbClr val="3E60A0">
                  <a:alpha val="1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B1CE2DC-7FB4-4FB5-834C-288F061E8116}"/>
              </a:ext>
            </a:extLst>
          </p:cNvPr>
          <p:cNvSpPr/>
          <p:nvPr userDrawn="1"/>
        </p:nvSpPr>
        <p:spPr>
          <a:xfrm rot="19800000">
            <a:off x="4906001" y="1101711"/>
            <a:ext cx="876701" cy="876701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D91F7E0-2876-4C1B-B5F2-5AB6984ABEB3}"/>
              </a:ext>
            </a:extLst>
          </p:cNvPr>
          <p:cNvSpPr/>
          <p:nvPr userDrawn="1"/>
        </p:nvSpPr>
        <p:spPr>
          <a:xfrm rot="19800000">
            <a:off x="4661785" y="4980304"/>
            <a:ext cx="624810" cy="624810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A0D613-5783-4F86-B5E8-A6F056020F71}"/>
              </a:ext>
            </a:extLst>
          </p:cNvPr>
          <p:cNvSpPr/>
          <p:nvPr userDrawn="1"/>
        </p:nvSpPr>
        <p:spPr>
          <a:xfrm rot="19800000">
            <a:off x="1000398" y="4031397"/>
            <a:ext cx="684122" cy="684122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rgbClr val="40404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Poppins SemiBold" panose="00000700000000000000" pitchFamily="2" charset="0"/>
              </a:rPr>
              <a:pPr algn="r"/>
              <a:t>‹#›</a:t>
            </a:fld>
            <a:endParaRPr lang="ko-KR" altLang="en-US" dirty="0">
              <a:solidFill>
                <a:srgbClr val="40404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Poppins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6591301" y="229319"/>
            <a:ext cx="5258232" cy="5876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0" i="0" u="sng" spc="-150" dirty="0">
                <a:solidFill>
                  <a:srgbClr val="3E6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포스트 코로나 국내 중소기업 전략 연구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923E04D-9D78-497A-B02B-FE78FD14924C}"/>
              </a:ext>
            </a:extLst>
          </p:cNvPr>
          <p:cNvSpPr/>
          <p:nvPr userDrawn="1"/>
        </p:nvSpPr>
        <p:spPr>
          <a:xfrm>
            <a:off x="0" y="298450"/>
            <a:ext cx="5816600" cy="576000"/>
          </a:xfrm>
          <a:custGeom>
            <a:avLst/>
            <a:gdLst>
              <a:gd name="connsiteX0" fmla="*/ 0 w 5816600"/>
              <a:gd name="connsiteY0" fmla="*/ 0 h 576000"/>
              <a:gd name="connsiteX1" fmla="*/ 5816600 w 5816600"/>
              <a:gd name="connsiteY1" fmla="*/ 0 h 576000"/>
              <a:gd name="connsiteX2" fmla="*/ 5548651 w 5816600"/>
              <a:gd name="connsiteY2" fmla="*/ 576000 h 576000"/>
              <a:gd name="connsiteX3" fmla="*/ 0 w 5816600"/>
              <a:gd name="connsiteY3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6600" h="576000">
                <a:moveTo>
                  <a:pt x="0" y="0"/>
                </a:moveTo>
                <a:lnTo>
                  <a:pt x="5816600" y="0"/>
                </a:lnTo>
                <a:lnTo>
                  <a:pt x="5548651" y="576000"/>
                </a:lnTo>
                <a:lnTo>
                  <a:pt x="0" y="576000"/>
                </a:lnTo>
                <a:close/>
              </a:path>
            </a:pathLst>
          </a:custGeom>
          <a:solidFill>
            <a:srgbClr val="3E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320713E-B353-4427-81CB-8AF34C6E3A4D}"/>
              </a:ext>
            </a:extLst>
          </p:cNvPr>
          <p:cNvSpPr/>
          <p:nvPr userDrawn="1"/>
        </p:nvSpPr>
        <p:spPr>
          <a:xfrm>
            <a:off x="0" y="213932"/>
            <a:ext cx="5740400" cy="576000"/>
          </a:xfrm>
          <a:custGeom>
            <a:avLst/>
            <a:gdLst>
              <a:gd name="connsiteX0" fmla="*/ 0 w 5740400"/>
              <a:gd name="connsiteY0" fmla="*/ 0 h 576000"/>
              <a:gd name="connsiteX1" fmla="*/ 5740400 w 5740400"/>
              <a:gd name="connsiteY1" fmla="*/ 0 h 576000"/>
              <a:gd name="connsiteX2" fmla="*/ 5472451 w 5740400"/>
              <a:gd name="connsiteY2" fmla="*/ 576000 h 576000"/>
              <a:gd name="connsiteX3" fmla="*/ 0 w 5740400"/>
              <a:gd name="connsiteY3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0400" h="576000">
                <a:moveTo>
                  <a:pt x="0" y="0"/>
                </a:moveTo>
                <a:lnTo>
                  <a:pt x="5740400" y="0"/>
                </a:lnTo>
                <a:lnTo>
                  <a:pt x="5472451" y="576000"/>
                </a:lnTo>
                <a:lnTo>
                  <a:pt x="0" y="57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FA5C171-6BB1-4EDA-B397-2EA371974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176" y="303850"/>
            <a:ext cx="5183908" cy="3821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spc="-150">
                <a:solidFill>
                  <a:srgbClr val="404040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7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49D0D0B-6152-4092-9249-2F00214D56DF}"/>
              </a:ext>
            </a:extLst>
          </p:cNvPr>
          <p:cNvSpPr/>
          <p:nvPr userDrawn="1"/>
        </p:nvSpPr>
        <p:spPr>
          <a:xfrm>
            <a:off x="0" y="5620466"/>
            <a:ext cx="7047067" cy="1237534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0A0C1B5-CF6C-4CA6-96CE-2A48D8ABC39B}"/>
              </a:ext>
            </a:extLst>
          </p:cNvPr>
          <p:cNvSpPr/>
          <p:nvPr userDrawn="1"/>
        </p:nvSpPr>
        <p:spPr>
          <a:xfrm flipH="1">
            <a:off x="48126" y="5885160"/>
            <a:ext cx="12143874" cy="972839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4D69952-8F64-4496-B242-C415B9F400AF}"/>
              </a:ext>
            </a:extLst>
          </p:cNvPr>
          <p:cNvSpPr/>
          <p:nvPr userDrawn="1"/>
        </p:nvSpPr>
        <p:spPr>
          <a:xfrm flipH="1">
            <a:off x="4606376" y="5128890"/>
            <a:ext cx="7585624" cy="1729110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C7A6360-948E-4F66-9F26-A40566DA9AB1}"/>
              </a:ext>
            </a:extLst>
          </p:cNvPr>
          <p:cNvSpPr/>
          <p:nvPr userDrawn="1"/>
        </p:nvSpPr>
        <p:spPr>
          <a:xfrm flipV="1">
            <a:off x="0" y="0"/>
            <a:ext cx="12192000" cy="770021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82A1BF4-3BD5-4831-AEE7-276927D2053F}"/>
              </a:ext>
            </a:extLst>
          </p:cNvPr>
          <p:cNvSpPr/>
          <p:nvPr userDrawn="1"/>
        </p:nvSpPr>
        <p:spPr>
          <a:xfrm flipV="1">
            <a:off x="0" y="0"/>
            <a:ext cx="5747657" cy="1505666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35595" y="1797178"/>
            <a:ext cx="7120808" cy="118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Mono CJK KR Bold"/>
                <a:ea typeface="Noto Sans Mono CJK KR Bold"/>
                <a:cs typeface="+mn-cs"/>
              </a:rPr>
              <a:t>윈도우 </a:t>
            </a:r>
            <a:r>
              <a:rPr lang="en-US" altLang="ko-KR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Mono CJK KR Bold"/>
                <a:ea typeface="Noto Sans Mono CJK KR Bold"/>
                <a:cs typeface="+mn-cs"/>
              </a:rPr>
              <a:t>11</a:t>
            </a:r>
            <a:r>
              <a:rPr lang="ko-KR" altLang="en-US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Mono CJK KR Bold"/>
                <a:ea typeface="Noto Sans Mono CJK KR Bold"/>
                <a:cs typeface="+mn-cs"/>
              </a:rPr>
              <a:t> 버전 환경에서 </a:t>
            </a:r>
            <a:r>
              <a:rPr lang="en-US" altLang="ko-KR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Mono CJK KR Bold"/>
                <a:ea typeface="Noto Sans Mono CJK KR Bold"/>
                <a:cs typeface="+mn-cs"/>
              </a:rPr>
              <a:t>CLI</a:t>
            </a:r>
            <a:r>
              <a:rPr lang="ko-KR" altLang="en-US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Mono CJK KR Bold"/>
                <a:ea typeface="Noto Sans Mono CJK KR Bold"/>
                <a:cs typeface="+mn-cs"/>
              </a:rPr>
              <a:t> 기반 </a:t>
            </a:r>
            <a:endParaRPr lang="ko-KR" altLang="en-US" sz="3600" spc="-150">
              <a:solidFill>
                <a:schemeClr val="tx1">
                  <a:lumMod val="75000"/>
                  <a:lumOff val="25000"/>
                </a:schemeClr>
              </a:solidFill>
              <a:latin typeface="Noto Sans Mono CJK KR Bold"/>
              <a:ea typeface="Noto Sans Mono CJK KR Bold"/>
              <a:cs typeface="+mn-cs"/>
            </a:endParaRPr>
          </a:p>
          <a:p>
            <a:pPr algn="ctr">
              <a:defRPr/>
            </a:pPr>
            <a:r>
              <a:rPr lang="ko-KR" altLang="en-US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Mono CJK KR Bold"/>
                <a:ea typeface="Noto Sans Mono CJK KR Bold"/>
                <a:cs typeface="+mn-cs"/>
              </a:rPr>
              <a:t>라이브 포렌식 모듈 적용 연구</a:t>
            </a:r>
            <a:endParaRPr lang="ko-KR" altLang="en-US" sz="3600" spc="-150">
              <a:solidFill>
                <a:schemeClr val="tx1">
                  <a:lumMod val="75000"/>
                  <a:lumOff val="25000"/>
                </a:schemeClr>
              </a:solidFill>
              <a:latin typeface="Noto Sans Mono CJK KR Bold"/>
              <a:ea typeface="Noto Sans Mono CJK KR Bold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541" y="3068168"/>
            <a:ext cx="11274918" cy="36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1270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400" b="1" i="0" u="none" strike="noStrike" mc:Ignorable="hp" hp:hslEmbossed="0"/>
              <a:t>Live Forensics Module Application based on CLIthrough Windows Artifacts Analysis inWindows 11 Version Environment</a:t>
            </a:r>
            <a:endParaRPr xmlns:mc="http://schemas.openxmlformats.org/markup-compatibility/2006" xmlns:hp="http://schemas.haansoft.com/office/presentation/8.0" lang="EN-US" sz="1400" b="1" i="0" u="none" strike="noStrike" mc:Ignorable="hp" hp:hslEmbossed="0"/>
          </a:p>
        </p:txBody>
      </p:sp>
      <p:sp>
        <p:nvSpPr>
          <p:cNvPr id="8" name="TextBox 7"/>
          <p:cNvSpPr txBox="1"/>
          <p:nvPr/>
        </p:nvSpPr>
        <p:spPr>
          <a:xfrm>
            <a:off x="3258675" y="4298626"/>
            <a:ext cx="5674650" cy="88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동국대학교 국제정보보호대학원 사이버포렌식학과    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이상웅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ea typeface="Noto Sans CJK KR Light"/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한림대학교 소프트웨어융합대학 빅데이터 전공    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유수경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ea typeface="Noto Sans CJK KR Light"/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극동대학교 해킹보안학과    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박 설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ea typeface="Noto Sans CJK KR Light"/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극동대학교 해킹보안학과    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/>
              </a:rPr>
              <a:t>조소연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ea typeface="Noto Sans CJK KR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23873" y="1127122"/>
            <a:ext cx="5154085" cy="6627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25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기존 라이브 포렌식 모듈의 한계</a:t>
            </a:r>
            <a:endParaRPr lang="ko-KR" altLang="en-US" sz="2500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76250" y="2995294"/>
            <a:ext cx="11239500" cy="86995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도구가 지원하는 모듈 중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“FRED”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19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개 중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분석 스크립트는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19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개 중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개가 최신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버전에 호환되지 않았다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또한 도구의 업데이트가 이루어지지 않아 최신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WIndows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에서 사용 가능한 모듈을 지원하지 않고 있다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3"/>
          <p:cNvSpPr txBox="1"/>
          <p:nvPr/>
        </p:nvSpPr>
        <p:spPr>
          <a:xfrm>
            <a:off x="0" y="338821"/>
            <a:ext cx="10283983" cy="377538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제안하는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Windows 11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 버전의 라이브 포렌식 모듈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7844" y="1486200"/>
            <a:ext cx="4853215" cy="17316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ko-KR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SET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의 현재 환경 변수 설정을 표시함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해당 명령어를 통해 컴퓨터 이름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Homepath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정보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OS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정보 등의 경보를 수집할 수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46833" y="1239762"/>
            <a:ext cx="6401736" cy="5225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3"/>
          <p:cNvSpPr txBox="1"/>
          <p:nvPr/>
        </p:nvSpPr>
        <p:spPr>
          <a:xfrm>
            <a:off x="0" y="338821"/>
            <a:ext cx="10283983" cy="377538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제안하는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Windows 11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 버전의 라이브 포렌식 모듈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66309" y="1047747"/>
            <a:ext cx="11384647" cy="13220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ko-KR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SYSTEMINFO</a:t>
            </a:r>
            <a:endParaRPr lang="en-US" altLang="ko-KR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가 설치된 컴퓨터의 하드웨어에 대한 정보를 수집할 수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운영체제의 구성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보안 정보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제품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ID,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메모리 정보 등 </a:t>
            </a:r>
            <a:endParaRPr lang="ko-KR" altLang="en-US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정밀 분석 시 필요한 시스템의 하드웨어 특성을 조사하기 위해 꼭 수집해야한다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0011" y="2546061"/>
            <a:ext cx="6977429" cy="4033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3"/>
          <p:cNvSpPr txBox="1"/>
          <p:nvPr/>
        </p:nvSpPr>
        <p:spPr>
          <a:xfrm>
            <a:off x="0" y="338821"/>
            <a:ext cx="10283983" cy="377538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제안하는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Windows 11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 버전의 라이브 포렌식 모듈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7845" y="1486200"/>
            <a:ext cx="11127620" cy="9026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ko-KR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WMIC</a:t>
            </a:r>
            <a:endParaRPr lang="en-US" altLang="ko-KR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가 설치된 드라이브에 대한 정보를 수집할 수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논리 드라이브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파일 시스템 등의 정보를 수집할 수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726" y="3275486"/>
            <a:ext cx="11780545" cy="745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3"/>
          <p:cNvSpPr txBox="1"/>
          <p:nvPr/>
        </p:nvSpPr>
        <p:spPr>
          <a:xfrm>
            <a:off x="0" y="338821"/>
            <a:ext cx="10283983" cy="377538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제안하는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Windows 11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 버전의 라이브 포렌식 모듈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7844" y="1486200"/>
            <a:ext cx="11611430" cy="9026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ko-KR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NETSH</a:t>
            </a:r>
            <a:endParaRPr lang="en-US" altLang="ko-KR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네트워크에 대한 정보를 수집할 수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netsh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와 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advfirewall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 옵션을 같이 사용하면 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의 방화벽 상태 정보를 수집할 수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502" y="2732727"/>
            <a:ext cx="11136995" cy="369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566208" y="2698401"/>
            <a:ext cx="11059584" cy="146211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90500" indent="127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새로운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11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운영체제의 출시로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11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에 호환되는 라이브 포렌식 도구가 필요하다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하지만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“FRED”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와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“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분석스크립트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”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는 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CLI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기반 라이브 포렌식 도구는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XP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에 호환되게 제작됐다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이에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11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을 포함한 최신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버전에 적용해본 결과 </a:t>
            </a:r>
            <a:endParaRPr xmlns:mc="http://schemas.openxmlformats.org/markup-compatibility/2006" xmlns:hp="http://schemas.haansoft.com/office/presentation/8.0" sz="1500" b="0" i="0" u="none" strike="noStrike" spc="-50" mc:Ignorable="hp" hp:hslEmbossed="0"/>
          </a:p>
          <a:p>
            <a:pPr marL="190500" indent="127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최신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버전에 호환되지 않는 모듈들이 많고 최신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에서 새로 추가된 명령어들에 호환되는 모듈이 존재하지 않는다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침해 사고는 갈수록 고도화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,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지능화 되고 있지만 기존의 가이드는 최신화 되어 있지 않다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 </a:t>
            </a:r>
            <a:endParaRPr xmlns:mc="http://schemas.openxmlformats.org/markup-compatibility/2006" xmlns:hp="http://schemas.haansoft.com/office/presentation/8.0" sz="1500" b="0" i="0" u="none" strike="noStrike" spc="-50" mc:Ignorable="hp" hp:hslEmbossed="0"/>
          </a:p>
        </p:txBody>
      </p:sp>
      <p:sp>
        <p:nvSpPr>
          <p:cNvPr id="7" name="텍스트 개체 틀 3"/>
          <p:cNvSpPr txBox="1"/>
          <p:nvPr/>
        </p:nvSpPr>
        <p:spPr>
          <a:xfrm>
            <a:off x="201755" y="338821"/>
            <a:ext cx="2355554" cy="377539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566208" y="1736375"/>
            <a:ext cx="11059584" cy="338616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[1] IBM Security, Cost of a Data Breach Report, 2020.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[2] Gray Palmer, A road Map for Digital Forensic Research. 2001.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[3] Zastrow, “Empowerment Series: Introduction to Social Work and Social Welfare: Empowering People”, 2016.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[4] InsecSecurity. Windows Forensics Artifacts, http://www.forensic-artifact.com, 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[5] Chae-yeong Im, Ahn Report Analysis, Ahnlab , 2009.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[6] Financial Secuirty Institute, Cases of infringment accidents and forensic analysis techniques through Windows PC, 2017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[7] Won-hyoung Park, A Study on Design and Implementation of Improved Module in Windows Forensic, Korean Institute of forensic sciences, 2011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spc="-50" mc:Ignorable="hp" hp:hslEmbossed="0"/>
              <a:t>[8] Microsoft Docs, SYSTEMINFO , 2021</a:t>
            </a:r>
            <a:endParaRPr xmlns:mc="http://schemas.openxmlformats.org/markup-compatibility/2006" xmlns:hp="http://schemas.haansoft.com/office/presentation/8.0" lang="EN-US" sz="1600" b="0" i="0" u="none" strike="noStrike" spc="-50" mc:Ignorable="hp" hp:hslEmbossed="0"/>
          </a:p>
        </p:txBody>
      </p:sp>
      <p:sp>
        <p:nvSpPr>
          <p:cNvPr id="7" name="텍스트 개체 틀 3"/>
          <p:cNvSpPr txBox="1"/>
          <p:nvPr/>
        </p:nvSpPr>
        <p:spPr>
          <a:xfrm>
            <a:off x="201755" y="338821"/>
            <a:ext cx="2355554" cy="377539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참고문헌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4109977" y="2766060"/>
            <a:ext cx="3972046" cy="13277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5400">
                <a:ln w="6350" cap="flat" cmpd="sng" algn="ctr">
                  <a:solidFill>
                    <a:schemeClr val="accent5"/>
                  </a:solidFill>
                  <a:prstDash val="solid"/>
                  <a:miter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  <a:tileRect/>
                </a:gradFill>
                <a:effectLst/>
              </a:rPr>
              <a:t>감사합니다</a:t>
            </a:r>
            <a:r>
              <a:rPr lang="en-US" altLang="ko-KR" sz="5400">
                <a:ln w="6350" cap="flat" cmpd="sng" algn="ctr">
                  <a:solidFill>
                    <a:schemeClr val="accent5"/>
                  </a:solidFill>
                  <a:prstDash val="solid"/>
                  <a:miter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  <a:tileRect/>
                </a:gradFill>
                <a:effectLst/>
              </a:rPr>
              <a:t>.</a:t>
            </a:r>
            <a:endParaRPr lang="en-US" altLang="ko-KR" sz="5400">
              <a:ln w="6350" cap="flat" cmpd="sng" algn="ctr">
                <a:solidFill>
                  <a:schemeClr val="accent5"/>
                </a:solidFill>
                <a:prstDash val="solid"/>
                <a:miter/>
                <a:headEnd w="med" len="med"/>
                <a:tailEnd w="med" len="med"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3544480" y="1447412"/>
            <a:ext cx="2837980" cy="408058"/>
            <a:chOff x="5701379" y="1260590"/>
            <a:chExt cx="2837980" cy="408058"/>
          </a:xfrm>
        </p:grpSpPr>
        <p:sp>
          <p:nvSpPr>
            <p:cNvPr id="52" name="TextBox 51"/>
            <p:cNvSpPr txBox="1"/>
            <p:nvPr/>
          </p:nvSpPr>
          <p:spPr>
            <a:xfrm>
              <a:off x="5701379" y="1260590"/>
              <a:ext cx="1985552" cy="408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1.</a:t>
              </a:r>
              <a:r>
                <a:rPr lang="ko-KR" altLang="en-US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 서론</a:t>
              </a:r>
              <a:endParaRPr lang="en-US" altLang="ko-KR" sz="1400">
                <a:solidFill>
                  <a:srgbClr val="010423"/>
                </a:solidFill>
                <a:latin typeface="Noto Sans CJK KR Bold"/>
                <a:ea typeface="Noto Sans CJK KR Bold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6775359" y="1449360"/>
              <a:ext cx="1764000" cy="0"/>
            </a:xfrm>
            <a:prstGeom prst="line">
              <a:avLst/>
            </a:prstGeom>
            <a:ln w="6350">
              <a:solidFill>
                <a:srgbClr val="201851">
                  <a:alpha val="72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0">
            <a:off x="3544480" y="2323228"/>
            <a:ext cx="5685118" cy="1056242"/>
            <a:chOff x="5701379" y="1260590"/>
            <a:chExt cx="5685118" cy="1056242"/>
          </a:xfrm>
        </p:grpSpPr>
        <p:sp>
          <p:nvSpPr>
            <p:cNvPr id="56" name="TextBox 55"/>
            <p:cNvSpPr txBox="1"/>
            <p:nvPr/>
          </p:nvSpPr>
          <p:spPr>
            <a:xfrm>
              <a:off x="5701379" y="1260590"/>
              <a:ext cx="1985552" cy="408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2.</a:t>
              </a:r>
              <a:r>
                <a:rPr lang="ko-KR" altLang="en-US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 관련 연구</a:t>
              </a:r>
              <a:endParaRPr lang="ko-KR" altLang="en-US" sz="1400">
                <a:solidFill>
                  <a:srgbClr val="010423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8535" y="1282216"/>
              <a:ext cx="2557962" cy="10346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2.1 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윈도우 라이브 포렌식 모듈</a:t>
              </a:r>
              <a:endParaRPr lang="ko-KR" altLang="en-US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2.1.1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 </a:t>
              </a: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FRED</a:t>
              </a:r>
              <a:endParaRPr lang="en-US" altLang="ko-KR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2.1.2 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분석 스크립트</a:t>
              </a:r>
              <a:endParaRPr lang="ko-KR" altLang="en-US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ko-KR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775359" y="1449360"/>
              <a:ext cx="1764000" cy="0"/>
            </a:xfrm>
            <a:prstGeom prst="line">
              <a:avLst/>
            </a:prstGeom>
            <a:ln w="6350">
              <a:solidFill>
                <a:srgbClr val="201851">
                  <a:alpha val="72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 rot="0">
            <a:off x="3544480" y="3205395"/>
            <a:ext cx="8099634" cy="1059900"/>
            <a:chOff x="5701380" y="1260590"/>
            <a:chExt cx="8099634" cy="1059900"/>
          </a:xfrm>
        </p:grpSpPr>
        <p:sp>
          <p:nvSpPr>
            <p:cNvPr id="60" name="TextBox 59"/>
            <p:cNvSpPr txBox="1"/>
            <p:nvPr/>
          </p:nvSpPr>
          <p:spPr>
            <a:xfrm>
              <a:off x="5701380" y="1260590"/>
              <a:ext cx="1985552" cy="4121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3.</a:t>
              </a:r>
              <a:r>
                <a:rPr lang="ko-KR" altLang="en-US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 연구방법</a:t>
              </a:r>
              <a:endParaRPr lang="en-US" altLang="ko-KR" sz="1400">
                <a:solidFill>
                  <a:srgbClr val="010423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28542" y="1282216"/>
              <a:ext cx="4972472" cy="1038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3.1 Windows 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 호환성 여부 조사</a:t>
              </a:r>
              <a:endParaRPr lang="ko-KR" altLang="en-US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3.1.1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 </a:t>
              </a: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FRED</a:t>
              </a:r>
              <a:endParaRPr lang="en-US" altLang="ko-KR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3.1.2 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분석 스크립트</a:t>
              </a:r>
              <a:endParaRPr lang="ko-KR" altLang="en-US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3.2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 제안하는 </a:t>
              </a: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Windows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 </a:t>
              </a:r>
              <a:r>
                <a:rPr lang="en-US" altLang="ko-KR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11</a:t>
              </a:r>
              <a:r>
                <a:rPr lang="ko-KR" altLang="en-US" sz="1200">
                  <a:solidFill>
                    <a:srgbClr val="010423"/>
                  </a:solidFill>
                  <a:latin typeface="Noto Sans CJK KR Light"/>
                  <a:ea typeface="Noto Sans CJK KR Light"/>
                  <a:cs typeface="+mn-cs"/>
                </a:rPr>
                <a:t> 버전의 라이브 포렌식 모듈</a:t>
              </a:r>
              <a:endParaRPr lang="ko-KR" altLang="en-US" sz="1200">
                <a:solidFill>
                  <a:srgbClr val="010423"/>
                </a:solidFill>
                <a:latin typeface="Noto Sans CJK KR Light"/>
                <a:ea typeface="Noto Sans CJK KR Light"/>
                <a:cs typeface="+mn-cs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6775359" y="1449360"/>
              <a:ext cx="1764000" cy="0"/>
            </a:xfrm>
            <a:prstGeom prst="line">
              <a:avLst/>
            </a:prstGeom>
            <a:ln>
              <a:solidFill>
                <a:srgbClr val="201851">
                  <a:alpha val="72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 rot="0">
            <a:off x="3559599" y="4264926"/>
            <a:ext cx="2837979" cy="410548"/>
            <a:chOff x="5701380" y="1260590"/>
            <a:chExt cx="2837979" cy="410548"/>
          </a:xfrm>
        </p:grpSpPr>
        <p:sp>
          <p:nvSpPr>
            <p:cNvPr id="64" name="TextBox 63"/>
            <p:cNvSpPr txBox="1"/>
            <p:nvPr/>
          </p:nvSpPr>
          <p:spPr>
            <a:xfrm>
              <a:off x="5701380" y="1260590"/>
              <a:ext cx="1985552" cy="410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4.</a:t>
              </a:r>
              <a:r>
                <a:rPr lang="ko-KR" altLang="en-US" sz="1400">
                  <a:solidFill>
                    <a:srgbClr val="010423"/>
                  </a:solidFill>
                  <a:latin typeface="Noto Sans CJK KR Bold"/>
                  <a:ea typeface="Noto Sans CJK KR Bold"/>
                </a:rPr>
                <a:t> 결론</a:t>
              </a:r>
              <a:endParaRPr lang="ko-KR" altLang="en-US" sz="1400">
                <a:solidFill>
                  <a:srgbClr val="010423"/>
                </a:solidFill>
                <a:latin typeface="Noto Sans CJK KR Bold"/>
                <a:ea typeface="Noto Sans CJK KR Bold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775359" y="1449360"/>
              <a:ext cx="1764000" cy="0"/>
            </a:xfrm>
            <a:prstGeom prst="line">
              <a:avLst/>
            </a:prstGeom>
            <a:ln>
              <a:solidFill>
                <a:srgbClr val="201851">
                  <a:alpha val="72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544480" y="5219762"/>
            <a:ext cx="1985552" cy="407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010423"/>
                </a:solidFill>
                <a:latin typeface="Noto Sans CJK KR Bold"/>
                <a:ea typeface="Noto Sans CJK KR Bold"/>
              </a:rPr>
              <a:t>5.</a:t>
            </a:r>
            <a:r>
              <a:rPr lang="ko-KR" altLang="en-US" sz="1400">
                <a:solidFill>
                  <a:srgbClr val="010423"/>
                </a:solidFill>
                <a:latin typeface="Noto Sans CJK KR Bold"/>
                <a:ea typeface="Noto Sans CJK KR Bold"/>
              </a:rPr>
              <a:t> 기타</a:t>
            </a:r>
            <a:endParaRPr lang="en-US" altLang="ko-KR" sz="1400">
              <a:solidFill>
                <a:srgbClr val="010423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92" name="텍스트 개체 틀 3"/>
          <p:cNvSpPr txBox="1"/>
          <p:nvPr/>
        </p:nvSpPr>
        <p:spPr>
          <a:xfrm>
            <a:off x="160933" y="379643"/>
            <a:ext cx="2355554" cy="37753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>
                <a:solidFill>
                  <a:srgbClr val="404040"/>
                </a:solidFill>
                <a:latin typeface="Noto Sans CJK KR Bold"/>
                <a:ea typeface="Noto Sans CJK KR Bold"/>
              </a:rPr>
              <a:t>INDEX</a:t>
            </a:r>
            <a:endParaRPr lang="ko-KR" altLang="en-US" sz="400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435553" y="2674589"/>
            <a:ext cx="9320893" cy="150882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90500" algn="just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2021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년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6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월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24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일에 </a:t>
            </a:r>
            <a:r>
              <a:rPr xmlns:mc="http://schemas.openxmlformats.org/markup-compatibility/2006" xmlns:hp="http://schemas.haansoft.com/office/presentation/8.0" lang="ko-KR" altLang="en-US" sz="1500" b="0" i="0" u="none" strike="noStrike" spc="-50" mc:Ignorable="hp" hp:hslEmbossed="0"/>
              <a:t>공개된 </a:t>
            </a:r>
            <a:r>
              <a:rPr xmlns:mc="http://schemas.openxmlformats.org/markup-compatibility/2006" xmlns:hp="http://schemas.haansoft.com/office/presentation/8.0" lang="en-US" altLang="ko-KR" sz="1500" b="0" i="0" u="none" strike="noStrike" spc="-50" mc:Ignorable="hp" hp:hslEmbossed="0"/>
              <a:t>Windows1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1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운영체제</a:t>
            </a:r>
            <a:r>
              <a:rPr xmlns:mc="http://schemas.openxmlformats.org/markup-compatibility/2006" xmlns:hp="http://schemas.haansoft.com/office/presentation/8.0" lang="ko-KR" altLang="en-US" sz="1500" b="0" i="0" u="none" strike="noStrike" spc="-50" mc:Ignorable="hp" hp:hslEmbossed="0"/>
              <a:t>는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 개인용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운영체제 중 최초로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64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비트 운영체제만 </a:t>
            </a:r>
            <a:endParaRPr xmlns:mc="http://schemas.openxmlformats.org/markup-compatibility/2006" xmlns:hp="http://schemas.haansoft.com/office/presentation/8.0" sz="1500" b="0" i="0" u="none" strike="noStrike" spc="-50" mc:Ignorable="hp" hp:hslEmbossed="0"/>
          </a:p>
          <a:p>
            <a:pPr marL="190500" algn="just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지원하는 등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10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과 비교하여 다양한 변화가 있다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11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의 운영체제 점유율이 점차 늘어날 것으로 보</a:t>
            </a:r>
            <a:r>
              <a:rPr xmlns:mc="http://schemas.openxmlformats.org/markup-compatibility/2006" xmlns:hp="http://schemas.haansoft.com/office/presentation/8.0" lang="ko-KR" altLang="en-US" sz="1500" b="0" i="0" u="none" strike="noStrike" spc="-50" mc:Ignorable="hp" hp:hslEmbossed="0"/>
              <a:t>이며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이로 인해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11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의 아티팩트 수집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,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분석의 중요성이 증가할 것이다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</a:t>
            </a:r>
            <a:r>
              <a:rPr xmlns:mc="http://schemas.openxmlformats.org/markup-compatibility/2006" xmlns:hp="http://schemas.haansoft.com/office/presentation/8.0" lang="ko-KR" altLang="en-US" sz="1500" b="0" i="0" u="none" strike="noStrike" spc="-50" mc:Ignorable="hp" hp:hslEmbossed="0"/>
              <a:t>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이에 본 논문은 기존에 널리 쓰이던 라이브 포렌식 모듈을 최신 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Windows </a:t>
            </a:r>
            <a:r>
              <a:rPr xmlns:mc="http://schemas.openxmlformats.org/markup-compatibility/2006" xmlns:hp="http://schemas.haansoft.com/office/presentation/8.0" sz="1500" b="0" i="0" u="none" strike="noStrike" spc="-50" mc:Ignorable="hp" hp:hslEmbossed="0"/>
              <a:t>운영체제에 적용하여 호환 여부에 대해 조사한다</a:t>
            </a:r>
            <a:r>
              <a:rPr xmlns:mc="http://schemas.openxmlformats.org/markup-compatibility/2006" xmlns:hp="http://schemas.haansoft.com/office/presentation/8.0" lang="EN-US" sz="1500" b="0" i="0" u="none" strike="noStrike" spc="-50" mc:Ignorable="hp" hp:hslEmbossed="0"/>
              <a:t>.</a:t>
            </a:r>
            <a:endParaRPr xmlns:mc="http://schemas.openxmlformats.org/markup-compatibility/2006" xmlns:hp="http://schemas.haansoft.com/office/presentation/8.0" lang="EN-US" sz="1500" b="0" i="0" u="none" strike="noStrike" spc="-50" mc:Ignorable="hp" hp:hslEmbossed="0"/>
          </a:p>
        </p:txBody>
      </p:sp>
      <p:sp>
        <p:nvSpPr>
          <p:cNvPr id="7" name="텍스트 개체 틀 3"/>
          <p:cNvSpPr txBox="1"/>
          <p:nvPr/>
        </p:nvSpPr>
        <p:spPr>
          <a:xfrm>
            <a:off x="201755" y="338821"/>
            <a:ext cx="2355554" cy="377539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서론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/>
          <p:nvPr/>
        </p:nvSpPr>
        <p:spPr>
          <a:xfrm>
            <a:off x="201755" y="338821"/>
            <a:ext cx="2355554" cy="377539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관련연구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601057" y="2278672"/>
            <a:ext cx="2828191" cy="4816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17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윈도우 라이브 포렌식 모듈</a:t>
            </a:r>
            <a:endParaRPr lang="ko-KR" altLang="en-US" sz="1700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557096" y="2974950"/>
            <a:ext cx="7077808" cy="9093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신속한 증거 수집이 가능한 대표적인 라이브 포렌식 모듈로는 </a:t>
            </a:r>
            <a:endParaRPr lang="ko-KR" altLang="en-US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pc="-150">
                <a:solidFill>
                  <a:srgbClr val="7a7cc4"/>
                </a:solidFill>
                <a:latin typeface="Noto Sans KR Medium"/>
                <a:ea typeface="Noto Sans KR Medium"/>
              </a:rPr>
              <a:t>미 공군 침해사고 대응팀의 </a:t>
            </a:r>
            <a:r>
              <a:rPr lang="en-US" altLang="ko-KR" spc="-150">
                <a:solidFill>
                  <a:srgbClr val="7a7cc4"/>
                </a:solidFill>
                <a:latin typeface="Noto Sans KR Medium"/>
                <a:ea typeface="Noto Sans KR Medium"/>
              </a:rPr>
              <a:t>FRED,</a:t>
            </a:r>
            <a:r>
              <a:rPr lang="ko-KR" altLang="en-US" spc="-150">
                <a:solidFill>
                  <a:srgbClr val="7a7cc4"/>
                </a:solidFill>
                <a:latin typeface="Noto Sans KR Medium"/>
                <a:ea typeface="Noto Sans KR Medium"/>
              </a:rPr>
              <a:t> 한국인터넷진흥원의 분석 스크립트</a:t>
            </a:r>
            <a:r>
              <a:rPr lang="ko-KR" altLang="en-US" spc="-150">
                <a:solidFill>
                  <a:srgbClr val="181818"/>
                </a:solidFill>
                <a:latin typeface="Noto Sans KR Medium"/>
                <a:ea typeface="Noto Sans KR Medium"/>
              </a:rPr>
              <a:t>가 있다</a:t>
            </a:r>
            <a:r>
              <a:rPr lang="en-US" altLang="ko-KR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15443" y="213175"/>
            <a:ext cx="6286498" cy="249001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ko-KR" sz="20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FRED</a:t>
            </a:r>
            <a:r>
              <a:rPr lang="ko-KR" altLang="en-US" sz="20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ko-KR" altLang="en-US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미 공군 침해대응 사고 대응팀에서 개발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 XP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버전에 호환됨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ko-KR" altLang="en-US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라이브 포렌식에 필요한 모듈들이 스크립트로 작성되어 있고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배치 파일을 이용하여 실행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분석 결과는 텍스트 파일 형태로 확인 가능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FRED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에 포함된 라이브 포렌식 모듈은 표와 같다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598848" y="272006"/>
          <a:ext cx="5377560" cy="6313984"/>
        </p:xfrm>
        <a:graphic>
          <a:graphicData uri="http://schemas.openxmlformats.org/drawingml/2006/table">
            <a:tbl>
              <a:tblPr firstRow="1" bandRow="1"/>
              <a:tblGrid>
                <a:gridCol w="2506130"/>
                <a:gridCol w="2871430"/>
              </a:tblGrid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 제공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date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날짜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time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시간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psinfo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OS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이름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버전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패치 수준 등 시스템 요약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accounte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계정 정책에 관한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file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원격에서 접근중인 파일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session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공유자원에 접속한 컴퓨터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share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공유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start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서비스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use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드라이브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user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계정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view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구성원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netstat -anr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연결 상태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arp -a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ARP Cache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pslist -x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psloggedon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로컬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 로그온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listdlls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프로세스들이 사용하는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DLL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들의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fport /p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포트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nbtstat -c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NBT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에 연결된 세션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dir /s /a:h /t:a c:\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숨김속성의 디렉터리 및 파일에 대한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06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md5sum c:\*.*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C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드라이브의 모든 파일의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MD5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값 획득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945696" y="3429000"/>
            <a:ext cx="6245678" cy="360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endParaRPr sz="12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0177" y="263704"/>
            <a:ext cx="6096001" cy="2096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20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분석 스크립트</a:t>
            </a:r>
            <a:endParaRPr lang="ko-KR" altLang="en-US" sz="12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한국인터넷진흥원에서 개발한  윈도우 라이브 포렌식 도구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배치 파일을 이용하여 실행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분석 결과는 텍스트 파일 형태로 확인 가능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미 공군 침해대응 사고 대응팀의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FRED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와 크게 다른 점은 없다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6653890" y="330653"/>
          <a:ext cx="5246922" cy="6196681"/>
        </p:xfrm>
        <a:graphic>
          <a:graphicData uri="http://schemas.openxmlformats.org/drawingml/2006/table">
            <a:tbl>
              <a:tblPr firstRow="1" bandRow="1"/>
              <a:tblGrid>
                <a:gridCol w="2445248"/>
                <a:gridCol w="2801674"/>
              </a:tblGrid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 제공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date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날짜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time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시간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psinfo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–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h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–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s -d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OS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이름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버전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패치 수준 등 시스템 요약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uptime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가동 시간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ipconfig /all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IP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session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원격에서 로컬로의 세션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netstat -na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연결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ntlast -f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원격접속 로그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fport /i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포트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promiscdetect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NIC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가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promisc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모드로 동작중인지 확인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listdlls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프로세스들이 사용하는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DLL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들의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handle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프로세스들이 참조하는 파일 리스트 출력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user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계정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group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도메인 그룹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localgroup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그룹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administrators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관리자 그룹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share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공유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start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서비스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98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pslist -t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 정보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트리 구조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476250" y="2607309"/>
            <a:ext cx="11239500" cy="16433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-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FRED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와 분석 스크립트는 개발 이후 새로운 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버전에 맞춰 모듈 업데이트가 진행되지 않았다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-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 XP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와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 11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은 아티팩트에 큰 차이가 있다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이에 따라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XP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에는 사용 가능한 수집 모듈이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11</a:t>
            </a:r>
            <a:r>
              <a:rPr lang="ko-KR" altLang="en-US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에는 더 이상 사용되지 못하거나 새로운 아티팩트를 수집하기 위한 수집 모듈도 존재한다</a:t>
            </a:r>
            <a:r>
              <a:rPr lang="en-US" altLang="ko-KR" sz="17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7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3873" y="1127122"/>
            <a:ext cx="5154085" cy="6627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25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기존 라이브 포렌식 모듈의 한계</a:t>
            </a:r>
            <a:endParaRPr lang="ko-KR" altLang="en-US" sz="2500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36613" y="1161141"/>
            <a:ext cx="5975803" cy="127641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ko-KR" sz="20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FRED</a:t>
            </a:r>
            <a:r>
              <a:rPr lang="ko-KR" altLang="en-US" sz="20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ko-KR" altLang="en-US" sz="2000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FRED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라이브 포렌식 모듈과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버전 별 호환 여부를 나타낸 표이다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19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개 모듈 중 최신 버전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Windows 11 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에 호환되는 모듈은 총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12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개 이다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6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" name="텍스트 개체 틀 3"/>
          <p:cNvSpPr txBox="1"/>
          <p:nvPr/>
        </p:nvSpPr>
        <p:spPr>
          <a:xfrm>
            <a:off x="0" y="338821"/>
            <a:ext cx="6655412" cy="377539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Windows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호환성 여부 조사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297082" y="292418"/>
          <a:ext cx="5672835" cy="6273165"/>
        </p:xfrm>
        <a:graphic>
          <a:graphicData uri="http://schemas.openxmlformats.org/drawingml/2006/table">
            <a:tbl>
              <a:tblPr firstRow="1" bandRow="1"/>
              <a:tblGrid>
                <a:gridCol w="1156081"/>
                <a:gridCol w="2067686"/>
                <a:gridCol w="612267"/>
                <a:gridCol w="612267"/>
                <a:gridCol w="612267"/>
                <a:gridCol w="612267"/>
              </a:tblGrid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 제공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XP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7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10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11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date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날짜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time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시간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339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psinfo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OS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이름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버전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패치 수준 등 시스템 요약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accounte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계정 정책에 관한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세부옵션 필요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세부옵션 필요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file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원격에서 접근중인 파일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session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공유자원에 접속한 컴퓨터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share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공유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start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서비스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use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드라이브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user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계정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view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구성원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096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netstat -anr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연결 상태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arp -a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ARP Cache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pslist -x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psloggedon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로컬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 로그온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listdlls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프로세스들이 사용하는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DLL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들의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fport /p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포트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nbtstat -c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NBT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에 연결된 세션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dir /s /a:h /t:a c:\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숨김속성의 디렉터리 및 파일에 대한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md5sum c:\*.*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C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드라이브의 모든 파일의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MD5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값 획득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>
            <a:off x="6424084" y="555625"/>
            <a:ext cx="888999" cy="508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9" name=""/>
          <p:cNvSpPr/>
          <p:nvPr/>
        </p:nvSpPr>
        <p:spPr>
          <a:xfrm>
            <a:off x="6407150" y="1851025"/>
            <a:ext cx="888999" cy="2243667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0" name=""/>
          <p:cNvSpPr/>
          <p:nvPr/>
        </p:nvSpPr>
        <p:spPr>
          <a:xfrm>
            <a:off x="6385985" y="5936190"/>
            <a:ext cx="888999" cy="264584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48166" y="1162199"/>
            <a:ext cx="6441019" cy="12753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defRPr/>
            </a:pPr>
            <a:r>
              <a:rPr lang="ko-KR" altLang="en-US" sz="20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분석 스크립트 </a:t>
            </a:r>
            <a:endParaRPr lang="ko-KR" altLang="en-US" sz="12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분석스크립트  라이브 포렌식 모듈과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Window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버전 별 호환 여부를 나타낸 표이다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600" spc="-15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19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개 모듈 중 최신 버전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Windows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11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에 호환되는 모듈은 총 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10</a:t>
            </a:r>
            <a:r>
              <a:rPr lang="ko-KR" altLang="en-US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개이다</a:t>
            </a:r>
            <a:r>
              <a:rPr lang="en-US" altLang="ko-KR" sz="1600" spc="-150">
                <a:solidFill>
                  <a:srgbClr val="181818"/>
                </a:solidFill>
                <a:latin typeface="Noto Sans KR Medium"/>
                <a:ea typeface="Noto Sans KR Medium"/>
              </a:rPr>
              <a:t>.</a:t>
            </a:r>
            <a:endParaRPr lang="en-US" altLang="ko-KR" sz="16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" name="텍스트 개체 틀 3"/>
          <p:cNvSpPr txBox="1"/>
          <p:nvPr/>
        </p:nvSpPr>
        <p:spPr>
          <a:xfrm>
            <a:off x="0" y="338821"/>
            <a:ext cx="6655412" cy="377539"/>
          </a:xfrm>
          <a:prstGeom prst="rect">
            <a:avLst/>
          </a:prstGeom>
        </p:spPr>
        <p:txBody>
          <a:bodyPr anchor="ctr"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Windows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Noto Sans CJK KR Bold"/>
                <a:ea typeface="Noto Sans CJK KR Bold"/>
              </a:rPr>
              <a:t>호환성 여부 조사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-150" normalizeH="0" baseline="0" mc:Ignorable="hp" hp:hslEmbossed="0">
              <a:solidFill>
                <a:srgbClr val="404040"/>
              </a:solidFill>
              <a:latin typeface="Noto Sans CJK KR Bold"/>
              <a:ea typeface="Noto Sans CJK KR Bold"/>
            </a:endParaRPr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6606613" y="170026"/>
          <a:ext cx="5416465" cy="6489095"/>
        </p:xfrm>
        <a:graphic>
          <a:graphicData uri="http://schemas.openxmlformats.org/drawingml/2006/table">
            <a:tbl>
              <a:tblPr firstRow="1" bandRow="1"/>
              <a:tblGrid>
                <a:gridCol w="929486"/>
                <a:gridCol w="2116471"/>
                <a:gridCol w="592626"/>
                <a:gridCol w="592626"/>
                <a:gridCol w="592626"/>
                <a:gridCol w="592626"/>
              </a:tblGrid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모듈 제공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XP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7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10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11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date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날짜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time /t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분석 시작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종료 시간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psinfo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–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h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–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s -d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OS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이름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버전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패치 수준 등 시스템 요약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uptime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가동 시간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ipconfig /all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IP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session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원격에서 로컬로의 세션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netstat -na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네트워크 연결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ntlast -f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원격접속 로그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fport /i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포트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promiscdetect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NIC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가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promisc 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모드로 동작중인지 확인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listdlls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프로세스들이 사용하는 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DLL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들의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handle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프로세스들이 참조하는 파일 리스트 출력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user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계정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group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도메인 그룹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localgroup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그룹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administrators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시스템에 존재하는 관리자 그룹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share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시스템 공유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97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net start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서비스 정보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3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pslist -t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프로세스 정보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트리 구조</a:t>
                      </a:r>
                      <a:r>
                        <a:rPr xmlns:mc="http://schemas.openxmlformats.org/markup-compatibility/2006" xmlns:hp="http://schemas.haansoft.com/office/presentation/8.0" lang="EN-US" sz="800" b="0" i="0" u="none" strike="noStrike" spc="-60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신명 중명조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800" b="0" i="0" u="none" strike="noStrike" spc="-60" mc:Ignorable="hp" hp:hslEmbossed="0">
                        <a:solidFill>
                          <a:srgbClr val="000000"/>
                        </a:solidFill>
                        <a:latin typeface="한양신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800" b="0" i="0" u="none" strike="noStrike" spc="-60" mc:Ignorable="hp" hp:hslEmbossed="0">
                          <a:solidFill>
                            <a:srgbClr val="000000"/>
                          </a:solidFill>
                          <a:latin typeface="신명 중명조"/>
                          <a:ea typeface="신명 중명조"/>
                        </a:rPr>
                        <a:t>✓</a:t>
                      </a:r>
                      <a:endParaRPr xmlns:mc="http://schemas.openxmlformats.org/markup-compatibility/2006" xmlns:hp="http://schemas.haansoft.com/office/presentation/8.0" sz="800" b="0" i="0" u="none" strike="noStrike" spc="-60" mc:Ignorable="hp" hp:hslEmbossed="0">
                        <a:solidFill>
                          <a:srgbClr val="000000"/>
                        </a:solidFill>
                        <a:latin typeface="신명 중명조"/>
                        <a:ea typeface="신명 중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6650567" y="443441"/>
            <a:ext cx="888999" cy="53975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0" name=""/>
          <p:cNvSpPr/>
          <p:nvPr/>
        </p:nvSpPr>
        <p:spPr>
          <a:xfrm>
            <a:off x="6629400" y="1766358"/>
            <a:ext cx="888999" cy="8255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1" name=""/>
          <p:cNvSpPr/>
          <p:nvPr/>
        </p:nvSpPr>
        <p:spPr>
          <a:xfrm>
            <a:off x="6618817" y="4496859"/>
            <a:ext cx="888999" cy="846667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2" name=""/>
          <p:cNvSpPr/>
          <p:nvPr/>
        </p:nvSpPr>
        <p:spPr>
          <a:xfrm>
            <a:off x="6639983" y="5713941"/>
            <a:ext cx="888999" cy="550334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/>
            <a:ea typeface="Noto Sans KR Mediu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1194</ep:Words>
  <ep:PresentationFormat>와이드스크린</ep:PresentationFormat>
  <ep:Paragraphs>67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2021-06-08T04:56:55.000</dcterms:created>
  <dc:creator>changsun.h</dc:creator>
  <cp:lastModifiedBy>tntmd</cp:lastModifiedBy>
  <dcterms:modified xsi:type="dcterms:W3CDTF">2021-11-18T19:31:52.907</dcterms:modified>
  <cp:revision>780</cp:revision>
  <dc:title>PowerPoint 프레젠테이션</dc:title>
  <cp:version/>
</cp:coreProperties>
</file>