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1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526" autoAdjust="0"/>
    <p:restoredTop sz="98832" autoAdjust="0"/>
  </p:normalViewPr>
  <p:slideViewPr>
    <p:cSldViewPr>
      <p:cViewPr varScale="1">
        <p:scale>
          <a:sx n="100" d="100"/>
          <a:sy n="100" d="100"/>
        </p:scale>
        <p:origin x="930" y="114"/>
      </p:cViewPr>
      <p:guideLst>
        <p:guide orient="horz" pos="161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56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93954A-C201-EB40-9459-342C786798D2}" type="datetime1">
              <a:rPr lang="en-US">
                <a:latin typeface="Arial"/>
              </a:rPr>
              <a:pPr lvl="0">
                <a:defRPr/>
              </a:pPr>
              <a:t>7/13/2022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F52853C-6216-544B-82BE-E4DDDB9FF424}" type="slidenum">
              <a:rPr lang="en-US">
                <a:latin typeface="Arial"/>
              </a:rPr>
              <a:pPr lvl="0"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7D7D0FC4-79A4-4CD6-9D21-6D2AFDDF42EC}" type="datetime1">
              <a:rPr lang="en-JM"/>
              <a:pPr lvl="0">
                <a:defRPr/>
              </a:pPr>
              <a:t>2022-07-13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FEA829E4-7B8F-48ED-BCF8-1C0A3C644052}" type="slidenum">
              <a:rPr lang="en-JM"/>
              <a:pPr lvl="0">
                <a:defRPr/>
              </a:pPr>
              <a:t>‹#›</a:t>
            </a:fld>
            <a:endParaRPr lang="en-J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포토갤러리 | 한림대학교 &amp;gt; 대학생활 &amp;gt; 미디어센터 &amp;gt; 포토갤러리">
            <a:extLst>
              <a:ext uri="{FF2B5EF4-FFF2-40B4-BE49-F238E27FC236}">
                <a16:creationId xmlns:a16="http://schemas.microsoft.com/office/drawing/2014/main" id="{00888926-D595-454E-A2DF-DF35D01219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b="6846"/>
          <a:stretch/>
        </p:blipFill>
        <p:spPr bwMode="auto">
          <a:xfrm>
            <a:off x="0" y="0"/>
            <a:ext cx="9143642" cy="43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0" y="3048002"/>
            <a:ext cx="9144000" cy="1295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7399" y="3484704"/>
            <a:ext cx="204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소프트웨어융합대학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3" name="Straight Connector 4"/>
          <p:cNvCxnSpPr/>
          <p:nvPr/>
        </p:nvCxnSpPr>
        <p:spPr>
          <a:xfrm>
            <a:off x="6797400" y="3442519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7399" y="3673365"/>
            <a:ext cx="19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(Data-driven Cybersecurity Research Lab)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>
            <a:off x="6797399" y="3712519"/>
            <a:ext cx="211800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4953000" cy="432598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3489"/>
            <a:ext cx="4953000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7623ED-BE74-431C-8C86-59F5323E39F8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22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66E4779-A6A4-43AD-9877-9BD396EB432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2E376F-1520-4650-A689-5269D9A64AD6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8906" y="0"/>
            <a:ext cx="9152906" cy="379095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JM" sz="1200" dirty="0">
              <a:latin typeface="Open San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886918-AD7D-4945-82B8-306ADF5CCBB9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11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EF6098A-2287-4919-BB78-03C9C8901C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9C4CA-2D33-43A5-B6F7-ED708463A9FF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sp>
        <p:nvSpPr>
          <p:cNvPr id="12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85800" y="1535430"/>
            <a:ext cx="7727190" cy="0"/>
          </a:xfrm>
          <a:prstGeom prst="line">
            <a:avLst/>
          </a:prstGeom>
          <a:ln w="19050">
            <a:solidFill>
              <a:srgbClr val="81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81000" y="3638550"/>
            <a:ext cx="8382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81000" y="1123950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979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27720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4102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1001" y="1123950"/>
            <a:ext cx="8382000" cy="3570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24"/>
          </p:nvPr>
        </p:nvSpPr>
        <p:spPr>
          <a:xfrm>
            <a:off x="46482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#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12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©2022, DCRL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95400" y="4936471"/>
            <a:ext cx="7162800" cy="0"/>
          </a:xfrm>
          <a:prstGeom prst="line">
            <a:avLst/>
          </a:prstGeom>
          <a:ln>
            <a:solidFill>
              <a:srgbClr val="00B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12990" y="4827091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78" y="483802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650D1-AD9D-451C-A2C0-D8E0539F6E42}"/>
              </a:ext>
            </a:extLst>
          </p:cNvPr>
          <p:cNvGrpSpPr/>
          <p:nvPr userDrawn="1"/>
        </p:nvGrpSpPr>
        <p:grpSpPr>
          <a:xfrm>
            <a:off x="51432" y="4616847"/>
            <a:ext cx="1234443" cy="446056"/>
            <a:chOff x="7545064" y="432816"/>
            <a:chExt cx="1524624" cy="550909"/>
          </a:xfrm>
        </p:grpSpPr>
        <p:pic>
          <p:nvPicPr>
            <p:cNvPr id="2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540FE2A6-993D-4A7D-BB2F-C542AE7427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D0507-B727-49F9-AD9A-18DB0F66FAAF}"/>
                </a:ext>
              </a:extLst>
            </p:cNvPr>
            <p:cNvSpPr txBox="1"/>
            <p:nvPr userDrawn="1"/>
          </p:nvSpPr>
          <p:spPr>
            <a:xfrm>
              <a:off x="8192524" y="591311"/>
              <a:ext cx="877164" cy="39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900" dirty="0">
                  <a:solidFill>
                    <a:srgbClr val="232455"/>
                  </a:solidFill>
                </a:rPr>
                <a:t>UNIVERSITY</a:t>
              </a:r>
              <a:endParaRPr lang="ko-KR" altLang="en-US" sz="9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710" r:id="rId3"/>
    <p:sldLayoutId id="2147483667" r:id="rId4"/>
    <p:sldLayoutId id="2147483715" r:id="rId5"/>
    <p:sldLayoutId id="2147483650" r:id="rId6"/>
    <p:sldLayoutId id="2147483705" r:id="rId7"/>
    <p:sldLayoutId id="2147483704" r:id="rId8"/>
    <p:sldLayoutId id="2147483695" r:id="rId9"/>
    <p:sldLayoutId id="214748371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01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위협 모델의 이해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20205209</a:t>
            </a:r>
            <a:r>
              <a:rPr lang="ko-KR" altLang="en-US"/>
              <a:t> 유수경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/>
        </p:nvSpPr>
        <p:spPr>
          <a:xfrm>
            <a:off x="5486400" y="3943350"/>
            <a:ext cx="1066800" cy="36226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HY헤드라인M"/>
                <a:ea typeface="HY헤드라인M"/>
                <a:cs typeface="Arial"/>
              </a:rPr>
              <a:t>2022.07.13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2f2f2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2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세분화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en-US" altLang="ko-KR"/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6" name=""/>
          <p:cNvSpPr txBox="1"/>
          <p:nvPr/>
        </p:nvSpPr>
        <p:spPr>
          <a:xfrm>
            <a:off x="4724400" y="901065"/>
            <a:ext cx="1371600" cy="2228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차량 외부 원거리 통신</a:t>
            </a:r>
            <a:endParaRPr lang="ko-KR" altLang="en-US" sz="900"/>
          </a:p>
        </p:txBody>
      </p:sp>
      <p:sp>
        <p:nvSpPr>
          <p:cNvPr id="87" name=""/>
          <p:cNvSpPr/>
          <p:nvPr/>
        </p:nvSpPr>
        <p:spPr>
          <a:xfrm>
            <a:off x="4800600" y="1129665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800600" y="1586865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010400" y="901065"/>
            <a:ext cx="13716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근거리 통신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086600" y="11239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348264" y="1657350"/>
            <a:ext cx="738335" cy="685800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Bluez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391400" y="2362127"/>
            <a:ext cx="635867" cy="590623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udev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404363" y="3676504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461764" y="3028950"/>
            <a:ext cx="767835" cy="713201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Kvaser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6781800" y="2800350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HSI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800600" y="2342857"/>
            <a:ext cx="1066800" cy="990893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WPA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Supplicant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5105400" y="4335780"/>
            <a:ext cx="12192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 네트워크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629401" y="2266950"/>
            <a:ext cx="1828799" cy="1752599"/>
          </a:xfrm>
          <a:prstGeom prst="flowChartConnector">
            <a:avLst/>
          </a:prstGeom>
          <a:noFill/>
          <a:ln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0" name=""/>
          <p:cNvSpPr/>
          <p:nvPr/>
        </p:nvSpPr>
        <p:spPr>
          <a:xfrm>
            <a:off x="4648200" y="824865"/>
            <a:ext cx="1447800" cy="1143000"/>
          </a:xfrm>
          <a:prstGeom prst="rect">
            <a:avLst/>
          </a:prstGeom>
          <a:noFill/>
          <a:ln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1" name=""/>
          <p:cNvSpPr/>
          <p:nvPr/>
        </p:nvSpPr>
        <p:spPr>
          <a:xfrm>
            <a:off x="6934200" y="819150"/>
            <a:ext cx="1447800" cy="76200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ysDot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800600" y="3486150"/>
            <a:ext cx="1676400" cy="114300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ysDot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3" name=""/>
          <p:cNvCxnSpPr>
            <a:stCxn id="87" idx="3"/>
            <a:endCxn id="131" idx="2"/>
          </p:cNvCxnSpPr>
          <p:nvPr/>
        </p:nvCxnSpPr>
        <p:spPr>
          <a:xfrm rot="16200000" flipH="1">
            <a:off x="5441596" y="1745969"/>
            <a:ext cx="184220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"/>
          <p:cNvCxnSpPr>
            <a:stCxn id="88" idx="2"/>
            <a:endCxn id="132" idx="0"/>
          </p:cNvCxnSpPr>
          <p:nvPr/>
        </p:nvCxnSpPr>
        <p:spPr>
          <a:xfrm rot="5400000">
            <a:off x="5089354" y="2060111"/>
            <a:ext cx="527392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"/>
          <p:cNvCxnSpPr>
            <a:stCxn id="129" idx="6"/>
            <a:endCxn id="130" idx="3"/>
          </p:cNvCxnSpPr>
          <p:nvPr/>
        </p:nvCxnSpPr>
        <p:spPr>
          <a:xfrm flipV="1">
            <a:off x="6019800" y="3637705"/>
            <a:ext cx="1554411" cy="324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>
            <a:stCxn id="114" idx="2"/>
            <a:endCxn id="127" idx="7"/>
          </p:cNvCxnSpPr>
          <p:nvPr/>
        </p:nvCxnSpPr>
        <p:spPr>
          <a:xfrm rot="10800000" flipV="1">
            <a:off x="6978473" y="1352550"/>
            <a:ext cx="679627" cy="40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/>
          <p:nvPr/>
        </p:nvSpPr>
        <p:spPr>
          <a:xfrm>
            <a:off x="7543800" y="1733550"/>
            <a:ext cx="838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8" name=""/>
          <p:cNvCxnSpPr>
            <a:stCxn id="157" idx="2"/>
            <a:endCxn id="128" idx="7"/>
          </p:cNvCxnSpPr>
          <p:nvPr/>
        </p:nvCxnSpPr>
        <p:spPr>
          <a:xfrm rot="5400000">
            <a:off x="7705288" y="2191009"/>
            <a:ext cx="486471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0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전반적 위협 식별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브레인스토밍을 해 각각의 프로세스와 입력 데이터에 관한 모든 위험을 떠올려야 함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0</a:t>
            </a:r>
            <a:r>
              <a:rPr lang="ko-KR" altLang="en-US"/>
              <a:t>에서 고위협은 공격자가 다음과 같은 행위가 가능할 때이다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원격에서 차량 탈취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차량의 시동</a:t>
            </a:r>
            <a:r>
              <a:rPr lang="en-US" altLang="ko-KR"/>
              <a:t>/</a:t>
            </a:r>
            <a:r>
              <a:rPr lang="ko-KR" altLang="en-US"/>
              <a:t>시스템 셧다운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승객 감시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도어 열기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추적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안전 시스템 무력화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내 악성 프로그램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194296">
            <a:off x="2600324" y="981717"/>
            <a:ext cx="3943350" cy="39433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248400" y="3943349"/>
            <a:ext cx="1905000" cy="228600"/>
          </a:xfrm>
          <a:prstGeom prst="borderCallout2">
            <a:avLst>
              <a:gd name="adj1" fmla="val 14653"/>
              <a:gd name="adj2" fmla="val -396"/>
              <a:gd name="adj3" fmla="val 18750"/>
              <a:gd name="adj4" fmla="val -16667"/>
              <a:gd name="adj5" fmla="val -125080"/>
              <a:gd name="adj6" fmla="val -33866"/>
            </a:avLst>
          </a:prstGeom>
          <a:solidFill>
            <a:schemeClr val="lt2"/>
          </a:solidFill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야간 주행 중 전조등 끄기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858000" y="2647950"/>
            <a:ext cx="2133600" cy="533400"/>
          </a:xfrm>
          <a:prstGeom prst="borderCallout2">
            <a:avLst>
              <a:gd name="adj1" fmla="val 18750"/>
              <a:gd name="adj2" fmla="val -8333"/>
              <a:gd name="adj3" fmla="val 22845"/>
              <a:gd name="adj4" fmla="val -23834"/>
              <a:gd name="adj5" fmla="val 85874"/>
              <a:gd name="adj6" fmla="val -49738"/>
            </a:avLst>
          </a:prstGeom>
          <a:solidFill>
            <a:schemeClr val="lt2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경보기 끄기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r>
              <a:rPr lang="ko-KR" altLang="en-US" sz="900">
                <a:solidFill>
                  <a:schemeClr val="dk1"/>
                </a:solidFill>
              </a:rPr>
              <a:t>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잘못된 시스템 구동으로 배터리 방전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엔진을 갑자기 멈추거나 속력 제어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447800" y="4019550"/>
            <a:ext cx="2057400" cy="228599"/>
          </a:xfrm>
          <a:prstGeom prst="borderCallout2">
            <a:avLst>
              <a:gd name="adj1" fmla="val -38594"/>
              <a:gd name="adj2" fmla="val 177008"/>
              <a:gd name="adj3" fmla="val 71996"/>
              <a:gd name="adj4" fmla="val 139235"/>
              <a:gd name="adj5" fmla="val 77692"/>
              <a:gd name="adj6" fmla="val 104376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브레이크를 작동시키거나 기능 마비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1600200" y="3486150"/>
            <a:ext cx="1981200" cy="228600"/>
          </a:xfrm>
          <a:prstGeom prst="borderCallout2">
            <a:avLst>
              <a:gd name="adj1" fmla="val 39229"/>
              <a:gd name="adj2" fmla="val 106099"/>
              <a:gd name="adj3" fmla="val 49469"/>
              <a:gd name="adj4" fmla="val 131296"/>
              <a:gd name="adj5" fmla="val -133268"/>
              <a:gd name="adj6" fmla="val 157107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운전대를 해커가 조작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5867400" y="1200150"/>
            <a:ext cx="3124200" cy="381000"/>
          </a:xfrm>
          <a:prstGeom prst="borderCallout2">
            <a:avLst>
              <a:gd name="adj1" fmla="val 18750"/>
              <a:gd name="adj2" fmla="val -8333"/>
              <a:gd name="adj3" fmla="val 16701"/>
              <a:gd name="adj4" fmla="val -24858"/>
              <a:gd name="adj5" fmla="val 249695"/>
              <a:gd name="adj6" fmla="val -42314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900">
                <a:solidFill>
                  <a:schemeClr val="dk1"/>
                </a:solidFill>
              </a:rPr>
              <a:t>GPS</a:t>
            </a:r>
            <a:r>
              <a:rPr lang="ko-KR" altLang="en-US" sz="900">
                <a:solidFill>
                  <a:schemeClr val="dk1"/>
                </a:solidFill>
              </a:rPr>
              <a:t>를 조작해 운전자를 잘못된 길로 안내하거나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추적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2800350"/>
            <a:ext cx="2286000" cy="304800"/>
          </a:xfrm>
          <a:prstGeom prst="borderCallout2">
            <a:avLst>
              <a:gd name="adj1" fmla="val 74043"/>
              <a:gd name="adj2" fmla="val 100722"/>
              <a:gd name="adj3" fmla="val 74045"/>
              <a:gd name="adj4" fmla="val 126693"/>
              <a:gd name="adj5" fmla="val 14189"/>
              <a:gd name="adj6" fmla="val 146359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문을 잠가 사람을 안에 가두거나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밖에서 못들어오게 함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553200" y="2038350"/>
            <a:ext cx="2286000" cy="304800"/>
          </a:xfrm>
          <a:prstGeom prst="borderCallout2">
            <a:avLst>
              <a:gd name="adj1" fmla="val 18750"/>
              <a:gd name="adj2" fmla="val -8333"/>
              <a:gd name="adj3" fmla="val 26941"/>
              <a:gd name="adj4" fmla="val -22810"/>
              <a:gd name="adj5" fmla="val 169841"/>
              <a:gd name="adj6" fmla="val -50762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속도를 잘못 표시해 과속 유도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대시보드 기능 제어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r>
              <a:rPr lang="ko-KR" altLang="en-US" sz="900">
                <a:solidFill>
                  <a:schemeClr val="dk1"/>
                </a:solidFill>
              </a:rPr>
              <a:t> 블랙박스 해킹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867400" y="982979"/>
            <a:ext cx="685800" cy="224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 b="1">
                <a:solidFill>
                  <a:schemeClr val="accent2"/>
                </a:solidFill>
              </a:rPr>
              <a:t>차량추적</a:t>
            </a:r>
            <a:endParaRPr lang="ko-KR" altLang="en-US" sz="900" b="1">
              <a:solidFill>
                <a:schemeClr val="accent2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28600" y="2571750"/>
            <a:ext cx="990600" cy="217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 도어 열기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781800" y="2459355"/>
            <a:ext cx="19050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차량의 시동</a:t>
            </a: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시스템 셧다운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447800" y="3796665"/>
            <a:ext cx="14478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안전 시스템 무력화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600200" y="3263265"/>
            <a:ext cx="14478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 도난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553200" y="1815465"/>
            <a:ext cx="1752600" cy="22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 내 악성 프로그램 설치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1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프로세스별 위협 식별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데이터 입력에 의해 형성되는 연결 </a:t>
            </a:r>
            <a:r>
              <a:rPr lang="en-US" altLang="ko-KR"/>
              <a:t>&lt;</a:t>
            </a:r>
            <a:r>
              <a:rPr lang="ko-KR" altLang="en-US"/>
              <a:t> 각 프로세스의 연결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1</a:t>
            </a:r>
            <a:r>
              <a:rPr lang="ko-KR" altLang="en-US"/>
              <a:t>에서 가정한 취약점들은 차량 내부 장치들과의 연결에 영향을 미치는 취약점과 연관돼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위협을 그룹화해 그룹별로 시나리오를 세분화한다</a:t>
            </a:r>
            <a:r>
              <a:rPr lang="en-US" altLang="ko-KR"/>
              <a:t>.</a:t>
            </a:r>
            <a:r>
              <a:rPr lang="ko-KR" altLang="en-US"/>
              <a:t> 이 방법은 많은 잠재적인 차량 침투 경로를 확인할 수 있다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endParaRPr lang="ko-KR" altLang="en-US"/>
          </a:p>
          <a:p>
            <a:pPr lvl="3">
              <a:defRPr/>
            </a:pPr>
            <a:r>
              <a:rPr lang="ko-KR" altLang="en-US"/>
              <a:t>그룹화의 종류</a:t>
            </a:r>
            <a:endParaRPr lang="ko-KR" altLang="en-US"/>
          </a:p>
          <a:p>
            <a:pPr lvl="4">
              <a:defRPr/>
            </a:pPr>
            <a:r>
              <a:rPr lang="ko-KR" altLang="en-US" b="1"/>
              <a:t>이동통신</a:t>
            </a:r>
            <a:endParaRPr lang="ko-KR" altLang="en-US" b="1"/>
          </a:p>
          <a:p>
            <a:pPr lvl="4">
              <a:defRPr/>
            </a:pPr>
            <a:r>
              <a:rPr lang="ko-KR" altLang="en-US" b="1"/>
              <a:t>와이파이</a:t>
            </a:r>
            <a:endParaRPr lang="ko-KR" altLang="en-US" b="1"/>
          </a:p>
          <a:p>
            <a:pPr lvl="4">
              <a:defRPr/>
            </a:pPr>
            <a:r>
              <a:rPr lang="ko-KR" altLang="en-US" b="1"/>
              <a:t>키포브</a:t>
            </a:r>
            <a:r>
              <a:rPr lang="en-US" altLang="ko-KR" b="1"/>
              <a:t>(KES)</a:t>
            </a:r>
            <a:endParaRPr lang="en-US" altLang="ko-KR" b="1"/>
          </a:p>
          <a:p>
            <a:pPr lvl="4">
              <a:defRPr/>
            </a:pPr>
            <a:r>
              <a:rPr lang="ko-KR" altLang="en-US" b="1"/>
              <a:t>타이어 공기압 측정 장치</a:t>
            </a:r>
            <a:r>
              <a:rPr lang="en-US" altLang="ko-KR" b="1"/>
              <a:t>(TPMS)</a:t>
            </a:r>
            <a:endParaRPr lang="en-US" altLang="ko-KR" b="1"/>
          </a:p>
          <a:p>
            <a:pPr lvl="4">
              <a:defRPr/>
            </a:pPr>
            <a:r>
              <a:rPr lang="ko-KR" altLang="en-US" b="1"/>
              <a:t>인포테인먼트 콘솔</a:t>
            </a:r>
            <a:endParaRPr lang="ko-KR" altLang="en-US" b="1"/>
          </a:p>
          <a:p>
            <a:pPr lvl="4">
              <a:defRPr/>
            </a:pPr>
            <a:r>
              <a:rPr lang="en-US" altLang="ko-KR" b="1"/>
              <a:t>USB</a:t>
            </a:r>
            <a:endParaRPr lang="en-US" altLang="ko-KR" b="1"/>
          </a:p>
          <a:p>
            <a:pPr lvl="4">
              <a:defRPr/>
            </a:pPr>
            <a:r>
              <a:rPr lang="ko-KR" altLang="en-US" b="1"/>
              <a:t>블루투스</a:t>
            </a:r>
            <a:endParaRPr lang="ko-KR" altLang="en-US" b="1"/>
          </a:p>
          <a:p>
            <a:pPr lvl="4">
              <a:defRPr/>
            </a:pPr>
            <a:r>
              <a:rPr lang="en-US" altLang="ko-KR" b="1"/>
              <a:t>CAN(Controller Area Network)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이동통신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차량 내 이동통신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어느 곳에서든 차량 내부 네트워크로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착신 전화를 처리하는 인포테인먼트 시스템 내부의 애플리케이션 </a:t>
            </a:r>
            <a:r>
              <a:rPr lang="en-US" altLang="ko-KR"/>
              <a:t>Exploit.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인포테인먼트 기기를 통해 </a:t>
            </a:r>
            <a:r>
              <a:rPr lang="en-US" altLang="ko-KR"/>
              <a:t>SIM(Subscriber Identity Module)</a:t>
            </a:r>
            <a:r>
              <a:rPr lang="ko-KR" altLang="en-US"/>
              <a:t>에 접근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원격 진단 시스템에 연결하기 위해 이동통신망 활용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이동통신 도청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전화를 걸어 이동통신 정상 이용 방해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위치 추적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가짜 </a:t>
            </a:r>
            <a:r>
              <a:rPr lang="en-US" altLang="ko-KR"/>
              <a:t>GSM(Global System for Moblie Communications) </a:t>
            </a:r>
            <a:r>
              <a:rPr lang="ko-KR" altLang="en-US"/>
              <a:t>기지국 설치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7600" y="925829"/>
            <a:ext cx="1112520" cy="111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와이파이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차량 내 와이파이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300m</a:t>
            </a:r>
            <a:r>
              <a:rPr lang="ko-KR" altLang="en-US"/>
              <a:t> 이상 떨어진 곳으로부터 차량 네트워크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와이파이 연결을 처리하는 소프트웨어 익스플로잇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기기에 악성 프로그램 설치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와이파이 패스워드 크랙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가짜 딜러 </a:t>
            </a:r>
            <a:r>
              <a:rPr lang="en-US" altLang="ko-KR"/>
              <a:t>AP</a:t>
            </a:r>
            <a:r>
              <a:rPr lang="ko-KR" altLang="en-US"/>
              <a:t>를 설치해 차량의 와이파이가 인식하게 유도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추적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2799" y="819149"/>
            <a:ext cx="1447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키포브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차량 내 키포브</a:t>
            </a:r>
            <a:r>
              <a:rPr lang="en-US" altLang="ko-KR"/>
              <a:t>(Key Fob)</a:t>
            </a:r>
            <a:r>
              <a:rPr lang="ko-KR" altLang="en-US"/>
              <a:t>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비정상적인 키포브 요청을 보내 차량 내부 도난 방지 시스템의 오동작 유발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도난 방지 시스템을 통해 차량 배터리 방전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키를 쓰지 못하게 차량을 잠금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도난 방지 시스템이 연결되는 과정에서 암호 방식에 대한 정보 유출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키포브의 암호 알고리즘을 무작위 대입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키포브 신호 방해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키포브의 배터리 방전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5210276">
            <a:off x="6595049" y="937199"/>
            <a:ext cx="16002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타이어 공기압 모니터링 센서</a:t>
            </a:r>
            <a:r>
              <a:rPr lang="en-US" altLang="ko-KR" b="1">
                <a:solidFill>
                  <a:schemeClr val="accent2"/>
                </a:solidFill>
              </a:rPr>
              <a:t>(TPMS)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</a:t>
            </a:r>
            <a:r>
              <a:rPr lang="en-US" altLang="ko-KR"/>
              <a:t>TPMS</a:t>
            </a:r>
            <a:r>
              <a:rPr lang="ko-KR" altLang="en-US"/>
              <a:t>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비정상적인 상태 정보를 </a:t>
            </a:r>
            <a:r>
              <a:rPr lang="en-US" altLang="ko-KR"/>
              <a:t>ECU(Engine Control Unit)</a:t>
            </a:r>
            <a:r>
              <a:rPr lang="ko-KR" altLang="en-US"/>
              <a:t>에 전송해 익스플로잇 가능성이 있는 에러 유발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도로 상태를 조작해 </a:t>
            </a:r>
            <a:r>
              <a:rPr lang="en-US" altLang="ko-KR"/>
              <a:t>ECU</a:t>
            </a:r>
            <a:r>
              <a:rPr lang="ko-KR" altLang="en-US"/>
              <a:t>가 과잉 교정 상태가 되게 속임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TPMS</a:t>
            </a:r>
            <a:r>
              <a:rPr lang="ko-KR" altLang="en-US"/>
              <a:t> 수신기나 </a:t>
            </a:r>
            <a:r>
              <a:rPr lang="en-US" altLang="ko-KR"/>
              <a:t>ECU</a:t>
            </a:r>
            <a:r>
              <a:rPr lang="ko-KR" altLang="en-US"/>
              <a:t>를 복구 불가능한 상태로 해 운전자가 차량 상태를 검사하게 한다거나 차량의 시동이 꺼지게 함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TPMS</a:t>
            </a:r>
            <a:r>
              <a:rPr lang="ko-KR" altLang="en-US"/>
              <a:t>의 고유 </a:t>
            </a:r>
            <a:r>
              <a:rPr lang="en-US" altLang="ko-KR"/>
              <a:t>ID</a:t>
            </a:r>
            <a:r>
              <a:rPr lang="ko-KR" altLang="en-US"/>
              <a:t> 값을 이용해 차량 추적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TPMS</a:t>
            </a:r>
            <a:r>
              <a:rPr lang="ko-KR" altLang="en-US"/>
              <a:t> 신호를 변조해 내부 경고 알림을 미동작시킴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0388" y="2571750"/>
            <a:ext cx="2861611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인포테인먼트 콘솔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인포테인먼트 콘솔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인포테인먼트 콘솔을 디버그 모드로 전환시킴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진단 설정을 변경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비정상적인 데이터를 통해 예상하지 못한 동작을 하게 하는 버그 발견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 설치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프로그램을 이용해 차량 내부 </a:t>
            </a:r>
            <a:r>
              <a:rPr lang="en-US" altLang="ko-KR"/>
              <a:t>CAN</a:t>
            </a:r>
            <a:r>
              <a:rPr lang="ko-KR" altLang="en-US"/>
              <a:t> 버스 네트워크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프로그램을 이용해 차량 탑승자들의 행동을 도청</a:t>
            </a:r>
            <a:r>
              <a:rPr lang="en-US" altLang="ko-KR"/>
              <a:t>,</a:t>
            </a:r>
            <a:r>
              <a:rPr lang="ko-KR" altLang="en-US"/>
              <a:t> 모니터링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프로그램을 이용해 인포테인먼트 디스플레이에 나오는 차량 위치와 같은 정보를 변조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00" y="2571750"/>
            <a:ext cx="2947370" cy="2057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USB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</a:t>
            </a:r>
            <a:r>
              <a:rPr lang="en-US" altLang="ko-KR"/>
              <a:t>USB</a:t>
            </a:r>
            <a:r>
              <a:rPr lang="ko-KR" altLang="en-US"/>
              <a:t> 포트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USB</a:t>
            </a:r>
            <a:r>
              <a:rPr lang="ko-KR" altLang="en-US"/>
              <a:t>를 통한 악성 프로그램 설치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기기의 </a:t>
            </a:r>
            <a:r>
              <a:rPr lang="en-US" altLang="ko-KR"/>
              <a:t>USB</a:t>
            </a:r>
            <a:r>
              <a:rPr lang="ko-KR" altLang="en-US"/>
              <a:t> 스택상 취약점 익스플로잇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 내 </a:t>
            </a:r>
            <a:r>
              <a:rPr lang="en-US" altLang="ko-KR"/>
              <a:t>USB</a:t>
            </a:r>
            <a:r>
              <a:rPr lang="ko-KR" altLang="en-US"/>
              <a:t> 연결을 처리하는 주소록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MP3</a:t>
            </a:r>
            <a:r>
              <a:rPr lang="ko-KR" altLang="en-US"/>
              <a:t> 디코더와 같은 프로그램들을 공격하게 설계한 특별한 파일들을 포함한 </a:t>
            </a:r>
            <a:r>
              <a:rPr lang="en-US" altLang="ko-KR"/>
              <a:t>USB</a:t>
            </a:r>
            <a:r>
              <a:rPr lang="ko-KR" altLang="en-US"/>
              <a:t> 장치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공격자에 의해 수정된 업데이트 소프트웨어 설치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USB</a:t>
            </a:r>
            <a:r>
              <a:rPr lang="ko-KR" altLang="en-US"/>
              <a:t> 포트에 합선을 일으켜 인포테인먼트 시스템 손상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6050" y="2571750"/>
            <a:ext cx="1200150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공격 지점 식별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3429000" y="1775460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6" name="텍스트 개체 틀 2"/>
          <p:cNvSpPr txBox="1"/>
          <p:nvPr/>
        </p:nvSpPr>
        <p:spPr>
          <a:xfrm>
            <a:off x="3733800" y="2169697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0">
            <a:off x="3429000" y="2364006"/>
            <a:ext cx="251460" cy="186690"/>
            <a:chOff x="3200400" y="3867150"/>
            <a:chExt cx="251460" cy="186690"/>
          </a:xfrm>
        </p:grpSpPr>
        <p:sp>
          <p:nvSpPr>
            <p:cNvPr id="18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19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20" name="텍스트 개체 틀 2"/>
          <p:cNvSpPr txBox="1"/>
          <p:nvPr/>
        </p:nvSpPr>
        <p:spPr>
          <a:xfrm>
            <a:off x="3733800" y="2758243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3429000" y="2952552"/>
            <a:ext cx="251460" cy="186690"/>
            <a:chOff x="3200400" y="3867150"/>
            <a:chExt cx="251460" cy="186690"/>
          </a:xfrm>
        </p:grpSpPr>
        <p:sp>
          <p:nvSpPr>
            <p:cNvPr id="22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23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grpSp>
        <p:nvGrpSpPr>
          <p:cNvPr id="24" name="그룹 3"/>
          <p:cNvGrpSpPr/>
          <p:nvPr/>
        </p:nvGrpSpPr>
        <p:grpSpPr>
          <a:xfrm rot="0">
            <a:off x="3429000" y="3570168"/>
            <a:ext cx="251460" cy="186690"/>
            <a:chOff x="3200400" y="3867150"/>
            <a:chExt cx="251460" cy="186690"/>
          </a:xfrm>
        </p:grpSpPr>
        <p:sp>
          <p:nvSpPr>
            <p:cNvPr id="2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</p:grpSp>
      <p:grpSp>
        <p:nvGrpSpPr>
          <p:cNvPr id="27" name="그룹 16"/>
          <p:cNvGrpSpPr/>
          <p:nvPr/>
        </p:nvGrpSpPr>
        <p:grpSpPr>
          <a:xfrm rot="0">
            <a:off x="3429000" y="4158714"/>
            <a:ext cx="251460" cy="186690"/>
            <a:chOff x="3200400" y="3867150"/>
            <a:chExt cx="251460" cy="186690"/>
          </a:xfrm>
        </p:grpSpPr>
        <p:sp>
          <p:nvSpPr>
            <p:cNvPr id="28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9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33" name="텍스트 개체 틀 2"/>
          <p:cNvSpPr txBox="1"/>
          <p:nvPr/>
        </p:nvSpPr>
        <p:spPr>
          <a:xfrm>
            <a:off x="3733800" y="33337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위협 등급 체계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  <p:sp>
        <p:nvSpPr>
          <p:cNvPr id="34" name="텍스트 개체 틀 2"/>
          <p:cNvSpPr txBox="1"/>
          <p:nvPr/>
        </p:nvSpPr>
        <p:spPr>
          <a:xfrm>
            <a:off x="3733800" y="39433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위협 모델 결과 활용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블루투스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블루투스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인포테인먼트 기기에서 코드 실행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기기의 블루투스 스택상의 취약점 익스플로잇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비정상적인 주소록과 같은 악의적인 정보를 업로드해 특정 코드 실행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100m</a:t>
            </a:r>
            <a:r>
              <a:rPr lang="ko-KR" altLang="en-US"/>
              <a:t> 이내의 가까운 거리에서 차량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블루투스 장치 통신 방해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0400" y="971550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CAN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</a:t>
            </a:r>
            <a:r>
              <a:rPr lang="en-US" altLang="ko-KR"/>
              <a:t>CAN</a:t>
            </a:r>
            <a:r>
              <a:rPr lang="ko-KR" altLang="en-US"/>
              <a:t> 버스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악의적인 진단 장치를 설치해 </a:t>
            </a:r>
            <a:r>
              <a:rPr lang="en-US" altLang="ko-KR"/>
              <a:t>CAN</a:t>
            </a:r>
            <a:r>
              <a:rPr lang="ko-KR" altLang="en-US"/>
              <a:t> 버스로 패킷 전송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직접 </a:t>
            </a:r>
            <a:r>
              <a:rPr lang="en-US" altLang="ko-KR"/>
              <a:t>CAN </a:t>
            </a:r>
            <a:r>
              <a:rPr lang="ko-KR" altLang="en-US"/>
              <a:t>버스에 연결해 키 없이 차량 시동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직접 </a:t>
            </a:r>
            <a:r>
              <a:rPr lang="en-US" altLang="ko-KR"/>
              <a:t>CAN</a:t>
            </a:r>
            <a:r>
              <a:rPr lang="ko-KR" altLang="en-US"/>
              <a:t> 버스에 연결해 악성 소프트웨어 업로드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악의적인 진단 장치를 설치해 차량 위치 추적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악의적인 진단 장치를 설치해 원격에서 </a:t>
            </a:r>
            <a:r>
              <a:rPr lang="en-US" altLang="ko-KR"/>
              <a:t>CAN</a:t>
            </a:r>
            <a:r>
              <a:rPr lang="ko-KR" altLang="en-US"/>
              <a:t> 버스와 통신이 가능하게 해 내부 공격을 외부에서 발생 가능한 위협으로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2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위협 세분화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2</a:t>
            </a:r>
            <a:r>
              <a:rPr lang="ko-KR" altLang="en-US"/>
              <a:t>부터는 발생</a:t>
            </a:r>
            <a:r>
              <a:rPr lang="en-US" altLang="ko-KR"/>
              <a:t> </a:t>
            </a:r>
            <a:r>
              <a:rPr lang="ko-KR" altLang="en-US"/>
              <a:t>가능한 위협들을 기반으로 위협 모델링을 수행할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위협들을 세분화하여 </a:t>
            </a:r>
            <a:r>
              <a:rPr lang="en-US" altLang="ko-KR"/>
              <a:t>5</a:t>
            </a:r>
            <a:r>
              <a:rPr lang="ko-KR" altLang="en-US"/>
              <a:t>개의 그룹을 생성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Bluez(</a:t>
            </a:r>
            <a:r>
              <a:rPr lang="ko-KR" altLang="en-US"/>
              <a:t>블루투스 데몬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wpa_supplicant(</a:t>
            </a:r>
            <a:r>
              <a:rPr lang="ko-KR" altLang="en-US"/>
              <a:t>와이파이 데몬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HSI(</a:t>
            </a:r>
            <a:r>
              <a:rPr lang="ko-KR" altLang="en-US"/>
              <a:t>이동통신 커널 모듈과의 고속 동기화 인터페이스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udev(</a:t>
            </a:r>
            <a:r>
              <a:rPr lang="ko-KR" altLang="en-US"/>
              <a:t>커널 장치 관리자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Kvaser </a:t>
            </a:r>
            <a:r>
              <a:rPr lang="ko-KR" altLang="en-US"/>
              <a:t>드라이버</a:t>
            </a:r>
            <a:r>
              <a:rPr lang="en-US" altLang="ko-KR"/>
              <a:t>(CAN</a:t>
            </a:r>
            <a:r>
              <a:rPr lang="ko-KR" altLang="en-US"/>
              <a:t> 송수신 드라이버</a:t>
            </a:r>
            <a:r>
              <a:rPr lang="en-US" altLang="ko-KR"/>
              <a:t>)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내용</a:t>
            </a:r>
            <a:r>
              <a:rPr lang="en-US" altLang="ko-KR"/>
              <a:t>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Bluez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오래되거나 패치가 이뤄지지 않은 버전의 </a:t>
            </a:r>
            <a:r>
              <a:rPr lang="en-US" altLang="ko-KR"/>
              <a:t>Bluez</a:t>
            </a:r>
            <a:r>
              <a:rPr lang="ko-KR" altLang="en-US"/>
              <a:t> 데몬은 다음과 같은 위협이 존재할 수 있다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익스플로잇 공격이 가능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변조된 비정상 주소록 데이터 처리 불가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적합하지 않은 암호화 적용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취약한 보안 연결 설정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기본 패스키 사용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wpa_supplicant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익스플로잇이 가능한 오래된 버전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WPA2</a:t>
            </a:r>
            <a:r>
              <a:rPr lang="ko-KR" altLang="en-US"/>
              <a:t> 무선 암호화 강제 적용 불가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</a:t>
            </a:r>
            <a:r>
              <a:rPr lang="en-US" altLang="ko-KR"/>
              <a:t>AP</a:t>
            </a:r>
            <a:r>
              <a:rPr lang="ko-KR" altLang="en-US"/>
              <a:t> 연결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BSSID</a:t>
            </a:r>
            <a:r>
              <a:rPr lang="ko-KR" altLang="en-US"/>
              <a:t>를 통한 드라이버상 정보 유출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HSI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익스플롯잇이 가능한 오래된 버전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시리얼 통신 내 데이터 주입 가능 </a:t>
            </a:r>
            <a:r>
              <a:rPr lang="en-US" altLang="ko-KR"/>
              <a:t>(</a:t>
            </a:r>
            <a:r>
              <a:rPr lang="ko-KR" altLang="en-US"/>
              <a:t> 중간자 공격을 통해 공격자가 시리얼 명령을 데이터 통신상에 사용 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udev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공격하기 쉬운 오래되거나 패치가 이뤄지지 않은 버전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화이트리스트 기반의 </a:t>
            </a:r>
            <a:r>
              <a:rPr lang="en-US" altLang="ko-KR"/>
              <a:t>USB</a:t>
            </a:r>
            <a:r>
              <a:rPr lang="ko-KR" altLang="en-US"/>
              <a:t> 장치 연결이 구현되지 않아 공격자가 추가적인 드라이버를 로드하거나</a:t>
            </a:r>
            <a:r>
              <a:rPr lang="en-US" altLang="ko-KR"/>
              <a:t>,</a:t>
            </a:r>
            <a:r>
              <a:rPr lang="ko-KR" altLang="en-US"/>
              <a:t> 테스트되지 않았거나 악의적인 의도를 가진 </a:t>
            </a:r>
            <a:r>
              <a:rPr lang="en-US" altLang="ko-KR"/>
              <a:t>USB</a:t>
            </a:r>
            <a:r>
              <a:rPr lang="ko-KR" altLang="en-US"/>
              <a:t> 장치들을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공격자가 외부 장치들의 연결을 허용함으로써 키보드와 같은 입력 장치를 이용한 인포테인먼트 시스템 접속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Kvaser Driver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오래되거나 패치가 이뤄지지 않아 익스플로잇 가능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공격자가 </a:t>
            </a:r>
            <a:r>
              <a:rPr lang="en-US" altLang="ko-KR"/>
              <a:t>Kvaser</a:t>
            </a:r>
            <a:r>
              <a:rPr lang="ko-KR" altLang="en-US"/>
              <a:t> 장치에 악성 펌웨어를 업로드하게 허용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등급 체계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위험 레벨을 이용해 문서로 작성된 위협들에 대해 등급을 평가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일반적인 위협 등급 체계</a:t>
            </a:r>
            <a:endParaRPr lang="ko-KR" altLang="en-US"/>
          </a:p>
          <a:p>
            <a:pPr lvl="3">
              <a:defRPr/>
            </a:pPr>
            <a:r>
              <a:rPr lang="en-US" altLang="ko-KR" b="1"/>
              <a:t>DREAD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일반적으로 웹 테스트 시에 사용</a:t>
            </a:r>
            <a:endParaRPr lang="ko-KR" altLang="en-US"/>
          </a:p>
          <a:p>
            <a:pPr lvl="3">
              <a:defRPr/>
            </a:pPr>
            <a:r>
              <a:rPr lang="en-US" altLang="ko-KR" b="1"/>
              <a:t>ASIL MIL-STD-882E, ISO 26262 ASIL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자동자 산업 분야와 정부에서 사용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기능 안정성에 특화되어 있어 악성 위협들에 대응하기에는 충분하지 않음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DREAD</a:t>
            </a:r>
            <a:r>
              <a:rPr lang="ko-KR" altLang="en-US" b="1">
                <a:solidFill>
                  <a:schemeClr val="accent2"/>
                </a:solidFill>
              </a:rPr>
              <a:t> 등급 체계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D</a:t>
            </a:r>
            <a:r>
              <a:rPr lang="en-US" altLang="ko-KR" b="1"/>
              <a:t>amage potential  </a:t>
            </a:r>
            <a:r>
              <a:rPr lang="ko-KR" altLang="en-US" b="1"/>
              <a:t>얼마나 위험한가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R</a:t>
            </a:r>
            <a:r>
              <a:rPr lang="en-US" altLang="ko-KR" b="1"/>
              <a:t>eproducibility</a:t>
            </a:r>
            <a:r>
              <a:rPr lang="ko-KR" altLang="en-US" b="1"/>
              <a:t>      얼마나 쉽게 재현 가능한가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E</a:t>
            </a:r>
            <a:r>
              <a:rPr lang="en-US" altLang="ko-KR" b="1"/>
              <a:t>xploitability</a:t>
            </a:r>
            <a:r>
              <a:rPr lang="ko-KR" altLang="en-US" b="1"/>
              <a:t>         공격하기 얼마나 쉬운가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A</a:t>
            </a:r>
            <a:r>
              <a:rPr lang="en-US" altLang="ko-KR" b="1"/>
              <a:t>ffected users</a:t>
            </a:r>
            <a:r>
              <a:rPr lang="ko-KR" altLang="en-US" b="1"/>
              <a:t>       얼마나 많은 사용자들이 영향을 받는가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D</a:t>
            </a:r>
            <a:r>
              <a:rPr lang="en-US" altLang="ko-KR" b="1"/>
              <a:t>iscoverability</a:t>
            </a:r>
            <a:r>
              <a:rPr lang="ko-KR" altLang="en-US" b="1"/>
              <a:t>       얼마나 쉽게 취약점을 찾을 수 있는가</a:t>
            </a:r>
            <a:r>
              <a:rPr lang="en-US" altLang="ko-KR" b="1"/>
              <a:t>?</a:t>
            </a:r>
            <a:endParaRPr lang="en-US" altLang="ko-KR" b="1"/>
          </a:p>
          <a:p>
            <a:pPr marL="541338" lvl="3" indent="0">
              <a:buNone/>
              <a:defRPr/>
            </a:pPr>
            <a:endParaRPr lang="en-US" altLang="ko-KR"/>
          </a:p>
          <a:p>
            <a:pPr lvl="4">
              <a:defRPr/>
            </a:pP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381000" y="2114550"/>
          <a:ext cx="8381999" cy="24383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36044"/>
                <a:gridCol w="1679019"/>
                <a:gridCol w="1875472"/>
                <a:gridCol w="2098119"/>
                <a:gridCol w="1993344"/>
              </a:tblGrid>
              <a:tr h="2190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등급 카테고리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높음</a:t>
                      </a:r>
                      <a:r>
                        <a:rPr lang="en-US" altLang="ko-KR" sz="800"/>
                        <a:t>(3)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중간</a:t>
                      </a:r>
                      <a:r>
                        <a:rPr lang="en-US" altLang="ko-KR" sz="800"/>
                        <a:t>(2)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낮음</a:t>
                      </a:r>
                      <a:r>
                        <a:rPr lang="en-US" altLang="ko-KR" sz="800"/>
                        <a:t>(1)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78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D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잠재적 피해 수준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보안 시스템을 무력화시키고 최고 시스템 권한을 획득해 최종적으로 모든 시스템 환경을 장악한다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민감한 정보를 유출할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일반적인 정보를 유출할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803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R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재현 가능성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항상 공격을 재현할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특정 조건 또는 제한된 시점에서만 공격을 재현할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취약점에 관한 특정 조건이 갖춰져도 공격을 재현하는 것이 매우 어렵다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444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E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익스플로잇 가능성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초보적인 수준의 공격자도 익스플로잇을 실행할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숙련된 공격자만이 반복적으로 사용될 수 있는 공격을 만들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깊은 지식을 가진 숙련된 공격자만이 공격을 수행할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836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A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영향 받는 사용자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시스템 기본 및 주요 사용자를 포함해 모든 사용자가 영향을 받는다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특정 시스템 기본 사용자 또는 일부 사용자만 영향을 받는다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일반적으로 잘 알려지지 않은 시스템 특징과 관련한 극히 일부의 사용자만이 영향을 받는다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836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D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위협 발견 수준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공개된 공격에 대한 정보를 통해 쉽게 위협을 찾아낸다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잘 사용되지 않는 영역에 영향을 주는 위협으로</a:t>
                      </a:r>
                      <a:r>
                        <a:rPr lang="en-US" altLang="ko-KR" sz="800"/>
                        <a:t>,</a:t>
                      </a:r>
                      <a:r>
                        <a:rPr lang="ko-KR" altLang="en-US" sz="800"/>
                        <a:t> 공격자의 창의적인 노력이 있어야만 찾을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위협에 대해 잘 알려지지 않았다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/>
                        <a:t> 공격자가 익스플로잇을 할 방법에 대해 찾기 어렵다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5200" y="819150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DREAD</a:t>
            </a:r>
            <a:r>
              <a:rPr lang="ko-KR" altLang="en-US" b="1">
                <a:solidFill>
                  <a:schemeClr val="accent2"/>
                </a:solidFill>
              </a:rPr>
              <a:t> 카테고리 식별 위협에 적용</a:t>
            </a:r>
            <a:endParaRPr lang="ko-KR" altLang="en-US" b="1">
              <a:solidFill>
                <a:schemeClr val="accent2"/>
              </a:solidFill>
            </a:endParaRPr>
          </a:p>
          <a:p>
            <a:pPr lvl="1"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 b="1">
                <a:solidFill>
                  <a:schemeClr val="dk1"/>
                </a:solidFill>
              </a:rPr>
              <a:t>DREAD </a:t>
            </a:r>
            <a:r>
              <a:rPr lang="ko-KR" altLang="en-US" b="1">
                <a:solidFill>
                  <a:schemeClr val="dk1"/>
                </a:solidFill>
              </a:rPr>
              <a:t>점수로 표시한 </a:t>
            </a:r>
            <a:r>
              <a:rPr lang="en-US" altLang="ko-KR" b="1">
                <a:solidFill>
                  <a:schemeClr val="dk1"/>
                </a:solidFill>
              </a:rPr>
              <a:t>HSI</a:t>
            </a:r>
            <a:r>
              <a:rPr lang="ko-KR" altLang="en-US" b="1">
                <a:solidFill>
                  <a:schemeClr val="dk1"/>
                </a:solidFill>
              </a:rPr>
              <a:t> 레벨 </a:t>
            </a:r>
            <a:r>
              <a:rPr lang="en-US" altLang="ko-KR" b="1">
                <a:solidFill>
                  <a:schemeClr val="dk1"/>
                </a:solidFill>
              </a:rPr>
              <a:t>2</a:t>
            </a:r>
            <a:r>
              <a:rPr lang="ko-KR" altLang="en-US" b="1">
                <a:solidFill>
                  <a:schemeClr val="dk1"/>
                </a:solidFill>
              </a:rPr>
              <a:t> 위협</a:t>
            </a: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r>
              <a:rPr lang="en-US" altLang="ko-KR" b="1">
                <a:solidFill>
                  <a:schemeClr val="dk1"/>
                </a:solidFill>
              </a:rPr>
              <a:t>DREAD </a:t>
            </a:r>
            <a:r>
              <a:rPr lang="ko-KR" altLang="en-US" b="1">
                <a:solidFill>
                  <a:schemeClr val="dk1"/>
                </a:solidFill>
              </a:rPr>
              <a:t>위협 점수표</a:t>
            </a:r>
            <a:endParaRPr lang="ko-KR" altLang="en-US" b="1">
              <a:solidFill>
                <a:schemeClr val="dk1"/>
              </a:solidFill>
            </a:endParaRPr>
          </a:p>
          <a:p>
            <a:pPr marL="541338" lvl="3" indent="0">
              <a:buNone/>
              <a:defRPr/>
            </a:pPr>
            <a:endParaRPr lang="en-US" altLang="ko-KR"/>
          </a:p>
          <a:p>
            <a:pPr lvl="4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marL="541338" lvl="3" indent="0">
              <a:buNone/>
              <a:defRPr/>
            </a:pPr>
            <a:endParaRPr lang="en-US" altLang="ko-KR"/>
          </a:p>
          <a:p>
            <a:pPr lvl="4">
              <a:defRPr/>
            </a:pPr>
            <a:endParaRPr lang="en-US" altLang="ko-KR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914400" y="1504950"/>
          <a:ext cx="5486400" cy="990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37588"/>
                <a:gridCol w="481473"/>
                <a:gridCol w="472906"/>
                <a:gridCol w="481473"/>
                <a:gridCol w="481473"/>
                <a:gridCol w="481473"/>
                <a:gridCol w="550010"/>
              </a:tblGrid>
              <a:tr h="3361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HSI</a:t>
                      </a:r>
                      <a:r>
                        <a:rPr lang="ko-KR" altLang="en-US" sz="900"/>
                        <a:t> 위협들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D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R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E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A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D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Total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  <a:tr h="3272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익스플로잇이 가능한 오래된 버전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14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  <a:tr h="3272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시리얼 통신 내 데이터 주입 가능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12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914400" y="3105150"/>
          <a:ext cx="4038600" cy="1066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9300"/>
                <a:gridCol w="2019300"/>
              </a:tblGrid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Total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위험 레벨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5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7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낮음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8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11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중간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12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15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높음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0" name=""/>
          <p:cNvSpPr/>
          <p:nvPr/>
        </p:nvSpPr>
        <p:spPr>
          <a:xfrm>
            <a:off x="6324600" y="188595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324600" y="226695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05600" y="1870710"/>
            <a:ext cx="609600" cy="243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 b="1"/>
              <a:t>높음</a:t>
            </a:r>
            <a:endParaRPr lang="ko-KR" altLang="en-US" sz="1000" b="1"/>
          </a:p>
        </p:txBody>
      </p:sp>
      <p:sp>
        <p:nvSpPr>
          <p:cNvPr id="13" name=""/>
          <p:cNvSpPr txBox="1"/>
          <p:nvPr/>
        </p:nvSpPr>
        <p:spPr>
          <a:xfrm>
            <a:off x="6705600" y="2251710"/>
            <a:ext cx="6096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높음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 DREAD</a:t>
            </a:r>
            <a:r>
              <a:rPr lang="ko-KR" altLang="en-US" b="1">
                <a:solidFill>
                  <a:schemeClr val="accent2"/>
                </a:solidFill>
              </a:rPr>
              <a:t>의 대안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CVSS</a:t>
            </a:r>
            <a:endParaRPr lang="en-US" altLang="ko-KR"/>
          </a:p>
          <a:p>
            <a:pPr lvl="3">
              <a:defRPr/>
            </a:pPr>
            <a:r>
              <a:rPr lang="en-US" altLang="ko-KR" b="1"/>
              <a:t>Base(6)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취약점 본래의 수준</a:t>
            </a:r>
            <a:endParaRPr lang="en-US" altLang="ko-KR" b="1"/>
          </a:p>
          <a:p>
            <a:pPr lvl="3">
              <a:defRPr/>
            </a:pPr>
            <a:r>
              <a:rPr lang="en-US" altLang="ko-KR" b="1"/>
              <a:t>Temporal(3)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시간 변화에 따른 취약점의 특성</a:t>
            </a:r>
            <a:endParaRPr lang="ko-KR" altLang="en-US"/>
          </a:p>
          <a:p>
            <a:pPr lvl="3">
              <a:defRPr/>
            </a:pPr>
            <a:r>
              <a:rPr lang="en-US" altLang="ko-KR" b="1"/>
              <a:t>Environmental(5)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사용자의 고유한 환경에 따른 취약점의 특성</a:t>
            </a:r>
            <a:endParaRPr lang="ko-KR" altLang="en-US"/>
          </a:p>
          <a:p>
            <a:pPr lvl="4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기본 점수 </a:t>
            </a:r>
            <a:r>
              <a:rPr lang="en-US" altLang="ko-KR"/>
              <a:t>( Base )</a:t>
            </a:r>
            <a:r>
              <a:rPr lang="en-US" altLang="ko-KR" b="1">
                <a:solidFill>
                  <a:schemeClr val="accent2"/>
                </a:solidFill>
              </a:rPr>
              <a:t> </a:t>
            </a:r>
            <a:endParaRPr lang="en-US" altLang="ko-KR" b="1">
              <a:solidFill>
                <a:schemeClr val="accent2"/>
              </a:solidFill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106805" y="1504950"/>
          <a:ext cx="6930390" cy="2667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0780"/>
                <a:gridCol w="1155700"/>
                <a:gridCol w="2316480"/>
                <a:gridCol w="2297430"/>
              </a:tblGrid>
              <a:tr h="279606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구분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v2.0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v3.0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277212"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>
                          <a:solidFill>
                            <a:schemeClr val="dk1"/>
                          </a:solidFill>
                        </a:rPr>
                        <a:t>기본 점수</a:t>
                      </a:r>
                      <a:endParaRPr lang="ko-KR" altLang="en-US" sz="9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Base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Exploitability Metrics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Attack Vector(AV)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Attack Vector(AV)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721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Access Complexity(AC)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Access Complexity(AC)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721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User Interaction(UI)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7212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Authentication(C)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Privileges Required(PR)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864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Impact Metrics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Impact(C)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Impact(C)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721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Impact(I)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Impact(I)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7796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Availability Impact(A)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44719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Scope(S)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ko-KR" altLang="en-US">
                <a:solidFill>
                  <a:schemeClr val="dk1"/>
                </a:solidFill>
              </a:rPr>
              <a:t>차량 관점</a:t>
            </a:r>
            <a:r>
              <a:rPr lang="ko-KR" altLang="en-US"/>
              <a:t>에서의 공격 지점이란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 전반에 걸쳐 영향을 줄 수 있는 각각의 차량 구성 요소가 갖는 취약점들을 이용해 차량을 공격할 수 있는 </a:t>
            </a:r>
            <a:endParaRPr lang="ko-KR" altLang="en-US"/>
          </a:p>
          <a:p>
            <a:pPr marL="182562" lvl="1" indent="0">
              <a:buNone/>
              <a:defRPr/>
            </a:pPr>
            <a:r>
              <a:rPr lang="ko-KR" altLang="en-US"/>
              <a:t>   </a:t>
            </a:r>
            <a:r>
              <a:rPr lang="ko-KR" altLang="en-US">
                <a:solidFill>
                  <a:schemeClr val="accent2"/>
                </a:solidFill>
              </a:rPr>
              <a:t>모든 방법</a:t>
            </a:r>
            <a:r>
              <a:rPr lang="ko-KR" altLang="en-US"/>
              <a:t>을 의미한다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통신 채널의 경우 커넥티비티 기술</a:t>
            </a:r>
            <a:r>
              <a:rPr lang="en-US" altLang="ko-KR"/>
              <a:t>(</a:t>
            </a:r>
            <a:r>
              <a:rPr lang="ko-KR" altLang="en-US"/>
              <a:t>서로 다른 기종을 연결하여 호환성을 향상시키는 시스템</a:t>
            </a:r>
            <a:r>
              <a:rPr lang="en-US" altLang="ko-KR"/>
              <a:t>)</a:t>
            </a:r>
            <a:r>
              <a:rPr lang="ko-KR" altLang="en-US"/>
              <a:t>로 인해 서비스 유형에 따라 다양한 구간이 존재하며</a:t>
            </a:r>
            <a:r>
              <a:rPr lang="en-US" altLang="ko-KR"/>
              <a:t>,</a:t>
            </a:r>
            <a:r>
              <a:rPr lang="ko-KR" altLang="en-US"/>
              <a:t> 그에 따른 사이버 공격 벡터도 늘어나고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차량</a:t>
            </a:r>
            <a:r>
              <a:rPr lang="en-US" altLang="ko-KR"/>
              <a:t>,</a:t>
            </a:r>
            <a:r>
              <a:rPr lang="ko-KR" altLang="en-US"/>
              <a:t> 통신채널</a:t>
            </a:r>
            <a:r>
              <a:rPr lang="en-US" altLang="ko-KR"/>
              <a:t>,</a:t>
            </a:r>
            <a:r>
              <a:rPr lang="ko-KR" altLang="en-US"/>
              <a:t> 백엔드 인프라 영역에서 발생할 수 있는 보안위협을 정리하면 다음 표와 같다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en-US" altLang="ko-KR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449704" y="2278383"/>
          <a:ext cx="6244590" cy="1982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1102"/>
                <a:gridCol w="2260323"/>
                <a:gridCol w="2853164"/>
              </a:tblGrid>
              <a:tr h="218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영역</a:t>
                      </a: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구간</a:t>
                      </a: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보안위협</a:t>
                      </a:r>
                      <a:endParaRPr lang="ko-KR" altLang="en-US" sz="900"/>
                    </a:p>
                  </a:txBody>
                  <a:tcPr marL="91440" marR="91440"/>
                </a:tc>
              </a:tr>
              <a:tr h="359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차량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N/A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펌웨어 변조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차량 원격제어 해킹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CAN</a:t>
                      </a:r>
                      <a:r>
                        <a:rPr lang="ko-KR" altLang="en-US" sz="900"/>
                        <a:t> 위변조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차량 불법 조작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서비스 거부</a:t>
                      </a:r>
                      <a:r>
                        <a:rPr lang="en-US" altLang="ko-KR" sz="900"/>
                        <a:t>(DoS)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  <a:tr h="218308"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통신 채널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차량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차량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통신도청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통신메시지 위변조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정보 무단 획득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거짓 정보 제공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부인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18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차량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백엔드 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차량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노변인프라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백엔드 인프라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노변인프라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531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백엔드인프라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백엔드 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87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백엔드 인프라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N/A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정보 유출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권한 상승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서비스 거부</a:t>
                      </a:r>
                      <a:r>
                        <a:rPr lang="en-US" altLang="ko-KR" sz="900"/>
                        <a:t>(DoS)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3124200" y="4297680"/>
            <a:ext cx="2895600" cy="243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[</a:t>
            </a:r>
            <a:r>
              <a:rPr lang="ko-KR" altLang="en-US" sz="1000"/>
              <a:t>표</a:t>
            </a:r>
            <a:r>
              <a:rPr lang="en-US" altLang="ko-KR" sz="1000"/>
              <a:t>1]</a:t>
            </a:r>
            <a:r>
              <a:rPr lang="ko-KR" altLang="en-US" sz="1000"/>
              <a:t> 자율주행차 서비스 구간별 보안위협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임시 점수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Temporal )</a:t>
            </a:r>
            <a:r>
              <a:rPr lang="en-US" altLang="ko-KR" b="1">
                <a:solidFill>
                  <a:schemeClr val="accent2"/>
                </a:solidFill>
              </a:rPr>
              <a:t> </a:t>
            </a:r>
            <a:endParaRPr lang="en-US" altLang="ko-KR" b="1">
              <a:solidFill>
                <a:schemeClr val="accent2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106805" y="2063432"/>
          <a:ext cx="6930390" cy="13465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16480"/>
                <a:gridCol w="2316480"/>
                <a:gridCol w="2297430"/>
              </a:tblGrid>
              <a:tr h="33880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구분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v2.0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v3.0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335904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>
                          <a:solidFill>
                            <a:schemeClr val="dk1"/>
                          </a:solidFill>
                        </a:rPr>
                        <a:t>임시 점수</a:t>
                      </a:r>
                      <a:endParaRPr lang="ko-KR" altLang="en-US" sz="9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Temporal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Exploitability(E)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Exploitability(E)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35904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Remediation Level(RL)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Remediation Level(RL)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35904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Report Confidence(RC)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Report Confidence(RC)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환경 점수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Environmental )</a:t>
            </a:r>
            <a:r>
              <a:rPr lang="en-US" altLang="ko-KR" b="1">
                <a:solidFill>
                  <a:schemeClr val="accent2"/>
                </a:solidFill>
              </a:rPr>
              <a:t> </a:t>
            </a:r>
            <a:endParaRPr lang="en-US" altLang="ko-KR" b="1">
              <a:solidFill>
                <a:schemeClr val="accent2"/>
              </a:solidFill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06805" y="1269540"/>
          <a:ext cx="6930390" cy="34358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0780"/>
                <a:gridCol w="1155700"/>
                <a:gridCol w="2316480"/>
                <a:gridCol w="2297430"/>
              </a:tblGrid>
              <a:tr h="274639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  <a:effectLst/>
                        </a:rPr>
                        <a:t>구분</a:t>
                      </a:r>
                      <a:endParaRPr lang="ko-KR" altLang="en-US" sz="90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  <a:effectLst/>
                        </a:rPr>
                        <a:t>CVSS v2.0</a:t>
                      </a:r>
                      <a:endParaRPr lang="en-US" altLang="ko-KR" sz="90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  <a:effectLst/>
                        </a:rPr>
                        <a:t>CVSS v3.0</a:t>
                      </a:r>
                      <a:endParaRPr lang="en-US" altLang="ko-KR" sz="90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 anchor="ctr"/>
                </a:tc>
              </a:tr>
              <a:tr h="272287">
                <a:tc rowSpan="1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환경 점수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General Modifiers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Collateral Damage Potential(CDP)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228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Target Distribution(TD)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369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Impact Subscore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Modifiers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Requirement(CR)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Requirement(CR)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228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Requirement(IR)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Requirement(IR)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228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Availability Requirement(AR)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Availability Requirement(AR)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Base Metrics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Attack Vector(MAV)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Attack Complexity(MAC)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User Interaction(MUI)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Privileges Required(MPR)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Confidentiality Impact(MC)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Integrity Impact(MI)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Availability Impact(MA)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Scope(MS)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모델 결과 활용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위협 모델 선택 후 각각의 대응 방안 도출하여 내용 추가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/>
              <a:t>HSI</a:t>
            </a:r>
            <a:r>
              <a:rPr lang="ko-KR" altLang="en-US"/>
              <a:t> 코드 실행 위험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HSI</a:t>
            </a:r>
            <a:r>
              <a:rPr lang="ko-KR" altLang="en-US"/>
              <a:t> 명령 가로채기</a:t>
            </a:r>
            <a:endParaRPr lang="ko-KR" altLang="en-US"/>
          </a:p>
          <a:p>
            <a:pPr lvl="4">
              <a:defRPr/>
            </a:pP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066800" y="1443990"/>
          <a:ext cx="6099810" cy="112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2105"/>
                <a:gridCol w="4497705"/>
              </a:tblGrid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위협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커널 공간에서의 코드 실행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위험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높음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공격 기법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오래된 버전의 </a:t>
                      </a:r>
                      <a:r>
                        <a:rPr lang="en-US" altLang="ko-KR" sz="900"/>
                        <a:t>HSI</a:t>
                      </a:r>
                      <a:r>
                        <a:rPr lang="ko-KR" altLang="en-US" sz="900"/>
                        <a:t>에 해당하는 취약점 익스플로잇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대응 방안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최근 배포된 커널 업데이트를 통해 커널과 커널 모듈 패치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062989" y="3105150"/>
          <a:ext cx="6099810" cy="112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2105"/>
                <a:gridCol w="4497705"/>
              </a:tblGrid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위협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이동통신망에서 명령 가로채기 및 강제 주입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위험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높음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공격 기법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HSI</a:t>
                      </a:r>
                      <a:r>
                        <a:rPr lang="ko-KR" altLang="en-US" sz="900"/>
                        <a:t>에서 시리얼 통신 가로채기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대응 방안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모든 이동통신 명령에 대해 암호화된 서명을 적용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00" y="2724150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5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72415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공격 지점 식별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공격 지점에 대한 논의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어떻게 목표를 </a:t>
            </a:r>
            <a:r>
              <a:rPr lang="en-US" altLang="ko-KR">
                <a:solidFill>
                  <a:schemeClr val="accent2"/>
                </a:solidFill>
              </a:rPr>
              <a:t>*</a:t>
            </a:r>
            <a:r>
              <a:rPr lang="ko-KR" altLang="en-US">
                <a:solidFill>
                  <a:schemeClr val="accent2"/>
                </a:solidFill>
              </a:rPr>
              <a:t>익스플로잇</a:t>
            </a:r>
            <a:r>
              <a:rPr lang="en-US" altLang="ko-KR">
                <a:solidFill>
                  <a:schemeClr val="accent2"/>
                </a:solidFill>
              </a:rPr>
              <a:t>(Exploit)</a:t>
            </a:r>
            <a:r>
              <a:rPr lang="ko-KR" altLang="en-US"/>
              <a:t> 하는 지에 관해서는 고려하지 않음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오직 목표에 접근하기 위한 지점을 찾는 데에 관심을 둠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공격 지점을 판단할 때 </a:t>
            </a:r>
            <a:r>
              <a:rPr lang="ko-KR" altLang="en-US">
                <a:solidFill>
                  <a:schemeClr val="accent2"/>
                </a:solidFill>
              </a:rPr>
              <a:t>대상의 크기가 아닌 대상의 접근 영역을 기준</a:t>
            </a:r>
            <a:r>
              <a:rPr lang="ko-KR" altLang="en-US"/>
              <a:t>으로 생각함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동일한 크기를 갖는 공격 대상이 있을 수는 있지만</a:t>
            </a:r>
            <a:r>
              <a:rPr lang="en-US" altLang="ko-KR"/>
              <a:t>,</a:t>
            </a:r>
            <a:r>
              <a:rPr lang="ko-KR" altLang="en-US"/>
              <a:t> 접근 영역까지 완벽히 같은 수는 없으며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2"/>
                </a:solidFill>
              </a:rPr>
              <a:t>접근 영역이 많을수록 위험에 더 많이 노출됨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  <a:endParaRPr lang="en-US" altLang="ko-KR"/>
          </a:p>
          <a:p>
            <a:pPr marL="541338" lvl="3" indent="0">
              <a:buNone/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9070" y="2478405"/>
            <a:ext cx="1165860" cy="116586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2925" y="2806065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"/>
          <p:cNvSpPr txBox="1"/>
          <p:nvPr/>
        </p:nvSpPr>
        <p:spPr>
          <a:xfrm>
            <a:off x="4191000" y="2272665"/>
            <a:ext cx="838200" cy="299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1">
                <a:solidFill>
                  <a:schemeClr val="dk2"/>
                </a:solidFill>
              </a:rPr>
              <a:t>Exploit</a:t>
            </a:r>
            <a:endParaRPr lang="en-US" altLang="ko-KR" sz="1400" b="1">
              <a:solidFill>
                <a:schemeClr val="dk2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04900" y="3806189"/>
            <a:ext cx="6934200" cy="8229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200">
                <a:solidFill>
                  <a:schemeClr val="accent2"/>
                </a:solidFill>
                <a:latin typeface="맑은 고딕"/>
              </a:rPr>
              <a:t>* </a:t>
            </a:r>
            <a:r>
              <a:rPr lang="ko-KR" altLang="en-US" sz="1200">
                <a:solidFill>
                  <a:schemeClr val="accent2"/>
                </a:solidFill>
                <a:latin typeface="맑은 고딕"/>
              </a:rPr>
              <a:t>익스플로잇</a:t>
            </a:r>
            <a:r>
              <a:rPr lang="en-US" altLang="ko-KR" sz="1200">
                <a:solidFill>
                  <a:schemeClr val="accent2"/>
                </a:solidFill>
                <a:latin typeface="맑은 고딕"/>
              </a:rPr>
              <a:t>(Exploit)</a:t>
            </a:r>
            <a:r>
              <a:rPr lang="ko-KR" altLang="en-US" sz="1200">
                <a:solidFill>
                  <a:schemeClr val="accent2"/>
                </a:solidFill>
                <a:latin typeface="맑은 고딕"/>
              </a:rPr>
              <a:t> </a:t>
            </a:r>
            <a:r>
              <a:rPr lang="en-US" altLang="ko-KR" sz="1200">
                <a:solidFill>
                  <a:schemeClr val="accent2"/>
                </a:solidFill>
                <a:latin typeface="맑은 고딕"/>
              </a:rPr>
              <a:t>:</a:t>
            </a:r>
            <a:r>
              <a:rPr lang="ko-KR" altLang="en-US" sz="1200">
                <a:solidFill>
                  <a:schemeClr val="accent2"/>
                </a:solidFill>
                <a:latin typeface="맑은 고딕"/>
              </a:rPr>
              <a:t> 공격 및 악용</a:t>
            </a:r>
            <a:endParaRPr lang="ko-KR" altLang="en-US" sz="1200">
              <a:solidFill>
                <a:schemeClr val="accent2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컴퓨터의 소프트웨어나 하드웨어 및 컴퓨터 관련 전자제품의 버그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보안 취약점 등 설계상 결함을 이용해 공격자의 의도된 동작을 수행하도록 만들어진 절차나 일련의 명령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스크립트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프로그램 또는 특정한 데이터 조각을 말하며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이러한 것들을 사용한 공격 행위를 말한다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.</a:t>
            </a:r>
            <a:endParaRPr lang="en-US" altLang="ko-KR" sz="1200">
              <a:solidFill>
                <a:schemeClr val="dk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공격 지점 식별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 보안의 취약한 부분을 찾기 위해 차량을 외부 관점에서 평가하고 차량 환경 구성에 대해 문서화하며</a:t>
            </a:r>
            <a:r>
              <a:rPr lang="en-US" altLang="ko-KR"/>
              <a:t>,</a:t>
            </a:r>
            <a:r>
              <a:rPr lang="ko-KR" altLang="en-US"/>
              <a:t> 차량 외부와 통신하는 경로들을 고려해 데이터가 차량 내부로 들어갈 수 있는 모든 방법을 식별해야 한다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차량 외부의 공격 지점을 식별하기 위해 스스로 다음 질문을 해본다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어떤 신호들을 수신하는가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ex. </a:t>
            </a:r>
            <a:r>
              <a:rPr lang="ko-KR" altLang="en-US"/>
              <a:t>라디오 신호</a:t>
            </a:r>
            <a:r>
              <a:rPr lang="en-US" altLang="ko-KR"/>
              <a:t>,</a:t>
            </a:r>
            <a:r>
              <a:rPr lang="ko-KR" altLang="en-US"/>
              <a:t> 키포브</a:t>
            </a:r>
            <a:r>
              <a:rPr lang="en-US" altLang="ko-KR"/>
              <a:t>(Key fobs),</a:t>
            </a:r>
            <a:r>
              <a:rPr lang="ko-KR" altLang="en-US"/>
              <a:t> 거리 센서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물리적인 키패드 입력이 존재하는가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터치나 동작 인식 센서가 존재하는가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전기 차량일 경우 어떻게 충전하는가</a:t>
            </a:r>
            <a:r>
              <a:rPr lang="en-US" altLang="ko-KR"/>
              <a:t>?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차량 내부의 공격 지점을 식별하기 위해 다음 사항을 고려한다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오디오 장치에 입력하는 것에는 무엇이 있는가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ex.</a:t>
            </a:r>
            <a:r>
              <a:rPr lang="ko-KR" altLang="en-US"/>
              <a:t> </a:t>
            </a:r>
            <a:r>
              <a:rPr lang="en-US" altLang="ko-KR"/>
              <a:t>CD, USB, BlueTooth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차량 진단 포트가 존재하는가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대시보드가 제공하는 기능은 무엇인가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ex. GPS</a:t>
            </a:r>
            <a:r>
              <a:rPr lang="ko-KR" altLang="en-US"/>
              <a:t> 존재 여부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BlueTooth</a:t>
            </a:r>
            <a:r>
              <a:rPr lang="ko-KR" altLang="en-US"/>
              <a:t> 존재 여부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인터넷 기능이 존재하는가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17330" b="19450"/>
          <a:stretch>
            <a:fillRect/>
          </a:stretch>
        </p:blipFill>
        <p:spPr>
          <a:xfrm>
            <a:off x="6248400" y="3714749"/>
            <a:ext cx="236220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공격 지점 식별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194296">
            <a:off x="2600324" y="981717"/>
            <a:ext cx="3943350" cy="39433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248400" y="3943349"/>
            <a:ext cx="1905000" cy="228600"/>
          </a:xfrm>
          <a:prstGeom prst="borderCallout2">
            <a:avLst>
              <a:gd name="adj1" fmla="val 14653"/>
              <a:gd name="adj2" fmla="val -396"/>
              <a:gd name="adj3" fmla="val 18750"/>
              <a:gd name="adj4" fmla="val -16667"/>
              <a:gd name="adj5" fmla="val -125080"/>
              <a:gd name="adj6" fmla="val -33866"/>
            </a:avLst>
          </a:prstGeom>
          <a:solidFill>
            <a:schemeClr val="lt2"/>
          </a:solidFill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야간 주행 중 전조등 끄기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858000" y="2571750"/>
            <a:ext cx="2133600" cy="533400"/>
          </a:xfrm>
          <a:prstGeom prst="borderCallout2">
            <a:avLst>
              <a:gd name="adj1" fmla="val 18750"/>
              <a:gd name="adj2" fmla="val -8333"/>
              <a:gd name="adj3" fmla="val 22845"/>
              <a:gd name="adj4" fmla="val -23834"/>
              <a:gd name="adj5" fmla="val 85874"/>
              <a:gd name="adj6" fmla="val -49738"/>
            </a:avLst>
          </a:prstGeom>
          <a:solidFill>
            <a:schemeClr val="lt2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경보기 끄기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r>
              <a:rPr lang="ko-KR" altLang="en-US" sz="900">
                <a:solidFill>
                  <a:schemeClr val="dk1"/>
                </a:solidFill>
              </a:rPr>
              <a:t>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잘못된 시스템 구동으로 배터리 방전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엔진을 갑자기 멈추거나 속력 제어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447800" y="4019550"/>
            <a:ext cx="2057400" cy="228599"/>
          </a:xfrm>
          <a:prstGeom prst="borderCallout2">
            <a:avLst>
              <a:gd name="adj1" fmla="val -38594"/>
              <a:gd name="adj2" fmla="val 177008"/>
              <a:gd name="adj3" fmla="val 71996"/>
              <a:gd name="adj4" fmla="val 139235"/>
              <a:gd name="adj5" fmla="val 77692"/>
              <a:gd name="adj6" fmla="val 104376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브레이크를 작동시키거나 기능 마비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1600200" y="3486150"/>
            <a:ext cx="1981200" cy="228600"/>
          </a:xfrm>
          <a:prstGeom prst="borderCallout2">
            <a:avLst>
              <a:gd name="adj1" fmla="val 39229"/>
              <a:gd name="adj2" fmla="val 106099"/>
              <a:gd name="adj3" fmla="val 49469"/>
              <a:gd name="adj4" fmla="val 131296"/>
              <a:gd name="adj5" fmla="val -133268"/>
              <a:gd name="adj6" fmla="val 157107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운전대를 해커가 조작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5867400" y="1200150"/>
            <a:ext cx="3124200" cy="381000"/>
          </a:xfrm>
          <a:prstGeom prst="borderCallout2">
            <a:avLst>
              <a:gd name="adj1" fmla="val 18750"/>
              <a:gd name="adj2" fmla="val -8333"/>
              <a:gd name="adj3" fmla="val 16701"/>
              <a:gd name="adj4" fmla="val -24858"/>
              <a:gd name="adj5" fmla="val 249695"/>
              <a:gd name="adj6" fmla="val -42314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900">
                <a:solidFill>
                  <a:schemeClr val="dk1"/>
                </a:solidFill>
              </a:rPr>
              <a:t>GPS</a:t>
            </a:r>
            <a:r>
              <a:rPr lang="ko-KR" altLang="en-US" sz="900">
                <a:solidFill>
                  <a:schemeClr val="dk1"/>
                </a:solidFill>
              </a:rPr>
              <a:t>를 조작해 운전자를 잘못된 길로 안내하거나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추적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2800350"/>
            <a:ext cx="2286000" cy="304800"/>
          </a:xfrm>
          <a:prstGeom prst="borderCallout2">
            <a:avLst>
              <a:gd name="adj1" fmla="val 74043"/>
              <a:gd name="adj2" fmla="val 100722"/>
              <a:gd name="adj3" fmla="val 74045"/>
              <a:gd name="adj4" fmla="val 126693"/>
              <a:gd name="adj5" fmla="val 14189"/>
              <a:gd name="adj6" fmla="val 146359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문을 잠가 사람을 안에 가두거나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밖에서 못들어오게 함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553200" y="2038350"/>
            <a:ext cx="2286000" cy="304800"/>
          </a:xfrm>
          <a:prstGeom prst="borderCallout2">
            <a:avLst>
              <a:gd name="adj1" fmla="val 18750"/>
              <a:gd name="adj2" fmla="val -8333"/>
              <a:gd name="adj3" fmla="val 26941"/>
              <a:gd name="adj4" fmla="val -22810"/>
              <a:gd name="adj5" fmla="val 169841"/>
              <a:gd name="adj6" fmla="val -50762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속도를 잘못 표시해 과속 유도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대시보드 기능 제어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304800" y="1809750"/>
            <a:ext cx="1981200" cy="380999"/>
          </a:xfrm>
          <a:prstGeom prst="borderCallout2">
            <a:avLst>
              <a:gd name="adj1" fmla="val 37159"/>
              <a:gd name="adj2" fmla="val 102258"/>
              <a:gd name="adj3" fmla="val 35116"/>
              <a:gd name="adj4" fmla="val 137958"/>
              <a:gd name="adj5" fmla="val 212844"/>
              <a:gd name="adj6" fmla="val 149176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전기 차량일 경우 어떻게 충전하는가</a:t>
            </a:r>
            <a:r>
              <a:rPr lang="en-US" altLang="ko-KR" sz="900">
                <a:solidFill>
                  <a:schemeClr val="dk1"/>
                </a:solidFill>
              </a:rPr>
              <a:t>?</a:t>
            </a:r>
            <a:endParaRPr lang="en-US" altLang="ko-KR" sz="9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차량의 위협 모델링을 할 때</a:t>
            </a:r>
            <a:r>
              <a:rPr lang="en-US" altLang="ko-KR"/>
              <a:t>,</a:t>
            </a:r>
            <a:r>
              <a:rPr lang="ko-KR" altLang="en-US"/>
              <a:t> 대상의 구조에 관한 정보를 수집하고 차량 내 각각의 기능들이 통신하는 방식을 표현한 </a:t>
            </a:r>
            <a:r>
              <a:rPr lang="ko-KR" altLang="en-US">
                <a:solidFill>
                  <a:schemeClr val="accent2"/>
                </a:solidFill>
              </a:rPr>
              <a:t>다이어그램</a:t>
            </a:r>
            <a:r>
              <a:rPr lang="en-US" altLang="ko-KR">
                <a:solidFill>
                  <a:schemeClr val="accent2"/>
                </a:solidFill>
              </a:rPr>
              <a:t>(Diagram)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위협 모델은 일반적으로 제품의 개발 및 프로세스 설계 과정에서 만들어짐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 흐름 파악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 처리 프로세스 분석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2 : </a:t>
            </a:r>
            <a:r>
              <a:rPr lang="ko-KR" altLang="en-US"/>
              <a:t>데이터 처리 프로세스 세분화</a:t>
            </a: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222" y="2571750"/>
            <a:ext cx="2019977" cy="198119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3800" y="2571750"/>
            <a:ext cx="2119857" cy="20574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2817" y="2571750"/>
            <a:ext cx="2133983" cy="2060397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4267200" y="4642485"/>
            <a:ext cx="1066800" cy="215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800" b="1"/>
              <a:t>level</a:t>
            </a:r>
            <a:r>
              <a:rPr lang="ko-KR" altLang="en-US" sz="800" b="1"/>
              <a:t> </a:t>
            </a:r>
            <a:r>
              <a:rPr lang="en-US" altLang="ko-KR" sz="800" b="1"/>
              <a:t>1</a:t>
            </a:r>
            <a:r>
              <a:rPr lang="ko-KR" altLang="en-US" sz="800" b="1"/>
              <a:t>  다이어그램</a:t>
            </a:r>
            <a:endParaRPr lang="ko-KR" altLang="en-US" sz="800" b="1"/>
          </a:p>
        </p:txBody>
      </p:sp>
      <p:sp>
        <p:nvSpPr>
          <p:cNvPr id="31" name=""/>
          <p:cNvSpPr txBox="1"/>
          <p:nvPr/>
        </p:nvSpPr>
        <p:spPr>
          <a:xfrm>
            <a:off x="1524000" y="4552950"/>
            <a:ext cx="10668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level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다이어그램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086600" y="4642485"/>
            <a:ext cx="10668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level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다이어그램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0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흐름 파악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15000" y="901065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5715000" y="11296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715000" y="13582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715000" y="15868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TPMS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715000" y="18154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KES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715000" y="2348865"/>
            <a:ext cx="1143000" cy="1143000"/>
          </a:xfrm>
          <a:prstGeom prst="donut">
            <a:avLst>
              <a:gd name="adj" fmla="val 3906"/>
            </a:avLst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차량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5257800" y="37966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인포테인먼트</a:t>
            </a: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네비게이션 콘솔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5257800" y="40252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5257800" y="42538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OBD-II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연결 단자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5257800" y="44824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버스 연결 지점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6172200" y="2044064"/>
            <a:ext cx="228600" cy="304800"/>
          </a:xfrm>
          <a:prstGeom prst="downArrow">
            <a:avLst>
              <a:gd name="adj1" fmla="val 25000"/>
              <a:gd name="adj2" fmla="val 60998"/>
            </a:avLst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6172200" y="3491865"/>
            <a:ext cx="228600" cy="304800"/>
          </a:xfrm>
          <a:prstGeom prst="downArrow">
            <a:avLst>
              <a:gd name="adj1" fmla="val 25000"/>
              <a:gd name="adj2" fmla="val 60998"/>
            </a:avLst>
          </a:prstGeom>
          <a:solidFill>
            <a:srgbClr val="3057b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572000" y="1967864"/>
            <a:ext cx="990600" cy="222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차량 외부</a:t>
            </a:r>
            <a:endParaRPr lang="ko-KR" altLang="en-US" sz="900"/>
          </a:p>
        </p:txBody>
      </p:sp>
      <p:sp>
        <p:nvSpPr>
          <p:cNvPr id="45" name=""/>
          <p:cNvSpPr txBox="1"/>
          <p:nvPr/>
        </p:nvSpPr>
        <p:spPr>
          <a:xfrm>
            <a:off x="4572000" y="3415665"/>
            <a:ext cx="9906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9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46" name=""/>
          <p:cNvCxnSpPr>
            <a:stCxn id="15" idx="3"/>
          </p:cNvCxnSpPr>
          <p:nvPr/>
        </p:nvCxnSpPr>
        <p:spPr>
          <a:xfrm rot="5400000" flipH="1" flipV="1">
            <a:off x="6800850" y="1110614"/>
            <a:ext cx="647700" cy="5334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7239000" y="824864"/>
            <a:ext cx="1447800" cy="228600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차량 타이어 공기압 </a:t>
            </a:r>
            <a:endParaRPr lang="ko-KR" altLang="en-US" sz="7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모니터링 시스템</a:t>
            </a:r>
            <a:endParaRPr lang="ko-KR" altLang="en-US" sz="700">
              <a:solidFill>
                <a:schemeClr val="dk1"/>
              </a:solidFill>
            </a:endParaRPr>
          </a:p>
        </p:txBody>
      </p:sp>
      <p:cxnSp>
        <p:nvCxnSpPr>
          <p:cNvPr id="48" name=""/>
          <p:cNvCxnSpPr/>
          <p:nvPr/>
        </p:nvCxnSpPr>
        <p:spPr>
          <a:xfrm>
            <a:off x="7391400" y="1053464"/>
            <a:ext cx="10668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6" idx="3"/>
          </p:cNvCxnSpPr>
          <p:nvPr/>
        </p:nvCxnSpPr>
        <p:spPr>
          <a:xfrm>
            <a:off x="6858000" y="1929764"/>
            <a:ext cx="160317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/>
          <p:nvPr/>
        </p:nvSpPr>
        <p:spPr>
          <a:xfrm>
            <a:off x="7239000" y="1739264"/>
            <a:ext cx="1447800" cy="228600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무선 도어 잠금 장치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54" name=""/>
          <p:cNvCxnSpPr/>
          <p:nvPr/>
        </p:nvCxnSpPr>
        <p:spPr>
          <a:xfrm>
            <a:off x="4572000" y="2190750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cxnSp>
        <p:nvCxnSpPr>
          <p:cNvPr id="55" name=""/>
          <p:cNvCxnSpPr/>
          <p:nvPr/>
        </p:nvCxnSpPr>
        <p:spPr>
          <a:xfrm>
            <a:off x="4572000" y="3638550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56" name=""/>
          <p:cNvSpPr/>
          <p:nvPr/>
        </p:nvSpPr>
        <p:spPr>
          <a:xfrm>
            <a:off x="3048000" y="1352550"/>
            <a:ext cx="2514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1905000" y="1352550"/>
            <a:ext cx="1219200" cy="224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데이터의 입력 기능</a:t>
            </a:r>
            <a:endParaRPr lang="ko-KR" altLang="en-US" sz="900"/>
          </a:p>
        </p:txBody>
      </p:sp>
      <p:sp>
        <p:nvSpPr>
          <p:cNvPr id="59" name=""/>
          <p:cNvSpPr/>
          <p:nvPr/>
        </p:nvSpPr>
        <p:spPr>
          <a:xfrm>
            <a:off x="3124200" y="2876550"/>
            <a:ext cx="2514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bb5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2438400" y="2876550"/>
            <a:ext cx="6858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전체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1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분석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en-US" altLang="ko-KR"/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5105400" y="8191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391400" y="8191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800600" y="1352550"/>
            <a:ext cx="9144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467600" y="1352550"/>
            <a:ext cx="990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TMPS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172200" y="1352550"/>
            <a:ext cx="838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KES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395278" y="2038350"/>
            <a:ext cx="1148521" cy="1066800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인포테인먼트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네비게이션 콘솔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947478" y="3638550"/>
            <a:ext cx="1148521" cy="1066800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이모빌나이저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7467600" y="3779813"/>
            <a:ext cx="914400" cy="849336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TMPS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수신기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400800" y="3905104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391400" y="3028950"/>
            <a:ext cx="6858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OBD-II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572000" y="29527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연결 지점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029200" y="2343150"/>
            <a:ext cx="762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67" name=""/>
          <p:cNvCxnSpPr>
            <a:stCxn id="53" idx="2"/>
            <a:endCxn id="58" idx="2"/>
          </p:cNvCxnSpPr>
          <p:nvPr/>
        </p:nvCxnSpPr>
        <p:spPr>
          <a:xfrm rot="16200000" flipH="1">
            <a:off x="5274089" y="1450561"/>
            <a:ext cx="1524000" cy="718378"/>
          </a:xfrm>
          <a:prstGeom prst="straightConnector1">
            <a:avLst/>
          </a:prstGeom>
          <a:ln w="12700" cap="flat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54" idx="1"/>
            <a:endCxn id="58" idx="0"/>
          </p:cNvCxnSpPr>
          <p:nvPr/>
        </p:nvCxnSpPr>
        <p:spPr>
          <a:xfrm rot="5400000">
            <a:off x="6628019" y="1274969"/>
            <a:ext cx="1104900" cy="421861"/>
          </a:xfrm>
          <a:prstGeom prst="straightConnector1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56" idx="2"/>
            <a:endCxn id="58" idx="7"/>
          </p:cNvCxnSpPr>
          <p:nvPr/>
        </p:nvCxnSpPr>
        <p:spPr>
          <a:xfrm rot="5400000">
            <a:off x="7362536" y="1594215"/>
            <a:ext cx="613429" cy="587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56" idx="2"/>
            <a:endCxn id="60" idx="7"/>
          </p:cNvCxnSpPr>
          <p:nvPr/>
        </p:nvCxnSpPr>
        <p:spPr>
          <a:xfrm rot="16200000" flipH="1">
            <a:off x="6943972" y="2600078"/>
            <a:ext cx="2323045" cy="285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55" idx="2"/>
            <a:endCxn id="58" idx="2"/>
          </p:cNvCxnSpPr>
          <p:nvPr/>
        </p:nvCxnSpPr>
        <p:spPr>
          <a:xfrm>
            <a:off x="5257800" y="1581150"/>
            <a:ext cx="113747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5" idx="3"/>
            <a:endCxn id="58" idx="2"/>
          </p:cNvCxnSpPr>
          <p:nvPr/>
        </p:nvCxnSpPr>
        <p:spPr>
          <a:xfrm>
            <a:off x="5791200" y="2457450"/>
            <a:ext cx="60407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7" idx="2"/>
            <a:endCxn id="59" idx="7"/>
          </p:cNvCxnSpPr>
          <p:nvPr/>
        </p:nvCxnSpPr>
        <p:spPr>
          <a:xfrm rot="5400000">
            <a:off x="5152737" y="2356216"/>
            <a:ext cx="2213629" cy="663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endCxn id="61" idx="7"/>
          </p:cNvCxnSpPr>
          <p:nvPr/>
        </p:nvCxnSpPr>
        <p:spPr>
          <a:xfrm rot="5400000">
            <a:off x="6869319" y="3238138"/>
            <a:ext cx="807469" cy="69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61" idx="0"/>
            <a:endCxn id="58" idx="4"/>
          </p:cNvCxnSpPr>
          <p:nvPr/>
        </p:nvCxnSpPr>
        <p:spPr>
          <a:xfrm rot="5400000" flipH="1" flipV="1">
            <a:off x="6439052" y="3374616"/>
            <a:ext cx="799954" cy="26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64" idx="2"/>
            <a:endCxn id="59" idx="0"/>
          </p:cNvCxnSpPr>
          <p:nvPr/>
        </p:nvCxnSpPr>
        <p:spPr>
          <a:xfrm rot="16200000" flipH="1">
            <a:off x="5104020" y="3220830"/>
            <a:ext cx="457200" cy="37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64" idx="2"/>
            <a:endCxn id="61" idx="1"/>
          </p:cNvCxnSpPr>
          <p:nvPr/>
        </p:nvCxnSpPr>
        <p:spPr>
          <a:xfrm>
            <a:off x="5143500" y="3181350"/>
            <a:ext cx="1347428" cy="80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64" idx="2"/>
            <a:endCxn id="60" idx="1"/>
          </p:cNvCxnSpPr>
          <p:nvPr/>
        </p:nvCxnSpPr>
        <p:spPr>
          <a:xfrm>
            <a:off x="5143500" y="3181350"/>
            <a:ext cx="2458011" cy="72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59" idx="6"/>
            <a:endCxn id="61" idx="2"/>
          </p:cNvCxnSpPr>
          <p:nvPr/>
        </p:nvCxnSpPr>
        <p:spPr>
          <a:xfrm>
            <a:off x="6096000" y="4171950"/>
            <a:ext cx="304800" cy="1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60" idx="2"/>
            <a:endCxn id="61" idx="6"/>
          </p:cNvCxnSpPr>
          <p:nvPr/>
        </p:nvCxnSpPr>
        <p:spPr>
          <a:xfrm rot="10800000">
            <a:off x="7016236" y="4190926"/>
            <a:ext cx="451363" cy="13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4572000" y="1061085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원거리 통신</a:t>
            </a:r>
            <a:endParaRPr xmlns:mc="http://schemas.openxmlformats.org/markup-compatibility/2006" xmlns:hp="http://schemas.haansoft.com/office/presentation/8.0" kumimoji="0" lang="ko-KR" altLang="en-US" sz="8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8" name=""/>
          <p:cNvCxnSpPr/>
          <p:nvPr/>
        </p:nvCxnSpPr>
        <p:spPr>
          <a:xfrm>
            <a:off x="4572000" y="1276349"/>
            <a:ext cx="3851299" cy="0"/>
          </a:xfrm>
          <a:prstGeom prst="line">
            <a:avLst/>
          </a:prstGeom>
          <a:ln w="254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"/>
          <p:cNvSpPr txBox="1"/>
          <p:nvPr/>
        </p:nvSpPr>
        <p:spPr>
          <a:xfrm>
            <a:off x="4572000" y="1657350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근거리 통신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60" name=""/>
          <p:cNvCxnSpPr/>
          <p:nvPr/>
        </p:nvCxnSpPr>
        <p:spPr>
          <a:xfrm>
            <a:off x="4572000" y="1872614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161" name=""/>
          <p:cNvSpPr txBox="1"/>
          <p:nvPr/>
        </p:nvSpPr>
        <p:spPr>
          <a:xfrm>
            <a:off x="4572000" y="3257550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62" name=""/>
          <p:cNvCxnSpPr/>
          <p:nvPr/>
        </p:nvCxnSpPr>
        <p:spPr>
          <a:xfrm>
            <a:off x="4572000" y="3472814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163" name=""/>
          <p:cNvSpPr txBox="1"/>
          <p:nvPr/>
        </p:nvSpPr>
        <p:spPr>
          <a:xfrm>
            <a:off x="4572000" y="3486150"/>
            <a:ext cx="1371600" cy="3314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네트워크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해킹대응기술연구실</ep:Company>
  <ep:Words>1824</ep:Words>
  <ep:PresentationFormat>화면 슬라이드 쇼(16:9)</ep:PresentationFormat>
  <ep:Paragraphs>333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기본슬라이드#01</vt:lpstr>
      <vt:lpstr>01장. 위협 모델의 이해</vt:lpstr>
      <vt:lpstr>목차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2013-04-14T18:18:29.000</dcterms:created>
  <dc:creator>김지홍</dc:creator>
  <cp:lastModifiedBy>tntmd</cp:lastModifiedBy>
  <dcterms:modified xsi:type="dcterms:W3CDTF">2022-07-13T05:33:30.179</dcterms:modified>
  <cp:revision>1876</cp:revision>
  <dc:title>PowerPoint Presentation</dc:title>
  <cp:version/>
</cp:coreProperties>
</file>