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5" r:id="rId3"/>
    <p:sldId id="264" r:id="rId4"/>
    <p:sldId id="267" r:id="rId5"/>
    <p:sldId id="266" r:id="rId6"/>
    <p:sldId id="269" r:id="rId7"/>
    <p:sldId id="270" r:id="rId8"/>
    <p:sldId id="268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58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희령" initials="희" lastIdx="1" clrIdx="0">
    <p:extLst>
      <p:ext uri="{19B8F6BF-5375-455C-9EA6-DF929625EA0E}">
        <p15:presenceInfo xmlns:p15="http://schemas.microsoft.com/office/powerpoint/2012/main" userId="2765b83c3b88e92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7876"/>
    <a:srgbClr val="13A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1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112318-F619-4488-8B6E-2F5F2426A6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BEE6BB-9A5F-4E9F-9F1C-6D46BE01A3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D9A51D-A948-4CB8-A9EB-5A26520C8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374BBD-0B82-4658-B13D-088F0E4D0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AAA67-696A-4836-A10B-FF164C3AF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5631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43AEE1-28CA-46D2-81F5-CD34E4F9E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38FEC2-4BF0-4A45-9297-EE9B2E45E5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DBAD0-D342-4544-94B8-122B3BDB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D70FE0D-ACBA-4806-9F35-4EB786E86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F3119A-4AE1-408F-B8AD-4428B006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267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B3D2AB-E650-41C2-B6FB-5398A5C196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2D6516-8F93-4221-97F7-E01D89EE51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86CB26-A349-496A-B48B-A7B8911722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726FD-A739-41D5-96BA-467036392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FAE18D-FED5-4070-8B76-811D76CC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837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C6958D-28E5-4CC8-8C48-52A02A1BC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E03031-827B-4AC7-B564-384C16177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C19838-69C9-49EB-9B51-549106E9B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26852C-90C9-4502-A697-363CF824C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7509D0-CCBD-406A-9D4E-6845657BB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6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EF73EF-188B-4B17-B08F-D30E80C30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7DD2CA-F9BF-47A8-9D27-757556FD1C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78A1FB-ABBF-480D-AC6C-9BB1AEF97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84247E-1D11-4A19-BDDF-E157A205B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4EC815-B6FC-4BDE-910C-F8015ED4A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3465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AEB91-29AA-4ACC-BDCF-960470FC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6B0E51-7DC0-45B6-8306-D8167F5CB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CB78CC-8798-4261-B4B1-60B4C5437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594384-5734-4FC8-928A-E1641354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2301C0-6908-48C0-8957-C8B3F4594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7DD8FE-7741-412F-947D-7A7079F4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5099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6DFD1-B640-4CC6-A759-6C7981C5C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B2A237-7572-46BD-9502-829F6C0AD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AE9732-B570-4506-BDA6-0AB39D453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89407D-7DA6-4293-A426-38DF9B2116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239549F-370A-4671-B1BB-79655CC6CB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6D9E62-97AA-41F8-B69B-6CD691CF0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41D3FC0-561B-4DE4-AA99-9DB56EC6B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040F2-99C5-450C-9966-5D00290E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0216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E337C1-8281-4F6E-9A31-EBE388C3C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0EA4B32-9135-4223-8DE6-887D2743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407FC83-8D70-48DB-8681-08CFD9C0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FC15EC-BCCB-4B82-A94C-FABC63DF6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97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B9F9692-5462-4439-80C8-B7E337FC9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4CA042D-EBC0-437C-A819-521611A5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415CDA-0D1F-49BD-8381-21C3BEFD5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19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6F10D4-8D29-48C2-ADF0-92316E2C8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BA3CD3-DE79-4260-873A-FEDE5C678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19C6BD2-52A1-4155-9D55-1D847772EA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2A3511-0B13-4D97-937C-07365FBAD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805B4-20AF-4A3C-B131-E1D9FFBB0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C705FC-2895-472A-B6FD-C2434624B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572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00D820-915B-4802-8C2E-FF7CA967E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CF9849-20D0-417A-99C8-099DF3993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4A7754-54E7-4123-8C5E-1B05B517B5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FF3F1-9632-4E06-BAB7-312343416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23D6B1-934F-4B4D-9E4F-5AE9E873C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157FDD5-2092-4E16-8E7C-1CCA4719C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C8B562-0886-4274-876D-59EFAAAE2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99B9E-1CD2-4A09-9ACC-2FA1C62D7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A0C5B4-9399-4A5E-8DEE-54436B1EC8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A40FD1-0EE3-4101-8160-1422DBE4B71F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2020-10-26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B2B9FF-C0C5-4E9E-A76A-AF0745E2D8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992FE0-2D01-4365-9F95-1FF838BCE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4987C-29F7-432B-B883-ED8D01B4779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2734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image" Target="../media/image31.png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40.png"/><Relationship Id="rId5" Type="http://schemas.openxmlformats.org/officeDocument/2006/relationships/image" Target="../media/image3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8.png"/><Relationship Id="rId12" Type="http://schemas.openxmlformats.org/officeDocument/2006/relationships/image" Target="../media/image35.png"/><Relationship Id="rId17" Type="http://schemas.openxmlformats.org/officeDocument/2006/relationships/image" Target="../media/image43.png"/><Relationship Id="rId2" Type="http://schemas.openxmlformats.org/officeDocument/2006/relationships/image" Target="../media/image38.png"/><Relationship Id="rId16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34.png"/><Relationship Id="rId5" Type="http://schemas.openxmlformats.org/officeDocument/2006/relationships/image" Target="../media/image44.png"/><Relationship Id="rId15" Type="http://schemas.openxmlformats.org/officeDocument/2006/relationships/image" Target="../media/image39.png"/><Relationship Id="rId10" Type="http://schemas.openxmlformats.org/officeDocument/2006/relationships/image" Target="../media/image33.png"/><Relationship Id="rId19" Type="http://schemas.openxmlformats.org/officeDocument/2006/relationships/image" Target="../media/image47.png"/><Relationship Id="rId4" Type="http://schemas.openxmlformats.org/officeDocument/2006/relationships/image" Target="../media/image42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1148943" y="2335256"/>
            <a:ext cx="6217682" cy="18794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800" b="1" i="1" kern="0" dirty="0">
                <a:solidFill>
                  <a:srgbClr val="FF7876"/>
                </a:solidFill>
              </a:rPr>
              <a:t>컴퓨터 네트워크</a:t>
            </a:r>
            <a:endParaRPr lang="en-US" altLang="ko-KR" sz="4800" b="1" i="1" kern="0" dirty="0">
              <a:solidFill>
                <a:srgbClr val="FF7876"/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i="1" kern="0" dirty="0">
                <a:solidFill>
                  <a:srgbClr val="FF7876"/>
                </a:solidFill>
              </a:rPr>
              <a:t>Computer</a:t>
            </a:r>
            <a:r>
              <a:rPr lang="ko-KR" altLang="en-US" sz="1200" b="1" i="1" kern="0" dirty="0">
                <a:solidFill>
                  <a:srgbClr val="FF7876"/>
                </a:solidFill>
              </a:rPr>
              <a:t> </a:t>
            </a:r>
            <a:r>
              <a:rPr lang="en-US" altLang="ko-KR" sz="1200" b="1" i="1" kern="0" dirty="0">
                <a:solidFill>
                  <a:srgbClr val="FF7876"/>
                </a:solidFill>
              </a:rPr>
              <a:t>Network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중간 텀프로젝트 </a:t>
            </a:r>
            <a:r>
              <a:rPr lang="en-US" altLang="ko-KR" sz="2000" b="1" i="1" kern="0">
                <a:solidFill>
                  <a:schemeClr val="tx1">
                    <a:lumMod val="75000"/>
                    <a:lumOff val="25000"/>
                  </a:schemeClr>
                </a:solidFill>
              </a:rPr>
              <a:t>TCP</a:t>
            </a:r>
            <a:endParaRPr lang="en-US" altLang="ko-KR" sz="2000" kern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55D7167F-D16F-476D-AC1C-5B30B6667C0C}"/>
              </a:ext>
            </a:extLst>
          </p:cNvPr>
          <p:cNvSpPr/>
          <p:nvPr/>
        </p:nvSpPr>
        <p:spPr>
          <a:xfrm>
            <a:off x="7737278" y="3065276"/>
            <a:ext cx="2959071" cy="727447"/>
          </a:xfrm>
          <a:prstGeom prst="roundRect">
            <a:avLst>
              <a:gd name="adj" fmla="val 50000"/>
            </a:avLst>
          </a:prstGeom>
          <a:solidFill>
            <a:srgbClr val="FF78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>
              <a:defRPr/>
            </a:pPr>
            <a:r>
              <a:rPr lang="ko-KR" altLang="en-US" sz="1600" b="1">
                <a:solidFill>
                  <a:prstClr val="white"/>
                </a:solidFill>
              </a:rPr>
              <a:t>컴퓨터 공학과</a:t>
            </a:r>
            <a:endParaRPr lang="en-US" altLang="ko-KR" sz="1600" b="1">
              <a:solidFill>
                <a:prstClr val="white"/>
              </a:solidFill>
            </a:endParaRPr>
          </a:p>
          <a:p>
            <a:pPr lvl="1" algn="ctr">
              <a:defRPr/>
            </a:pPr>
            <a:r>
              <a:rPr lang="en-US" altLang="ko-KR" sz="1600" b="1">
                <a:solidFill>
                  <a:prstClr val="white"/>
                </a:solidFill>
              </a:rPr>
              <a:t>20164091 / </a:t>
            </a:r>
            <a:r>
              <a:rPr lang="ko-KR" altLang="en-US" sz="1600" b="1">
                <a:solidFill>
                  <a:prstClr val="white"/>
                </a:solidFill>
              </a:rPr>
              <a:t>송희령</a:t>
            </a:r>
            <a:endParaRPr lang="en-US" altLang="ko-KR" sz="1600" b="1" dirty="0">
              <a:solidFill>
                <a:prstClr val="white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B5E69EAC-99DA-41CE-A22E-A1B15545006F}"/>
              </a:ext>
            </a:extLst>
          </p:cNvPr>
          <p:cNvSpPr/>
          <p:nvPr/>
        </p:nvSpPr>
        <p:spPr>
          <a:xfrm>
            <a:off x="7845228" y="3158999"/>
            <a:ext cx="540000" cy="540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2DC122B8-2644-4C3A-8348-761D38B1F7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514" y="3243993"/>
            <a:ext cx="386447" cy="386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03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HTTP POST</a:t>
            </a:r>
            <a:r>
              <a:rPr lang="ko-KR" altLang="en-US" sz="1100" i="1">
                <a:solidFill>
                  <a:srgbClr val="FF7876"/>
                </a:solidFill>
              </a:rPr>
              <a:t>를 갖는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세그먼트를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연결 첫번째 세그먼트로 간주하고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이 첫 세그먼트부터 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 순서번호는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클라이언트에서 서버로 업로드 되는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개의 세그먼트</a:t>
            </a:r>
            <a:r>
              <a:rPr lang="en-US" altLang="ko-KR" sz="1100" i="1">
                <a:solidFill>
                  <a:srgbClr val="FF7876"/>
                </a:solidFill>
              </a:rPr>
              <a:t>) </a:t>
            </a:r>
            <a:r>
              <a:rPr lang="ko-KR" altLang="en-US" sz="1100" i="1">
                <a:solidFill>
                  <a:srgbClr val="FF7876"/>
                </a:solidFill>
              </a:rPr>
              <a:t>각 세그먼트가 전송된 시간은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세그먼트의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응답시간은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55AC0CDB-2F46-4098-B582-BC117F67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7153100"/>
              </p:ext>
            </p:extLst>
          </p:nvPr>
        </p:nvGraphicFramePr>
        <p:xfrm>
          <a:off x="427839" y="1754985"/>
          <a:ext cx="11023133" cy="38069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47955">
                  <a:extLst>
                    <a:ext uri="{9D8B030D-6E8A-4147-A177-3AD203B41FA5}">
                      <a16:colId xmlns:a16="http://schemas.microsoft.com/office/drawing/2014/main" val="1098377774"/>
                    </a:ext>
                  </a:extLst>
                </a:gridCol>
                <a:gridCol w="5021540">
                  <a:extLst>
                    <a:ext uri="{9D8B030D-6E8A-4147-A177-3AD203B41FA5}">
                      <a16:colId xmlns:a16="http://schemas.microsoft.com/office/drawing/2014/main" val="1167929974"/>
                    </a:ext>
                  </a:extLst>
                </a:gridCol>
                <a:gridCol w="5053638">
                  <a:extLst>
                    <a:ext uri="{9D8B030D-6E8A-4147-A177-3AD203B41FA5}">
                      <a16:colId xmlns:a16="http://schemas.microsoft.com/office/drawing/2014/main" val="1567735057"/>
                    </a:ext>
                  </a:extLst>
                </a:gridCol>
              </a:tblGrid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전송시간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응답시간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85108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3654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4931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387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593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63701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88705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356785E6-1AD0-4968-BA84-8A63176CB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406" y="2492360"/>
            <a:ext cx="1447800" cy="1619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29C5321-29FC-4FB6-8C28-6DAAF480B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406" y="3015261"/>
            <a:ext cx="1390650" cy="142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2DD821B-6FA4-480B-B4A5-4405FD15FA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7881" y="3582239"/>
            <a:ext cx="1409700" cy="15240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319A230-B690-4156-893F-2B1AEDAD30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881" y="4155938"/>
            <a:ext cx="1400175" cy="18097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E39DAF1D-BCDC-4064-94B7-A794AAF9A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7880" y="4626940"/>
            <a:ext cx="1400175" cy="200025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CE9BC64-C0B4-4657-BC4D-B97C0A50F0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19305" y="5187941"/>
            <a:ext cx="1428750" cy="171450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486FD9C3-B762-41A1-9E89-DE7E3CAEF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353" y="2463785"/>
            <a:ext cx="1400175" cy="1905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040B4352-8B62-413B-86CD-9AE818E1A6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21671" y="2301281"/>
            <a:ext cx="3092354" cy="550976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D651665C-5073-45AF-B600-E0BD6A7A52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739809" y="3000973"/>
            <a:ext cx="1409700" cy="17145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0F5AB0-B919-42F4-AAA9-8ADA95B9DB6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21672" y="2840375"/>
            <a:ext cx="3092354" cy="559108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6F9D37B-5EEC-48B9-B923-0440400C63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39809" y="3558682"/>
            <a:ext cx="1409700" cy="1809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C37D168-386F-4208-B149-11187E8E230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1671" y="3398553"/>
            <a:ext cx="3082512" cy="539094"/>
          </a:xfrm>
          <a:prstGeom prst="rect">
            <a:avLst/>
          </a:prstGeom>
        </p:spPr>
      </p:pic>
      <p:pic>
        <p:nvPicPr>
          <p:cNvPr id="36" name="그림 35">
            <a:extLst>
              <a:ext uri="{FF2B5EF4-FFF2-40B4-BE49-F238E27FC236}">
                <a16:creationId xmlns:a16="http://schemas.microsoft.com/office/drawing/2014/main" id="{4770D2D3-1621-4A3B-A1D1-E7AA1F25C65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735353" y="4117991"/>
            <a:ext cx="1419225" cy="17145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60C441D-E382-4EBE-A611-D175CECE3067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311828" y="3937647"/>
            <a:ext cx="2950905" cy="542543"/>
          </a:xfrm>
          <a:prstGeom prst="rect">
            <a:avLst/>
          </a:prstGeom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D34AD862-2068-4AD7-9E4F-CD7320A2AEB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35353" y="4633232"/>
            <a:ext cx="1419225" cy="161925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C2AEC0-B228-4B5E-B11C-E1587188B86E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321671" y="4475812"/>
            <a:ext cx="3156483" cy="559108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B2411249-97F9-4DE9-98CD-FC33C29F94F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744878" y="5203363"/>
            <a:ext cx="1390650" cy="180975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80B5C45-D5D7-4252-A5F5-FD1C6EE4E16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21671" y="5013977"/>
            <a:ext cx="2970687" cy="551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131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Q6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세그먼트를 보낸 시간과 </a:t>
            </a:r>
            <a:r>
              <a:rPr lang="en-US" altLang="ko-KR" sz="1100" i="1">
                <a:solidFill>
                  <a:srgbClr val="FF7876"/>
                </a:solidFill>
              </a:rPr>
              <a:t>ACK</a:t>
            </a:r>
            <a:r>
              <a:rPr lang="ko-KR" altLang="en-US" sz="1100" i="1">
                <a:solidFill>
                  <a:srgbClr val="FF7876"/>
                </a:solidFill>
              </a:rPr>
              <a:t> 응답시간의 차를 계산한 </a:t>
            </a:r>
            <a:r>
              <a:rPr lang="en-US" altLang="ko-KR" sz="1100" i="1">
                <a:solidFill>
                  <a:srgbClr val="FF7876"/>
                </a:solidFill>
              </a:rPr>
              <a:t>RTT(</a:t>
            </a:r>
            <a:r>
              <a:rPr lang="ko-KR" altLang="en-US" sz="1100" i="1">
                <a:solidFill>
                  <a:srgbClr val="FF7876"/>
                </a:solidFill>
              </a:rPr>
              <a:t>왕복시간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55AC0CDB-2F46-4098-B582-BC117F67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307604"/>
              </p:ext>
            </p:extLst>
          </p:nvPr>
        </p:nvGraphicFramePr>
        <p:xfrm>
          <a:off x="436228" y="1838875"/>
          <a:ext cx="11205184" cy="38069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21043">
                  <a:extLst>
                    <a:ext uri="{9D8B030D-6E8A-4147-A177-3AD203B41FA5}">
                      <a16:colId xmlns:a16="http://schemas.microsoft.com/office/drawing/2014/main" val="1098377774"/>
                    </a:ext>
                  </a:extLst>
                </a:gridCol>
                <a:gridCol w="2019649">
                  <a:extLst>
                    <a:ext uri="{9D8B030D-6E8A-4147-A177-3AD203B41FA5}">
                      <a16:colId xmlns:a16="http://schemas.microsoft.com/office/drawing/2014/main" val="1167929974"/>
                    </a:ext>
                  </a:extLst>
                </a:gridCol>
                <a:gridCol w="5016616">
                  <a:extLst>
                    <a:ext uri="{9D8B030D-6E8A-4147-A177-3AD203B41FA5}">
                      <a16:colId xmlns:a16="http://schemas.microsoft.com/office/drawing/2014/main" val="1567735057"/>
                    </a:ext>
                  </a:extLst>
                </a:gridCol>
                <a:gridCol w="3447876">
                  <a:extLst>
                    <a:ext uri="{9D8B030D-6E8A-4147-A177-3AD203B41FA5}">
                      <a16:colId xmlns:a16="http://schemas.microsoft.com/office/drawing/2014/main" val="920571438"/>
                    </a:ext>
                  </a:extLst>
                </a:gridCol>
              </a:tblGrid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전송시간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응답시간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RTT(</a:t>
                      </a:r>
                      <a:r>
                        <a:rPr lang="ko-KR" altLang="en-US"/>
                        <a:t>왕복시간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85108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0.001258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3654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0.002621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4931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0.001622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387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0.001619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593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0.002021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63701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0.002014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88705"/>
                  </a:ext>
                </a:extLst>
              </a:tr>
            </a:tbl>
          </a:graphicData>
        </a:graphic>
      </p:graphicFrame>
      <p:pic>
        <p:nvPicPr>
          <p:cNvPr id="22" name="그림 21">
            <a:extLst>
              <a:ext uri="{FF2B5EF4-FFF2-40B4-BE49-F238E27FC236}">
                <a16:creationId xmlns:a16="http://schemas.microsoft.com/office/drawing/2014/main" id="{040B4352-8B62-413B-86CD-9AE818E1A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82" y="2393829"/>
            <a:ext cx="3092354" cy="550976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340F5AB0-B919-42F4-AAA9-8ADA95B9DB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783" y="2932923"/>
            <a:ext cx="3092354" cy="559108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8C37D168-386F-4208-B149-11187E8E23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5782" y="3491101"/>
            <a:ext cx="3082512" cy="539094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E60C441D-E382-4EBE-A611-D175CECE3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5939" y="4030195"/>
            <a:ext cx="2950905" cy="542543"/>
          </a:xfrm>
          <a:prstGeom prst="rect">
            <a:avLst/>
          </a:prstGeom>
        </p:spPr>
      </p:pic>
      <p:pic>
        <p:nvPicPr>
          <p:cNvPr id="42" name="그림 41">
            <a:extLst>
              <a:ext uri="{FF2B5EF4-FFF2-40B4-BE49-F238E27FC236}">
                <a16:creationId xmlns:a16="http://schemas.microsoft.com/office/drawing/2014/main" id="{8DC2AEC0-B228-4B5E-B11C-E1587188B8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5782" y="4568360"/>
            <a:ext cx="3156483" cy="559108"/>
          </a:xfrm>
          <a:prstGeom prst="rect">
            <a:avLst/>
          </a:prstGeom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080B5C45-D5D7-4252-A5F5-FD1C6EE4E1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5782" y="5106525"/>
            <a:ext cx="2970687" cy="5516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1EE8E66-0F41-471A-AFB1-F0B6FB0691D1}"/>
              </a:ext>
            </a:extLst>
          </p:cNvPr>
          <p:cNvSpPr txBox="1"/>
          <p:nvPr/>
        </p:nvSpPr>
        <p:spPr>
          <a:xfrm>
            <a:off x="3573755" y="1294419"/>
            <a:ext cx="4883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공식 </a:t>
            </a:r>
            <a:r>
              <a:rPr lang="en-US" altLang="ko-KR" sz="1100"/>
              <a:t>: EstimatedRTT = (1-</a:t>
            </a:r>
            <a:r>
              <a:rPr lang="el-GR" altLang="ko-KR" sz="1100"/>
              <a:t>α) * </a:t>
            </a:r>
            <a:r>
              <a:rPr lang="en-US" altLang="ko-KR" sz="1100"/>
              <a:t>EstimatedRTT + </a:t>
            </a:r>
            <a:r>
              <a:rPr lang="el-GR" altLang="ko-KR" sz="1100"/>
              <a:t>α * </a:t>
            </a:r>
            <a:r>
              <a:rPr lang="en-US" altLang="ko-KR" sz="1100"/>
              <a:t>SampleRTT (</a:t>
            </a:r>
            <a:r>
              <a:rPr lang="el-GR" altLang="ko-KR" sz="1100"/>
              <a:t>α</a:t>
            </a:r>
            <a:r>
              <a:rPr lang="en-US" altLang="ko-KR" sz="1100"/>
              <a:t> = 0.125)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04E5244-0E8C-45D2-A511-B5C188CCDE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5175" y="2551083"/>
            <a:ext cx="1447800" cy="16192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AF109BE-3DA1-4D8E-BD33-015EFB7B14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55175" y="3073984"/>
            <a:ext cx="1390650" cy="1428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526DB41-DEA5-4A76-A9BA-129732AC1CA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5650" y="3640962"/>
            <a:ext cx="1409700" cy="1524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26E50D2-A12F-4EBC-ADEA-74616C175E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45650" y="4214661"/>
            <a:ext cx="1400175" cy="1809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CE8E9552-28F1-4FAD-979B-CD922D7DE34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5649" y="4685663"/>
            <a:ext cx="1400175" cy="2000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A55ED6C-7162-4A83-B4EB-F1B9C6F033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17074" y="5246664"/>
            <a:ext cx="1428750" cy="171450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0043F35-5ABA-4950-BEB6-8B58D08340B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185264" y="2551083"/>
            <a:ext cx="1400175" cy="19050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E4BBFFEA-A504-4934-AB9A-7F6BED1342A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189720" y="3088271"/>
            <a:ext cx="1409700" cy="17145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EC13D20-7CBA-4AC1-9541-7E6E9828ADE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189720" y="3645980"/>
            <a:ext cx="1409700" cy="1809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B1D79A0-4402-4F13-B52F-332A3E1CA306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185264" y="4205289"/>
            <a:ext cx="1419225" cy="17145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6FAA1A38-ECDE-416A-A0E8-8E797BD256E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185264" y="4720530"/>
            <a:ext cx="1419225" cy="1619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B30FC385-D07E-44CC-92F9-8ECB7B52345E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94789" y="5290661"/>
            <a:ext cx="13906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055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Q7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세그먼트에 대해 </a:t>
            </a:r>
            <a:r>
              <a:rPr lang="en-US" altLang="ko-KR" sz="1100" i="1">
                <a:solidFill>
                  <a:srgbClr val="FF7876"/>
                </a:solidFill>
              </a:rPr>
              <a:t>ACK</a:t>
            </a:r>
            <a:r>
              <a:rPr lang="ko-KR" altLang="en-US" sz="1100" i="1">
                <a:solidFill>
                  <a:srgbClr val="FF7876"/>
                </a:solidFill>
              </a:rPr>
              <a:t>를 수신후 </a:t>
            </a:r>
            <a:r>
              <a:rPr lang="en-US" altLang="ko-KR" sz="1100" i="1">
                <a:solidFill>
                  <a:srgbClr val="FF7876"/>
                </a:solidFill>
              </a:rPr>
              <a:t>EstimatedRTT</a:t>
            </a:r>
            <a:r>
              <a:rPr lang="ko-KR" altLang="en-US" sz="1100" i="1">
                <a:solidFill>
                  <a:srgbClr val="FF7876"/>
                </a:solidFill>
              </a:rPr>
              <a:t>값은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첫 세그먼트의 </a:t>
            </a:r>
            <a:r>
              <a:rPr lang="en-US" altLang="ko-KR" sz="1100" i="1">
                <a:solidFill>
                  <a:srgbClr val="FF7876"/>
                </a:solidFill>
              </a:rPr>
              <a:t>EstimatedRTT</a:t>
            </a:r>
            <a:r>
              <a:rPr lang="ko-KR" altLang="en-US" sz="1100" i="1">
                <a:solidFill>
                  <a:srgbClr val="FF7876"/>
                </a:solidFill>
              </a:rPr>
              <a:t> 값은 측정된 </a:t>
            </a:r>
            <a:r>
              <a:rPr lang="en-US" altLang="ko-KR" sz="1100" i="1">
                <a:solidFill>
                  <a:srgbClr val="FF7876"/>
                </a:solidFill>
              </a:rPr>
              <a:t>RTT</a:t>
            </a:r>
            <a:r>
              <a:rPr lang="ko-KR" altLang="en-US" sz="1100" i="1">
                <a:solidFill>
                  <a:srgbClr val="FF7876"/>
                </a:solidFill>
              </a:rPr>
              <a:t>값과 같다고 가정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55AC0CDB-2F46-4098-B582-BC117F67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05482"/>
              </p:ext>
            </p:extLst>
          </p:nvPr>
        </p:nvGraphicFramePr>
        <p:xfrm>
          <a:off x="507294" y="2024937"/>
          <a:ext cx="11023134" cy="380690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17499">
                  <a:extLst>
                    <a:ext uri="{9D8B030D-6E8A-4147-A177-3AD203B41FA5}">
                      <a16:colId xmlns:a16="http://schemas.microsoft.com/office/drawing/2014/main" val="1098377774"/>
                    </a:ext>
                  </a:extLst>
                </a:gridCol>
                <a:gridCol w="1841143">
                  <a:extLst>
                    <a:ext uri="{9D8B030D-6E8A-4147-A177-3AD203B41FA5}">
                      <a16:colId xmlns:a16="http://schemas.microsoft.com/office/drawing/2014/main" val="1167929974"/>
                    </a:ext>
                  </a:extLst>
                </a:gridCol>
                <a:gridCol w="5016616">
                  <a:extLst>
                    <a:ext uri="{9D8B030D-6E8A-4147-A177-3AD203B41FA5}">
                      <a16:colId xmlns:a16="http://schemas.microsoft.com/office/drawing/2014/main" val="1567735057"/>
                    </a:ext>
                  </a:extLst>
                </a:gridCol>
                <a:gridCol w="3447876">
                  <a:extLst>
                    <a:ext uri="{9D8B030D-6E8A-4147-A177-3AD203B41FA5}">
                      <a16:colId xmlns:a16="http://schemas.microsoft.com/office/drawing/2014/main" val="920571438"/>
                    </a:ext>
                  </a:extLst>
                </a:gridCol>
              </a:tblGrid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SampleRTT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EstimateRTT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85108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0.001258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0.001258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0.001258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0.001258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3654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0.002621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0.001258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0.002621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0.001428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49317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0.001622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0.001428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0.001622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0.001452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387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0.001619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0.001452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0.001619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0.001472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59350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0.002021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0.001472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0.002021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0.001540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63701"/>
                  </a:ext>
                </a:extLst>
              </a:tr>
              <a:tr h="5438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/>
                        <a:t>(1-0.125) 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0.001540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+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0.125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x</a:t>
                      </a:r>
                      <a:r>
                        <a:rPr lang="ko-KR" altLang="en-US"/>
                        <a:t> </a:t>
                      </a:r>
                      <a:r>
                        <a:rPr lang="en-US" altLang="ko-KR"/>
                        <a:t>0.002014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0.001599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887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063B8F1-1735-43EC-8ABC-FFB34159142C}"/>
              </a:ext>
            </a:extLst>
          </p:cNvPr>
          <p:cNvSpPr txBox="1"/>
          <p:nvPr/>
        </p:nvSpPr>
        <p:spPr>
          <a:xfrm>
            <a:off x="3683646" y="1478641"/>
            <a:ext cx="48247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공식 </a:t>
            </a:r>
            <a:r>
              <a:rPr lang="en-US" altLang="ko-KR" sz="1100"/>
              <a:t>: EstimatedRTT = (1-</a:t>
            </a:r>
            <a:r>
              <a:rPr lang="el-GR" altLang="ko-KR" sz="1100"/>
              <a:t>α) * </a:t>
            </a:r>
            <a:r>
              <a:rPr lang="en-US" altLang="ko-KR" sz="1100"/>
              <a:t>EstimatedRTT + </a:t>
            </a:r>
            <a:r>
              <a:rPr lang="el-GR" altLang="ko-KR" sz="1100"/>
              <a:t>α * </a:t>
            </a:r>
            <a:r>
              <a:rPr lang="en-US" altLang="ko-KR" sz="1100"/>
              <a:t>SampleRTT (</a:t>
            </a:r>
            <a:r>
              <a:rPr lang="el-GR" altLang="ko-KR" sz="1100"/>
              <a:t>α</a:t>
            </a:r>
            <a:r>
              <a:rPr lang="en-US" altLang="ko-KR" sz="1100"/>
              <a:t> = 0.125)</a:t>
            </a:r>
          </a:p>
          <a:p>
            <a:pPr algn="ctr"/>
            <a:r>
              <a:rPr lang="en-US" altLang="ko-KR" sz="1100"/>
              <a:t>EstimateRTT</a:t>
            </a:r>
            <a:r>
              <a:rPr lang="ko-KR" altLang="en-US" sz="1100"/>
              <a:t>값은 소수점 </a:t>
            </a:r>
            <a:r>
              <a:rPr lang="en-US" altLang="ko-KR" sz="1100"/>
              <a:t>6</a:t>
            </a:r>
            <a:r>
              <a:rPr lang="ko-KR" altLang="en-US" sz="1100"/>
              <a:t>자리에서 끊었습니다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17648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B1AA8A9-D3D6-4129-866F-DBC66F1FD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9" y="1698964"/>
            <a:ext cx="6913515" cy="456194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Q8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메뉴의 </a:t>
            </a:r>
            <a:r>
              <a:rPr lang="en-US" altLang="ko-KR" sz="1100" i="1">
                <a:solidFill>
                  <a:srgbClr val="FF7876"/>
                </a:solidFill>
              </a:rPr>
              <a:t>Statistics -&gt; TCP Stream Graphs -&gt; Round Trip Time </a:t>
            </a:r>
            <a:r>
              <a:rPr lang="ko-KR" altLang="en-US" sz="1100" i="1">
                <a:solidFill>
                  <a:srgbClr val="FF7876"/>
                </a:solidFill>
              </a:rPr>
              <a:t>을 선택하여 그래프를 도시하고 설명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425B333-7C23-4F22-943E-29EC67DBD2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3158" y="1799067"/>
            <a:ext cx="3153260" cy="3259865"/>
          </a:xfrm>
          <a:prstGeom prst="ellipse">
            <a:avLst/>
          </a:prstGeom>
          <a:ln w="63500" cap="rnd">
            <a:solidFill>
              <a:srgbClr val="FF787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2A6A1C6-441A-465B-B141-A2454D68EF6F}"/>
              </a:ext>
            </a:extLst>
          </p:cNvPr>
          <p:cNvCxnSpPr>
            <a:cxnSpLocks/>
          </p:cNvCxnSpPr>
          <p:nvPr/>
        </p:nvCxnSpPr>
        <p:spPr>
          <a:xfrm flipH="1">
            <a:off x="947956" y="4471332"/>
            <a:ext cx="805344" cy="662536"/>
          </a:xfrm>
          <a:prstGeom prst="straightConnector1">
            <a:avLst/>
          </a:prstGeom>
          <a:ln w="381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타원 8">
            <a:extLst>
              <a:ext uri="{FF2B5EF4-FFF2-40B4-BE49-F238E27FC236}">
                <a16:creationId xmlns:a16="http://schemas.microsoft.com/office/drawing/2014/main" id="{28803590-E285-480B-9819-4E7B4F609084}"/>
              </a:ext>
            </a:extLst>
          </p:cNvPr>
          <p:cNvSpPr/>
          <p:nvPr/>
        </p:nvSpPr>
        <p:spPr>
          <a:xfrm>
            <a:off x="587228" y="5058932"/>
            <a:ext cx="478173" cy="474232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88CA-4DEF-454B-9711-C9334CB07FC4}"/>
              </a:ext>
            </a:extLst>
          </p:cNvPr>
          <p:cNvSpPr txBox="1"/>
          <p:nvPr/>
        </p:nvSpPr>
        <p:spPr>
          <a:xfrm>
            <a:off x="5285064" y="2946933"/>
            <a:ext cx="5176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밀집 구역을 확대해본 그림입니다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일정 수준을 유지하여 증감을 하며 진행하는것을 볼 수 있습니다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561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Q9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세그먼트의 데이터 길이</a:t>
            </a:r>
            <a:r>
              <a:rPr lang="en-US" altLang="ko-KR" sz="1100" i="1">
                <a:solidFill>
                  <a:srgbClr val="FF7876"/>
                </a:solidFill>
              </a:rPr>
              <a:t>(Len)</a:t>
            </a:r>
            <a:r>
              <a:rPr lang="ko-KR" altLang="en-US" sz="1100" i="1">
                <a:solidFill>
                  <a:srgbClr val="FF7876"/>
                </a:solidFill>
              </a:rPr>
              <a:t>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88CA-4DEF-454B-9711-C9334CB07FC4}"/>
              </a:ext>
            </a:extLst>
          </p:cNvPr>
          <p:cNvSpPr txBox="1"/>
          <p:nvPr/>
        </p:nvSpPr>
        <p:spPr>
          <a:xfrm>
            <a:off x="6326774" y="4846011"/>
            <a:ext cx="5176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처음 </a:t>
            </a:r>
            <a:r>
              <a:rPr lang="en-US" altLang="ko-KR" sz="1100"/>
              <a:t>6</a:t>
            </a:r>
            <a:r>
              <a:rPr lang="ko-KR" altLang="en-US" sz="1100"/>
              <a:t>개 세그먼트 데이터 길이 표현 입니다</a:t>
            </a:r>
            <a:r>
              <a:rPr lang="en-US" altLang="ko-KR" sz="1100"/>
              <a:t>.</a:t>
            </a:r>
          </a:p>
          <a:p>
            <a:pPr algn="ctr"/>
            <a:r>
              <a:rPr lang="en-US" altLang="ko-KR" sz="1100"/>
              <a:t>HTTP</a:t>
            </a:r>
            <a:r>
              <a:rPr lang="ko-KR" altLang="en-US" sz="1100"/>
              <a:t>의 </a:t>
            </a:r>
            <a:r>
              <a:rPr lang="en-US" altLang="ko-KR" sz="1100"/>
              <a:t>POST </a:t>
            </a:r>
            <a:r>
              <a:rPr lang="ko-KR" altLang="en-US" sz="1100"/>
              <a:t>정보와 비교시 같은걸 알 수 있습니다</a:t>
            </a:r>
            <a:r>
              <a:rPr lang="en-US" altLang="ko-KR" sz="1100"/>
              <a:t>.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127900-0926-4173-AAD4-BA3A293C3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6058"/>
            <a:ext cx="12192000" cy="213294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C6314C5A-E68D-4B0A-A213-3EF97E739FC2}"/>
              </a:ext>
            </a:extLst>
          </p:cNvPr>
          <p:cNvSpPr/>
          <p:nvPr/>
        </p:nvSpPr>
        <p:spPr>
          <a:xfrm>
            <a:off x="8866049" y="1478641"/>
            <a:ext cx="621900" cy="13204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C02162D-E785-47E8-8B8F-E7C9900D6176}"/>
              </a:ext>
            </a:extLst>
          </p:cNvPr>
          <p:cNvSpPr/>
          <p:nvPr/>
        </p:nvSpPr>
        <p:spPr>
          <a:xfrm>
            <a:off x="8707499" y="1661224"/>
            <a:ext cx="713338" cy="13204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413BFD-0168-4C9E-B198-DDF5993AF978}"/>
              </a:ext>
            </a:extLst>
          </p:cNvPr>
          <p:cNvSpPr/>
          <p:nvPr/>
        </p:nvSpPr>
        <p:spPr>
          <a:xfrm>
            <a:off x="8768461" y="1989103"/>
            <a:ext cx="652376" cy="1741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458A15-624C-41A0-BB8A-B94F95159969}"/>
              </a:ext>
            </a:extLst>
          </p:cNvPr>
          <p:cNvSpPr/>
          <p:nvPr/>
        </p:nvSpPr>
        <p:spPr>
          <a:xfrm>
            <a:off x="9094649" y="2330970"/>
            <a:ext cx="652376" cy="1741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B863B3-3A91-4422-98B9-6E00BABE550B}"/>
              </a:ext>
            </a:extLst>
          </p:cNvPr>
          <p:cNvSpPr/>
          <p:nvPr/>
        </p:nvSpPr>
        <p:spPr>
          <a:xfrm>
            <a:off x="8768461" y="2879985"/>
            <a:ext cx="652376" cy="1741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4355BAD-9B1C-4C35-98A6-A6177E07FA4F}"/>
              </a:ext>
            </a:extLst>
          </p:cNvPr>
          <p:cNvSpPr/>
          <p:nvPr/>
        </p:nvSpPr>
        <p:spPr>
          <a:xfrm>
            <a:off x="8768461" y="3221852"/>
            <a:ext cx="652376" cy="17419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38DD16E-68BF-4618-8F56-AD7C0CF73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458861"/>
            <a:ext cx="4665265" cy="2814313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EFA9B08-1496-41E2-842B-878F98933CF2}"/>
              </a:ext>
            </a:extLst>
          </p:cNvPr>
          <p:cNvSpPr/>
          <p:nvPr/>
        </p:nvSpPr>
        <p:spPr>
          <a:xfrm>
            <a:off x="3061982" y="4932727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726A6E-ADCC-4B53-9111-BFE54D18632B}"/>
              </a:ext>
            </a:extLst>
          </p:cNvPr>
          <p:cNvSpPr/>
          <p:nvPr/>
        </p:nvSpPr>
        <p:spPr>
          <a:xfrm>
            <a:off x="3398940" y="5147145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B799DC-B4C5-4064-8D74-B4E2BF1876BB}"/>
              </a:ext>
            </a:extLst>
          </p:cNvPr>
          <p:cNvSpPr/>
          <p:nvPr/>
        </p:nvSpPr>
        <p:spPr>
          <a:xfrm>
            <a:off x="3457663" y="5356869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200014F-A6DD-42E6-AB71-65A8CB25C703}"/>
              </a:ext>
            </a:extLst>
          </p:cNvPr>
          <p:cNvSpPr/>
          <p:nvPr/>
        </p:nvSpPr>
        <p:spPr>
          <a:xfrm>
            <a:off x="3457663" y="5566593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F01566A-B2B9-440B-BE5B-251D4F61AABD}"/>
              </a:ext>
            </a:extLst>
          </p:cNvPr>
          <p:cNvSpPr/>
          <p:nvPr/>
        </p:nvSpPr>
        <p:spPr>
          <a:xfrm>
            <a:off x="3457663" y="5790016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3AE43D84-8EDE-4177-A29C-D22713CA9D07}"/>
              </a:ext>
            </a:extLst>
          </p:cNvPr>
          <p:cNvSpPr/>
          <p:nvPr/>
        </p:nvSpPr>
        <p:spPr>
          <a:xfrm>
            <a:off x="3457663" y="5995530"/>
            <a:ext cx="1082178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12BE5FC-C0AD-4307-AA39-F2D737EA859A}"/>
              </a:ext>
            </a:extLst>
          </p:cNvPr>
          <p:cNvCxnSpPr>
            <a:cxnSpLocks/>
            <a:stCxn id="25" idx="3"/>
          </p:cNvCxnSpPr>
          <p:nvPr/>
        </p:nvCxnSpPr>
        <p:spPr>
          <a:xfrm flipV="1">
            <a:off x="4144160" y="1544663"/>
            <a:ext cx="4721889" cy="349292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640B6F0D-55DF-4DD9-A6E0-B0AD4DA75462}"/>
              </a:ext>
            </a:extLst>
          </p:cNvPr>
          <p:cNvCxnSpPr>
            <a:cxnSpLocks/>
            <a:stCxn id="27" idx="3"/>
            <a:endCxn id="14" idx="1"/>
          </p:cNvCxnSpPr>
          <p:nvPr/>
        </p:nvCxnSpPr>
        <p:spPr>
          <a:xfrm flipV="1">
            <a:off x="4481118" y="1727247"/>
            <a:ext cx="4226381" cy="352476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99849C-C64C-44FC-AAA2-6FF06B1E754C}"/>
              </a:ext>
            </a:extLst>
          </p:cNvPr>
          <p:cNvCxnSpPr>
            <a:cxnSpLocks/>
            <a:endCxn id="15" idx="1"/>
          </p:cNvCxnSpPr>
          <p:nvPr/>
        </p:nvCxnSpPr>
        <p:spPr>
          <a:xfrm flipV="1">
            <a:off x="4539841" y="2076200"/>
            <a:ext cx="4228620" cy="338553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C283E992-EAD7-4BC4-AE5B-804457F6DCAF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V="1">
            <a:off x="4539841" y="2418067"/>
            <a:ext cx="4554808" cy="325338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4572EF3A-6E39-449D-AED5-7AAF18866D3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539841" y="2967082"/>
            <a:ext cx="4228620" cy="292779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FC199C6-0B87-40BF-A03F-E589AC53FB52}"/>
              </a:ext>
            </a:extLst>
          </p:cNvPr>
          <p:cNvCxnSpPr>
            <a:cxnSpLocks/>
            <a:stCxn id="35" idx="3"/>
            <a:endCxn id="21" idx="1"/>
          </p:cNvCxnSpPr>
          <p:nvPr/>
        </p:nvCxnSpPr>
        <p:spPr>
          <a:xfrm flipV="1">
            <a:off x="4539841" y="3308949"/>
            <a:ext cx="4228620" cy="2791443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79143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Q10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전체 트레이스에서 서버 수신자의 가용한 최소 수신 버퍼 크기</a:t>
            </a:r>
            <a:r>
              <a:rPr lang="en-US" altLang="ko-KR" sz="1100" i="1">
                <a:solidFill>
                  <a:srgbClr val="FF7876"/>
                </a:solidFill>
              </a:rPr>
              <a:t>(Win)</a:t>
            </a:r>
            <a:r>
              <a:rPr lang="ko-KR" altLang="en-US" sz="1100" i="1">
                <a:solidFill>
                  <a:srgbClr val="FF7876"/>
                </a:solidFill>
              </a:rPr>
              <a:t>는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수신버퍼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윈도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가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부족하여 송신자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클라이언트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의 전송을 제약했는가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서버로부터 </a:t>
            </a:r>
            <a:r>
              <a:rPr lang="en-US" altLang="ko-KR" sz="1100" i="1">
                <a:solidFill>
                  <a:srgbClr val="FF7876"/>
                </a:solidFill>
              </a:rPr>
              <a:t>SYN ACK </a:t>
            </a:r>
            <a:r>
              <a:rPr lang="ko-KR" altLang="en-US" sz="1100" i="1">
                <a:solidFill>
                  <a:srgbClr val="FF7876"/>
                </a:solidFill>
              </a:rPr>
              <a:t>응답 패킷 참조</a:t>
            </a:r>
            <a:r>
              <a:rPr lang="en-US" altLang="ko-KR" sz="1100" i="1">
                <a:solidFill>
                  <a:srgbClr val="FF7876"/>
                </a:solidFill>
              </a:rPr>
              <a:t>, TCP </a:t>
            </a:r>
            <a:r>
              <a:rPr lang="ko-KR" altLang="en-US" sz="1100" i="1">
                <a:solidFill>
                  <a:srgbClr val="FF7876"/>
                </a:solidFill>
              </a:rPr>
              <a:t>패킷의 헤더를 추적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88CA-4DEF-454B-9711-C9334CB07FC4}"/>
              </a:ext>
            </a:extLst>
          </p:cNvPr>
          <p:cNvSpPr txBox="1"/>
          <p:nvPr/>
        </p:nvSpPr>
        <p:spPr>
          <a:xfrm>
            <a:off x="74430" y="4992667"/>
            <a:ext cx="370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SYN</a:t>
            </a:r>
            <a:r>
              <a:rPr lang="ko-KR" altLang="en-US" sz="1100"/>
              <a:t> </a:t>
            </a:r>
            <a:r>
              <a:rPr lang="en-US" altLang="ko-KR" sz="1100"/>
              <a:t>ACK</a:t>
            </a:r>
            <a:r>
              <a:rPr lang="ko-KR" altLang="en-US" sz="1100"/>
              <a:t>에서 본 가용한 수신 버퍼 크기는 </a:t>
            </a:r>
            <a:r>
              <a:rPr lang="en-US" altLang="ko-KR" sz="1100"/>
              <a:t>29200</a:t>
            </a:r>
            <a:r>
              <a:rPr lang="ko-KR" altLang="en-US" sz="1100"/>
              <a:t>입니다</a:t>
            </a:r>
            <a:r>
              <a:rPr lang="en-US" altLang="ko-KR" sz="1100"/>
              <a:t>.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D7BA2F7-5811-42BA-8B78-0C8206B1A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827" y="1684566"/>
            <a:ext cx="3308747" cy="311131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EA44CF7B-7779-4E67-A21D-DF0D273BB1E1}"/>
              </a:ext>
            </a:extLst>
          </p:cNvPr>
          <p:cNvSpPr/>
          <p:nvPr/>
        </p:nvSpPr>
        <p:spPr>
          <a:xfrm>
            <a:off x="1291905" y="4691015"/>
            <a:ext cx="385893" cy="104862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7ED1A60-8C23-4C70-A2D7-B39F76F4217F}"/>
              </a:ext>
            </a:extLst>
          </p:cNvPr>
          <p:cNvCxnSpPr>
            <a:cxnSpLocks/>
            <a:stCxn id="5" idx="2"/>
            <a:endCxn id="12" idx="0"/>
          </p:cNvCxnSpPr>
          <p:nvPr/>
        </p:nvCxnSpPr>
        <p:spPr>
          <a:xfrm>
            <a:off x="1484852" y="4795877"/>
            <a:ext cx="444348" cy="19679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0F916ADD-89F9-4ABE-A508-593E56A7C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7886" y="2449673"/>
            <a:ext cx="7989287" cy="182016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9CF42C3-48EA-4B23-A330-F5B5B8E4F4BD}"/>
              </a:ext>
            </a:extLst>
          </p:cNvPr>
          <p:cNvSpPr txBox="1"/>
          <p:nvPr/>
        </p:nvSpPr>
        <p:spPr>
          <a:xfrm>
            <a:off x="5765372" y="4354031"/>
            <a:ext cx="43143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와이어샤크의 </a:t>
            </a:r>
            <a:r>
              <a:rPr lang="en-US" altLang="ko-KR" sz="1100"/>
              <a:t>Expert Information</a:t>
            </a:r>
            <a:r>
              <a:rPr lang="ko-KR" altLang="en-US" sz="1100"/>
              <a:t>을 통해 오류를 확인해 보았지만 수신버퍼가 부족한 오류는 찾지 못하였습니다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혹시 안나온것인가 해서 직접 헤더를 비교하며 찾아보았지만</a:t>
            </a:r>
            <a:endParaRPr lang="en-US" altLang="ko-KR" sz="1100"/>
          </a:p>
          <a:p>
            <a:pPr algn="ctr"/>
            <a:r>
              <a:rPr lang="ko-KR" altLang="en-US" sz="1100"/>
              <a:t>보이지 않았습니다</a:t>
            </a:r>
            <a:r>
              <a:rPr lang="en-US" altLang="ko-KR" sz="11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33509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재전송된 세그먼트가 발생했는가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(Statistics -&gt; TCP Stream Graphs -&gt; Time Sequence(Stevens) </a:t>
            </a:r>
            <a:r>
              <a:rPr lang="ko-KR" altLang="en-US" sz="1100" i="1">
                <a:solidFill>
                  <a:srgbClr val="FF7876"/>
                </a:solidFill>
              </a:rPr>
              <a:t>선택하여 순서번호 추적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88CA-4DEF-454B-9711-C9334CB07FC4}"/>
              </a:ext>
            </a:extLst>
          </p:cNvPr>
          <p:cNvSpPr txBox="1"/>
          <p:nvPr/>
        </p:nvSpPr>
        <p:spPr>
          <a:xfrm>
            <a:off x="4075979" y="1583554"/>
            <a:ext cx="370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클라이언트 </a:t>
            </a:r>
            <a:r>
              <a:rPr lang="en-US" altLang="ko-KR" sz="1100"/>
              <a:t>-&gt; </a:t>
            </a:r>
            <a:r>
              <a:rPr lang="ko-KR" altLang="en-US" sz="1100"/>
              <a:t>서버</a:t>
            </a:r>
            <a:endParaRPr lang="en-US" altLang="ko-KR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CF42C3-48EA-4B23-A330-F5B5B8E4F4BD}"/>
              </a:ext>
            </a:extLst>
          </p:cNvPr>
          <p:cNvSpPr txBox="1"/>
          <p:nvPr/>
        </p:nvSpPr>
        <p:spPr>
          <a:xfrm>
            <a:off x="6464282" y="2338373"/>
            <a:ext cx="520515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TCP</a:t>
            </a:r>
            <a:r>
              <a:rPr lang="ko-KR" altLang="en-US" sz="1100"/>
              <a:t> </a:t>
            </a:r>
            <a:r>
              <a:rPr lang="en-US" altLang="ko-KR" sz="1100"/>
              <a:t>Dup</a:t>
            </a:r>
            <a:r>
              <a:rPr lang="ko-KR" altLang="en-US" sz="1100"/>
              <a:t> </a:t>
            </a:r>
            <a:r>
              <a:rPr lang="en-US" altLang="ko-KR" sz="1100"/>
              <a:t>ACK</a:t>
            </a:r>
            <a:r>
              <a:rPr lang="ko-KR" altLang="en-US" sz="1100"/>
              <a:t> </a:t>
            </a:r>
            <a:r>
              <a:rPr lang="en-US" altLang="ko-KR" sz="1100"/>
              <a:t>(</a:t>
            </a:r>
            <a:r>
              <a:rPr lang="ko-KR" altLang="en-US" sz="1100"/>
              <a:t>중복 </a:t>
            </a:r>
            <a:r>
              <a:rPr lang="en-US" altLang="ko-KR" sz="1100"/>
              <a:t>ACK)</a:t>
            </a:r>
            <a:r>
              <a:rPr lang="ko-KR" altLang="en-US" sz="1100"/>
              <a:t>와</a:t>
            </a:r>
            <a:endParaRPr lang="en-US" altLang="ko-KR" sz="1100"/>
          </a:p>
          <a:p>
            <a:pPr algn="ctr"/>
            <a:r>
              <a:rPr lang="en-US" altLang="ko-KR" sz="1100"/>
              <a:t>TCP Fast Retransmission (</a:t>
            </a:r>
            <a:r>
              <a:rPr lang="ko-KR" altLang="en-US" sz="1100"/>
              <a:t>빠른재전송</a:t>
            </a:r>
            <a:r>
              <a:rPr lang="en-US" altLang="ko-KR" sz="1100"/>
              <a:t>)</a:t>
            </a:r>
            <a:r>
              <a:rPr lang="ko-KR" altLang="en-US" sz="1100"/>
              <a:t>이 이루어진 것을 볼 수 있습니다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손실 이후 회복되는것 도 볼 수 있습니다</a:t>
            </a:r>
            <a:r>
              <a:rPr lang="en-US" altLang="ko-KR" sz="110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27DF3CC-6A2E-402B-ADC7-BFE6E3EA7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2623563"/>
            <a:ext cx="6055222" cy="39911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0F741B1-E120-4839-AEF5-830789724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157" y="2094045"/>
            <a:ext cx="3247133" cy="2823594"/>
          </a:xfrm>
          <a:prstGeom prst="ellipse">
            <a:avLst/>
          </a:prstGeom>
          <a:ln w="63500" cap="rnd">
            <a:solidFill>
              <a:srgbClr val="FF787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936B5A-E3FE-41AA-890A-89C3E5B55E9E}"/>
              </a:ext>
            </a:extLst>
          </p:cNvPr>
          <p:cNvCxnSpPr>
            <a:cxnSpLocks/>
            <a:stCxn id="6" idx="3"/>
            <a:endCxn id="16" idx="7"/>
          </p:cNvCxnSpPr>
          <p:nvPr/>
        </p:nvCxnSpPr>
        <p:spPr>
          <a:xfrm flipH="1">
            <a:off x="1560990" y="4504133"/>
            <a:ext cx="1237699" cy="623633"/>
          </a:xfrm>
          <a:prstGeom prst="straightConnector1">
            <a:avLst/>
          </a:prstGeom>
          <a:ln w="381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FB9AE4E-4E90-45E8-B280-FC1D29654391}"/>
              </a:ext>
            </a:extLst>
          </p:cNvPr>
          <p:cNvSpPr/>
          <p:nvPr/>
        </p:nvSpPr>
        <p:spPr>
          <a:xfrm>
            <a:off x="1369125" y="5092117"/>
            <a:ext cx="224784" cy="243426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E3C04A-1CEA-4E35-B885-2CDC5FF4BA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8861" y="2963739"/>
            <a:ext cx="6096000" cy="73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6096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DD88D4C-0432-4FF3-9622-A7E71DF1D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006" y="2545200"/>
            <a:ext cx="5702884" cy="375892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재전송된 세그먼트가 발생했는가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(Statistics -&gt; TCP Stream Graphs -&gt; Time Sequence(Stevens) </a:t>
            </a:r>
            <a:r>
              <a:rPr lang="ko-KR" altLang="en-US" sz="1100" i="1">
                <a:solidFill>
                  <a:srgbClr val="FF7876"/>
                </a:solidFill>
              </a:rPr>
              <a:t>선택하여 순서번호 추적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6188CA-4DEF-454B-9711-C9334CB07FC4}"/>
              </a:ext>
            </a:extLst>
          </p:cNvPr>
          <p:cNvSpPr txBox="1"/>
          <p:nvPr/>
        </p:nvSpPr>
        <p:spPr>
          <a:xfrm>
            <a:off x="4075979" y="1583554"/>
            <a:ext cx="370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서버 </a:t>
            </a:r>
            <a:r>
              <a:rPr lang="en-US" altLang="ko-KR" sz="1100"/>
              <a:t>-&gt; </a:t>
            </a:r>
            <a:r>
              <a:rPr lang="ko-KR" altLang="en-US" sz="1100"/>
              <a:t>클라이언트</a:t>
            </a:r>
            <a:endParaRPr lang="en-US" altLang="ko-KR" sz="110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1F936B5A-E3FE-41AA-890A-89C3E5B55E9E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560990" y="4504133"/>
            <a:ext cx="1237699" cy="623633"/>
          </a:xfrm>
          <a:prstGeom prst="straightConnector1">
            <a:avLst/>
          </a:prstGeom>
          <a:ln w="381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>
            <a:extLst>
              <a:ext uri="{FF2B5EF4-FFF2-40B4-BE49-F238E27FC236}">
                <a16:creationId xmlns:a16="http://schemas.microsoft.com/office/drawing/2014/main" id="{7FB9AE4E-4E90-45E8-B280-FC1D29654391}"/>
              </a:ext>
            </a:extLst>
          </p:cNvPr>
          <p:cNvSpPr/>
          <p:nvPr/>
        </p:nvSpPr>
        <p:spPr>
          <a:xfrm>
            <a:off x="1369125" y="5092117"/>
            <a:ext cx="224784" cy="243426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E71E34-736D-40AE-9B17-2939B2720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0829" y="2219227"/>
            <a:ext cx="4476750" cy="2819400"/>
          </a:xfrm>
          <a:prstGeom prst="ellipse">
            <a:avLst/>
          </a:prstGeom>
          <a:ln w="63500" cap="rnd">
            <a:solidFill>
              <a:srgbClr val="FF7876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1021F8B-43DB-464D-8635-201E6ABB28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7919" y="3109210"/>
            <a:ext cx="7075008" cy="60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672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얼마나 많은 업로드 데이터에 대해 수신자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서버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가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 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 이벤트를 </a:t>
            </a:r>
            <a:r>
              <a:rPr lang="en-US" altLang="ko-KR" sz="1100" i="1">
                <a:solidFill>
                  <a:srgbClr val="FF7876"/>
                </a:solidFill>
              </a:rPr>
              <a:t>p.229 </a:t>
            </a:r>
            <a:r>
              <a:rPr lang="ko-KR" altLang="en-US" sz="1100" i="1">
                <a:solidFill>
                  <a:srgbClr val="FF7876"/>
                </a:solidFill>
              </a:rPr>
              <a:t>표 </a:t>
            </a:r>
            <a:r>
              <a:rPr lang="en-US" altLang="ko-KR" sz="1100" i="1">
                <a:solidFill>
                  <a:srgbClr val="FF7876"/>
                </a:solidFill>
              </a:rPr>
              <a:t>3.2</a:t>
            </a:r>
            <a:r>
              <a:rPr lang="ko-KR" altLang="en-US" sz="1100" i="1">
                <a:solidFill>
                  <a:srgbClr val="FF7876"/>
                </a:solidFill>
              </a:rPr>
              <a:t>의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기준에 따라 분류하라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8BBFDB1-1E46-4812-8A9E-520EC20A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73" y="1363231"/>
            <a:ext cx="9324975" cy="15525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77C9758-A975-4DED-8C96-AFD60BCCF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1946" y="4061930"/>
            <a:ext cx="12192000" cy="1770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7CDCE6-CD9C-4910-9517-00404E4543C9}"/>
              </a:ext>
            </a:extLst>
          </p:cNvPr>
          <p:cNvSpPr txBox="1"/>
          <p:nvPr/>
        </p:nvSpPr>
        <p:spPr>
          <a:xfrm>
            <a:off x="4199284" y="3057980"/>
            <a:ext cx="37095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송신 </a:t>
            </a:r>
            <a:r>
              <a:rPr lang="en-US" altLang="ko-KR" sz="1100"/>
              <a:t>ip</a:t>
            </a:r>
            <a:r>
              <a:rPr lang="ko-KR" altLang="en-US" sz="1100"/>
              <a:t>와 포트번호</a:t>
            </a:r>
            <a:r>
              <a:rPr lang="en-US" altLang="ko-KR" sz="1100"/>
              <a:t>(</a:t>
            </a:r>
            <a:r>
              <a:rPr lang="ko-KR" altLang="en-US" sz="1100"/>
              <a:t>서버</a:t>
            </a:r>
            <a:r>
              <a:rPr lang="en-US" altLang="ko-KR" sz="1100"/>
              <a:t>), </a:t>
            </a:r>
            <a:r>
              <a:rPr lang="ko-KR" altLang="en-US" sz="1100"/>
              <a:t>수신 </a:t>
            </a:r>
            <a:r>
              <a:rPr lang="en-US" altLang="ko-KR" sz="1100"/>
              <a:t>ip</a:t>
            </a:r>
            <a:r>
              <a:rPr lang="ko-KR" altLang="en-US" sz="1100"/>
              <a:t>와 포트번호</a:t>
            </a:r>
            <a:r>
              <a:rPr lang="en-US" altLang="ko-KR" sz="1100"/>
              <a:t>(</a:t>
            </a:r>
            <a:r>
              <a:rPr lang="ko-KR" altLang="en-US" sz="1100"/>
              <a:t>클라</a:t>
            </a:r>
            <a:r>
              <a:rPr lang="en-US" altLang="ko-KR" sz="1100"/>
              <a:t>),</a:t>
            </a:r>
          </a:p>
          <a:p>
            <a:pPr algn="ctr"/>
            <a:r>
              <a:rPr lang="en-US" altLang="ko-KR" sz="1100"/>
              <a:t>ack </a:t>
            </a:r>
            <a:r>
              <a:rPr lang="ko-KR" altLang="en-US" sz="1100"/>
              <a:t>는 </a:t>
            </a:r>
            <a:r>
              <a:rPr lang="en-US" altLang="ko-KR" sz="1100"/>
              <a:t>1</a:t>
            </a:r>
            <a:r>
              <a:rPr lang="ko-KR" altLang="en-US" sz="1100"/>
              <a:t>로 세트</a:t>
            </a:r>
            <a:r>
              <a:rPr lang="en-US" altLang="ko-KR" sz="1100"/>
              <a:t>, syn</a:t>
            </a:r>
            <a:r>
              <a:rPr lang="ko-KR" altLang="en-US" sz="1100"/>
              <a:t>은 </a:t>
            </a:r>
            <a:r>
              <a:rPr lang="en-US" altLang="ko-KR" sz="1100"/>
              <a:t>0</a:t>
            </a:r>
            <a:r>
              <a:rPr lang="ko-KR" altLang="en-US" sz="1100"/>
              <a:t>으로 세트된 캡쳐본만</a:t>
            </a:r>
            <a:endParaRPr lang="en-US" altLang="ko-KR" sz="1100"/>
          </a:p>
          <a:p>
            <a:pPr algn="ctr"/>
            <a:r>
              <a:rPr lang="ko-KR" altLang="en-US" sz="1100"/>
              <a:t>필터링하였습니다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일반적인 수신의 모습을 볼 수 있습니다</a:t>
            </a:r>
            <a:r>
              <a:rPr lang="en-US" altLang="ko-KR" sz="110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98A127-6214-40D8-9915-099FF8FDEBFA}"/>
              </a:ext>
            </a:extLst>
          </p:cNvPr>
          <p:cNvSpPr txBox="1"/>
          <p:nvPr/>
        </p:nvSpPr>
        <p:spPr>
          <a:xfrm>
            <a:off x="4199284" y="4438949"/>
            <a:ext cx="370954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해당 필터링 결과로 </a:t>
            </a:r>
            <a:r>
              <a:rPr lang="en-US" altLang="ko-KR" sz="1100"/>
              <a:t>2153</a:t>
            </a:r>
            <a:r>
              <a:rPr lang="ko-KR" altLang="en-US" sz="1100"/>
              <a:t>개의 캡쳐본이 나왔습니다</a:t>
            </a:r>
            <a:r>
              <a:rPr lang="en-US" altLang="ko-KR" sz="110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99E3BF-5C79-46E7-B8FC-A7327657BD6F}"/>
              </a:ext>
            </a:extLst>
          </p:cNvPr>
          <p:cNvSpPr/>
          <p:nvPr/>
        </p:nvSpPr>
        <p:spPr>
          <a:xfrm>
            <a:off x="10947633" y="4061930"/>
            <a:ext cx="1132513" cy="209724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70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얼마나 많은 업로드 데이터에 대해 수신자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서버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가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 했는가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 이벤트를 </a:t>
            </a:r>
            <a:r>
              <a:rPr lang="en-US" altLang="ko-KR" sz="1100" i="1">
                <a:solidFill>
                  <a:srgbClr val="FF7876"/>
                </a:solidFill>
              </a:rPr>
              <a:t>p.229 </a:t>
            </a:r>
            <a:r>
              <a:rPr lang="ko-KR" altLang="en-US" sz="1100" i="1">
                <a:solidFill>
                  <a:srgbClr val="FF7876"/>
                </a:solidFill>
              </a:rPr>
              <a:t>표 </a:t>
            </a:r>
            <a:r>
              <a:rPr lang="en-US" altLang="ko-KR" sz="1100" i="1">
                <a:solidFill>
                  <a:srgbClr val="FF7876"/>
                </a:solidFill>
              </a:rPr>
              <a:t>3.2</a:t>
            </a:r>
            <a:r>
              <a:rPr lang="ko-KR" altLang="en-US" sz="1100" i="1">
                <a:solidFill>
                  <a:srgbClr val="FF7876"/>
                </a:solidFill>
              </a:rPr>
              <a:t>의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기준에 따라 분류하라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BF60ABC-B734-4241-9B79-394BB1196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21" y="3962838"/>
            <a:ext cx="10401300" cy="8953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3FB5FF-B0D2-4B2B-88A8-D458A3FCE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621" y="1410499"/>
            <a:ext cx="10410825" cy="13049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7875AF7-F947-4BA5-81FF-638DED5A12AF}"/>
              </a:ext>
            </a:extLst>
          </p:cNvPr>
          <p:cNvSpPr txBox="1"/>
          <p:nvPr/>
        </p:nvSpPr>
        <p:spPr>
          <a:xfrm>
            <a:off x="3236929" y="2715424"/>
            <a:ext cx="563425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/>
              <a:t>Expert Information</a:t>
            </a:r>
            <a:r>
              <a:rPr lang="ko-KR" altLang="en-US" sz="1100"/>
              <a:t>으로 본 빠른 재전송과 재전송 입니다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각각 </a:t>
            </a:r>
            <a:r>
              <a:rPr lang="en-US" altLang="ko-KR" sz="1100"/>
              <a:t>2</a:t>
            </a:r>
            <a:r>
              <a:rPr lang="ko-KR" altLang="en-US" sz="1100"/>
              <a:t>개와 </a:t>
            </a:r>
            <a:r>
              <a:rPr lang="en-US" altLang="ko-KR" sz="1100"/>
              <a:t>120</a:t>
            </a:r>
            <a:r>
              <a:rPr lang="ko-KR" altLang="en-US" sz="1100"/>
              <a:t>개로 집계됩니다</a:t>
            </a:r>
            <a:r>
              <a:rPr lang="en-US" altLang="ko-KR" sz="1100"/>
              <a:t>.</a:t>
            </a:r>
          </a:p>
          <a:p>
            <a:pPr algn="ctr"/>
            <a:r>
              <a:rPr lang="ko-KR" altLang="en-US" sz="1100"/>
              <a:t>하지만 서버에서 클라로 오는 데이터는 없는것으로 나옵니다</a:t>
            </a:r>
            <a:r>
              <a:rPr lang="en-US" altLang="ko-KR" sz="1100"/>
              <a:t>. (80 -&gt; 54475)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099EA-A633-4BC3-A1C3-279781237CD7}"/>
              </a:ext>
            </a:extLst>
          </p:cNvPr>
          <p:cNvSpPr txBox="1"/>
          <p:nvPr/>
        </p:nvSpPr>
        <p:spPr>
          <a:xfrm>
            <a:off x="3904032" y="5579401"/>
            <a:ext cx="370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중복 </a:t>
            </a:r>
            <a:r>
              <a:rPr lang="en-US" altLang="ko-KR" sz="1100"/>
              <a:t>ACK</a:t>
            </a:r>
            <a:r>
              <a:rPr lang="ko-KR" altLang="en-US" sz="1100"/>
              <a:t>의 수 입니다</a:t>
            </a:r>
            <a:r>
              <a:rPr lang="en-US" altLang="ko-KR" sz="1100"/>
              <a:t>.</a:t>
            </a:r>
          </a:p>
          <a:p>
            <a:pPr algn="ctr"/>
            <a:r>
              <a:rPr lang="en-US" altLang="ko-KR" sz="1100"/>
              <a:t>136</a:t>
            </a:r>
            <a:r>
              <a:rPr lang="ko-KR" altLang="en-US" sz="1100"/>
              <a:t>개로 집계됩니다</a:t>
            </a:r>
            <a:r>
              <a:rPr lang="en-US" altLang="ko-KR" sz="1100"/>
              <a:t>.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191E57-DCF0-42A8-BC8E-40728DDB2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621" y="5015295"/>
            <a:ext cx="10410825" cy="56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64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실습 설정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1399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7164198" y="847712"/>
            <a:ext cx="4108379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843148" y="1068036"/>
            <a:ext cx="1050743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웹 사이트는 </a:t>
            </a:r>
            <a:r>
              <a:rPr lang="en-US" altLang="ko-KR" sz="1100" i="1">
                <a:solidFill>
                  <a:srgbClr val="FF7876"/>
                </a:solidFill>
              </a:rPr>
              <a:t>CS</a:t>
            </a:r>
            <a:r>
              <a:rPr lang="ko-KR" altLang="en-US" sz="1100" i="1">
                <a:solidFill>
                  <a:srgbClr val="FF7876"/>
                </a:solidFill>
              </a:rPr>
              <a:t>연구실 홈페이지의 미디어 라이브러리를 이용하였으며</a:t>
            </a:r>
            <a:r>
              <a:rPr lang="en-US" altLang="ko-KR" sz="1100" i="1">
                <a:solidFill>
                  <a:srgbClr val="FF7876"/>
                </a:solidFill>
              </a:rPr>
              <a:t>,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파일은 </a:t>
            </a:r>
            <a:r>
              <a:rPr lang="en-US" altLang="ko-KR" sz="1100" i="1">
                <a:solidFill>
                  <a:srgbClr val="FF7876"/>
                </a:solidFill>
              </a:rPr>
              <a:t>5.36MB</a:t>
            </a:r>
            <a:r>
              <a:rPr lang="ko-KR" altLang="en-US" sz="1100" i="1">
                <a:solidFill>
                  <a:srgbClr val="FF7876"/>
                </a:solidFill>
              </a:rPr>
              <a:t> 크기의 특정 이미지</a:t>
            </a:r>
            <a:r>
              <a:rPr lang="en-US" altLang="ko-KR" sz="1100" i="1">
                <a:solidFill>
                  <a:srgbClr val="FF7876"/>
                </a:solidFill>
              </a:rPr>
              <a:t>(.jpg)</a:t>
            </a:r>
            <a:r>
              <a:rPr lang="ko-KR" altLang="en-US" sz="1100" i="1">
                <a:solidFill>
                  <a:srgbClr val="FF7876"/>
                </a:solidFill>
              </a:rPr>
              <a:t>를 사용했습니다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캡처 시작 시간은 업로드 직전으로 설정하였고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업로드 종료후 해당 이미지 썸네일 출력시 캡처종료하였습니다</a:t>
            </a:r>
            <a:r>
              <a:rPr lang="en-US" altLang="ko-KR" sz="1100" i="1">
                <a:solidFill>
                  <a:srgbClr val="FF7876"/>
                </a:solidFill>
              </a:rPr>
              <a:t>.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B770B11-0B28-48A7-8108-9339247216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4198" y="1803878"/>
            <a:ext cx="2989509" cy="411856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289BE3-90B4-49BC-AD4F-CC3B3F2D15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464" y="1803878"/>
            <a:ext cx="4497416" cy="408856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3813497-CFEB-493C-B84D-8C5370872375}"/>
              </a:ext>
            </a:extLst>
          </p:cNvPr>
          <p:cNvSpPr/>
          <p:nvPr/>
        </p:nvSpPr>
        <p:spPr>
          <a:xfrm>
            <a:off x="2721676" y="4169328"/>
            <a:ext cx="1065402" cy="1031846"/>
          </a:xfrm>
          <a:prstGeom prst="rect">
            <a:avLst/>
          </a:prstGeom>
          <a:noFill/>
          <a:ln w="38100"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8146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TCP</a:t>
            </a:r>
            <a:r>
              <a:rPr lang="ko-KR" altLang="en-US" sz="1100" i="1">
                <a:solidFill>
                  <a:srgbClr val="FF7876"/>
                </a:solidFill>
              </a:rPr>
              <a:t> 연결</a:t>
            </a:r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파일 업로드</a:t>
            </a:r>
            <a:r>
              <a:rPr lang="en-US" altLang="ko-KR" sz="1100" i="1">
                <a:solidFill>
                  <a:srgbClr val="FF7876"/>
                </a:solidFill>
              </a:rPr>
              <a:t>)</a:t>
            </a:r>
            <a:r>
              <a:rPr lang="ko-KR" altLang="en-US" sz="1100" i="1">
                <a:solidFill>
                  <a:srgbClr val="FF7876"/>
                </a:solidFill>
              </a:rPr>
              <a:t>의 처리율</a:t>
            </a:r>
            <a:r>
              <a:rPr lang="en-US" altLang="ko-KR" sz="1100" i="1">
                <a:solidFill>
                  <a:srgbClr val="FF7876"/>
                </a:solidFill>
              </a:rPr>
              <a:t>(throughput, </a:t>
            </a:r>
            <a:r>
              <a:rPr lang="ko-KR" altLang="en-US" sz="1100" i="1">
                <a:solidFill>
                  <a:srgbClr val="FF7876"/>
                </a:solidFill>
              </a:rPr>
              <a:t>전송된 바이트</a:t>
            </a:r>
            <a:r>
              <a:rPr lang="en-US" altLang="ko-KR" sz="1100" i="1">
                <a:solidFill>
                  <a:srgbClr val="FF7876"/>
                </a:solidFill>
              </a:rPr>
              <a:t>/</a:t>
            </a:r>
            <a:r>
              <a:rPr lang="ko-KR" altLang="en-US" sz="1100" i="1">
                <a:solidFill>
                  <a:srgbClr val="FF7876"/>
                </a:solidFill>
              </a:rPr>
              <a:t>초</a:t>
            </a:r>
            <a:r>
              <a:rPr lang="en-US" altLang="ko-KR" sz="1100" i="1">
                <a:solidFill>
                  <a:srgbClr val="FF7876"/>
                </a:solidFill>
              </a:rPr>
              <a:t>) </a:t>
            </a:r>
            <a:r>
              <a:rPr lang="ko-KR" altLang="en-US" sz="1100" i="1">
                <a:solidFill>
                  <a:srgbClr val="FF7876"/>
                </a:solidFill>
              </a:rPr>
              <a:t>성능은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이 값을 계산한 과정을 설명하라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7099EA-A633-4BC3-A1C3-279781237CD7}"/>
              </a:ext>
            </a:extLst>
          </p:cNvPr>
          <p:cNvSpPr txBox="1"/>
          <p:nvPr/>
        </p:nvSpPr>
        <p:spPr>
          <a:xfrm>
            <a:off x="4241230" y="1746436"/>
            <a:ext cx="370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첫 파일전송 캡처에서 </a:t>
            </a:r>
            <a:r>
              <a:rPr lang="en-US" altLang="ko-KR" sz="1100"/>
              <a:t>seq = 1,</a:t>
            </a:r>
          </a:p>
          <a:p>
            <a:pPr algn="ctr"/>
            <a:r>
              <a:rPr lang="ko-KR" altLang="en-US" sz="1100"/>
              <a:t>전송 시간 </a:t>
            </a:r>
            <a:r>
              <a:rPr lang="en-US" altLang="ko-KR" sz="1100"/>
              <a:t>= 18:29:27.820939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DFC5E86-4A5A-4BA7-A03A-DACFF419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33" y="1472431"/>
            <a:ext cx="10791037" cy="15711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5B38289-DC5A-454C-9762-DDAB37F0A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33" y="2372429"/>
            <a:ext cx="10791037" cy="3407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171EF4D-C257-41E6-BAC0-54FA3B496C99}"/>
              </a:ext>
            </a:extLst>
          </p:cNvPr>
          <p:cNvSpPr txBox="1"/>
          <p:nvPr/>
        </p:nvSpPr>
        <p:spPr>
          <a:xfrm>
            <a:off x="4241230" y="2797301"/>
            <a:ext cx="37095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마지막 파일전송 캡처에서 </a:t>
            </a:r>
            <a:r>
              <a:rPr lang="en-US" altLang="ko-KR" sz="1100"/>
              <a:t>seq = 5625210</a:t>
            </a:r>
          </a:p>
          <a:p>
            <a:pPr algn="ctr"/>
            <a:r>
              <a:rPr lang="ko-KR" altLang="en-US" sz="1100"/>
              <a:t>전송 시간 </a:t>
            </a:r>
            <a:r>
              <a:rPr lang="en-US" altLang="ko-KR" sz="1100"/>
              <a:t>= 18:29:28.592315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AA8E4-BEC0-40AF-9815-6181A71CD64E}"/>
              </a:ext>
            </a:extLst>
          </p:cNvPr>
          <p:cNvSpPr/>
          <p:nvPr/>
        </p:nvSpPr>
        <p:spPr>
          <a:xfrm>
            <a:off x="7080309" y="1468959"/>
            <a:ext cx="402671" cy="15711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87BD5A9-6E2A-43E6-AD9D-61FDA09F2911}"/>
              </a:ext>
            </a:extLst>
          </p:cNvPr>
          <p:cNvSpPr/>
          <p:nvPr/>
        </p:nvSpPr>
        <p:spPr>
          <a:xfrm>
            <a:off x="6771314" y="2368957"/>
            <a:ext cx="770389" cy="15612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4FED7-F9F4-4B9E-81E1-4D57CEDFA110}"/>
              </a:ext>
            </a:extLst>
          </p:cNvPr>
          <p:cNvSpPr txBox="1"/>
          <p:nvPr/>
        </p:nvSpPr>
        <p:spPr>
          <a:xfrm>
            <a:off x="4199284" y="5340880"/>
            <a:ext cx="370954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두 </a:t>
            </a:r>
            <a:r>
              <a:rPr lang="en-US" altLang="ko-KR" sz="1100"/>
              <a:t>seq</a:t>
            </a:r>
            <a:r>
              <a:rPr lang="ko-KR" altLang="en-US" sz="1100"/>
              <a:t>의 차 </a:t>
            </a:r>
            <a:r>
              <a:rPr lang="en-US" altLang="ko-KR" sz="1100"/>
              <a:t>= 5625209</a:t>
            </a:r>
          </a:p>
          <a:p>
            <a:pPr algn="ctr"/>
            <a:r>
              <a:rPr lang="ko-KR" altLang="en-US" sz="1100"/>
              <a:t>두 시간의 차 </a:t>
            </a:r>
            <a:r>
              <a:rPr lang="en-US" altLang="ko-KR" sz="1100"/>
              <a:t>= 0.771376</a:t>
            </a:r>
          </a:p>
          <a:p>
            <a:pPr algn="ctr"/>
            <a:endParaRPr lang="en-US" altLang="ko-KR" sz="1100"/>
          </a:p>
          <a:p>
            <a:pPr algn="ctr"/>
            <a:r>
              <a:rPr lang="ko-KR" altLang="en-US" sz="1100"/>
              <a:t>평균 처리율</a:t>
            </a:r>
            <a:endParaRPr lang="en-US" altLang="ko-KR" sz="1100"/>
          </a:p>
          <a:p>
            <a:pPr algn="ctr"/>
            <a:r>
              <a:rPr lang="ko-KR" altLang="en-US" sz="1100"/>
              <a:t>전송바이트 </a:t>
            </a:r>
            <a:r>
              <a:rPr lang="en-US" altLang="ko-KR" sz="1100"/>
              <a:t>/ </a:t>
            </a:r>
            <a:r>
              <a:rPr lang="ko-KR" altLang="en-US" sz="1100"/>
              <a:t>전송시간 </a:t>
            </a:r>
            <a:r>
              <a:rPr lang="en-US" altLang="ko-KR" sz="1100"/>
              <a:t>= 5625209 / 0.771376</a:t>
            </a:r>
          </a:p>
          <a:p>
            <a:pPr algn="ctr"/>
            <a:r>
              <a:rPr lang="en-US" altLang="ko-KR" sz="1100"/>
              <a:t>= 7,292,434.558503246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A240664-3A1C-4387-80C9-CB2F4C1BF803}"/>
              </a:ext>
            </a:extLst>
          </p:cNvPr>
          <p:cNvSpPr/>
          <p:nvPr/>
        </p:nvSpPr>
        <p:spPr>
          <a:xfrm>
            <a:off x="915799" y="1468541"/>
            <a:ext cx="1013669" cy="15711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F58C2F-265A-4EA4-B9B3-7AD63D6A3C8B}"/>
              </a:ext>
            </a:extLst>
          </p:cNvPr>
          <p:cNvSpPr/>
          <p:nvPr/>
        </p:nvSpPr>
        <p:spPr>
          <a:xfrm>
            <a:off x="1026254" y="2368539"/>
            <a:ext cx="1013669" cy="15711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7DD371D1-2528-4FDE-8EE2-8E7F9FFE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3099" y="3312290"/>
            <a:ext cx="3676650" cy="17907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A8E34A3E-B611-4D6E-B721-A690CC1985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041" y="3466078"/>
            <a:ext cx="3914775" cy="1752600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9EA810A1-9B15-476D-AB80-F793091AD422}"/>
              </a:ext>
            </a:extLst>
          </p:cNvPr>
          <p:cNvSpPr/>
          <p:nvPr/>
        </p:nvSpPr>
        <p:spPr>
          <a:xfrm>
            <a:off x="3830867" y="4941842"/>
            <a:ext cx="427141" cy="16114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28035E-E03B-4980-BAFE-0B8E631F640B}"/>
              </a:ext>
            </a:extLst>
          </p:cNvPr>
          <p:cNvSpPr/>
          <p:nvPr/>
        </p:nvSpPr>
        <p:spPr>
          <a:xfrm>
            <a:off x="7734651" y="4209441"/>
            <a:ext cx="1359016" cy="21994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B241F89-415B-4EA3-B33B-2CA7C5611DDD}"/>
              </a:ext>
            </a:extLst>
          </p:cNvPr>
          <p:cNvSpPr/>
          <p:nvPr/>
        </p:nvSpPr>
        <p:spPr>
          <a:xfrm>
            <a:off x="7734651" y="3522288"/>
            <a:ext cx="676286" cy="219946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9829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 flipV="1">
            <a:off x="843148" y="847712"/>
            <a:ext cx="4752309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521041" y="847712"/>
            <a:ext cx="4751536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클라이언트에서 서버로의 </a:t>
            </a:r>
            <a:r>
              <a:rPr lang="en-US" altLang="ko-KR" sz="1100" i="1">
                <a:solidFill>
                  <a:srgbClr val="FF7876"/>
                </a:solidFill>
              </a:rPr>
              <a:t>Time Sequence Graph(Stevens)</a:t>
            </a:r>
            <a:r>
              <a:rPr lang="ko-KR" altLang="en-US" sz="1100" i="1">
                <a:solidFill>
                  <a:srgbClr val="FF7876"/>
                </a:solidFill>
              </a:rPr>
              <a:t>를 분석하여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슬로 스타트</a:t>
            </a:r>
            <a:r>
              <a:rPr lang="en-US" altLang="ko-KR" sz="1100" i="1">
                <a:solidFill>
                  <a:srgbClr val="FF7876"/>
                </a:solidFill>
              </a:rPr>
              <a:t>(slow start) </a:t>
            </a:r>
            <a:r>
              <a:rPr lang="ko-KR" altLang="en-US" sz="1100" i="1">
                <a:solidFill>
                  <a:srgbClr val="FF7876"/>
                </a:solidFill>
              </a:rPr>
              <a:t>단계의 시작과 끝을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구분할 수 있는가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혼잡회피</a:t>
            </a:r>
            <a:r>
              <a:rPr lang="en-US" altLang="ko-KR" sz="1100" i="1">
                <a:solidFill>
                  <a:srgbClr val="FF7876"/>
                </a:solidFill>
              </a:rPr>
              <a:t>(Congestion Avoidance)</a:t>
            </a:r>
            <a:r>
              <a:rPr lang="ko-KR" altLang="en-US" sz="1100" i="1">
                <a:solidFill>
                  <a:srgbClr val="FF7876"/>
                </a:solidFill>
              </a:rPr>
              <a:t>는 어디서 발생하는가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44FED7-F9F4-4B9E-81E1-4D57CEDFA110}"/>
              </a:ext>
            </a:extLst>
          </p:cNvPr>
          <p:cNvSpPr txBox="1"/>
          <p:nvPr/>
        </p:nvSpPr>
        <p:spPr>
          <a:xfrm>
            <a:off x="3410718" y="5019286"/>
            <a:ext cx="59681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/>
              <a:t>첫 구간에서 지수적으로 증하는것</a:t>
            </a:r>
            <a:r>
              <a:rPr lang="en-US" altLang="ko-KR" sz="1100"/>
              <a:t>(</a:t>
            </a:r>
            <a:r>
              <a:rPr lang="ko-KR" altLang="en-US" sz="1100"/>
              <a:t>슬로스타트</a:t>
            </a:r>
            <a:r>
              <a:rPr lang="en-US" altLang="ko-KR" sz="1100"/>
              <a:t>)</a:t>
            </a:r>
            <a:r>
              <a:rPr lang="ko-KR" altLang="en-US" sz="1100"/>
              <a:t>이 짧게 보이고</a:t>
            </a:r>
            <a:endParaRPr lang="en-US" altLang="ko-KR" sz="1100"/>
          </a:p>
          <a:p>
            <a:pPr algn="ctr"/>
            <a:r>
              <a:rPr lang="ko-KR" altLang="en-US" sz="1100"/>
              <a:t>이후에 일정 패턴을 그리며 지수적으로 증가하는것</a:t>
            </a:r>
            <a:r>
              <a:rPr lang="en-US" altLang="ko-KR" sz="1100"/>
              <a:t>(</a:t>
            </a:r>
            <a:r>
              <a:rPr lang="ko-KR" altLang="en-US" sz="1100"/>
              <a:t>혼잡회피</a:t>
            </a:r>
            <a:r>
              <a:rPr lang="en-US" altLang="ko-KR" sz="1100"/>
              <a:t>)</a:t>
            </a:r>
            <a:r>
              <a:rPr lang="ko-KR" altLang="en-US" sz="1100"/>
              <a:t>이 보이게 됩니다</a:t>
            </a:r>
            <a:r>
              <a:rPr lang="en-US" altLang="ko-KR" sz="110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F869C5-095C-4BD5-8C43-807311724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947" y="1509418"/>
            <a:ext cx="1800225" cy="5143500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69BCAA45-0D82-4C2F-A076-BE70E2F586E1}"/>
              </a:ext>
            </a:extLst>
          </p:cNvPr>
          <p:cNvSpPr/>
          <p:nvPr/>
        </p:nvSpPr>
        <p:spPr>
          <a:xfrm>
            <a:off x="1795244" y="5234730"/>
            <a:ext cx="872455" cy="134223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D18715-1D38-4314-A5BA-0E12EDE0FCD0}"/>
              </a:ext>
            </a:extLst>
          </p:cNvPr>
          <p:cNvSpPr/>
          <p:nvPr/>
        </p:nvSpPr>
        <p:spPr>
          <a:xfrm>
            <a:off x="2313291" y="1509418"/>
            <a:ext cx="872455" cy="350986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71AA915-1708-40CC-A80D-857799124B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910" y="1607090"/>
            <a:ext cx="3379089" cy="2547169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842175E5-A4B6-47E5-A55A-DADE59194733}"/>
              </a:ext>
            </a:extLst>
          </p:cNvPr>
          <p:cNvSpPr/>
          <p:nvPr/>
        </p:nvSpPr>
        <p:spPr>
          <a:xfrm>
            <a:off x="5764910" y="3910833"/>
            <a:ext cx="224784" cy="243426"/>
          </a:xfrm>
          <a:prstGeom prst="ellipse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1424E79-7D33-4DC6-A7B8-5D11BD7FC812}"/>
              </a:ext>
            </a:extLst>
          </p:cNvPr>
          <p:cNvCxnSpPr>
            <a:cxnSpLocks/>
          </p:cNvCxnSpPr>
          <p:nvPr/>
        </p:nvCxnSpPr>
        <p:spPr>
          <a:xfrm flipH="1">
            <a:off x="3697172" y="4069680"/>
            <a:ext cx="2067739" cy="403310"/>
          </a:xfrm>
          <a:prstGeom prst="straightConnector1">
            <a:avLst/>
          </a:prstGeom>
          <a:ln w="381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1976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92F4E01E-679C-4D6B-8449-8DB2AF7B7D34}"/>
              </a:ext>
            </a:extLst>
          </p:cNvPr>
          <p:cNvSpPr/>
          <p:nvPr/>
        </p:nvSpPr>
        <p:spPr>
          <a:xfrm>
            <a:off x="3739117" y="3003678"/>
            <a:ext cx="4713765" cy="1032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3200" b="1" i="1" kern="0">
                <a:solidFill>
                  <a:srgbClr val="FF7876"/>
                </a:solidFill>
              </a:rPr>
              <a:t>감사합니다</a:t>
            </a:r>
            <a:r>
              <a:rPr lang="en-US" altLang="ko-KR" sz="3200" b="1" i="1" kern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3200" b="1" i="1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20164091 </a:t>
            </a:r>
            <a:r>
              <a:rPr lang="ko-KR" altLang="en-US" sz="900" kern="0">
                <a:solidFill>
                  <a:prstClr val="black">
                    <a:lumMod val="75000"/>
                    <a:lumOff val="25000"/>
                  </a:prstClr>
                </a:solidFill>
              </a:rPr>
              <a:t>송희령</a:t>
            </a:r>
            <a:endParaRPr lang="en-US" altLang="ko-KR" sz="900" kern="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C950320-1D5A-4C58-BB46-CEBCD7EA92EE}"/>
              </a:ext>
            </a:extLst>
          </p:cNvPr>
          <p:cNvCxnSpPr>
            <a:cxnSpLocks/>
          </p:cNvCxnSpPr>
          <p:nvPr/>
        </p:nvCxnSpPr>
        <p:spPr>
          <a:xfrm flipV="1">
            <a:off x="859926" y="3518678"/>
            <a:ext cx="3747936" cy="519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ADCF3C-651C-44CD-8DEE-E875CC3C1444}"/>
              </a:ext>
            </a:extLst>
          </p:cNvPr>
          <p:cNvCxnSpPr>
            <a:cxnSpLocks/>
          </p:cNvCxnSpPr>
          <p:nvPr/>
        </p:nvCxnSpPr>
        <p:spPr>
          <a:xfrm flipH="1">
            <a:off x="7584140" y="3519196"/>
            <a:ext cx="3688436" cy="0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639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그림 24">
            <a:extLst>
              <a:ext uri="{FF2B5EF4-FFF2-40B4-BE49-F238E27FC236}">
                <a16:creationId xmlns:a16="http://schemas.microsoft.com/office/drawing/2014/main" id="{0E0ADF04-71A4-4333-8491-770896EB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978" y="1809750"/>
            <a:ext cx="5895975" cy="3238500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Q1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클라이언트와 서버 컴퓨터의 </a:t>
            </a:r>
            <a:r>
              <a:rPr lang="en-US" altLang="ko-KR" sz="1100" i="1">
                <a:solidFill>
                  <a:srgbClr val="FF7876"/>
                </a:solidFill>
              </a:rPr>
              <a:t>IP </a:t>
            </a:r>
            <a:r>
              <a:rPr lang="ko-KR" altLang="en-US" sz="1100" i="1">
                <a:solidFill>
                  <a:srgbClr val="FF7876"/>
                </a:solidFill>
              </a:rPr>
              <a:t>주소와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포트번호는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4DCDFC1-E74C-469B-8BAE-A6ED4299F758}"/>
              </a:ext>
            </a:extLst>
          </p:cNvPr>
          <p:cNvSpPr/>
          <p:nvPr/>
        </p:nvSpPr>
        <p:spPr>
          <a:xfrm>
            <a:off x="2768367" y="1804987"/>
            <a:ext cx="3011648" cy="19159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CF3B0F6-5D7D-4D59-8DD6-E693F5AFC4C9}"/>
              </a:ext>
            </a:extLst>
          </p:cNvPr>
          <p:cNvSpPr/>
          <p:nvPr/>
        </p:nvSpPr>
        <p:spPr>
          <a:xfrm>
            <a:off x="2912378" y="4465695"/>
            <a:ext cx="2339130" cy="19159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FEACAC6-7A67-49DA-BC39-895DC6AA17BB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5780015" y="1900784"/>
            <a:ext cx="1677798" cy="119647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F04461F-6AF7-4C39-8CE2-0CE406DF46A8}"/>
              </a:ext>
            </a:extLst>
          </p:cNvPr>
          <p:cNvCxnSpPr>
            <a:cxnSpLocks/>
            <a:stCxn id="5" idx="3"/>
            <a:endCxn id="15" idx="1"/>
          </p:cNvCxnSpPr>
          <p:nvPr/>
        </p:nvCxnSpPr>
        <p:spPr>
          <a:xfrm flipV="1">
            <a:off x="5251508" y="3097256"/>
            <a:ext cx="2206305" cy="146423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9E2D109-BA95-48DD-9CEE-72C9F8645160}"/>
              </a:ext>
            </a:extLst>
          </p:cNvPr>
          <p:cNvSpPr txBox="1"/>
          <p:nvPr/>
        </p:nvSpPr>
        <p:spPr>
          <a:xfrm>
            <a:off x="7457813" y="2881812"/>
            <a:ext cx="3934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IP</a:t>
            </a:r>
            <a:r>
              <a:rPr lang="ko-KR" altLang="en-US" sz="1100"/>
              <a:t> 주소 </a:t>
            </a:r>
            <a:r>
              <a:rPr lang="en-US" altLang="ko-KR" sz="1100"/>
              <a:t>: </a:t>
            </a:r>
            <a:r>
              <a:rPr lang="ko-KR" altLang="en-US" sz="1100"/>
              <a:t>내 컴퓨터 </a:t>
            </a:r>
            <a:r>
              <a:rPr lang="en-US" altLang="ko-KR" sz="1100"/>
              <a:t>= 192.168.1.28  ,  </a:t>
            </a:r>
            <a:r>
              <a:rPr lang="ko-KR" altLang="en-US" sz="1100"/>
              <a:t>서버 </a:t>
            </a:r>
            <a:r>
              <a:rPr lang="en-US" altLang="ko-KR" sz="1100"/>
              <a:t>= 220.69.209.12</a:t>
            </a:r>
          </a:p>
          <a:p>
            <a:r>
              <a:rPr lang="en-US" altLang="ko-KR" sz="1100"/>
              <a:t>TCP </a:t>
            </a:r>
            <a:r>
              <a:rPr lang="ko-KR" altLang="en-US" sz="1100"/>
              <a:t>포트번호 </a:t>
            </a:r>
            <a:r>
              <a:rPr lang="en-US" altLang="ko-KR" sz="1100"/>
              <a:t>: </a:t>
            </a:r>
            <a:r>
              <a:rPr lang="ko-KR" altLang="en-US" sz="1100"/>
              <a:t>내 컴퓨터 </a:t>
            </a:r>
            <a:r>
              <a:rPr lang="en-US" altLang="ko-KR" sz="1100"/>
              <a:t>= 54475 ,  </a:t>
            </a:r>
            <a:r>
              <a:rPr lang="ko-KR" altLang="en-US" sz="1100"/>
              <a:t>서버 </a:t>
            </a:r>
            <a:r>
              <a:rPr lang="en-US" altLang="ko-KR" sz="1100"/>
              <a:t>= 80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624E159-E763-4F06-83FA-498FA1DDC812}"/>
              </a:ext>
            </a:extLst>
          </p:cNvPr>
          <p:cNvSpPr/>
          <p:nvPr/>
        </p:nvSpPr>
        <p:spPr>
          <a:xfrm>
            <a:off x="765146" y="4077310"/>
            <a:ext cx="2070333" cy="3883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AE7A936-9E7E-4BAC-A803-0F142EE8BF52}"/>
              </a:ext>
            </a:extLst>
          </p:cNvPr>
          <p:cNvSpPr/>
          <p:nvPr/>
        </p:nvSpPr>
        <p:spPr>
          <a:xfrm>
            <a:off x="765147" y="4657288"/>
            <a:ext cx="1625716" cy="3883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4944A4A5-CF10-4603-9618-1289AA03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36" y="1248241"/>
            <a:ext cx="111442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7127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림 40">
            <a:extLst>
              <a:ext uri="{FF2B5EF4-FFF2-40B4-BE49-F238E27FC236}">
                <a16:creationId xmlns:a16="http://schemas.microsoft.com/office/drawing/2014/main" id="{D6889F3D-6EB9-42B5-A1B7-BEAE8391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43" y="2203643"/>
            <a:ext cx="4591050" cy="321945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ADD66CB3-8C81-4025-AAD4-C541DB525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78" y="1248853"/>
            <a:ext cx="12001500" cy="7715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Q2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TCP SYN </a:t>
            </a:r>
            <a:r>
              <a:rPr lang="ko-KR" altLang="en-US" sz="1100" i="1">
                <a:solidFill>
                  <a:srgbClr val="FF7876"/>
                </a:solidFill>
              </a:rPr>
              <a:t>세그먼트의 순서번호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세그먼트 내의 무엇이 </a:t>
            </a:r>
            <a:r>
              <a:rPr lang="en-US" altLang="ko-KR" sz="1100" i="1">
                <a:solidFill>
                  <a:srgbClr val="FF7876"/>
                </a:solidFill>
              </a:rPr>
              <a:t>SYN </a:t>
            </a:r>
            <a:r>
              <a:rPr lang="ko-KR" altLang="en-US" sz="1100" i="1">
                <a:solidFill>
                  <a:srgbClr val="FF7876"/>
                </a:solidFill>
              </a:rPr>
              <a:t>세그먼트임을 표시하는가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4679A-5C8C-46E1-98B0-19F46A9A684D}"/>
              </a:ext>
            </a:extLst>
          </p:cNvPr>
          <p:cNvSpPr/>
          <p:nvPr/>
        </p:nvSpPr>
        <p:spPr>
          <a:xfrm>
            <a:off x="6096000" y="1430522"/>
            <a:ext cx="1722539" cy="596208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7C0C6E8-B978-4601-A4BA-96BE7A1E2A3B}"/>
              </a:ext>
            </a:extLst>
          </p:cNvPr>
          <p:cNvSpPr txBox="1"/>
          <p:nvPr/>
        </p:nvSpPr>
        <p:spPr>
          <a:xfrm>
            <a:off x="4726915" y="5610177"/>
            <a:ext cx="42554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sz="1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EDCB52-73F7-4B59-B0E7-0DC7B1D22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5680" y="2419431"/>
            <a:ext cx="4581525" cy="1238250"/>
          </a:xfrm>
          <a:prstGeom prst="rect">
            <a:avLst/>
          </a:prstGeom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A278474-14C0-45BF-B08A-E8375D77FFD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6957269" y="2026730"/>
            <a:ext cx="492197" cy="2748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39CD28D-E06A-4C3A-9735-0783E8B97882}"/>
              </a:ext>
            </a:extLst>
          </p:cNvPr>
          <p:cNvSpPr txBox="1"/>
          <p:nvPr/>
        </p:nvSpPr>
        <p:spPr>
          <a:xfrm>
            <a:off x="7449466" y="2178476"/>
            <a:ext cx="393443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3-WAY </a:t>
            </a:r>
            <a:r>
              <a:rPr lang="ko-KR" altLang="en-US" sz="1000"/>
              <a:t>핸드쉐이크 실행</a:t>
            </a:r>
            <a:endParaRPr lang="en-US" altLang="ko-KR" sz="100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4A111B1-96BA-45F1-A2D0-A41401C01F87}"/>
              </a:ext>
            </a:extLst>
          </p:cNvPr>
          <p:cNvSpPr/>
          <p:nvPr/>
        </p:nvSpPr>
        <p:spPr>
          <a:xfrm>
            <a:off x="135838" y="2188678"/>
            <a:ext cx="1441291" cy="2055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C6440E0-BF81-4FB0-AC59-C4214C9F715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577129" y="2291471"/>
            <a:ext cx="2729830" cy="10279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9814F5-CB42-4091-96B3-C613079F1A16}"/>
              </a:ext>
            </a:extLst>
          </p:cNvPr>
          <p:cNvSpPr txBox="1"/>
          <p:nvPr/>
        </p:nvSpPr>
        <p:spPr>
          <a:xfrm>
            <a:off x="4306959" y="2194208"/>
            <a:ext cx="39344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SYN </a:t>
            </a:r>
            <a:r>
              <a:rPr lang="ko-KR" altLang="en-US" sz="1000"/>
              <a:t>세그먼트의 순서번호 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맨 처음 연결 설정이므로 </a:t>
            </a:r>
            <a:r>
              <a:rPr lang="en-US" altLang="ko-KR" sz="1000"/>
              <a:t>0</a:t>
            </a:r>
            <a:r>
              <a:rPr lang="ko-KR" altLang="en-US" sz="1000"/>
              <a:t>이 됩니다</a:t>
            </a:r>
            <a:r>
              <a:rPr lang="en-US" altLang="ko-KR" sz="1000"/>
              <a:t>.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B226B33-37A1-47F9-85CF-3F477F2ACF8D}"/>
              </a:ext>
            </a:extLst>
          </p:cNvPr>
          <p:cNvSpPr/>
          <p:nvPr/>
        </p:nvSpPr>
        <p:spPr>
          <a:xfrm>
            <a:off x="119061" y="2752139"/>
            <a:ext cx="1902686" cy="2055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238E01C-99D6-4D17-909E-F6973EC846EB}"/>
              </a:ext>
            </a:extLst>
          </p:cNvPr>
          <p:cNvSpPr/>
          <p:nvPr/>
        </p:nvSpPr>
        <p:spPr>
          <a:xfrm>
            <a:off x="346962" y="5052120"/>
            <a:ext cx="1993566" cy="2055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451F9B-68C8-4650-BED0-E1D46A0C2B9F}"/>
              </a:ext>
            </a:extLst>
          </p:cNvPr>
          <p:cNvSpPr txBox="1"/>
          <p:nvPr/>
        </p:nvSpPr>
        <p:spPr>
          <a:xfrm>
            <a:off x="4870367" y="3898636"/>
            <a:ext cx="4173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3-WAY </a:t>
            </a:r>
            <a:r>
              <a:rPr lang="ko-KR" altLang="en-US" sz="1000"/>
              <a:t>핸드쉐이크 중 처음 연결요청을 하는 모습입니다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연결 요청시 </a:t>
            </a:r>
            <a:r>
              <a:rPr lang="en-US" altLang="ko-KR" sz="1000"/>
              <a:t>SYN</a:t>
            </a:r>
            <a:r>
              <a:rPr lang="ko-KR" altLang="en-US" sz="1000"/>
              <a:t>은 </a:t>
            </a:r>
            <a:r>
              <a:rPr lang="en-US" altLang="ko-KR" sz="1000"/>
              <a:t>1</a:t>
            </a:r>
            <a:r>
              <a:rPr lang="ko-KR" altLang="en-US" sz="1000"/>
              <a:t>로 세트되고</a:t>
            </a:r>
            <a:r>
              <a:rPr lang="en-US" altLang="ko-KR" sz="1000"/>
              <a:t> ACK</a:t>
            </a:r>
            <a:r>
              <a:rPr lang="ko-KR" altLang="en-US" sz="1000"/>
              <a:t>는 </a:t>
            </a:r>
            <a:r>
              <a:rPr lang="en-US" altLang="ko-KR" sz="1000"/>
              <a:t>0</a:t>
            </a:r>
            <a:r>
              <a:rPr lang="ko-KR" altLang="en-US" sz="1000"/>
              <a:t>인 모습을 볼 수 있습니다</a:t>
            </a:r>
            <a:r>
              <a:rPr lang="en-US" altLang="ko-KR" sz="1000"/>
              <a:t>.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BA030AE6-6BCD-4547-9218-EABFE9186F25}"/>
              </a:ext>
            </a:extLst>
          </p:cNvPr>
          <p:cNvCxnSpPr>
            <a:cxnSpLocks/>
          </p:cNvCxnSpPr>
          <p:nvPr/>
        </p:nvCxnSpPr>
        <p:spPr>
          <a:xfrm>
            <a:off x="2021747" y="2854931"/>
            <a:ext cx="2936147" cy="1098595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92453436-60FA-48CD-BDE6-55D11FEAA97C}"/>
              </a:ext>
            </a:extLst>
          </p:cNvPr>
          <p:cNvCxnSpPr>
            <a:cxnSpLocks/>
            <a:stCxn id="16" idx="3"/>
          </p:cNvCxnSpPr>
          <p:nvPr/>
        </p:nvCxnSpPr>
        <p:spPr>
          <a:xfrm flipV="1">
            <a:off x="2340528" y="4250969"/>
            <a:ext cx="2529839" cy="90394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9D88D8-4B6F-4BB7-A5BC-9D30382FDF53}"/>
              </a:ext>
            </a:extLst>
          </p:cNvPr>
          <p:cNvSpPr/>
          <p:nvPr/>
        </p:nvSpPr>
        <p:spPr>
          <a:xfrm>
            <a:off x="346961" y="4494063"/>
            <a:ext cx="3084135" cy="205585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E361657F-E03E-4536-9EB3-7FF143A43CD3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31096" y="4098691"/>
            <a:ext cx="1439271" cy="51525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82479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그림 81">
            <a:extLst>
              <a:ext uri="{FF2B5EF4-FFF2-40B4-BE49-F238E27FC236}">
                <a16:creationId xmlns:a16="http://schemas.microsoft.com/office/drawing/2014/main" id="{82E95D39-7EB0-4078-B21D-00D8606EA2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152" y="2402531"/>
            <a:ext cx="4591050" cy="3209925"/>
          </a:xfrm>
          <a:prstGeom prst="rect">
            <a:avLst/>
          </a:prstGeom>
        </p:spPr>
      </p:pic>
      <p:pic>
        <p:nvPicPr>
          <p:cNvPr id="81" name="그림 80">
            <a:extLst>
              <a:ext uri="{FF2B5EF4-FFF2-40B4-BE49-F238E27FC236}">
                <a16:creationId xmlns:a16="http://schemas.microsoft.com/office/drawing/2014/main" id="{EA9C0B13-E55D-45A3-8126-A1ADF5934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34" y="1349521"/>
            <a:ext cx="12001500" cy="7715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Q3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서버가</a:t>
            </a:r>
            <a:r>
              <a:rPr lang="en-US" altLang="ko-KR" sz="1100" i="1">
                <a:solidFill>
                  <a:srgbClr val="FF7876"/>
                </a:solidFill>
              </a:rPr>
              <a:t> </a:t>
            </a:r>
            <a:r>
              <a:rPr lang="ko-KR" altLang="en-US" sz="1100" i="1">
                <a:solidFill>
                  <a:srgbClr val="FF7876"/>
                </a:solidFill>
              </a:rPr>
              <a:t>응답한 </a:t>
            </a:r>
            <a:r>
              <a:rPr lang="en-US" altLang="ko-KR" sz="1100" i="1">
                <a:solidFill>
                  <a:srgbClr val="FF7876"/>
                </a:solidFill>
              </a:rPr>
              <a:t>SYNACK </a:t>
            </a:r>
            <a:r>
              <a:rPr lang="ko-KR" altLang="en-US" sz="1100" i="1">
                <a:solidFill>
                  <a:srgbClr val="FF7876"/>
                </a:solidFill>
              </a:rPr>
              <a:t>세그먼트의 순서번호는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이 세그먼트의 확인 응답번호 값과 서버가 이 값을 어떻게 결정하는가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세그먼트 내의 무엇이 </a:t>
            </a:r>
            <a:r>
              <a:rPr lang="en-US" altLang="ko-KR" sz="1100" i="1">
                <a:solidFill>
                  <a:srgbClr val="FF7876"/>
                </a:solidFill>
              </a:rPr>
              <a:t>SYNACK </a:t>
            </a:r>
            <a:r>
              <a:rPr lang="ko-KR" altLang="en-US" sz="1100" i="1">
                <a:solidFill>
                  <a:srgbClr val="FF7876"/>
                </a:solidFill>
              </a:rPr>
              <a:t>세그먼트 임을 표시하는가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4D4679A-5C8C-46E1-98B0-19F46A9A684D}"/>
              </a:ext>
            </a:extLst>
          </p:cNvPr>
          <p:cNvSpPr/>
          <p:nvPr/>
        </p:nvSpPr>
        <p:spPr>
          <a:xfrm>
            <a:off x="160152" y="2993253"/>
            <a:ext cx="1903540" cy="15803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9A871D-D09F-4F69-9B39-CC715BE20DDD}"/>
              </a:ext>
            </a:extLst>
          </p:cNvPr>
          <p:cNvSpPr/>
          <p:nvPr/>
        </p:nvSpPr>
        <p:spPr>
          <a:xfrm>
            <a:off x="352494" y="5252123"/>
            <a:ext cx="1937700" cy="15382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D5DEBAA-3082-430C-9E66-2FEEE0514FF9}"/>
              </a:ext>
            </a:extLst>
          </p:cNvPr>
          <p:cNvSpPr/>
          <p:nvPr/>
        </p:nvSpPr>
        <p:spPr>
          <a:xfrm>
            <a:off x="128822" y="2415686"/>
            <a:ext cx="1473447" cy="15803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C8F78-EE92-4D66-8441-C58A996615E6}"/>
              </a:ext>
            </a:extLst>
          </p:cNvPr>
          <p:cNvSpPr txBox="1"/>
          <p:nvPr/>
        </p:nvSpPr>
        <p:spPr>
          <a:xfrm>
            <a:off x="7361467" y="2249990"/>
            <a:ext cx="4609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SYN, ACK</a:t>
            </a:r>
            <a:r>
              <a:rPr lang="ko-KR" altLang="en-US" sz="1000"/>
              <a:t>가 표현된 모습입니다</a:t>
            </a:r>
            <a:r>
              <a:rPr lang="en-US" altLang="ko-KR" sz="1000"/>
              <a:t>.</a:t>
            </a:r>
          </a:p>
          <a:p>
            <a:r>
              <a:rPr lang="en-US" altLang="ko-KR" sz="1000"/>
              <a:t>3-WAY </a:t>
            </a:r>
            <a:r>
              <a:rPr lang="ko-KR" altLang="en-US" sz="1000"/>
              <a:t>핸드쉐이크 두번째 부분인 연결 허락 입니다</a:t>
            </a:r>
            <a:r>
              <a:rPr lang="en-US" altLang="ko-KR" sz="1000"/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8D19B4-F67C-4B71-98BC-B60967A4CA27}"/>
              </a:ext>
            </a:extLst>
          </p:cNvPr>
          <p:cNvSpPr/>
          <p:nvPr/>
        </p:nvSpPr>
        <p:spPr>
          <a:xfrm>
            <a:off x="588908" y="1738520"/>
            <a:ext cx="11442083" cy="16695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A662F70-0E3B-4C14-AD42-449556900B0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6680432" y="1898656"/>
            <a:ext cx="681035" cy="551389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CEBAFC9E-C737-46E6-B6B8-A5371B85DDBC}"/>
              </a:ext>
            </a:extLst>
          </p:cNvPr>
          <p:cNvSpPr/>
          <p:nvPr/>
        </p:nvSpPr>
        <p:spPr>
          <a:xfrm>
            <a:off x="338573" y="4706990"/>
            <a:ext cx="2798910" cy="15382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25E001A-7366-4BF5-A43A-59ABCB1F234D}"/>
              </a:ext>
            </a:extLst>
          </p:cNvPr>
          <p:cNvSpPr txBox="1"/>
          <p:nvPr/>
        </p:nvSpPr>
        <p:spPr>
          <a:xfrm>
            <a:off x="5332729" y="3766367"/>
            <a:ext cx="460962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/>
              <a:t>서버에서 연결 허락을 뜻하는 </a:t>
            </a:r>
            <a:r>
              <a:rPr lang="en-US" altLang="ko-KR" sz="1000"/>
              <a:t>SYN </a:t>
            </a:r>
            <a:r>
              <a:rPr lang="ko-KR" altLang="en-US" sz="1000"/>
              <a:t>과 </a:t>
            </a:r>
            <a:r>
              <a:rPr lang="en-US" altLang="ko-KR" sz="1000"/>
              <a:t>ACK </a:t>
            </a:r>
            <a:r>
              <a:rPr lang="ko-KR" altLang="en-US" sz="1000"/>
              <a:t>가 세트되어 보내는 모습입니다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순서번호는 서버에서 돌아오는 번호이기에 </a:t>
            </a:r>
            <a:r>
              <a:rPr lang="en-US" altLang="ko-KR" sz="1000"/>
              <a:t>0</a:t>
            </a:r>
            <a:r>
              <a:rPr lang="ko-KR" altLang="en-US" sz="1000"/>
              <a:t>임을 확인할 수 있습니다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이 중 </a:t>
            </a:r>
            <a:r>
              <a:rPr lang="en-US" altLang="ko-KR" sz="1000"/>
              <a:t>ACK</a:t>
            </a:r>
            <a:r>
              <a:rPr lang="ko-KR" altLang="en-US" sz="1000"/>
              <a:t>와 </a:t>
            </a:r>
            <a:r>
              <a:rPr lang="en-US" altLang="ko-KR" sz="1000"/>
              <a:t>SYN</a:t>
            </a:r>
            <a:r>
              <a:rPr lang="ko-KR" altLang="en-US" sz="1000"/>
              <a:t>이 </a:t>
            </a:r>
            <a:r>
              <a:rPr lang="en-US" altLang="ko-KR" sz="1000"/>
              <a:t>1</a:t>
            </a:r>
            <a:r>
              <a:rPr lang="ko-KR" altLang="en-US" sz="1000"/>
              <a:t>로 세트되어 있기 때문에 </a:t>
            </a:r>
            <a:r>
              <a:rPr lang="en-US" altLang="ko-KR" sz="1000"/>
              <a:t>SYN, ACK</a:t>
            </a:r>
            <a:r>
              <a:rPr lang="ko-KR" altLang="en-US" sz="1000"/>
              <a:t>임을 알 수 있습니다</a:t>
            </a:r>
            <a:r>
              <a:rPr lang="en-US" altLang="ko-KR" sz="1000"/>
              <a:t>.</a:t>
            </a: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7811769-1EFC-4EA2-860C-469DEFCA095E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1602269" y="2494702"/>
            <a:ext cx="3730460" cy="139533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2CAAFA62-5E24-41F7-AE02-A1184524EBCD}"/>
              </a:ext>
            </a:extLst>
          </p:cNvPr>
          <p:cNvCxnSpPr>
            <a:cxnSpLocks/>
            <a:stCxn id="28" idx="3"/>
            <a:endCxn id="68" idx="1"/>
          </p:cNvCxnSpPr>
          <p:nvPr/>
        </p:nvCxnSpPr>
        <p:spPr>
          <a:xfrm>
            <a:off x="2063692" y="3072269"/>
            <a:ext cx="3269037" cy="97109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65BB5D83-28F9-4E20-95F4-5129967D40EC}"/>
              </a:ext>
            </a:extLst>
          </p:cNvPr>
          <p:cNvCxnSpPr>
            <a:cxnSpLocks/>
          </p:cNvCxnSpPr>
          <p:nvPr/>
        </p:nvCxnSpPr>
        <p:spPr>
          <a:xfrm flipV="1">
            <a:off x="3137483" y="4186802"/>
            <a:ext cx="2195246" cy="599202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E86114A-C653-4AAB-A0F7-75D850BFAC68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2290194" y="4261607"/>
            <a:ext cx="3137483" cy="1067426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425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34F4C1A-75F2-4D80-BA49-384CB7077E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" y="2697925"/>
            <a:ext cx="7162800" cy="208597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A6304BF-E401-4F10-805A-A016EC213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1" y="1334705"/>
            <a:ext cx="11363325" cy="61912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Q4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i="1">
                <a:solidFill>
                  <a:srgbClr val="FF7876"/>
                </a:solidFill>
              </a:rPr>
              <a:t>파일을 업로드 하는 </a:t>
            </a:r>
            <a:r>
              <a:rPr lang="en-US" altLang="ko-KR" sz="1100" i="1">
                <a:solidFill>
                  <a:srgbClr val="FF7876"/>
                </a:solidFill>
              </a:rPr>
              <a:t>HTTP POST </a:t>
            </a:r>
            <a:r>
              <a:rPr lang="ko-KR" altLang="en-US" sz="1100" i="1">
                <a:solidFill>
                  <a:srgbClr val="FF7876"/>
                </a:solidFill>
              </a:rPr>
              <a:t>명령을 갖는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세그먼트의 순서번호는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9A871D-D09F-4F69-9B39-CC715BE20DDD}"/>
              </a:ext>
            </a:extLst>
          </p:cNvPr>
          <p:cNvSpPr/>
          <p:nvPr/>
        </p:nvSpPr>
        <p:spPr>
          <a:xfrm>
            <a:off x="193103" y="3672339"/>
            <a:ext cx="1937700" cy="15382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B8C8F78-EE92-4D66-8441-C58A996615E6}"/>
              </a:ext>
            </a:extLst>
          </p:cNvPr>
          <p:cNvSpPr txBox="1"/>
          <p:nvPr/>
        </p:nvSpPr>
        <p:spPr>
          <a:xfrm>
            <a:off x="7126095" y="3549194"/>
            <a:ext cx="31168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/>
              <a:t>HTTP </a:t>
            </a:r>
            <a:r>
              <a:rPr lang="ko-KR" altLang="en-US" sz="1000"/>
              <a:t>필터링을 통해 </a:t>
            </a:r>
            <a:r>
              <a:rPr lang="en-US" altLang="ko-KR" sz="1000"/>
              <a:t>POST</a:t>
            </a:r>
            <a:r>
              <a:rPr lang="ko-KR" altLang="en-US" sz="1000"/>
              <a:t>명령을 찾은 모습입니다</a:t>
            </a:r>
            <a:r>
              <a:rPr lang="en-US" altLang="ko-KR" sz="1000"/>
              <a:t>.</a:t>
            </a:r>
          </a:p>
          <a:p>
            <a:r>
              <a:rPr lang="ko-KR" altLang="en-US" sz="1000"/>
              <a:t>순서번호는 </a:t>
            </a:r>
            <a:r>
              <a:rPr lang="en-US" altLang="ko-KR" sz="1000"/>
              <a:t>5628130 </a:t>
            </a:r>
            <a:r>
              <a:rPr lang="ko-KR" altLang="en-US" sz="1000"/>
              <a:t>입니다</a:t>
            </a:r>
            <a:r>
              <a:rPr lang="en-US" altLang="ko-KR" sz="1000"/>
              <a:t>.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4A8D19B4-F67C-4B71-98BC-B60967A4CA27}"/>
              </a:ext>
            </a:extLst>
          </p:cNvPr>
          <p:cNvSpPr/>
          <p:nvPr/>
        </p:nvSpPr>
        <p:spPr>
          <a:xfrm>
            <a:off x="671119" y="1738520"/>
            <a:ext cx="11064597" cy="18031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A662F70-0E3B-4C14-AD42-449556900B07}"/>
              </a:ext>
            </a:extLst>
          </p:cNvPr>
          <p:cNvCxnSpPr>
            <a:cxnSpLocks/>
          </p:cNvCxnSpPr>
          <p:nvPr/>
        </p:nvCxnSpPr>
        <p:spPr>
          <a:xfrm>
            <a:off x="6225964" y="1918830"/>
            <a:ext cx="2481109" cy="163036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6E86114A-C653-4AAB-A0F7-75D850BFAC68}"/>
              </a:ext>
            </a:extLst>
          </p:cNvPr>
          <p:cNvCxnSpPr>
            <a:cxnSpLocks/>
            <a:stCxn id="45" idx="3"/>
            <a:endCxn id="55" idx="1"/>
          </p:cNvCxnSpPr>
          <p:nvPr/>
        </p:nvCxnSpPr>
        <p:spPr>
          <a:xfrm>
            <a:off x="2130803" y="3749249"/>
            <a:ext cx="4995292" cy="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283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382E4AE-143B-46F7-882B-975AAFF1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392" y="1658001"/>
            <a:ext cx="7153275" cy="1552575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HTTP POST</a:t>
            </a:r>
            <a:r>
              <a:rPr lang="ko-KR" altLang="en-US" sz="1100" i="1">
                <a:solidFill>
                  <a:srgbClr val="FF7876"/>
                </a:solidFill>
              </a:rPr>
              <a:t>를 갖는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세그먼트를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연결 첫번째 세그먼트로 간주하고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이 첫 세그먼트부터 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 순서번호는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클라이언트에서 서버로 업로드 되는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개의 세그먼트</a:t>
            </a:r>
            <a:r>
              <a:rPr lang="en-US" altLang="ko-KR" sz="1100" i="1">
                <a:solidFill>
                  <a:srgbClr val="FF7876"/>
                </a:solidFill>
              </a:rPr>
              <a:t>) </a:t>
            </a:r>
            <a:r>
              <a:rPr lang="ko-KR" altLang="en-US" sz="1100" i="1">
                <a:solidFill>
                  <a:srgbClr val="FF7876"/>
                </a:solidFill>
              </a:rPr>
              <a:t>각 세그먼트가 전송된 시간은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세그먼트의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응답시간은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9D6C9F-DB0C-43D4-91AB-D3D83F94B9D3}"/>
              </a:ext>
            </a:extLst>
          </p:cNvPr>
          <p:cNvSpPr/>
          <p:nvPr/>
        </p:nvSpPr>
        <p:spPr>
          <a:xfrm>
            <a:off x="2245022" y="2994509"/>
            <a:ext cx="707903" cy="15136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55D45-2E94-4999-835D-E09B9CBB73A5}"/>
              </a:ext>
            </a:extLst>
          </p:cNvPr>
          <p:cNvSpPr txBox="1"/>
          <p:nvPr/>
        </p:nvSpPr>
        <p:spPr>
          <a:xfrm>
            <a:off x="436096" y="4811076"/>
            <a:ext cx="2441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찾은 </a:t>
            </a:r>
            <a:r>
              <a:rPr lang="en-US" altLang="ko-KR" sz="1100"/>
              <a:t>5631782</a:t>
            </a:r>
            <a:r>
              <a:rPr lang="ko-KR" altLang="en-US" sz="1100"/>
              <a:t>세그먼트</a:t>
            </a:r>
            <a:endParaRPr lang="en-US" altLang="ko-KR" sz="1100"/>
          </a:p>
          <a:p>
            <a:endParaRPr lang="en-US" altLang="ko-KR" sz="1100"/>
          </a:p>
          <a:p>
            <a:r>
              <a:rPr lang="ko-KR" altLang="en-US" sz="1100"/>
              <a:t>이후 세그먼트는 동일한 세그먼트로 나온다</a:t>
            </a:r>
            <a:endParaRPr lang="en-US" altLang="ko-KR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980AF-5185-46CD-B365-197CEC82D18D}"/>
              </a:ext>
            </a:extLst>
          </p:cNvPr>
          <p:cNvSpPr txBox="1"/>
          <p:nvPr/>
        </p:nvSpPr>
        <p:spPr>
          <a:xfrm>
            <a:off x="717128" y="3749216"/>
            <a:ext cx="2441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POST </a:t>
            </a:r>
            <a:r>
              <a:rPr lang="ko-KR" altLang="en-US" sz="1100"/>
              <a:t>다음 세그먼트</a:t>
            </a:r>
            <a:endParaRPr lang="en-US" altLang="ko-KR" sz="110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FCC6EAF-3164-4210-B4B5-E93643607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9486" y="3739295"/>
            <a:ext cx="8570184" cy="2363909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689C541-F551-4D0F-8056-EA90E67F82F7}"/>
              </a:ext>
            </a:extLst>
          </p:cNvPr>
          <p:cNvSpPr/>
          <p:nvPr/>
        </p:nvSpPr>
        <p:spPr>
          <a:xfrm>
            <a:off x="4612116" y="5597295"/>
            <a:ext cx="624010" cy="15136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719B9F8-9264-41EC-80FA-83737B27490A}"/>
              </a:ext>
            </a:extLst>
          </p:cNvPr>
          <p:cNvSpPr/>
          <p:nvPr/>
        </p:nvSpPr>
        <p:spPr>
          <a:xfrm>
            <a:off x="4963059" y="5934605"/>
            <a:ext cx="624010" cy="151363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33379B35-CE0F-44F2-890C-B4521D215CDE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1937791" y="3141059"/>
            <a:ext cx="662796" cy="6081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9AA9B04-6AF9-401C-A328-7164BB17EE89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2025844" y="4933009"/>
            <a:ext cx="2586272" cy="739968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0B1496EB-50D6-4F99-8153-CB9CBC69710E}"/>
              </a:ext>
            </a:extLst>
          </p:cNvPr>
          <p:cNvCxnSpPr>
            <a:cxnSpLocks/>
          </p:cNvCxnSpPr>
          <p:nvPr/>
        </p:nvCxnSpPr>
        <p:spPr>
          <a:xfrm flipH="1" flipV="1">
            <a:off x="1774541" y="5405886"/>
            <a:ext cx="3188518" cy="604400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893586-0F0C-47EC-B7E3-89AA57C5DCB4}"/>
              </a:ext>
            </a:extLst>
          </p:cNvPr>
          <p:cNvSpPr txBox="1"/>
          <p:nvPr/>
        </p:nvSpPr>
        <p:spPr>
          <a:xfrm>
            <a:off x="6652470" y="2116423"/>
            <a:ext cx="517613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POST </a:t>
            </a:r>
            <a:r>
              <a:rPr lang="ko-KR" altLang="en-US" sz="1100"/>
              <a:t>다음 세그먼트를 찾았지만 다음에 대한 데이터는 찾을 수 없었습니다</a:t>
            </a:r>
            <a:r>
              <a:rPr lang="en-US" altLang="ko-KR" sz="1100"/>
              <a:t>.</a:t>
            </a:r>
          </a:p>
          <a:p>
            <a:r>
              <a:rPr lang="ko-KR" altLang="en-US" sz="1100"/>
              <a:t>그래서 </a:t>
            </a:r>
            <a:r>
              <a:rPr lang="en-US" altLang="ko-KR" sz="1100"/>
              <a:t>POST</a:t>
            </a:r>
            <a:r>
              <a:rPr lang="ko-KR" altLang="en-US" sz="1100"/>
              <a:t>에 있는 잘라낸 데이터들의 시작점들을 찾아서 조사해 보았습니다</a:t>
            </a:r>
            <a:r>
              <a:rPr lang="en-US" altLang="ko-KR" sz="1100"/>
              <a:t>.</a:t>
            </a:r>
          </a:p>
          <a:p>
            <a:r>
              <a:rPr lang="en-US" altLang="ko-KR" sz="1100"/>
              <a:t>POST </a:t>
            </a:r>
            <a:r>
              <a:rPr lang="ko-KR" altLang="en-US" sz="1100"/>
              <a:t>이전에 데이터 전송 후 </a:t>
            </a:r>
            <a:r>
              <a:rPr lang="en-US" altLang="ko-KR" sz="1100"/>
              <a:t>POST</a:t>
            </a:r>
            <a:r>
              <a:rPr lang="ko-KR" altLang="en-US" sz="1100"/>
              <a:t>를 보낸것으로 추측됩니다</a:t>
            </a:r>
            <a:r>
              <a:rPr lang="en-US" altLang="ko-KR" sz="1100"/>
              <a:t>.</a:t>
            </a:r>
            <a:r>
              <a:rPr lang="ko-KR" altLang="en-US" sz="1100"/>
              <a:t> </a:t>
            </a:r>
            <a:endParaRPr lang="en-US" altLang="ko-KR" sz="1100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5724EFA5-9A23-43B2-A374-3DD85C3B5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659" y="2779677"/>
            <a:ext cx="24955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7910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HTTP POST</a:t>
            </a:r>
            <a:r>
              <a:rPr lang="ko-KR" altLang="en-US" sz="1100" i="1">
                <a:solidFill>
                  <a:srgbClr val="FF7876"/>
                </a:solidFill>
              </a:rPr>
              <a:t>를 갖는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세그먼트를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연결 첫번째 세그먼트로 간주하고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이 첫 세그먼트부터 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 순서번호는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클라이언트에서 서버로 업로드 되는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개의 세그먼트</a:t>
            </a:r>
            <a:r>
              <a:rPr lang="en-US" altLang="ko-KR" sz="1100" i="1">
                <a:solidFill>
                  <a:srgbClr val="FF7876"/>
                </a:solidFill>
              </a:rPr>
              <a:t>) </a:t>
            </a:r>
            <a:r>
              <a:rPr lang="ko-KR" altLang="en-US" sz="1100" i="1">
                <a:solidFill>
                  <a:srgbClr val="FF7876"/>
                </a:solidFill>
              </a:rPr>
              <a:t>각 세그먼트가 전송된 시간은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세그먼트의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응답시간은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9EAD734-4DC6-40D3-A207-E994C1125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96" y="1583555"/>
            <a:ext cx="4665265" cy="2814313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150DEBA-32A1-43C0-808E-78A45A4E3CBE}"/>
              </a:ext>
            </a:extLst>
          </p:cNvPr>
          <p:cNvCxnSpPr>
            <a:cxnSpLocks/>
          </p:cNvCxnSpPr>
          <p:nvPr/>
        </p:nvCxnSpPr>
        <p:spPr>
          <a:xfrm>
            <a:off x="1034859" y="3817756"/>
            <a:ext cx="0" cy="8968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9D6C9F-DB0C-43D4-91AB-D3D83F94B9D3}"/>
              </a:ext>
            </a:extLst>
          </p:cNvPr>
          <p:cNvSpPr/>
          <p:nvPr/>
        </p:nvSpPr>
        <p:spPr>
          <a:xfrm>
            <a:off x="1034859" y="3054358"/>
            <a:ext cx="4066502" cy="1343479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FC55D45-2E94-4999-835D-E09B9CBB73A5}"/>
              </a:ext>
            </a:extLst>
          </p:cNvPr>
          <p:cNvSpPr txBox="1"/>
          <p:nvPr/>
        </p:nvSpPr>
        <p:spPr>
          <a:xfrm>
            <a:off x="436096" y="4811076"/>
            <a:ext cx="2441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POST</a:t>
            </a:r>
            <a:r>
              <a:rPr lang="ko-KR" altLang="en-US" sz="1100"/>
              <a:t>에서 찾은 정보</a:t>
            </a:r>
            <a:endParaRPr lang="en-US" altLang="ko-KR" sz="1100"/>
          </a:p>
          <a:p>
            <a:r>
              <a:rPr lang="ko-KR" altLang="en-US" sz="1100"/>
              <a:t>파일을 나눈 이후 첫 </a:t>
            </a:r>
            <a:r>
              <a:rPr lang="en-US" altLang="ko-KR" sz="1100"/>
              <a:t>6</a:t>
            </a:r>
            <a:r>
              <a:rPr lang="ko-KR" altLang="en-US" sz="1100"/>
              <a:t>개 세그먼트</a:t>
            </a:r>
            <a:endParaRPr lang="en-US" altLang="ko-KR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980AF-5185-46CD-B365-197CEC82D18D}"/>
              </a:ext>
            </a:extLst>
          </p:cNvPr>
          <p:cNvSpPr txBox="1"/>
          <p:nvPr/>
        </p:nvSpPr>
        <p:spPr>
          <a:xfrm>
            <a:off x="6809544" y="5143641"/>
            <a:ext cx="399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첫번째 세그먼트에 대한 내용과 일치한다</a:t>
            </a:r>
            <a:endParaRPr lang="en-US" altLang="ko-KR" sz="1100"/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37E6E43D-F1F0-43EF-A2E2-359385F99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2411" y="1583554"/>
            <a:ext cx="5112945" cy="3409864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DE129B-2782-493A-A674-16E0D92FF1BA}"/>
              </a:ext>
            </a:extLst>
          </p:cNvPr>
          <p:cNvCxnSpPr>
            <a:cxnSpLocks/>
          </p:cNvCxnSpPr>
          <p:nvPr/>
        </p:nvCxnSpPr>
        <p:spPr>
          <a:xfrm>
            <a:off x="4433798" y="3164813"/>
            <a:ext cx="2118004" cy="93740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그림 22">
            <a:extLst>
              <a:ext uri="{FF2B5EF4-FFF2-40B4-BE49-F238E27FC236}">
                <a16:creationId xmlns:a16="http://schemas.microsoft.com/office/drawing/2014/main" id="{7AC9DB45-E274-4ED2-9ED1-F43BD508C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6666" y="4416583"/>
            <a:ext cx="2780719" cy="2338623"/>
          </a:xfrm>
          <a:prstGeom prst="rect">
            <a:avLst/>
          </a:prstGeom>
        </p:spPr>
      </p:pic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5599EC7A-9438-4736-8641-24E42F20E7D3}"/>
              </a:ext>
            </a:extLst>
          </p:cNvPr>
          <p:cNvCxnSpPr>
            <a:cxnSpLocks/>
          </p:cNvCxnSpPr>
          <p:nvPr/>
        </p:nvCxnSpPr>
        <p:spPr>
          <a:xfrm flipV="1">
            <a:off x="4865615" y="4639112"/>
            <a:ext cx="1778466" cy="2046914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05941A3-D2C2-4DFE-A039-913F15074743}"/>
              </a:ext>
            </a:extLst>
          </p:cNvPr>
          <p:cNvCxnSpPr>
            <a:cxnSpLocks/>
          </p:cNvCxnSpPr>
          <p:nvPr/>
        </p:nvCxnSpPr>
        <p:spPr>
          <a:xfrm>
            <a:off x="1187259" y="3970156"/>
            <a:ext cx="0" cy="896857"/>
          </a:xfrm>
          <a:prstGeom prst="straightConnector1">
            <a:avLst/>
          </a:prstGeom>
          <a:ln w="12700">
            <a:solidFill>
              <a:srgbClr val="FF78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9642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그림 34">
            <a:extLst>
              <a:ext uri="{FF2B5EF4-FFF2-40B4-BE49-F238E27FC236}">
                <a16:creationId xmlns:a16="http://schemas.microsoft.com/office/drawing/2014/main" id="{F5197AE9-2BBB-4E30-A26B-7A87AFEB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3474"/>
            <a:ext cx="12192000" cy="2207491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3F15C60C-17FE-422D-AFCF-73C75A021362}"/>
              </a:ext>
            </a:extLst>
          </p:cNvPr>
          <p:cNvSpPr/>
          <p:nvPr/>
        </p:nvSpPr>
        <p:spPr>
          <a:xfrm>
            <a:off x="3697172" y="332194"/>
            <a:ext cx="471376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3200" b="1" i="1" kern="0">
                <a:solidFill>
                  <a:srgbClr val="FF7876"/>
                </a:solidFill>
              </a:rPr>
              <a:t>Q5</a:t>
            </a:r>
            <a:endParaRPr lang="en-US" altLang="ko-KR" sz="3200" b="1" i="1" kern="0" dirty="0">
              <a:solidFill>
                <a:srgbClr val="FF7876"/>
              </a:solidFill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40134F4-F272-426A-B50B-8075427DF501}"/>
              </a:ext>
            </a:extLst>
          </p:cNvPr>
          <p:cNvCxnSpPr>
            <a:cxnSpLocks/>
          </p:cNvCxnSpPr>
          <p:nvPr/>
        </p:nvCxnSpPr>
        <p:spPr>
          <a:xfrm>
            <a:off x="843148" y="847713"/>
            <a:ext cx="482781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55EBD739-0979-4546-8E6B-9CA8052FC540}"/>
              </a:ext>
            </a:extLst>
          </p:cNvPr>
          <p:cNvCxnSpPr>
            <a:cxnSpLocks/>
          </p:cNvCxnSpPr>
          <p:nvPr/>
        </p:nvCxnSpPr>
        <p:spPr>
          <a:xfrm flipH="1">
            <a:off x="6459523" y="847712"/>
            <a:ext cx="4813053" cy="1"/>
          </a:xfrm>
          <a:prstGeom prst="line">
            <a:avLst/>
          </a:prstGeom>
          <a:ln w="6350">
            <a:solidFill>
              <a:srgbClr val="FF7876"/>
            </a:solidFill>
            <a:prstDash val="sysDash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18154B9-4F65-4277-8C17-63D9702FC25F}"/>
              </a:ext>
            </a:extLst>
          </p:cNvPr>
          <p:cNvSpPr txBox="1"/>
          <p:nvPr/>
        </p:nvSpPr>
        <p:spPr>
          <a:xfrm>
            <a:off x="765146" y="963122"/>
            <a:ext cx="105074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HTTP POST</a:t>
            </a:r>
            <a:r>
              <a:rPr lang="ko-KR" altLang="en-US" sz="1100" i="1">
                <a:solidFill>
                  <a:srgbClr val="FF7876"/>
                </a:solidFill>
              </a:rPr>
              <a:t>를 갖는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세그먼트를 </a:t>
            </a:r>
            <a:r>
              <a:rPr lang="en-US" altLang="ko-KR" sz="1100" i="1">
                <a:solidFill>
                  <a:srgbClr val="FF7876"/>
                </a:solidFill>
              </a:rPr>
              <a:t>TCP </a:t>
            </a:r>
            <a:r>
              <a:rPr lang="ko-KR" altLang="en-US" sz="1100" i="1">
                <a:solidFill>
                  <a:srgbClr val="FF7876"/>
                </a:solidFill>
              </a:rPr>
              <a:t>연결 첫번째 세그먼트로 간주하고</a:t>
            </a:r>
            <a:r>
              <a:rPr lang="en-US" altLang="ko-KR" sz="1100" i="1">
                <a:solidFill>
                  <a:srgbClr val="FF7876"/>
                </a:solidFill>
              </a:rPr>
              <a:t>, </a:t>
            </a:r>
            <a:r>
              <a:rPr lang="ko-KR" altLang="en-US" sz="1100" i="1">
                <a:solidFill>
                  <a:srgbClr val="FF7876"/>
                </a:solidFill>
              </a:rPr>
              <a:t>이 첫 세그먼트부터 처음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 세그먼트 순서번호는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</a:p>
          <a:p>
            <a:pPr algn="ctr"/>
            <a:r>
              <a:rPr lang="en-US" altLang="ko-KR" sz="1100" i="1">
                <a:solidFill>
                  <a:srgbClr val="FF7876"/>
                </a:solidFill>
              </a:rPr>
              <a:t>(</a:t>
            </a:r>
            <a:r>
              <a:rPr lang="ko-KR" altLang="en-US" sz="1100" i="1">
                <a:solidFill>
                  <a:srgbClr val="FF7876"/>
                </a:solidFill>
              </a:rPr>
              <a:t>클라이언트에서 서버로 업로드 되는 </a:t>
            </a:r>
            <a:r>
              <a:rPr lang="en-US" altLang="ko-KR" sz="1100" i="1">
                <a:solidFill>
                  <a:srgbClr val="FF7876"/>
                </a:solidFill>
              </a:rPr>
              <a:t>6</a:t>
            </a:r>
            <a:r>
              <a:rPr lang="ko-KR" altLang="en-US" sz="1100" i="1">
                <a:solidFill>
                  <a:srgbClr val="FF7876"/>
                </a:solidFill>
              </a:rPr>
              <a:t>개의 세그먼트</a:t>
            </a:r>
            <a:r>
              <a:rPr lang="en-US" altLang="ko-KR" sz="1100" i="1">
                <a:solidFill>
                  <a:srgbClr val="FF7876"/>
                </a:solidFill>
              </a:rPr>
              <a:t>) </a:t>
            </a:r>
            <a:r>
              <a:rPr lang="ko-KR" altLang="en-US" sz="1100" i="1">
                <a:solidFill>
                  <a:srgbClr val="FF7876"/>
                </a:solidFill>
              </a:rPr>
              <a:t>각 세그먼트가 전송된 시간은</a:t>
            </a:r>
            <a:r>
              <a:rPr lang="en-US" altLang="ko-KR" sz="1100" i="1">
                <a:solidFill>
                  <a:srgbClr val="FF7876"/>
                </a:solidFill>
              </a:rPr>
              <a:t>? </a:t>
            </a:r>
            <a:r>
              <a:rPr lang="ko-KR" altLang="en-US" sz="1100" i="1">
                <a:solidFill>
                  <a:srgbClr val="FF7876"/>
                </a:solidFill>
              </a:rPr>
              <a:t>각 세그먼트의 </a:t>
            </a:r>
            <a:r>
              <a:rPr lang="en-US" altLang="ko-KR" sz="1100" i="1">
                <a:solidFill>
                  <a:srgbClr val="FF7876"/>
                </a:solidFill>
              </a:rPr>
              <a:t>ACK </a:t>
            </a:r>
            <a:r>
              <a:rPr lang="ko-KR" altLang="en-US" sz="1100" i="1">
                <a:solidFill>
                  <a:srgbClr val="FF7876"/>
                </a:solidFill>
              </a:rPr>
              <a:t>응답시간은</a:t>
            </a:r>
            <a:r>
              <a:rPr lang="en-US" altLang="ko-KR" sz="1100" i="1">
                <a:solidFill>
                  <a:srgbClr val="FF7876"/>
                </a:solidFill>
              </a:rPr>
              <a:t>?</a:t>
            </a:r>
            <a:endParaRPr lang="ko-KR" altLang="en-US" sz="1100" i="1" dirty="0">
              <a:solidFill>
                <a:srgbClr val="FF7876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9D6C9F-DB0C-43D4-91AB-D3D83F94B9D3}"/>
              </a:ext>
            </a:extLst>
          </p:cNvPr>
          <p:cNvSpPr/>
          <p:nvPr/>
        </p:nvSpPr>
        <p:spPr>
          <a:xfrm>
            <a:off x="184558" y="1456855"/>
            <a:ext cx="11786532" cy="338390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5D980AF-5185-46CD-B365-197CEC82D18D}"/>
              </a:ext>
            </a:extLst>
          </p:cNvPr>
          <p:cNvSpPr txBox="1"/>
          <p:nvPr/>
        </p:nvSpPr>
        <p:spPr>
          <a:xfrm>
            <a:off x="4802937" y="3672256"/>
            <a:ext cx="25861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PC</a:t>
            </a:r>
            <a:r>
              <a:rPr lang="ko-KR" altLang="en-US" sz="1100"/>
              <a:t> </a:t>
            </a:r>
            <a:r>
              <a:rPr lang="en-US" altLang="ko-KR" sz="1100"/>
              <a:t>-&gt; </a:t>
            </a:r>
            <a:r>
              <a:rPr lang="ko-KR" altLang="en-US" sz="1100"/>
              <a:t>서버로 보낸 처음 </a:t>
            </a:r>
            <a:r>
              <a:rPr lang="en-US" altLang="ko-KR" sz="1100"/>
              <a:t>6</a:t>
            </a:r>
            <a:r>
              <a:rPr lang="ko-KR" altLang="en-US" sz="1100"/>
              <a:t>개 세그먼트</a:t>
            </a:r>
            <a:endParaRPr lang="en-US" altLang="ko-KR" sz="110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40235C4-1281-4A2A-8460-3FCA2CD130E5}"/>
              </a:ext>
            </a:extLst>
          </p:cNvPr>
          <p:cNvSpPr/>
          <p:nvPr/>
        </p:nvSpPr>
        <p:spPr>
          <a:xfrm>
            <a:off x="202734" y="1998117"/>
            <a:ext cx="11786532" cy="18302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440AC7F-27FF-4E42-A377-1355C602C7C2}"/>
              </a:ext>
            </a:extLst>
          </p:cNvPr>
          <p:cNvSpPr/>
          <p:nvPr/>
        </p:nvSpPr>
        <p:spPr>
          <a:xfrm>
            <a:off x="202734" y="2384760"/>
            <a:ext cx="11989266" cy="17684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4AE737B-535F-44AD-825D-FF4B0DE35AE2}"/>
              </a:ext>
            </a:extLst>
          </p:cNvPr>
          <p:cNvSpPr/>
          <p:nvPr/>
        </p:nvSpPr>
        <p:spPr>
          <a:xfrm>
            <a:off x="202734" y="2905364"/>
            <a:ext cx="11617354" cy="17684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F86423-36DF-4CCE-AEC4-40C765EA4237}"/>
              </a:ext>
            </a:extLst>
          </p:cNvPr>
          <p:cNvSpPr/>
          <p:nvPr/>
        </p:nvSpPr>
        <p:spPr>
          <a:xfrm>
            <a:off x="192947" y="3288810"/>
            <a:ext cx="11617354" cy="176841"/>
          </a:xfrm>
          <a:prstGeom prst="rect">
            <a:avLst/>
          </a:prstGeom>
          <a:noFill/>
          <a:ln>
            <a:solidFill>
              <a:srgbClr val="FF78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0" name="표 11">
            <a:extLst>
              <a:ext uri="{FF2B5EF4-FFF2-40B4-BE49-F238E27FC236}">
                <a16:creationId xmlns:a16="http://schemas.microsoft.com/office/drawing/2014/main" id="{55AC0CDB-2F46-4098-B582-BC117F670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214948"/>
              </p:ext>
            </p:extLst>
          </p:nvPr>
        </p:nvGraphicFramePr>
        <p:xfrm>
          <a:off x="2133365" y="3989586"/>
          <a:ext cx="8127999" cy="25958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78949">
                  <a:extLst>
                    <a:ext uri="{9D8B030D-6E8A-4147-A177-3AD203B41FA5}">
                      <a16:colId xmlns:a16="http://schemas.microsoft.com/office/drawing/2014/main" val="1098377774"/>
                    </a:ext>
                  </a:extLst>
                </a:gridCol>
                <a:gridCol w="3422708">
                  <a:extLst>
                    <a:ext uri="{9D8B030D-6E8A-4147-A177-3AD203B41FA5}">
                      <a16:colId xmlns:a16="http://schemas.microsoft.com/office/drawing/2014/main" val="1167929974"/>
                    </a:ext>
                  </a:extLst>
                </a:gridCol>
                <a:gridCol w="3726342">
                  <a:extLst>
                    <a:ext uri="{9D8B030D-6E8A-4147-A177-3AD203B41FA5}">
                      <a16:colId xmlns:a16="http://schemas.microsoft.com/office/drawing/2014/main" val="1567735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프레임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순서번호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/>
                        <a:t>다음 순서번호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485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436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44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43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2593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04637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33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8888705"/>
                  </a:ext>
                </a:extLst>
              </a:tr>
            </a:tbl>
          </a:graphicData>
        </a:graphic>
      </p:graphicFrame>
      <p:pic>
        <p:nvPicPr>
          <p:cNvPr id="12" name="그림 11">
            <a:extLst>
              <a:ext uri="{FF2B5EF4-FFF2-40B4-BE49-F238E27FC236}">
                <a16:creationId xmlns:a16="http://schemas.microsoft.com/office/drawing/2014/main" id="{D03FED37-06F4-4A3E-83EF-ECB0EF30E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879" y="4482347"/>
            <a:ext cx="1466850" cy="18097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6F0A3605-D900-4C11-982F-1EA018A023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9374" y="4438005"/>
            <a:ext cx="2143125" cy="219075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BB4B26A3-E59C-4232-ABD4-533FC6FD20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0391" y="4850434"/>
            <a:ext cx="1647825" cy="190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130C816-07A6-4771-ADC6-E8E6106D1A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39374" y="4803896"/>
            <a:ext cx="2181225" cy="219075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A0D61672-77DA-49A9-B693-D688B84435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32765" y="5195702"/>
            <a:ext cx="1743075" cy="209550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97BED568-F00B-4585-ABF6-E57EB7EE86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39374" y="5214752"/>
            <a:ext cx="2200275" cy="19050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115716F5-BB7D-48E2-B0FC-833854E039A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32765" y="5579531"/>
            <a:ext cx="1724025" cy="209550"/>
          </a:xfrm>
          <a:prstGeom prst="rect">
            <a:avLst/>
          </a:prstGeom>
        </p:spPr>
      </p:pic>
      <p:pic>
        <p:nvPicPr>
          <p:cNvPr id="28" name="그림 27">
            <a:extLst>
              <a:ext uri="{FF2B5EF4-FFF2-40B4-BE49-F238E27FC236}">
                <a16:creationId xmlns:a16="http://schemas.microsoft.com/office/drawing/2014/main" id="{9F06CAD1-10CE-4BBA-B5A4-91CC5F08358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9374" y="5579531"/>
            <a:ext cx="2190750" cy="1905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A678B958-ADC7-4F56-A266-3E7EF05AA2B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32765" y="5922788"/>
            <a:ext cx="1743075" cy="200025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41EDFA4F-2B01-4665-980A-4B1C03B5790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39374" y="5922788"/>
            <a:ext cx="2209800" cy="2381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1B9DB08E-195C-477A-B709-898435CD7C5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61340" y="6306617"/>
            <a:ext cx="1714500" cy="180975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DE2D83AE-A716-4DCB-8F05-FB54B044554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377474" y="6306617"/>
            <a:ext cx="2171700" cy="1809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C4DB409-9F3E-4975-A663-300500381695}"/>
              </a:ext>
            </a:extLst>
          </p:cNvPr>
          <p:cNvSpPr txBox="1"/>
          <p:nvPr/>
        </p:nvSpPr>
        <p:spPr>
          <a:xfrm>
            <a:off x="5340116" y="6585466"/>
            <a:ext cx="17144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/>
              <a:t>앞 </a:t>
            </a:r>
            <a:r>
              <a:rPr lang="en-US" altLang="ko-KR" sz="1100"/>
              <a:t>6</a:t>
            </a:r>
            <a:r>
              <a:rPr lang="ko-KR" altLang="en-US" sz="1100"/>
              <a:t>개의 각 순서번호</a:t>
            </a:r>
            <a:endParaRPr lang="en-US" altLang="ko-KR" sz="1100"/>
          </a:p>
        </p:txBody>
      </p:sp>
    </p:spTree>
    <p:extLst>
      <p:ext uri="{BB962C8B-B14F-4D97-AF65-F5344CB8AC3E}">
        <p14:creationId xmlns:p14="http://schemas.microsoft.com/office/powerpoint/2010/main" val="3182714235"/>
      </p:ext>
    </p:extLst>
  </p:cSld>
  <p:clrMapOvr>
    <a:masterClrMapping/>
  </p:clrMapOvr>
</p:sld>
</file>

<file path=ppt/theme/theme1.xml><?xml version="1.0" encoding="utf-8"?>
<a:theme xmlns:a="http://schemas.openxmlformats.org/drawingml/2006/main" name="1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4951</TotalTime>
  <Words>1157</Words>
  <Application>Microsoft Office PowerPoint</Application>
  <PresentationFormat>와이드스크린</PresentationFormat>
  <Paragraphs>185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5" baseType="lpstr">
      <vt:lpstr>Arial</vt:lpstr>
      <vt:lpstr>맑은 고딕</vt:lpstr>
      <vt:lpstr>13_Office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희령</cp:lastModifiedBy>
  <cp:revision>317</cp:revision>
  <dcterms:created xsi:type="dcterms:W3CDTF">2020-09-01T02:41:10Z</dcterms:created>
  <dcterms:modified xsi:type="dcterms:W3CDTF">2020-10-27T07:18:43Z</dcterms:modified>
</cp:coreProperties>
</file>