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6" r:id="rId3"/>
    <p:sldId id="294" r:id="rId4"/>
    <p:sldId id="289" r:id="rId5"/>
    <p:sldId id="290" r:id="rId6"/>
    <p:sldId id="291" r:id="rId7"/>
    <p:sldId id="292" r:id="rId8"/>
    <p:sldId id="295" r:id="rId9"/>
    <p:sldId id="293" r:id="rId10"/>
    <p:sldId id="296" r:id="rId11"/>
    <p:sldId id="297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258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876"/>
    <a:srgbClr val="13A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1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56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26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83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68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46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09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21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97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19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57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27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http://www.yahoo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1148943" y="2335256"/>
            <a:ext cx="6217682" cy="187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800" b="1" i="1" kern="0" dirty="0">
                <a:solidFill>
                  <a:srgbClr val="FF7876"/>
                </a:solidFill>
              </a:rPr>
              <a:t>컴퓨터 네트워크</a:t>
            </a:r>
            <a:endParaRPr lang="en-US" altLang="ko-KR" sz="4800" b="1" i="1" kern="0" dirty="0">
              <a:solidFill>
                <a:srgbClr val="FF7876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b="1" i="1" kern="0" dirty="0">
                <a:solidFill>
                  <a:srgbClr val="FF7876"/>
                </a:solidFill>
              </a:rPr>
              <a:t>Computer</a:t>
            </a:r>
            <a:r>
              <a:rPr lang="ko-KR" altLang="en-US" sz="1200" b="1" i="1" kern="0" dirty="0">
                <a:solidFill>
                  <a:srgbClr val="FF7876"/>
                </a:solidFill>
              </a:rPr>
              <a:t> </a:t>
            </a:r>
            <a:r>
              <a:rPr lang="en-US" altLang="ko-KR" sz="1200" b="1" i="1" kern="0" dirty="0">
                <a:solidFill>
                  <a:srgbClr val="FF7876"/>
                </a:solidFill>
              </a:rPr>
              <a:t>Network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i="1" kern="0">
                <a:solidFill>
                  <a:schemeClr val="tx1">
                    <a:lumMod val="75000"/>
                    <a:lumOff val="25000"/>
                  </a:schemeClr>
                </a:solidFill>
              </a:rPr>
              <a:t>실습 과제 </a:t>
            </a:r>
            <a:r>
              <a:rPr lang="en-US" altLang="ko-KR" sz="2000" b="1" i="1" kern="0">
                <a:solidFill>
                  <a:schemeClr val="tx1">
                    <a:lumMod val="75000"/>
                    <a:lumOff val="25000"/>
                  </a:schemeClr>
                </a:solidFill>
              </a:rPr>
              <a:t>5-2 PingPlotter</a:t>
            </a:r>
            <a:endParaRPr lang="en-US" altLang="ko-KR" sz="20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5D7167F-D16F-476D-AC1C-5B30B6667C0C}"/>
              </a:ext>
            </a:extLst>
          </p:cNvPr>
          <p:cNvSpPr/>
          <p:nvPr/>
        </p:nvSpPr>
        <p:spPr>
          <a:xfrm>
            <a:off x="7737278" y="3065276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FF7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ko-KR" altLang="en-US" sz="1600" b="1">
                <a:solidFill>
                  <a:prstClr val="white"/>
                </a:solidFill>
              </a:rPr>
              <a:t>컴퓨터 공학과</a:t>
            </a:r>
            <a:endParaRPr lang="en-US" altLang="ko-KR" sz="1600" b="1">
              <a:solidFill>
                <a:prstClr val="white"/>
              </a:solidFill>
            </a:endParaRPr>
          </a:p>
          <a:p>
            <a:pPr lvl="1" algn="ctr">
              <a:defRPr/>
            </a:pPr>
            <a:r>
              <a:rPr lang="en-US" altLang="ko-KR" sz="1600" b="1">
                <a:solidFill>
                  <a:prstClr val="white"/>
                </a:solidFill>
              </a:rPr>
              <a:t>20164091 / </a:t>
            </a:r>
            <a:r>
              <a:rPr lang="ko-KR" altLang="en-US" sz="1600" b="1">
                <a:solidFill>
                  <a:prstClr val="white"/>
                </a:solidFill>
              </a:rPr>
              <a:t>송희령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5E69EAC-99DA-41CE-A22E-A1B15545006F}"/>
              </a:ext>
            </a:extLst>
          </p:cNvPr>
          <p:cNvSpPr/>
          <p:nvPr/>
        </p:nvSpPr>
        <p:spPr>
          <a:xfrm>
            <a:off x="7845228" y="3158999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DC122B8-2644-4C3A-8348-761D38B1F7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514" y="3243993"/>
            <a:ext cx="386447" cy="38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03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Q6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이</a:t>
            </a:r>
            <a:r>
              <a:rPr lang="en-US" altLang="ko-KR" sz="1100" i="1">
                <a:solidFill>
                  <a:srgbClr val="FF7876"/>
                </a:solidFill>
              </a:rPr>
              <a:t> </a:t>
            </a:r>
            <a:r>
              <a:rPr lang="ko-KR" altLang="en-US" sz="1100" i="1">
                <a:solidFill>
                  <a:srgbClr val="FF7876"/>
                </a:solidFill>
              </a:rPr>
              <a:t>메세지들</a:t>
            </a:r>
            <a:r>
              <a:rPr lang="en-US" altLang="ko-KR" sz="1100" i="1">
                <a:solidFill>
                  <a:srgbClr val="FF7876"/>
                </a:solidFill>
              </a:rPr>
              <a:t> </a:t>
            </a:r>
            <a:r>
              <a:rPr lang="ko-KR" altLang="en-US" sz="1100" i="1">
                <a:solidFill>
                  <a:srgbClr val="FF7876"/>
                </a:solidFill>
              </a:rPr>
              <a:t>중에서 고정된 필드와 변경된 필드를 기술하고</a:t>
            </a:r>
            <a:r>
              <a:rPr lang="en-US" altLang="ko-KR" sz="1100" i="1">
                <a:solidFill>
                  <a:srgbClr val="FF7876"/>
                </a:solidFill>
              </a:rPr>
              <a:t>, </a:t>
            </a:r>
            <a:r>
              <a:rPr lang="ko-KR" altLang="en-US" sz="1100" i="1">
                <a:solidFill>
                  <a:srgbClr val="FF7876"/>
                </a:solidFill>
              </a:rPr>
              <a:t>그 이유를 설명하라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3B7C8D5-0F27-4349-A464-FB62E2297B21}"/>
              </a:ext>
            </a:extLst>
          </p:cNvPr>
          <p:cNvSpPr/>
          <p:nvPr/>
        </p:nvSpPr>
        <p:spPr>
          <a:xfrm>
            <a:off x="5525548" y="3429000"/>
            <a:ext cx="5925423" cy="48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변경된 필드는 </a:t>
            </a:r>
            <a:r>
              <a:rPr lang="en-US" altLang="ko-KR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</a:t>
            </a:r>
            <a:r>
              <a:rPr lang="ko-KR" alt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번문제에서 제시한 </a:t>
            </a:r>
            <a:r>
              <a:rPr lang="en-US" altLang="ko-KR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Identification</a:t>
            </a:r>
            <a:r>
              <a:rPr lang="ko-KR" alt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과 </a:t>
            </a:r>
            <a:r>
              <a:rPr lang="en-US" altLang="ko-KR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TTL </a:t>
            </a:r>
            <a:r>
              <a:rPr lang="ko-KR" alt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입니다</a:t>
            </a:r>
            <a:r>
              <a:rPr lang="en-US" altLang="ko-KR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ko-KR" alt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이외 필드는 변경되지 않음을 확인할 수 있었습니다</a:t>
            </a:r>
            <a:r>
              <a:rPr lang="en-US" altLang="ko-KR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endParaRPr lang="en-US" altLang="ko-KR" sz="10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sz="1000">
                <a:solidFill>
                  <a:srgbClr val="000000"/>
                </a:solidFill>
                <a:latin typeface="Arial" panose="020B0604020202020204" pitchFamily="34" charset="0"/>
              </a:rPr>
              <a:t>TTL</a:t>
            </a:r>
            <a:r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t>의 경우</a:t>
            </a:r>
            <a:r>
              <a:rPr lang="en-US" altLang="ko-KR" sz="100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t>핑플로터에서 목적지까지 패킷을 보낼때</a:t>
            </a:r>
            <a:r>
              <a:rPr lang="en-US" altLang="ko-KR" sz="100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t>패킷의 생존시간을 </a:t>
            </a:r>
            <a:r>
              <a:rPr lang="en-US" altLang="ko-KR" sz="10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t>씩 늘려가면서 보냅니다</a:t>
            </a:r>
            <a:r>
              <a:rPr lang="en-US" altLang="ko-KR" sz="100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t>생존시간이 만료되면 그 라우터에서 보내주는 패킷을 분석해서 시간</a:t>
            </a:r>
            <a:r>
              <a:rPr lang="en-US" altLang="ko-KR" sz="1000">
                <a:solidFill>
                  <a:srgbClr val="000000"/>
                </a:solidFill>
                <a:latin typeface="Arial" panose="020B0604020202020204" pitchFamily="34" charset="0"/>
              </a:rPr>
              <a:t>/</a:t>
            </a:r>
            <a:r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t>경로를 계산합니다</a:t>
            </a:r>
            <a:r>
              <a:rPr lang="en-US" altLang="ko-KR" sz="100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t>그러기에 </a:t>
            </a:r>
            <a:r>
              <a:rPr lang="en-US" altLang="ko-KR" sz="10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t>씩 증가시켜 보냅니다</a:t>
            </a:r>
            <a:r>
              <a:rPr lang="en-US" altLang="ko-KR" sz="100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algn="l"/>
            <a:endParaRPr lang="en-US" altLang="ko-KR" sz="10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04F441E-FD08-4F4D-B3F7-4B74B6902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95" y="1252022"/>
            <a:ext cx="4718065" cy="168825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B071CF7-86C4-4BC6-809E-AB1817CD2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45" y="3080745"/>
            <a:ext cx="4718065" cy="171703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FC0D135-F156-4AC9-8477-745FEA29F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997" y="4938248"/>
            <a:ext cx="4695562" cy="171703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3688FCE-24EF-4387-9383-E0AF06C561D0}"/>
              </a:ext>
            </a:extLst>
          </p:cNvPr>
          <p:cNvSpPr/>
          <p:nvPr/>
        </p:nvSpPr>
        <p:spPr>
          <a:xfrm>
            <a:off x="373726" y="2539996"/>
            <a:ext cx="842678" cy="102536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9A36FE-EFBF-42A0-B7AB-7CAD0662B8B8}"/>
              </a:ext>
            </a:extLst>
          </p:cNvPr>
          <p:cNvSpPr/>
          <p:nvPr/>
        </p:nvSpPr>
        <p:spPr>
          <a:xfrm>
            <a:off x="390504" y="4387620"/>
            <a:ext cx="842678" cy="102536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BE8AC7B-FA28-4FFB-9416-651FCBCFE943}"/>
              </a:ext>
            </a:extLst>
          </p:cNvPr>
          <p:cNvSpPr/>
          <p:nvPr/>
        </p:nvSpPr>
        <p:spPr>
          <a:xfrm>
            <a:off x="405031" y="6234596"/>
            <a:ext cx="842678" cy="102536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A84BBE2-65A6-448B-A1C7-9E74D2AE0704}"/>
              </a:ext>
            </a:extLst>
          </p:cNvPr>
          <p:cNvSpPr/>
          <p:nvPr/>
        </p:nvSpPr>
        <p:spPr>
          <a:xfrm>
            <a:off x="405030" y="5637078"/>
            <a:ext cx="1172099" cy="102536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0F2DC25-BD36-4A2D-A2E5-F4B791875CB5}"/>
              </a:ext>
            </a:extLst>
          </p:cNvPr>
          <p:cNvSpPr/>
          <p:nvPr/>
        </p:nvSpPr>
        <p:spPr>
          <a:xfrm>
            <a:off x="398893" y="3781113"/>
            <a:ext cx="1172099" cy="102536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B5C417E-5238-400A-AD18-27F62E3BCA99}"/>
              </a:ext>
            </a:extLst>
          </p:cNvPr>
          <p:cNvSpPr/>
          <p:nvPr/>
        </p:nvSpPr>
        <p:spPr>
          <a:xfrm>
            <a:off x="390504" y="1942478"/>
            <a:ext cx="1172099" cy="102536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68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Q7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식별자 필드</a:t>
            </a:r>
            <a:r>
              <a:rPr lang="en-US" altLang="ko-KR" sz="1100" i="1">
                <a:solidFill>
                  <a:srgbClr val="FF7876"/>
                </a:solidFill>
              </a:rPr>
              <a:t>(Identification field)</a:t>
            </a:r>
            <a:r>
              <a:rPr lang="ko-KR" altLang="en-US" sz="1100" i="1">
                <a:solidFill>
                  <a:srgbClr val="FF7876"/>
                </a:solidFill>
              </a:rPr>
              <a:t>의 값의 패턴을 설명하라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3B7C8D5-0F27-4349-A464-FB62E2297B21}"/>
              </a:ext>
            </a:extLst>
          </p:cNvPr>
          <p:cNvSpPr/>
          <p:nvPr/>
        </p:nvSpPr>
        <p:spPr>
          <a:xfrm>
            <a:off x="5525548" y="3429000"/>
            <a:ext cx="5925423" cy="48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t>식별자 필드 역시 </a:t>
            </a:r>
            <a:r>
              <a:rPr lang="en-US" altLang="ko-KR" sz="10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t>씩 증가함을 볼 수 있습니다</a:t>
            </a:r>
            <a:r>
              <a:rPr lang="en-US" altLang="ko-KR" sz="100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ko-KR" sz="10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04F441E-FD08-4F4D-B3F7-4B74B6902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95" y="1252022"/>
            <a:ext cx="4718065" cy="168825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B071CF7-86C4-4BC6-809E-AB1817CD2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45" y="3080745"/>
            <a:ext cx="4718065" cy="171703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FC0D135-F156-4AC9-8477-745FEA29F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997" y="4938248"/>
            <a:ext cx="4695562" cy="171703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AA84BBE2-65A6-448B-A1C7-9E74D2AE0704}"/>
              </a:ext>
            </a:extLst>
          </p:cNvPr>
          <p:cNvSpPr/>
          <p:nvPr/>
        </p:nvSpPr>
        <p:spPr>
          <a:xfrm>
            <a:off x="405030" y="5637078"/>
            <a:ext cx="1172099" cy="102536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0F2DC25-BD36-4A2D-A2E5-F4B791875CB5}"/>
              </a:ext>
            </a:extLst>
          </p:cNvPr>
          <p:cNvSpPr/>
          <p:nvPr/>
        </p:nvSpPr>
        <p:spPr>
          <a:xfrm>
            <a:off x="398893" y="3781113"/>
            <a:ext cx="1172099" cy="102536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B5C417E-5238-400A-AD18-27F62E3BCA99}"/>
              </a:ext>
            </a:extLst>
          </p:cNvPr>
          <p:cNvSpPr/>
          <p:nvPr/>
        </p:nvSpPr>
        <p:spPr>
          <a:xfrm>
            <a:off x="390504" y="1942478"/>
            <a:ext cx="1172099" cy="102536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508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T3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가장 가까운 라우터</a:t>
            </a:r>
            <a:r>
              <a:rPr lang="en-US" altLang="ko-KR" sz="1100" i="1">
                <a:solidFill>
                  <a:srgbClr val="FF7876"/>
                </a:solidFill>
              </a:rPr>
              <a:t>(</a:t>
            </a:r>
            <a:r>
              <a:rPr lang="ko-KR" altLang="en-US" sz="1100" i="1">
                <a:solidFill>
                  <a:srgbClr val="FF7876"/>
                </a:solidFill>
              </a:rPr>
              <a:t>첫번째 홉</a:t>
            </a:r>
            <a:r>
              <a:rPr lang="en-US" altLang="ko-KR" sz="1100" i="1">
                <a:solidFill>
                  <a:srgbClr val="FF7876"/>
                </a:solidFill>
              </a:rPr>
              <a:t>)</a:t>
            </a:r>
            <a:r>
              <a:rPr lang="ko-KR" altLang="en-US" sz="1100" i="1">
                <a:solidFill>
                  <a:srgbClr val="FF7876"/>
                </a:solidFill>
              </a:rPr>
              <a:t>에서 본인의 컴퓨터로 보낸 </a:t>
            </a:r>
            <a:r>
              <a:rPr lang="en-US" altLang="ko-KR" sz="1100" i="1">
                <a:solidFill>
                  <a:srgbClr val="FF7876"/>
                </a:solidFill>
              </a:rPr>
              <a:t>ICMP</a:t>
            </a:r>
            <a:r>
              <a:rPr lang="ko-KR" altLang="en-US" sz="1100" i="1">
                <a:solidFill>
                  <a:srgbClr val="FF7876"/>
                </a:solidFill>
              </a:rPr>
              <a:t> </a:t>
            </a:r>
            <a:r>
              <a:rPr lang="en-US" altLang="ko-KR" sz="1100" i="1">
                <a:solidFill>
                  <a:srgbClr val="FF7876"/>
                </a:solidFill>
              </a:rPr>
              <a:t>TTL</a:t>
            </a:r>
            <a:r>
              <a:rPr lang="ko-KR" altLang="en-US" sz="1100" i="1">
                <a:solidFill>
                  <a:srgbClr val="FF7876"/>
                </a:solidFill>
              </a:rPr>
              <a:t> </a:t>
            </a:r>
            <a:r>
              <a:rPr lang="en-US" altLang="ko-KR" sz="1100" i="1">
                <a:solidFill>
                  <a:srgbClr val="FF7876"/>
                </a:solidFill>
              </a:rPr>
              <a:t>exceed</a:t>
            </a:r>
            <a:r>
              <a:rPr lang="ko-KR" altLang="en-US" sz="1100" i="1">
                <a:solidFill>
                  <a:srgbClr val="FF7876"/>
                </a:solidFill>
              </a:rPr>
              <a:t> 응답을 검색</a:t>
            </a:r>
            <a:endParaRPr lang="en-US" altLang="ko-KR" sz="1100" i="1">
              <a:solidFill>
                <a:srgbClr val="FF7876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9DC4773-9303-496B-9E20-88D17CACF85A}"/>
              </a:ext>
            </a:extLst>
          </p:cNvPr>
          <p:cNvSpPr/>
          <p:nvPr/>
        </p:nvSpPr>
        <p:spPr>
          <a:xfrm>
            <a:off x="2399745" y="6316387"/>
            <a:ext cx="7308618" cy="5125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첫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ICMP TTL exceed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입니다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192EA6D-DD49-4653-B93D-02141EC9B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580" y="1224732"/>
            <a:ext cx="6281233" cy="509165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EBB6720-D6DB-4BCF-B082-88DC7AE68E8C}"/>
              </a:ext>
            </a:extLst>
          </p:cNvPr>
          <p:cNvSpPr/>
          <p:nvPr/>
        </p:nvSpPr>
        <p:spPr>
          <a:xfrm>
            <a:off x="3257054" y="2296261"/>
            <a:ext cx="5031269" cy="119768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495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4932F9A2-7216-43C0-B62B-CAF41D0B2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68" y="1340140"/>
            <a:ext cx="6708699" cy="5438165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Q8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가장 각까운 라우터</a:t>
            </a:r>
            <a:r>
              <a:rPr lang="en-US" altLang="ko-KR" sz="1100" i="1">
                <a:solidFill>
                  <a:srgbClr val="FF7876"/>
                </a:solidFill>
              </a:rPr>
              <a:t>(</a:t>
            </a:r>
            <a:r>
              <a:rPr lang="ko-KR" altLang="en-US" sz="1100" i="1">
                <a:solidFill>
                  <a:srgbClr val="FF7876"/>
                </a:solidFill>
              </a:rPr>
              <a:t>첫번째 홉</a:t>
            </a:r>
            <a:r>
              <a:rPr lang="en-US" altLang="ko-KR" sz="1100" i="1">
                <a:solidFill>
                  <a:srgbClr val="FF7876"/>
                </a:solidFill>
              </a:rPr>
              <a:t>)</a:t>
            </a:r>
            <a:r>
              <a:rPr lang="ko-KR" altLang="en-US" sz="1100" i="1">
                <a:solidFill>
                  <a:srgbClr val="FF7876"/>
                </a:solidFill>
              </a:rPr>
              <a:t>의 </a:t>
            </a:r>
            <a:r>
              <a:rPr lang="en-US" altLang="ko-KR" sz="1100" i="1">
                <a:solidFill>
                  <a:srgbClr val="FF7876"/>
                </a:solidFill>
              </a:rPr>
              <a:t>IP </a:t>
            </a:r>
            <a:r>
              <a:rPr lang="ko-KR" altLang="en-US" sz="1100" i="1">
                <a:solidFill>
                  <a:srgbClr val="FF7876"/>
                </a:solidFill>
              </a:rPr>
              <a:t>주소는</a:t>
            </a:r>
            <a:r>
              <a:rPr lang="en-US" altLang="ko-KR" sz="1100" i="1">
                <a:solidFill>
                  <a:srgbClr val="FF7876"/>
                </a:solidFill>
              </a:rPr>
              <a:t>?</a:t>
            </a:r>
            <a:endParaRPr lang="ko-KR" altLang="en-US" sz="1100" i="1">
              <a:solidFill>
                <a:srgbClr val="FF7876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3B7C8D5-0F27-4349-A464-FB62E2297B21}"/>
              </a:ext>
            </a:extLst>
          </p:cNvPr>
          <p:cNvSpPr/>
          <p:nvPr/>
        </p:nvSpPr>
        <p:spPr>
          <a:xfrm>
            <a:off x="7130642" y="2382478"/>
            <a:ext cx="4219663" cy="5620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IP </a:t>
            </a:r>
            <a:r>
              <a:rPr lang="ko-KR" alt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주소는 </a:t>
            </a:r>
            <a:r>
              <a:rPr lang="en-US" altLang="ko-KR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192.168.1.1 </a:t>
            </a:r>
            <a:r>
              <a:rPr lang="ko-KR" alt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로 나옵니다</a:t>
            </a:r>
            <a:r>
              <a:rPr lang="en-US" altLang="ko-KR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t>해당 </a:t>
            </a:r>
            <a:r>
              <a:rPr lang="en-US" altLang="ko-KR" sz="1000">
                <a:solidFill>
                  <a:srgbClr val="000000"/>
                </a:solidFill>
                <a:latin typeface="Arial" panose="020B0604020202020204" pitchFamily="34" charset="0"/>
              </a:rPr>
              <a:t>IP</a:t>
            </a:r>
            <a:r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t>는 연구실의 제 컴퓨터에 연결된 공유기 입니다</a:t>
            </a:r>
            <a:r>
              <a:rPr lang="en-US" altLang="ko-KR" sz="100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ko-KR" sz="10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A84BBE2-65A6-448B-A1C7-9E74D2AE0704}"/>
              </a:ext>
            </a:extLst>
          </p:cNvPr>
          <p:cNvSpPr/>
          <p:nvPr/>
        </p:nvSpPr>
        <p:spPr>
          <a:xfrm>
            <a:off x="1484851" y="2474752"/>
            <a:ext cx="746621" cy="151002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71F30A0-0441-408F-952D-C9CCE89A264F}"/>
              </a:ext>
            </a:extLst>
          </p:cNvPr>
          <p:cNvCxnSpPr>
            <a:cxnSpLocks/>
          </p:cNvCxnSpPr>
          <p:nvPr/>
        </p:nvCxnSpPr>
        <p:spPr>
          <a:xfrm>
            <a:off x="2231472" y="2625754"/>
            <a:ext cx="4899170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304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4932F9A2-7216-43C0-B62B-CAF41D0B2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68" y="1340140"/>
            <a:ext cx="6708699" cy="5438165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Q9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>
                <a:solidFill>
                  <a:srgbClr val="FF7876"/>
                </a:solidFill>
              </a:rPr>
              <a:t>TTL</a:t>
            </a:r>
            <a:r>
              <a:rPr lang="ko-KR" altLang="en-US" sz="1100" i="1">
                <a:solidFill>
                  <a:srgbClr val="FF7876"/>
                </a:solidFill>
              </a:rPr>
              <a:t>과 식별자 필드의 값은</a:t>
            </a:r>
            <a:r>
              <a:rPr lang="en-US" altLang="ko-KR" sz="1100" i="1">
                <a:solidFill>
                  <a:srgbClr val="FF7876"/>
                </a:solidFill>
              </a:rPr>
              <a:t>?</a:t>
            </a:r>
            <a:endParaRPr lang="ko-KR" altLang="en-US" sz="1100" i="1">
              <a:solidFill>
                <a:srgbClr val="FF7876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3B7C8D5-0F27-4349-A464-FB62E2297B21}"/>
              </a:ext>
            </a:extLst>
          </p:cNvPr>
          <p:cNvSpPr/>
          <p:nvPr/>
        </p:nvSpPr>
        <p:spPr>
          <a:xfrm>
            <a:off x="7010702" y="4681071"/>
            <a:ext cx="4219663" cy="5620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식별자</a:t>
            </a:r>
            <a:r>
              <a:rPr lang="en-US" altLang="ko-KR" sz="1000">
                <a:solidFill>
                  <a:srgbClr val="000000"/>
                </a:solidFill>
                <a:latin typeface="Arial" panose="020B0604020202020204" pitchFamily="34" charset="0"/>
              </a:rPr>
              <a:t>(Identification)</a:t>
            </a:r>
            <a:r>
              <a:rPr lang="ko-KR" alt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필드의</a:t>
            </a:r>
            <a:r>
              <a:rPr lang="en-US" altLang="ko-KR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값은 </a:t>
            </a:r>
            <a:r>
              <a:rPr lang="en-US" altLang="ko-KR" sz="1000">
                <a:solidFill>
                  <a:srgbClr val="000000"/>
                </a:solidFill>
                <a:latin typeface="Arial" panose="020B0604020202020204" pitchFamily="34" charset="0"/>
              </a:rPr>
              <a:t>4378</a:t>
            </a:r>
            <a:r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t>로 확인됩니다</a:t>
            </a:r>
            <a:r>
              <a:rPr lang="en-US" altLang="ko-KR" sz="100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ko-KR" sz="10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A84BBE2-65A6-448B-A1C7-9E74D2AE0704}"/>
              </a:ext>
            </a:extLst>
          </p:cNvPr>
          <p:cNvSpPr/>
          <p:nvPr/>
        </p:nvSpPr>
        <p:spPr>
          <a:xfrm>
            <a:off x="302003" y="4882391"/>
            <a:ext cx="1728133" cy="159391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71F30A0-0441-408F-952D-C9CCE89A264F}"/>
              </a:ext>
            </a:extLst>
          </p:cNvPr>
          <p:cNvCxnSpPr>
            <a:cxnSpLocks/>
          </p:cNvCxnSpPr>
          <p:nvPr/>
        </p:nvCxnSpPr>
        <p:spPr>
          <a:xfrm>
            <a:off x="2030136" y="4962086"/>
            <a:ext cx="4899170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AF92B5-1B9C-4555-9BE5-49ECE39D24D7}"/>
              </a:ext>
            </a:extLst>
          </p:cNvPr>
          <p:cNvSpPr/>
          <p:nvPr/>
        </p:nvSpPr>
        <p:spPr>
          <a:xfrm>
            <a:off x="352337" y="5736885"/>
            <a:ext cx="1040235" cy="157994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B04C273-57E1-46FB-B790-918194A031FB}"/>
              </a:ext>
            </a:extLst>
          </p:cNvPr>
          <p:cNvCxnSpPr>
            <a:cxnSpLocks/>
          </p:cNvCxnSpPr>
          <p:nvPr/>
        </p:nvCxnSpPr>
        <p:spPr>
          <a:xfrm>
            <a:off x="1392572" y="5815882"/>
            <a:ext cx="5536734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2BDF2BC-C225-44BC-988A-882FD2126C21}"/>
              </a:ext>
            </a:extLst>
          </p:cNvPr>
          <p:cNvSpPr/>
          <p:nvPr/>
        </p:nvSpPr>
        <p:spPr>
          <a:xfrm>
            <a:off x="7010701" y="5534867"/>
            <a:ext cx="4219663" cy="5620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TTL </a:t>
            </a:r>
            <a:r>
              <a:rPr lang="ko-KR" alt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값은 </a:t>
            </a:r>
            <a:r>
              <a:rPr lang="en-US" altLang="ko-KR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64</a:t>
            </a:r>
            <a:r>
              <a:rPr lang="ko-KR" alt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로 확인됩니다</a:t>
            </a:r>
            <a:r>
              <a:rPr lang="en-US" altLang="ko-KR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3017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T4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패킷 리스팅 윈도우에서 </a:t>
            </a:r>
            <a:r>
              <a:rPr lang="en-US" altLang="ko-KR" sz="1100" i="1">
                <a:solidFill>
                  <a:srgbClr val="FF7876"/>
                </a:solidFill>
              </a:rPr>
              <a:t>Time </a:t>
            </a:r>
            <a:r>
              <a:rPr lang="ko-KR" altLang="en-US" sz="1100" i="1">
                <a:solidFill>
                  <a:srgbClr val="FF7876"/>
                </a:solidFill>
              </a:rPr>
              <a:t>컬럼 헤더를 클릭하여 다시 시간순으로 정렬하고</a:t>
            </a:r>
            <a:r>
              <a:rPr lang="en-US" altLang="ko-KR" sz="1100" i="1">
                <a:solidFill>
                  <a:srgbClr val="FF7876"/>
                </a:solidFill>
              </a:rPr>
              <a:t>,</a:t>
            </a:r>
          </a:p>
          <a:p>
            <a:pPr algn="ctr"/>
            <a:r>
              <a:rPr lang="en-US" altLang="ko-KR" sz="1100" i="1">
                <a:solidFill>
                  <a:srgbClr val="FF7876"/>
                </a:solidFill>
              </a:rPr>
              <a:t> </a:t>
            </a:r>
            <a:r>
              <a:rPr lang="ko-KR" altLang="en-US" sz="1100" i="1">
                <a:solidFill>
                  <a:srgbClr val="FF7876"/>
                </a:solidFill>
              </a:rPr>
              <a:t>패킷의 크기가 </a:t>
            </a:r>
            <a:r>
              <a:rPr lang="en-US" altLang="ko-KR" sz="1100" i="1">
                <a:solidFill>
                  <a:srgbClr val="FF7876"/>
                </a:solidFill>
              </a:rPr>
              <a:t>2000</a:t>
            </a:r>
            <a:r>
              <a:rPr lang="ko-KR" altLang="en-US" sz="1100" i="1">
                <a:solidFill>
                  <a:srgbClr val="FF7876"/>
                </a:solidFill>
              </a:rPr>
              <a:t>바이트인 본인의 컴퓨터에서 보낸 첫번째 </a:t>
            </a:r>
            <a:r>
              <a:rPr lang="en-US" altLang="ko-KR" sz="1100" i="1">
                <a:solidFill>
                  <a:srgbClr val="FF7876"/>
                </a:solidFill>
              </a:rPr>
              <a:t>ICMP Echo Request </a:t>
            </a:r>
            <a:r>
              <a:rPr lang="ko-KR" altLang="en-US" sz="1100" i="1">
                <a:solidFill>
                  <a:srgbClr val="FF7876"/>
                </a:solidFill>
              </a:rPr>
              <a:t>메시지를 찾아서 선택</a:t>
            </a:r>
            <a:endParaRPr lang="en-US" altLang="ko-KR" sz="1100" i="1">
              <a:solidFill>
                <a:srgbClr val="FF7876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9DC4773-9303-496B-9E20-88D17CACF85A}"/>
              </a:ext>
            </a:extLst>
          </p:cNvPr>
          <p:cNvSpPr/>
          <p:nvPr/>
        </p:nvSpPr>
        <p:spPr>
          <a:xfrm>
            <a:off x="2399745" y="6316387"/>
            <a:ext cx="7308618" cy="5125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2000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바이트 패킷의 캡쳐본을 띄운 모습입니다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F1F120-814B-4A54-8F0D-B192D1D14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377" y="1478641"/>
            <a:ext cx="6039353" cy="489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71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79532A0-B678-4FDA-B8AD-2CF94FC62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35" y="1281417"/>
            <a:ext cx="6778527" cy="5494769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Q10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777476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1378" y="847712"/>
            <a:ext cx="4701199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이 </a:t>
            </a:r>
            <a:r>
              <a:rPr lang="en-US" altLang="ko-KR" sz="1100" i="1">
                <a:solidFill>
                  <a:srgbClr val="FF7876"/>
                </a:solidFill>
              </a:rPr>
              <a:t>IP </a:t>
            </a:r>
            <a:r>
              <a:rPr lang="ko-KR" altLang="en-US" sz="1100" i="1">
                <a:solidFill>
                  <a:srgbClr val="FF7876"/>
                </a:solidFill>
              </a:rPr>
              <a:t>데이터그램은 단편화</a:t>
            </a:r>
            <a:r>
              <a:rPr lang="en-US" altLang="ko-KR" sz="1100" i="1">
                <a:solidFill>
                  <a:srgbClr val="FF7876"/>
                </a:solidFill>
              </a:rPr>
              <a:t>(fragmentation) </a:t>
            </a:r>
            <a:r>
              <a:rPr lang="ko-KR" altLang="en-US" sz="1100" i="1">
                <a:solidFill>
                  <a:srgbClr val="FF7876"/>
                </a:solidFill>
              </a:rPr>
              <a:t>되었는가</a:t>
            </a:r>
            <a:r>
              <a:rPr lang="en-US" altLang="ko-KR" sz="1100" i="1">
                <a:solidFill>
                  <a:srgbClr val="FF7876"/>
                </a:solidFill>
              </a:rPr>
              <a:t>?</a:t>
            </a:r>
            <a:endParaRPr lang="ko-KR" altLang="en-US" sz="1100" i="1">
              <a:solidFill>
                <a:srgbClr val="FF7876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3B7C8D5-0F27-4349-A464-FB62E2297B21}"/>
              </a:ext>
            </a:extLst>
          </p:cNvPr>
          <p:cNvSpPr/>
          <p:nvPr/>
        </p:nvSpPr>
        <p:spPr>
          <a:xfrm>
            <a:off x="7010701" y="4173082"/>
            <a:ext cx="4219663" cy="5620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t>단편화 플래그를 보면 </a:t>
            </a:r>
            <a:r>
              <a:rPr lang="en-US" altLang="ko-KR" sz="1000">
                <a:solidFill>
                  <a:srgbClr val="000000"/>
                </a:solidFill>
                <a:latin typeface="Arial" panose="020B0604020202020204" pitchFamily="34" charset="0"/>
              </a:rPr>
              <a:t>Fragment Offset</a:t>
            </a:r>
            <a:r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t>이 </a:t>
            </a:r>
            <a:r>
              <a:rPr lang="en-US" altLang="ko-KR" sz="1000">
                <a:solidFill>
                  <a:srgbClr val="000000"/>
                </a:solidFill>
                <a:latin typeface="Arial" panose="020B0604020202020204" pitchFamily="34" charset="0"/>
              </a:rPr>
              <a:t>1480</a:t>
            </a:r>
            <a:r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t>을 나타내므로</a:t>
            </a:r>
            <a:endParaRPr lang="en-US" altLang="ko-KR" sz="10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r>
              <a:rPr lang="ko-KR" alt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단편화 된 것을 볼 수 있습니다</a:t>
            </a:r>
            <a:r>
              <a:rPr lang="en-US" altLang="ko-KR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A84BBE2-65A6-448B-A1C7-9E74D2AE0704}"/>
              </a:ext>
            </a:extLst>
          </p:cNvPr>
          <p:cNvSpPr/>
          <p:nvPr/>
        </p:nvSpPr>
        <p:spPr>
          <a:xfrm>
            <a:off x="377504" y="3733110"/>
            <a:ext cx="2189527" cy="720987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71F30A0-0441-408F-952D-C9CCE89A264F}"/>
              </a:ext>
            </a:extLst>
          </p:cNvPr>
          <p:cNvCxnSpPr>
            <a:cxnSpLocks/>
          </p:cNvCxnSpPr>
          <p:nvPr/>
        </p:nvCxnSpPr>
        <p:spPr>
          <a:xfrm>
            <a:off x="2111531" y="4454097"/>
            <a:ext cx="4899170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AF92B5-1B9C-4555-9BE5-49ECE39D24D7}"/>
              </a:ext>
            </a:extLst>
          </p:cNvPr>
          <p:cNvSpPr/>
          <p:nvPr/>
        </p:nvSpPr>
        <p:spPr>
          <a:xfrm>
            <a:off x="352337" y="5736885"/>
            <a:ext cx="1040235" cy="157994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98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79532A0-B678-4FDA-B8AD-2CF94FC62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35" y="1281417"/>
            <a:ext cx="6778527" cy="5494769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Q11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777476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1378" y="847712"/>
            <a:ext cx="4701199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단편화</a:t>
            </a:r>
            <a:r>
              <a:rPr lang="en-US" altLang="ko-KR" sz="1100" i="1">
                <a:solidFill>
                  <a:srgbClr val="FF7876"/>
                </a:solidFill>
              </a:rPr>
              <a:t> </a:t>
            </a:r>
            <a:r>
              <a:rPr lang="ko-KR" altLang="en-US" sz="1100" i="1">
                <a:solidFill>
                  <a:srgbClr val="FF7876"/>
                </a:solidFill>
              </a:rPr>
              <a:t>되었음을 표시하는 </a:t>
            </a:r>
            <a:r>
              <a:rPr lang="en-US" altLang="ko-KR" sz="1100" i="1">
                <a:solidFill>
                  <a:srgbClr val="FF7876"/>
                </a:solidFill>
              </a:rPr>
              <a:t>IP</a:t>
            </a:r>
            <a:r>
              <a:rPr lang="ko-KR" altLang="en-US" sz="1100" i="1">
                <a:solidFill>
                  <a:srgbClr val="FF7876"/>
                </a:solidFill>
              </a:rPr>
              <a:t> 헤더와 그 값은</a:t>
            </a:r>
            <a:r>
              <a:rPr lang="en-US" altLang="ko-KR" sz="1100" i="1">
                <a:solidFill>
                  <a:srgbClr val="FF7876"/>
                </a:solidFill>
              </a:rPr>
              <a:t>?</a:t>
            </a:r>
            <a:endParaRPr lang="ko-KR" altLang="en-US" sz="1100" i="1">
              <a:solidFill>
                <a:srgbClr val="FF7876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AF92B5-1B9C-4555-9BE5-49ECE39D24D7}"/>
              </a:ext>
            </a:extLst>
          </p:cNvPr>
          <p:cNvSpPr/>
          <p:nvPr/>
        </p:nvSpPr>
        <p:spPr>
          <a:xfrm>
            <a:off x="394282" y="5301142"/>
            <a:ext cx="5701718" cy="831210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763CB0-FF87-41F4-937F-AACC7F371F59}"/>
              </a:ext>
            </a:extLst>
          </p:cNvPr>
          <p:cNvSpPr/>
          <p:nvPr/>
        </p:nvSpPr>
        <p:spPr>
          <a:xfrm>
            <a:off x="394282" y="3733799"/>
            <a:ext cx="2164360" cy="712366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D13842C-9CC9-4230-AD1A-64A86B6D6A89}"/>
              </a:ext>
            </a:extLst>
          </p:cNvPr>
          <p:cNvSpPr/>
          <p:nvPr/>
        </p:nvSpPr>
        <p:spPr>
          <a:xfrm>
            <a:off x="7656654" y="4357640"/>
            <a:ext cx="4219663" cy="5620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t>단편화 표시 헤더는 </a:t>
            </a:r>
            <a:r>
              <a:rPr lang="en-US" altLang="ko-KR" sz="1000">
                <a:solidFill>
                  <a:srgbClr val="000000"/>
                </a:solidFill>
                <a:latin typeface="Arial" panose="020B0604020202020204" pitchFamily="34" charset="0"/>
              </a:rPr>
              <a:t>Flag</a:t>
            </a:r>
            <a:r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t>를 통해 알 수 있으며</a:t>
            </a:r>
            <a:endParaRPr lang="en-US" altLang="ko-KR" sz="10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r>
              <a:rPr lang="ko-KR" alt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그 값은 하단부에 </a:t>
            </a:r>
            <a:r>
              <a:rPr lang="en-US" altLang="ko-KR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ko-KR" alt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개의 파편으로 단편화 된 것을 볼 수 있습니다</a:t>
            </a:r>
            <a:r>
              <a:rPr lang="en-US" altLang="ko-KR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E9FDB2D-23C9-4805-9F60-99DC297DDE01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558642" y="4089982"/>
            <a:ext cx="5098012" cy="548673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D32E009-C9A9-4CF0-8C7B-05471C62C74A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6096000" y="4638655"/>
            <a:ext cx="1560654" cy="1078092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412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79532A0-B678-4FDA-B8AD-2CF94FC62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6" y="1224732"/>
            <a:ext cx="6830372" cy="5536795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Q12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777476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1378" y="847712"/>
            <a:ext cx="4701199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첫번째 단편화 데이터그램인지 아니면 다음 데이터그램인지를 표시하는 </a:t>
            </a:r>
            <a:r>
              <a:rPr lang="en-US" altLang="ko-KR" sz="1100" i="1">
                <a:solidFill>
                  <a:srgbClr val="FF7876"/>
                </a:solidFill>
              </a:rPr>
              <a:t>IP</a:t>
            </a:r>
            <a:r>
              <a:rPr lang="ko-KR" altLang="en-US" sz="1100" i="1">
                <a:solidFill>
                  <a:srgbClr val="FF7876"/>
                </a:solidFill>
              </a:rPr>
              <a:t>헤더와 그 값은</a:t>
            </a:r>
            <a:r>
              <a:rPr lang="en-US" altLang="ko-KR" sz="1100" i="1">
                <a:solidFill>
                  <a:srgbClr val="FF7876"/>
                </a:solidFill>
              </a:rPr>
              <a:t>?</a:t>
            </a:r>
            <a:endParaRPr lang="ko-KR" altLang="en-US" sz="1100" i="1">
              <a:solidFill>
                <a:srgbClr val="FF7876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763CB0-FF87-41F4-937F-AACC7F371F59}"/>
              </a:ext>
            </a:extLst>
          </p:cNvPr>
          <p:cNvSpPr/>
          <p:nvPr/>
        </p:nvSpPr>
        <p:spPr>
          <a:xfrm>
            <a:off x="184557" y="3673539"/>
            <a:ext cx="2365696" cy="613235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D13842C-9CC9-4230-AD1A-64A86B6D6A89}"/>
              </a:ext>
            </a:extLst>
          </p:cNvPr>
          <p:cNvSpPr/>
          <p:nvPr/>
        </p:nvSpPr>
        <p:spPr>
          <a:xfrm>
            <a:off x="7014929" y="3737344"/>
            <a:ext cx="4899170" cy="5620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t>앞서 </a:t>
            </a:r>
            <a:r>
              <a:rPr lang="en-US" altLang="ko-KR" sz="10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r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t>번문제에서 설명드렸듯이</a:t>
            </a:r>
            <a:endParaRPr lang="en-US" altLang="ko-KR" sz="10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r>
              <a:rPr lang="en-US" altLang="ko-KR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D : Do</a:t>
            </a:r>
            <a:r>
              <a:rPr lang="en-US" altLang="ko-KR" sz="1000">
                <a:solidFill>
                  <a:srgbClr val="000000"/>
                </a:solidFill>
                <a:latin typeface="Arial" panose="020B0604020202020204" pitchFamily="34" charset="0"/>
              </a:rPr>
              <a:t>n’</a:t>
            </a:r>
            <a:r>
              <a:rPr lang="en-US" altLang="ko-KR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 Fragment (D</a:t>
            </a:r>
            <a:r>
              <a:rPr lang="ko-KR" alt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값이 </a:t>
            </a:r>
            <a:r>
              <a:rPr lang="en-US" altLang="ko-KR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ko-KR" alt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이면 단편화를 하지 않고</a:t>
            </a:r>
            <a:r>
              <a:rPr lang="en-US" altLang="ko-KR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0</a:t>
            </a:r>
            <a:r>
              <a:rPr lang="ko-KR" alt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이면 단편화를 한다</a:t>
            </a:r>
            <a:r>
              <a:rPr lang="en-US" altLang="ko-KR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.)</a:t>
            </a:r>
          </a:p>
          <a:p>
            <a:pPr algn="l"/>
            <a:r>
              <a:rPr lang="en-US" altLang="ko-KR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M : More </a:t>
            </a:r>
            <a:r>
              <a:rPr lang="en-US" altLang="ko-KR" sz="100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Fragment (M</a:t>
            </a:r>
            <a:r>
              <a:rPr lang="ko-KR" altLang="en-US" sz="100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값이 </a:t>
            </a:r>
            <a:r>
              <a:rPr lang="en-US" altLang="ko-KR" sz="100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ko-KR" altLang="en-US" sz="100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이면 마지막 단편이 아니고</a:t>
            </a:r>
            <a:r>
              <a:rPr lang="en-US" altLang="ko-KR" sz="100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0</a:t>
            </a:r>
            <a:r>
              <a:rPr lang="ko-KR" altLang="en-US" sz="100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이면 마지막 단편이다</a:t>
            </a:r>
            <a:r>
              <a:rPr lang="en-US" altLang="ko-KR" sz="100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.)</a:t>
            </a:r>
            <a:endParaRPr lang="en-US" altLang="ko-KR" sz="10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r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t>해당 플래그들을 통해 알 수 있으며</a:t>
            </a:r>
            <a:endParaRPr lang="en-US" altLang="ko-KR" sz="10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r>
              <a:rPr lang="en-US" altLang="ko-KR" sz="1000">
                <a:solidFill>
                  <a:srgbClr val="000000"/>
                </a:solidFill>
                <a:latin typeface="Arial" panose="020B0604020202020204" pitchFamily="34" charset="0"/>
              </a:rPr>
              <a:t>D </a:t>
            </a:r>
            <a:r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t>는 </a:t>
            </a:r>
            <a:r>
              <a:rPr lang="en-US" altLang="ko-KR" sz="1000">
                <a:solidFill>
                  <a:srgbClr val="000000"/>
                </a:solidFill>
                <a:latin typeface="Arial" panose="020B0604020202020204" pitchFamily="34" charset="0"/>
              </a:rPr>
              <a:t>0, M </a:t>
            </a:r>
            <a:r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t>도 </a:t>
            </a:r>
            <a:r>
              <a:rPr lang="en-US" altLang="ko-KR" sz="10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r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t>인것을 보아</a:t>
            </a:r>
            <a:endParaRPr lang="en-US" altLang="ko-KR" sz="10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r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t>단편화 가능하며 마지막 단편인것을 알 수 있습니다</a:t>
            </a:r>
            <a:r>
              <a:rPr lang="en-US" altLang="ko-KR" sz="100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</a:p>
          <a:p>
            <a:pPr algn="l"/>
            <a:endParaRPr lang="en-US" altLang="ko-KR" sz="10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endParaRPr lang="en-US" altLang="ko-KR" sz="10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78ADACF-C141-4E2C-8FFA-351E95710CC1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550253" y="3980157"/>
            <a:ext cx="4464676" cy="25602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823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49D073AE-8C12-4619-B74F-F6CB1B056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047" y="1212477"/>
            <a:ext cx="4790814" cy="38835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E2D7602-B833-4B3B-8402-973F1102C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870" y="1218604"/>
            <a:ext cx="4775696" cy="3871246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Q13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777476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1378" y="847712"/>
            <a:ext cx="4701199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첫번째</a:t>
            </a:r>
            <a:r>
              <a:rPr lang="en-US" altLang="ko-KR" sz="1100" i="1">
                <a:solidFill>
                  <a:srgbClr val="FF7876"/>
                </a:solidFill>
              </a:rPr>
              <a:t> </a:t>
            </a:r>
            <a:r>
              <a:rPr lang="ko-KR" altLang="en-US" sz="1100" i="1">
                <a:solidFill>
                  <a:srgbClr val="FF7876"/>
                </a:solidFill>
              </a:rPr>
              <a:t>단편화 데이터그램과 다음 데이터그램의 크기는</a:t>
            </a:r>
            <a:r>
              <a:rPr lang="en-US" altLang="ko-KR" sz="1100" i="1">
                <a:solidFill>
                  <a:srgbClr val="FF7876"/>
                </a:solidFill>
              </a:rPr>
              <a:t>?</a:t>
            </a:r>
            <a:endParaRPr lang="ko-KR" altLang="en-US" sz="1100" i="1">
              <a:solidFill>
                <a:srgbClr val="FF7876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F0D07AA-A95E-4493-8806-F030DF4A3116}"/>
              </a:ext>
            </a:extLst>
          </p:cNvPr>
          <p:cNvSpPr/>
          <p:nvPr/>
        </p:nvSpPr>
        <p:spPr>
          <a:xfrm>
            <a:off x="2591838" y="5639396"/>
            <a:ext cx="7008324" cy="5620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t>왼쪽 그림에서 하단 박스의 정보를 보면 </a:t>
            </a:r>
            <a:r>
              <a:rPr lang="en-US" altLang="ko-KR" sz="10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r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t>번 프레임과 </a:t>
            </a:r>
            <a:r>
              <a:rPr lang="en-US" altLang="ko-KR" sz="1000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  <a:r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t>번 프레임에서 단편화가 이루어진것을 볼 수 있습니다</a:t>
            </a:r>
            <a:r>
              <a:rPr lang="en-US" altLang="ko-KR" sz="100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algn="ctr"/>
            <a:r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t>위 그림은 </a:t>
            </a:r>
            <a:r>
              <a:rPr lang="en-US" altLang="ko-KR" sz="10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r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t>번</a:t>
            </a:r>
            <a:r>
              <a:rPr lang="en-US" altLang="ko-KR" sz="1000">
                <a:solidFill>
                  <a:srgbClr val="000000"/>
                </a:solidFill>
                <a:latin typeface="Arial" panose="020B0604020202020204" pitchFamily="34" charset="0"/>
              </a:rPr>
              <a:t>, 6</a:t>
            </a:r>
            <a:r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t>번 프레임 이미지이며</a:t>
            </a:r>
            <a:endParaRPr lang="en-US" altLang="ko-KR" sz="10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ko-KR" sz="10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r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t>번 프레임에서 </a:t>
            </a:r>
            <a:r>
              <a:rPr lang="en-US" altLang="ko-KR" sz="1000">
                <a:solidFill>
                  <a:srgbClr val="000000"/>
                </a:solidFill>
                <a:latin typeface="Arial" panose="020B0604020202020204" pitchFamily="34" charset="0"/>
              </a:rPr>
              <a:t>More fragments</a:t>
            </a:r>
            <a:r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t>가 </a:t>
            </a:r>
            <a:r>
              <a:rPr lang="en-US" altLang="ko-KR" sz="10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t>로 세트된것을 보아 </a:t>
            </a:r>
            <a:r>
              <a:rPr lang="en-US" altLang="ko-KR" sz="10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r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t>번 이후 </a:t>
            </a:r>
            <a:r>
              <a:rPr lang="en-US" altLang="ko-KR" sz="1000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  <a:r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t>번 프레임에 데이터가 있는걸 알 수 있습니다</a:t>
            </a:r>
            <a:r>
              <a:rPr lang="en-US" altLang="ko-KR" sz="100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algn="ctr"/>
            <a:r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t>첫번째 단편화 프레임은 </a:t>
            </a:r>
            <a:r>
              <a:rPr lang="en-US" altLang="ko-KR" sz="10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r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t>번이며 다음 단편화 프레임은 </a:t>
            </a:r>
            <a:r>
              <a:rPr lang="en-US" altLang="ko-KR" sz="1000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  <a:r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t>번인것을 알 수 있습니다</a:t>
            </a:r>
            <a:r>
              <a:rPr lang="en-US" altLang="ko-KR" sz="100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algn="ctr"/>
            <a:r>
              <a:rPr lang="en-US" altLang="ko-KR" sz="1000">
                <a:solidFill>
                  <a:srgbClr val="000000"/>
                </a:solidFill>
                <a:latin typeface="Arial" panose="020B0604020202020204" pitchFamily="34" charset="0"/>
              </a:rPr>
              <a:t>Total</a:t>
            </a:r>
            <a:r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000">
                <a:solidFill>
                  <a:srgbClr val="000000"/>
                </a:solidFill>
                <a:latin typeface="Arial" panose="020B0604020202020204" pitchFamily="34" charset="0"/>
              </a:rPr>
              <a:t>Length</a:t>
            </a:r>
            <a:r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t>를 통해 데이터그램의 크기를 알 수 있습니다</a:t>
            </a:r>
            <a:r>
              <a:rPr lang="en-US" altLang="ko-KR" sz="1000">
                <a:solidFill>
                  <a:srgbClr val="000000"/>
                </a:solidFill>
                <a:latin typeface="Arial" panose="020B0604020202020204" pitchFamily="34" charset="0"/>
              </a:rPr>
              <a:t>.(1500, 520)</a:t>
            </a:r>
          </a:p>
          <a:p>
            <a:pPr algn="ctr"/>
            <a:endParaRPr lang="en-US" altLang="ko-KR" sz="10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C6E2604-A4B2-4F97-9031-E456E0C5070E}"/>
              </a:ext>
            </a:extLst>
          </p:cNvPr>
          <p:cNvSpPr/>
          <p:nvPr/>
        </p:nvSpPr>
        <p:spPr>
          <a:xfrm>
            <a:off x="6406261" y="2956265"/>
            <a:ext cx="841827" cy="88939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D6551A9-1AE2-437A-A047-2F48C60DF69D}"/>
              </a:ext>
            </a:extLst>
          </p:cNvPr>
          <p:cNvSpPr/>
          <p:nvPr/>
        </p:nvSpPr>
        <p:spPr>
          <a:xfrm>
            <a:off x="1434515" y="4025027"/>
            <a:ext cx="1996582" cy="328859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20159A2-24E3-448A-9488-095B63962B6E}"/>
              </a:ext>
            </a:extLst>
          </p:cNvPr>
          <p:cNvSpPr/>
          <p:nvPr/>
        </p:nvSpPr>
        <p:spPr>
          <a:xfrm>
            <a:off x="1407883" y="2744034"/>
            <a:ext cx="841827" cy="88939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070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0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>
                <a:solidFill>
                  <a:srgbClr val="FF7876"/>
                </a:solidFill>
              </a:rPr>
              <a:t>Packet Size 56, 2000, 3500 </a:t>
            </a:r>
            <a:r>
              <a:rPr lang="ko-KR" altLang="en-US" sz="1100" i="1">
                <a:solidFill>
                  <a:srgbClr val="FF7876"/>
                </a:solidFill>
              </a:rPr>
              <a:t>입력</a:t>
            </a:r>
            <a:endParaRPr lang="en-US" altLang="ko-KR" sz="1100" i="1">
              <a:solidFill>
                <a:srgbClr val="FF7876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9DC4773-9303-496B-9E20-88D17CACF85A}"/>
              </a:ext>
            </a:extLst>
          </p:cNvPr>
          <p:cNvSpPr/>
          <p:nvPr/>
        </p:nvSpPr>
        <p:spPr>
          <a:xfrm>
            <a:off x="2489723" y="6316387"/>
            <a:ext cx="7058276" cy="5125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핑플로터를 통해 패킷사이즈 조절 후 </a:t>
            </a:r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www.yahoo.com</a:t>
            </a: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에 보낸 모습들 입니다</a:t>
            </a:r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988FDE-7A5F-4DAE-921D-4D3154DC6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148" y="1201804"/>
            <a:ext cx="3418459" cy="250151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B551325-BA36-4026-B387-B5CA73778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6769" y="1201804"/>
            <a:ext cx="3418458" cy="250151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2069D01-FF30-4189-A459-06B513D4B6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0389" y="1201804"/>
            <a:ext cx="3418448" cy="25015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6B79F81-9A83-4248-B5D0-F776BBD856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158" y="3837089"/>
            <a:ext cx="3418449" cy="23455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3E8CBA5-0635-476C-B509-4050E1E965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86762" y="3837077"/>
            <a:ext cx="3418458" cy="234553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56295E8-42AB-4DEA-89B4-AA1A4933D9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30365" y="3837070"/>
            <a:ext cx="3418448" cy="234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828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49D073AE-8C12-4619-B74F-F6CB1B056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047" y="1212477"/>
            <a:ext cx="4790814" cy="38835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E2D7602-B833-4B3B-8402-973F1102C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870" y="1218604"/>
            <a:ext cx="4775696" cy="3871246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Q14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777476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1378" y="847712"/>
            <a:ext cx="4701199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첫번째 단편화 데이터그램과 다음 데이터그램에서 변경된 </a:t>
            </a:r>
            <a:r>
              <a:rPr lang="en-US" altLang="ko-KR" sz="1100" i="1">
                <a:solidFill>
                  <a:srgbClr val="FF7876"/>
                </a:solidFill>
              </a:rPr>
              <a:t>IP </a:t>
            </a:r>
            <a:r>
              <a:rPr lang="ko-KR" altLang="en-US" sz="1100" i="1">
                <a:solidFill>
                  <a:srgbClr val="FF7876"/>
                </a:solidFill>
              </a:rPr>
              <a:t>헤더 필드</a:t>
            </a:r>
            <a:r>
              <a:rPr lang="en-US" altLang="ko-KR" sz="1100" i="1">
                <a:solidFill>
                  <a:srgbClr val="FF7876"/>
                </a:solidFill>
              </a:rPr>
              <a:t>?</a:t>
            </a:r>
            <a:endParaRPr lang="ko-KR" altLang="en-US" sz="1100" i="1">
              <a:solidFill>
                <a:srgbClr val="FF7876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F0D07AA-A95E-4493-8806-F030DF4A3116}"/>
              </a:ext>
            </a:extLst>
          </p:cNvPr>
          <p:cNvSpPr/>
          <p:nvPr/>
        </p:nvSpPr>
        <p:spPr>
          <a:xfrm>
            <a:off x="2591838" y="5613863"/>
            <a:ext cx="7008324" cy="5620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t>두 프레임에서 변경된 점은 단편화로 인한 </a:t>
            </a:r>
            <a:r>
              <a:rPr lang="en-US" altLang="ko-KR" sz="1000">
                <a:solidFill>
                  <a:srgbClr val="000000"/>
                </a:solidFill>
                <a:latin typeface="Arial" panose="020B0604020202020204" pitchFamily="34" charset="0"/>
              </a:rPr>
              <a:t>Total Length</a:t>
            </a:r>
            <a:r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t>의 변화와</a:t>
            </a:r>
            <a:endParaRPr lang="en-US" altLang="ko-KR" sz="10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ko-KR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Flag</a:t>
            </a:r>
            <a:r>
              <a:rPr lang="ko-KR" alt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변화임을 알 수 있습니다</a:t>
            </a:r>
            <a:r>
              <a:rPr lang="en-US" altLang="ko-KR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C6E2604-A4B2-4F97-9031-E456E0C5070E}"/>
              </a:ext>
            </a:extLst>
          </p:cNvPr>
          <p:cNvSpPr/>
          <p:nvPr/>
        </p:nvSpPr>
        <p:spPr>
          <a:xfrm>
            <a:off x="6406261" y="2956265"/>
            <a:ext cx="841827" cy="88939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D6551A9-1AE2-437A-A047-2F48C60DF69D}"/>
              </a:ext>
            </a:extLst>
          </p:cNvPr>
          <p:cNvSpPr/>
          <p:nvPr/>
        </p:nvSpPr>
        <p:spPr>
          <a:xfrm>
            <a:off x="1407883" y="2937798"/>
            <a:ext cx="1553431" cy="491202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20159A2-24E3-448A-9488-095B63962B6E}"/>
              </a:ext>
            </a:extLst>
          </p:cNvPr>
          <p:cNvSpPr/>
          <p:nvPr/>
        </p:nvSpPr>
        <p:spPr>
          <a:xfrm>
            <a:off x="1407883" y="2744034"/>
            <a:ext cx="841827" cy="88939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B58CA5-E08B-4A64-BE07-23D454271414}"/>
              </a:ext>
            </a:extLst>
          </p:cNvPr>
          <p:cNvSpPr/>
          <p:nvPr/>
        </p:nvSpPr>
        <p:spPr>
          <a:xfrm>
            <a:off x="6456595" y="3153528"/>
            <a:ext cx="1553431" cy="491202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462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T5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패킷의 크기가 </a:t>
            </a:r>
            <a:r>
              <a:rPr lang="en-US" altLang="ko-KR" sz="1100" i="1">
                <a:solidFill>
                  <a:srgbClr val="FF7876"/>
                </a:solidFill>
              </a:rPr>
              <a:t>3500</a:t>
            </a:r>
            <a:r>
              <a:rPr lang="ko-KR" altLang="en-US" sz="1100" i="1">
                <a:solidFill>
                  <a:srgbClr val="FF7876"/>
                </a:solidFill>
              </a:rPr>
              <a:t>바이트인 본인의 컴퓨터에서 보낸 첫번째 </a:t>
            </a:r>
            <a:r>
              <a:rPr lang="en-US" altLang="ko-KR" sz="1100" i="1">
                <a:solidFill>
                  <a:srgbClr val="FF7876"/>
                </a:solidFill>
              </a:rPr>
              <a:t>ICMP Echo</a:t>
            </a:r>
            <a:r>
              <a:rPr lang="ko-KR" altLang="en-US" sz="1100" i="1">
                <a:solidFill>
                  <a:srgbClr val="FF7876"/>
                </a:solidFill>
              </a:rPr>
              <a:t> </a:t>
            </a:r>
            <a:r>
              <a:rPr lang="en-US" altLang="ko-KR" sz="1100" i="1">
                <a:solidFill>
                  <a:srgbClr val="FF7876"/>
                </a:solidFill>
              </a:rPr>
              <a:t>Request</a:t>
            </a:r>
            <a:r>
              <a:rPr lang="ko-KR" altLang="en-US" sz="1100" i="1">
                <a:solidFill>
                  <a:srgbClr val="FF7876"/>
                </a:solidFill>
              </a:rPr>
              <a:t> 메시지를 찾아서 선택</a:t>
            </a:r>
            <a:endParaRPr lang="en-US" altLang="ko-KR" sz="1100" i="1">
              <a:solidFill>
                <a:srgbClr val="FF7876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9DC4773-9303-496B-9E20-88D17CACF85A}"/>
              </a:ext>
            </a:extLst>
          </p:cNvPr>
          <p:cNvSpPr/>
          <p:nvPr/>
        </p:nvSpPr>
        <p:spPr>
          <a:xfrm>
            <a:off x="2399745" y="6316387"/>
            <a:ext cx="7308618" cy="5125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3500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바이트 패킷의 캡쳐본을 띄운 모습입니다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0D4B4F8-EDFE-444D-9229-39989A417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360" y="1319189"/>
            <a:ext cx="6095279" cy="494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93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EC5C8C8-FFA5-46F9-94A3-6548D92D1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38" y="1224732"/>
            <a:ext cx="6775061" cy="5491959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Q15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777476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1378" y="847712"/>
            <a:ext cx="4701199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단편화된 데이터그램의 수는</a:t>
            </a:r>
            <a:r>
              <a:rPr lang="en-US" altLang="ko-KR" sz="1100" i="1">
                <a:solidFill>
                  <a:srgbClr val="FF7876"/>
                </a:solidFill>
              </a:rPr>
              <a:t>?</a:t>
            </a:r>
            <a:endParaRPr lang="ko-KR" altLang="en-US" sz="1100" i="1">
              <a:solidFill>
                <a:srgbClr val="FF7876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F0D07AA-A95E-4493-8806-F030DF4A3116}"/>
              </a:ext>
            </a:extLst>
          </p:cNvPr>
          <p:cNvSpPr/>
          <p:nvPr/>
        </p:nvSpPr>
        <p:spPr>
          <a:xfrm>
            <a:off x="7188906" y="4104555"/>
            <a:ext cx="4681777" cy="473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  <a:r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t>번</a:t>
            </a:r>
            <a:r>
              <a:rPr lang="en-US" altLang="ko-KR" sz="1000">
                <a:solidFill>
                  <a:srgbClr val="000000"/>
                </a:solidFill>
                <a:latin typeface="Arial" panose="020B0604020202020204" pitchFamily="34" charset="0"/>
              </a:rPr>
              <a:t>(1480), 10</a:t>
            </a:r>
            <a:r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t>번</a:t>
            </a:r>
            <a:r>
              <a:rPr lang="en-US" altLang="ko-KR" sz="1000">
                <a:solidFill>
                  <a:srgbClr val="000000"/>
                </a:solidFill>
                <a:latin typeface="Arial" panose="020B0604020202020204" pitchFamily="34" charset="0"/>
              </a:rPr>
              <a:t>(1480), 11</a:t>
            </a:r>
            <a:r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t>번</a:t>
            </a:r>
            <a:r>
              <a:rPr lang="en-US" altLang="ko-KR" sz="1000">
                <a:solidFill>
                  <a:srgbClr val="000000"/>
                </a:solidFill>
                <a:latin typeface="Arial" panose="020B0604020202020204" pitchFamily="34" charset="0"/>
              </a:rPr>
              <a:t>(520) </a:t>
            </a:r>
            <a:r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t>총 </a:t>
            </a:r>
            <a:r>
              <a:rPr lang="en-US" altLang="ko-KR" sz="10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r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t>개로 단편화 된 것을 알 수 있습니다</a:t>
            </a:r>
            <a:r>
              <a:rPr lang="en-US" altLang="ko-KR" sz="100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ko-KR" sz="10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20159A2-24E3-448A-9488-095B63962B6E}"/>
              </a:ext>
            </a:extLst>
          </p:cNvPr>
          <p:cNvSpPr/>
          <p:nvPr/>
        </p:nvSpPr>
        <p:spPr>
          <a:xfrm>
            <a:off x="413845" y="5051006"/>
            <a:ext cx="5673766" cy="1031012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729E2AB-4151-4F36-8972-FC2B3356C74C}"/>
              </a:ext>
            </a:extLst>
          </p:cNvPr>
          <p:cNvCxnSpPr>
            <a:cxnSpLocks/>
            <a:stCxn id="20" idx="3"/>
            <a:endCxn id="19" idx="1"/>
          </p:cNvCxnSpPr>
          <p:nvPr/>
        </p:nvCxnSpPr>
        <p:spPr>
          <a:xfrm flipV="1">
            <a:off x="6087611" y="4341098"/>
            <a:ext cx="1101295" cy="1225414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499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9F6DFA1-6640-465C-8E54-BFBF3C9DA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581" y="1387925"/>
            <a:ext cx="3831679" cy="31060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B371242-C40B-444F-BA17-16402027A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152" y="1387926"/>
            <a:ext cx="3831695" cy="31060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B82D1CE-9658-4EC1-8309-C3584A007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25" y="1387926"/>
            <a:ext cx="3831692" cy="3106024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Q16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777476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1378" y="847712"/>
            <a:ext cx="4701199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데이터그램들 간에 변경된 </a:t>
            </a:r>
            <a:r>
              <a:rPr lang="en-US" altLang="ko-KR" sz="1100" i="1">
                <a:solidFill>
                  <a:srgbClr val="FF7876"/>
                </a:solidFill>
              </a:rPr>
              <a:t>IP</a:t>
            </a:r>
            <a:r>
              <a:rPr lang="ko-KR" altLang="en-US" sz="1100" i="1">
                <a:solidFill>
                  <a:srgbClr val="FF7876"/>
                </a:solidFill>
              </a:rPr>
              <a:t> 헤더 필드는</a:t>
            </a:r>
            <a:r>
              <a:rPr lang="en-US" altLang="ko-KR" sz="1100" i="1">
                <a:solidFill>
                  <a:srgbClr val="FF7876"/>
                </a:solidFill>
              </a:rPr>
              <a:t>?</a:t>
            </a:r>
            <a:endParaRPr lang="ko-KR" altLang="en-US" sz="1100" i="1">
              <a:solidFill>
                <a:srgbClr val="FF7876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F0D07AA-A95E-4493-8806-F030DF4A3116}"/>
              </a:ext>
            </a:extLst>
          </p:cNvPr>
          <p:cNvSpPr/>
          <p:nvPr/>
        </p:nvSpPr>
        <p:spPr>
          <a:xfrm>
            <a:off x="3713165" y="4996989"/>
            <a:ext cx="4681777" cy="473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rgbClr val="000000"/>
                </a:solidFill>
                <a:latin typeface="Arial" panose="020B0604020202020204" pitchFamily="34" charset="0"/>
              </a:rPr>
              <a:t>14</a:t>
            </a:r>
            <a:r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t>번 문제와 마찬가지로 단편화로 인해</a:t>
            </a:r>
            <a:endParaRPr lang="en-US" altLang="ko-KR" sz="10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ko-KR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Total Length</a:t>
            </a:r>
            <a:r>
              <a:rPr lang="ko-KR" alt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와 </a:t>
            </a:r>
            <a:r>
              <a:rPr lang="en-US" altLang="ko-KR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Flags</a:t>
            </a:r>
            <a:r>
              <a:rPr lang="ko-KR" alt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변화를 보이고 있습니다</a:t>
            </a:r>
            <a:r>
              <a:rPr lang="en-US" altLang="ko-KR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ctr"/>
            <a:r>
              <a:rPr lang="ko-KR" alt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각 데이터 길이에 따라 </a:t>
            </a:r>
            <a:r>
              <a:rPr lang="en-US" altLang="ko-KR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Total Length</a:t>
            </a:r>
            <a:r>
              <a:rPr lang="ko-KR" alt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와 </a:t>
            </a:r>
            <a:r>
              <a:rPr lang="en-US" altLang="ko-KR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Fragment Offset</a:t>
            </a:r>
            <a:r>
              <a:rPr lang="ko-KR" alt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</a:t>
            </a:r>
            <a:r>
              <a:rPr lang="en-US" altLang="ko-KR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변화를 보이고 있고</a:t>
            </a:r>
            <a:endParaRPr lang="en-US" altLang="ko-KR" sz="10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t>데이터 순서에 따라 마지막 데이터 그렘인 </a:t>
            </a:r>
            <a:r>
              <a:rPr lang="en-US" altLang="ko-KR" sz="1000">
                <a:solidFill>
                  <a:srgbClr val="000000"/>
                </a:solidFill>
                <a:latin typeface="Arial" panose="020B0604020202020204" pitchFamily="34" charset="0"/>
              </a:rPr>
              <a:t>11</a:t>
            </a:r>
            <a:r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t>번 프레임에선</a:t>
            </a:r>
            <a:endParaRPr lang="en-US" altLang="ko-KR" sz="10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ko-KR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MoreFr</a:t>
            </a:r>
            <a:r>
              <a:rPr lang="en-US" altLang="ko-KR" sz="1000">
                <a:solidFill>
                  <a:srgbClr val="000000"/>
                </a:solidFill>
                <a:latin typeface="Arial" panose="020B0604020202020204" pitchFamily="34" charset="0"/>
              </a:rPr>
              <a:t>agment</a:t>
            </a:r>
            <a:r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t>가 </a:t>
            </a:r>
            <a:r>
              <a:rPr lang="en-US" altLang="ko-KR" sz="10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r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t>으로 세트된 것을 볼 수 있습니다</a:t>
            </a:r>
            <a:r>
              <a:rPr lang="en-US" altLang="ko-KR" sz="100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ko-KR" sz="10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CE86A39-E260-4AED-A657-BD6F0AB08FCE}"/>
              </a:ext>
            </a:extLst>
          </p:cNvPr>
          <p:cNvSpPr/>
          <p:nvPr/>
        </p:nvSpPr>
        <p:spPr>
          <a:xfrm>
            <a:off x="344232" y="2676147"/>
            <a:ext cx="1224509" cy="562003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A5C7C8-D213-4A3C-944D-7C6C051AA6A3}"/>
              </a:ext>
            </a:extLst>
          </p:cNvPr>
          <p:cNvSpPr/>
          <p:nvPr/>
        </p:nvSpPr>
        <p:spPr>
          <a:xfrm>
            <a:off x="4322011" y="2679951"/>
            <a:ext cx="1298613" cy="558200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95D80E3-7038-4200-900D-8F5E50411572}"/>
              </a:ext>
            </a:extLst>
          </p:cNvPr>
          <p:cNvSpPr/>
          <p:nvPr/>
        </p:nvSpPr>
        <p:spPr>
          <a:xfrm>
            <a:off x="8333347" y="2671562"/>
            <a:ext cx="1298613" cy="558200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581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3739117" y="3003678"/>
            <a:ext cx="4713765" cy="1032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srgbClr val="FF7876"/>
                </a:solidFill>
              </a:rPr>
              <a:t>감사합니다</a:t>
            </a:r>
            <a:r>
              <a:rPr lang="en-US" altLang="ko-KR" sz="3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>
                <a:solidFill>
                  <a:prstClr val="black">
                    <a:lumMod val="75000"/>
                    <a:lumOff val="25000"/>
                  </a:prstClr>
                </a:solidFill>
              </a:rPr>
              <a:t>20164091 </a:t>
            </a:r>
            <a:r>
              <a:rPr lang="ko-KR" altLang="en-US" sz="900" kern="0">
                <a:solidFill>
                  <a:prstClr val="black">
                    <a:lumMod val="75000"/>
                    <a:lumOff val="25000"/>
                  </a:prstClr>
                </a:solidFill>
              </a:rPr>
              <a:t>송희령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flipV="1">
            <a:off x="859926" y="3518678"/>
            <a:ext cx="3747936" cy="519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flipH="1">
            <a:off x="7584140" y="3519196"/>
            <a:ext cx="3688436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39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T1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본인의 컴퓨터에서 보낸 첫번째 </a:t>
            </a:r>
            <a:r>
              <a:rPr lang="en-US" altLang="ko-KR" sz="1100" i="1">
                <a:solidFill>
                  <a:srgbClr val="FF7876"/>
                </a:solidFill>
              </a:rPr>
              <a:t>ICMP Echo Request </a:t>
            </a:r>
            <a:r>
              <a:rPr lang="ko-KR" altLang="en-US" sz="1100" i="1">
                <a:solidFill>
                  <a:srgbClr val="FF7876"/>
                </a:solidFill>
              </a:rPr>
              <a:t>메시지를 선택하고</a:t>
            </a:r>
            <a:r>
              <a:rPr lang="en-US" altLang="ko-KR" sz="1100" i="1">
                <a:solidFill>
                  <a:srgbClr val="FF7876"/>
                </a:solidFill>
              </a:rPr>
              <a:t>,</a:t>
            </a:r>
          </a:p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패킷 헤더 윈도우에서 </a:t>
            </a:r>
            <a:r>
              <a:rPr lang="en-US" altLang="ko-KR" sz="1100" i="1">
                <a:solidFill>
                  <a:srgbClr val="FF7876"/>
                </a:solidFill>
              </a:rPr>
              <a:t>Internet Protocol </a:t>
            </a:r>
            <a:r>
              <a:rPr lang="ko-KR" altLang="en-US" sz="1100" i="1">
                <a:solidFill>
                  <a:srgbClr val="FF7876"/>
                </a:solidFill>
              </a:rPr>
              <a:t>부분을 펼침</a:t>
            </a:r>
            <a:endParaRPr lang="en-US" altLang="ko-KR" sz="1100" i="1">
              <a:solidFill>
                <a:srgbClr val="FF7876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9DC4773-9303-496B-9E20-88D17CACF85A}"/>
              </a:ext>
            </a:extLst>
          </p:cNvPr>
          <p:cNvSpPr/>
          <p:nvPr/>
        </p:nvSpPr>
        <p:spPr>
          <a:xfrm>
            <a:off x="2489723" y="6316387"/>
            <a:ext cx="7058276" cy="5125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첫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ICMP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의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Internet Protocol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을 펼친 모습입니다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D1F3782-477F-4705-BB59-FAB6AC843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332" y="1394009"/>
            <a:ext cx="6173335" cy="500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78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Q1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본인 컴퓨터의 </a:t>
            </a:r>
            <a:r>
              <a:rPr lang="en-US" altLang="ko-KR" sz="1100" i="1">
                <a:solidFill>
                  <a:srgbClr val="FF7876"/>
                </a:solidFill>
              </a:rPr>
              <a:t>IP </a:t>
            </a:r>
            <a:r>
              <a:rPr lang="ko-KR" altLang="en-US" sz="1100" i="1">
                <a:solidFill>
                  <a:srgbClr val="FF7876"/>
                </a:solidFill>
              </a:rPr>
              <a:t>주소는</a:t>
            </a:r>
            <a:r>
              <a:rPr lang="en-US" altLang="ko-KR" sz="1100" i="1">
                <a:solidFill>
                  <a:srgbClr val="FF7876"/>
                </a:solidFill>
              </a:rPr>
              <a:t>?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1F2919E-186C-446D-BCB6-05849006E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7" y="1340140"/>
            <a:ext cx="6737232" cy="546129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3B7C8D5-0F27-4349-A464-FB62E2297B21}"/>
              </a:ext>
            </a:extLst>
          </p:cNvPr>
          <p:cNvSpPr/>
          <p:nvPr/>
        </p:nvSpPr>
        <p:spPr>
          <a:xfrm>
            <a:off x="7206143" y="5813553"/>
            <a:ext cx="4481328" cy="3934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내 컴퓨터의 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: 192.168.1.28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EEFD9B9-7F9D-484D-8970-AAC02A2DC605}"/>
              </a:ext>
            </a:extLst>
          </p:cNvPr>
          <p:cNvSpPr/>
          <p:nvPr/>
        </p:nvSpPr>
        <p:spPr>
          <a:xfrm>
            <a:off x="343949" y="5894878"/>
            <a:ext cx="1635853" cy="115393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EF14173-E01C-4977-AD17-A0F944154C71}"/>
              </a:ext>
            </a:extLst>
          </p:cNvPr>
          <p:cNvCxnSpPr>
            <a:cxnSpLocks/>
          </p:cNvCxnSpPr>
          <p:nvPr/>
        </p:nvCxnSpPr>
        <p:spPr>
          <a:xfrm>
            <a:off x="1979802" y="6010271"/>
            <a:ext cx="5226341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823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Q2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상위 계층 프로토콜의 값은</a:t>
            </a:r>
            <a:r>
              <a:rPr lang="en-US" altLang="ko-KR" sz="1100" i="1">
                <a:solidFill>
                  <a:srgbClr val="FF7876"/>
                </a:solidFill>
              </a:rPr>
              <a:t>?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1F2919E-186C-446D-BCB6-05849006E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7" y="1340140"/>
            <a:ext cx="6737232" cy="546129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3B7C8D5-0F27-4349-A464-FB62E2297B21}"/>
              </a:ext>
            </a:extLst>
          </p:cNvPr>
          <p:cNvSpPr/>
          <p:nvPr/>
        </p:nvSpPr>
        <p:spPr>
          <a:xfrm>
            <a:off x="6979640" y="5352057"/>
            <a:ext cx="4481328" cy="3934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상위 계층의 프로토콜은 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ICMP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인것을 확인할 수 있습니다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EEFD9B9-7F9D-484D-8970-AAC02A2DC605}"/>
              </a:ext>
            </a:extLst>
          </p:cNvPr>
          <p:cNvSpPr/>
          <p:nvPr/>
        </p:nvSpPr>
        <p:spPr>
          <a:xfrm>
            <a:off x="343950" y="5460148"/>
            <a:ext cx="1040234" cy="177254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EF14173-E01C-4977-AD17-A0F944154C71}"/>
              </a:ext>
            </a:extLst>
          </p:cNvPr>
          <p:cNvCxnSpPr>
            <a:cxnSpLocks/>
          </p:cNvCxnSpPr>
          <p:nvPr/>
        </p:nvCxnSpPr>
        <p:spPr>
          <a:xfrm>
            <a:off x="1384184" y="5540488"/>
            <a:ext cx="5595456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90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Q3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>
                <a:solidFill>
                  <a:srgbClr val="FF7876"/>
                </a:solidFill>
              </a:rPr>
              <a:t>IP </a:t>
            </a:r>
            <a:r>
              <a:rPr lang="ko-KR" altLang="en-US" sz="1100" i="1">
                <a:solidFill>
                  <a:srgbClr val="FF7876"/>
                </a:solidFill>
              </a:rPr>
              <a:t>헤더의 크기는</a:t>
            </a:r>
            <a:r>
              <a:rPr lang="en-US" altLang="ko-KR" sz="1100" i="1">
                <a:solidFill>
                  <a:srgbClr val="FF7876"/>
                </a:solidFill>
              </a:rPr>
              <a:t>? IP </a:t>
            </a:r>
            <a:r>
              <a:rPr lang="ko-KR" altLang="en-US" sz="1100" i="1">
                <a:solidFill>
                  <a:srgbClr val="FF7876"/>
                </a:solidFill>
              </a:rPr>
              <a:t>데이터그램에서 페이로드의 크기는</a:t>
            </a:r>
            <a:r>
              <a:rPr lang="en-US" altLang="ko-KR" sz="1100" i="1">
                <a:solidFill>
                  <a:srgbClr val="FF7876"/>
                </a:solidFill>
              </a:rPr>
              <a:t>?</a:t>
            </a:r>
            <a:endParaRPr lang="ko-KR" altLang="en-US" sz="1100" i="1">
              <a:solidFill>
                <a:srgbClr val="FF7876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1F2919E-186C-446D-BCB6-05849006E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7" y="1340140"/>
            <a:ext cx="6737232" cy="546129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3B7C8D5-0F27-4349-A464-FB62E2297B21}"/>
              </a:ext>
            </a:extLst>
          </p:cNvPr>
          <p:cNvSpPr/>
          <p:nvPr/>
        </p:nvSpPr>
        <p:spPr>
          <a:xfrm>
            <a:off x="7113059" y="4311924"/>
            <a:ext cx="4481328" cy="3934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헤더 크기는 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20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바이트 입니다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EEFD9B9-7F9D-484D-8970-AAC02A2DC605}"/>
              </a:ext>
            </a:extLst>
          </p:cNvPr>
          <p:cNvSpPr/>
          <p:nvPr/>
        </p:nvSpPr>
        <p:spPr>
          <a:xfrm>
            <a:off x="343950" y="4470247"/>
            <a:ext cx="2214692" cy="168784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EF14173-E01C-4977-AD17-A0F944154C71}"/>
              </a:ext>
            </a:extLst>
          </p:cNvPr>
          <p:cNvCxnSpPr>
            <a:cxnSpLocks/>
          </p:cNvCxnSpPr>
          <p:nvPr/>
        </p:nvCxnSpPr>
        <p:spPr>
          <a:xfrm>
            <a:off x="2558642" y="4508642"/>
            <a:ext cx="4580389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53AEE7-DAD9-4E31-8AB1-CEEED59AC50F}"/>
              </a:ext>
            </a:extLst>
          </p:cNvPr>
          <p:cNvSpPr/>
          <p:nvPr/>
        </p:nvSpPr>
        <p:spPr>
          <a:xfrm>
            <a:off x="343950" y="4754439"/>
            <a:ext cx="981511" cy="157412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2DFB489-67BC-415C-A87F-441F723715DB}"/>
              </a:ext>
            </a:extLst>
          </p:cNvPr>
          <p:cNvCxnSpPr>
            <a:cxnSpLocks/>
          </p:cNvCxnSpPr>
          <p:nvPr/>
        </p:nvCxnSpPr>
        <p:spPr>
          <a:xfrm flipV="1">
            <a:off x="1314714" y="4820767"/>
            <a:ext cx="5824317" cy="9142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7DF8FE-B227-46C2-91D9-EA2CE4DA70F7}"/>
              </a:ext>
            </a:extLst>
          </p:cNvPr>
          <p:cNvSpPr/>
          <p:nvPr/>
        </p:nvSpPr>
        <p:spPr>
          <a:xfrm>
            <a:off x="7113059" y="4639031"/>
            <a:ext cx="4481328" cy="3934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페이로드 크기는 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56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바이트 입니다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9850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49CCAB1-496C-45D6-8263-2E6D20778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7" y="1340139"/>
            <a:ext cx="6729397" cy="5454943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Q4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이 </a:t>
            </a:r>
            <a:r>
              <a:rPr lang="en-US" altLang="ko-KR" sz="1100" i="1">
                <a:solidFill>
                  <a:srgbClr val="FF7876"/>
                </a:solidFill>
              </a:rPr>
              <a:t>IP </a:t>
            </a:r>
            <a:r>
              <a:rPr lang="ko-KR" altLang="en-US" sz="1100" i="1">
                <a:solidFill>
                  <a:srgbClr val="FF7876"/>
                </a:solidFill>
              </a:rPr>
              <a:t>데이터 그램은 단편화 되었는가</a:t>
            </a:r>
            <a:r>
              <a:rPr lang="en-US" altLang="ko-KR" sz="1100" i="1">
                <a:solidFill>
                  <a:srgbClr val="FF7876"/>
                </a:solidFill>
              </a:rPr>
              <a:t>? </a:t>
            </a:r>
            <a:r>
              <a:rPr lang="ko-KR" altLang="en-US" sz="1100" i="1">
                <a:solidFill>
                  <a:srgbClr val="FF7876"/>
                </a:solidFill>
              </a:rPr>
              <a:t>단편화 여부는 어떻게 알 수 있는가</a:t>
            </a:r>
            <a:r>
              <a:rPr lang="en-US" altLang="ko-KR" sz="1100" i="1">
                <a:solidFill>
                  <a:srgbClr val="FF7876"/>
                </a:solidFill>
              </a:rPr>
              <a:t>?</a:t>
            </a:r>
            <a:endParaRPr lang="ko-KR" altLang="en-US" sz="1100" i="1">
              <a:solidFill>
                <a:srgbClr val="FF7876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3B7C8D5-0F27-4349-A464-FB62E2297B21}"/>
              </a:ext>
            </a:extLst>
          </p:cNvPr>
          <p:cNvSpPr/>
          <p:nvPr/>
        </p:nvSpPr>
        <p:spPr>
          <a:xfrm>
            <a:off x="7150139" y="5310214"/>
            <a:ext cx="4984573" cy="48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D : Do</a:t>
            </a:r>
            <a:r>
              <a:rPr lang="en-US" altLang="ko-KR" sz="1000">
                <a:solidFill>
                  <a:srgbClr val="000000"/>
                </a:solidFill>
                <a:latin typeface="Arial" panose="020B0604020202020204" pitchFamily="34" charset="0"/>
              </a:rPr>
              <a:t>n’</a:t>
            </a:r>
            <a:r>
              <a:rPr lang="en-US" altLang="ko-KR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 Fragment (D</a:t>
            </a:r>
            <a:r>
              <a:rPr lang="ko-KR" alt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값이 </a:t>
            </a:r>
            <a:r>
              <a:rPr lang="en-US" altLang="ko-KR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ko-KR" alt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이면 단편화를 하지 않고</a:t>
            </a:r>
            <a:r>
              <a:rPr lang="en-US" altLang="ko-KR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0</a:t>
            </a:r>
            <a:r>
              <a:rPr lang="ko-KR" alt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이면 단편화를 한다</a:t>
            </a:r>
            <a:r>
              <a:rPr lang="en-US" altLang="ko-KR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.)</a:t>
            </a:r>
          </a:p>
          <a:p>
            <a:pPr algn="l"/>
            <a:r>
              <a:rPr lang="en-US" altLang="ko-KR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M : More Fragment (M</a:t>
            </a:r>
            <a:r>
              <a:rPr lang="ko-KR" alt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값이 </a:t>
            </a:r>
            <a:r>
              <a:rPr lang="en-US" altLang="ko-KR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ko-KR" alt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이면 마지막 단편이 아니고</a:t>
            </a:r>
            <a:r>
              <a:rPr lang="en-US" altLang="ko-KR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0</a:t>
            </a:r>
            <a:r>
              <a:rPr lang="ko-KR" alt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이면 마지막 단편이다</a:t>
            </a:r>
            <a:r>
              <a:rPr lang="en-US" altLang="ko-KR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.)</a:t>
            </a:r>
            <a:endParaRPr lang="en-US" altLang="ko-KR" sz="10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r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t>해당 플래그들을 통해 알 수 있으며</a:t>
            </a:r>
            <a:endParaRPr lang="en-US" altLang="ko-KR" sz="10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r>
              <a:rPr lang="en-US" altLang="ko-KR" sz="1000">
                <a:solidFill>
                  <a:srgbClr val="000000"/>
                </a:solidFill>
                <a:latin typeface="Arial" panose="020B0604020202020204" pitchFamily="34" charset="0"/>
              </a:rPr>
              <a:t>Fragment Offset </a:t>
            </a:r>
            <a:r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t>이 </a:t>
            </a:r>
            <a:r>
              <a:rPr lang="en-US" altLang="ko-KR" sz="10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r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t>이므로 단편화는 되지 않은것으로 보입니다</a:t>
            </a:r>
            <a:r>
              <a:rPr lang="en-US" altLang="ko-KR" sz="100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EF14173-E01C-4977-AD17-A0F944154C71}"/>
              </a:ext>
            </a:extLst>
          </p:cNvPr>
          <p:cNvCxnSpPr>
            <a:cxnSpLocks/>
          </p:cNvCxnSpPr>
          <p:nvPr/>
        </p:nvCxnSpPr>
        <p:spPr>
          <a:xfrm>
            <a:off x="2522638" y="5506932"/>
            <a:ext cx="4580389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53AEE7-DAD9-4E31-8AB1-CEEED59AC50F}"/>
              </a:ext>
            </a:extLst>
          </p:cNvPr>
          <p:cNvSpPr/>
          <p:nvPr/>
        </p:nvSpPr>
        <p:spPr>
          <a:xfrm>
            <a:off x="343950" y="5316503"/>
            <a:ext cx="2178688" cy="416296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124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T2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패킷 리스팅 윈도우에서 </a:t>
            </a:r>
            <a:r>
              <a:rPr lang="en-US" altLang="ko-KR" sz="1100" i="1">
                <a:solidFill>
                  <a:srgbClr val="FF7876"/>
                </a:solidFill>
              </a:rPr>
              <a:t>Source </a:t>
            </a:r>
            <a:r>
              <a:rPr lang="ko-KR" altLang="en-US" sz="1100" i="1">
                <a:solidFill>
                  <a:srgbClr val="FF7876"/>
                </a:solidFill>
              </a:rPr>
              <a:t>컬럼 헤더를 클릭하여 패킷을 출발지 </a:t>
            </a:r>
            <a:r>
              <a:rPr lang="en-US" altLang="ko-KR" sz="1100" i="1">
                <a:solidFill>
                  <a:srgbClr val="FF7876"/>
                </a:solidFill>
              </a:rPr>
              <a:t>IP </a:t>
            </a:r>
            <a:r>
              <a:rPr lang="ko-KR" altLang="en-US" sz="1100" i="1">
                <a:solidFill>
                  <a:srgbClr val="FF7876"/>
                </a:solidFill>
              </a:rPr>
              <a:t>주소에 따라 정렬한 후</a:t>
            </a:r>
            <a:r>
              <a:rPr lang="en-US" altLang="ko-KR" sz="1100" i="1">
                <a:solidFill>
                  <a:srgbClr val="FF7876"/>
                </a:solidFill>
              </a:rPr>
              <a:t>,</a:t>
            </a:r>
          </a:p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본인의 컴퓨터에서 보낸 첫번째 </a:t>
            </a:r>
            <a:r>
              <a:rPr lang="en-US" altLang="ko-KR" sz="1100" i="1">
                <a:solidFill>
                  <a:srgbClr val="FF7876"/>
                </a:solidFill>
              </a:rPr>
              <a:t>ICMP Echo Request </a:t>
            </a:r>
            <a:r>
              <a:rPr lang="ko-KR" altLang="en-US" sz="1100" i="1">
                <a:solidFill>
                  <a:srgbClr val="FF7876"/>
                </a:solidFill>
              </a:rPr>
              <a:t>메시지를 선택한 후 아래의 일련의 </a:t>
            </a:r>
            <a:r>
              <a:rPr lang="en-US" altLang="ko-KR" sz="1100" i="1">
                <a:solidFill>
                  <a:srgbClr val="FF7876"/>
                </a:solidFill>
              </a:rPr>
              <a:t>ICMP </a:t>
            </a:r>
            <a:r>
              <a:rPr lang="ko-KR" altLang="en-US" sz="1100" i="1">
                <a:solidFill>
                  <a:srgbClr val="FF7876"/>
                </a:solidFill>
              </a:rPr>
              <a:t>메시지를 관찰</a:t>
            </a:r>
            <a:endParaRPr lang="en-US" altLang="ko-KR" sz="1100" i="1">
              <a:solidFill>
                <a:srgbClr val="FF7876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9DC4773-9303-496B-9E20-88D17CACF85A}"/>
              </a:ext>
            </a:extLst>
          </p:cNvPr>
          <p:cNvSpPr/>
          <p:nvPr/>
        </p:nvSpPr>
        <p:spPr>
          <a:xfrm>
            <a:off x="2489723" y="6316387"/>
            <a:ext cx="7058276" cy="5125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Souce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 컬럼 헤더를 정렬한 모습 입니다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95F2892-BD7F-46FE-8EEF-763E74A82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094" y="1395397"/>
            <a:ext cx="6193812" cy="502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175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Q5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본인의 컴퓨터에서 </a:t>
            </a:r>
            <a:r>
              <a:rPr lang="en-US" altLang="ko-KR" sz="1100" i="1">
                <a:solidFill>
                  <a:srgbClr val="FF7876"/>
                </a:solidFill>
              </a:rPr>
              <a:t>ICMP Echo Request </a:t>
            </a:r>
            <a:r>
              <a:rPr lang="ko-KR" altLang="en-US" sz="1100" i="1">
                <a:solidFill>
                  <a:srgbClr val="FF7876"/>
                </a:solidFill>
              </a:rPr>
              <a:t>메시지를 보낼 때 마다 변경되는 </a:t>
            </a:r>
            <a:r>
              <a:rPr lang="en-US" altLang="ko-KR" sz="1100" i="1">
                <a:solidFill>
                  <a:srgbClr val="FF7876"/>
                </a:solidFill>
              </a:rPr>
              <a:t>IP </a:t>
            </a:r>
            <a:r>
              <a:rPr lang="ko-KR" altLang="en-US" sz="1100" i="1">
                <a:solidFill>
                  <a:srgbClr val="FF7876"/>
                </a:solidFill>
              </a:rPr>
              <a:t>데이터그램의 필드는 무엇인가</a:t>
            </a:r>
            <a:r>
              <a:rPr lang="en-US" altLang="ko-KR" sz="1100" i="1">
                <a:solidFill>
                  <a:srgbClr val="FF7876"/>
                </a:solidFill>
              </a:rPr>
              <a:t>?</a:t>
            </a:r>
            <a:endParaRPr lang="ko-KR" altLang="en-US" sz="1100" i="1">
              <a:solidFill>
                <a:srgbClr val="FF7876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3B7C8D5-0F27-4349-A464-FB62E2297B21}"/>
              </a:ext>
            </a:extLst>
          </p:cNvPr>
          <p:cNvSpPr/>
          <p:nvPr/>
        </p:nvSpPr>
        <p:spPr>
          <a:xfrm>
            <a:off x="5525549" y="3429000"/>
            <a:ext cx="4984573" cy="48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첫 메시지에서 세번째 메시지까지 비교한 결과</a:t>
            </a:r>
            <a:endParaRPr lang="en-US" altLang="ko-KR" sz="10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sz="1000">
                <a:solidFill>
                  <a:srgbClr val="000000"/>
                </a:solidFill>
                <a:latin typeface="Arial" panose="020B0604020202020204" pitchFamily="34" charset="0"/>
              </a:rPr>
              <a:t>TTL</a:t>
            </a:r>
            <a:r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t>과 </a:t>
            </a:r>
            <a:r>
              <a:rPr lang="en-US" altLang="ko-KR" sz="1000">
                <a:solidFill>
                  <a:srgbClr val="000000"/>
                </a:solidFill>
                <a:latin typeface="Arial" panose="020B0604020202020204" pitchFamily="34" charset="0"/>
              </a:rPr>
              <a:t>Identification</a:t>
            </a:r>
            <a:r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t>값이 계속 변경되는것을 확인할 수 있었습니다</a:t>
            </a:r>
            <a:r>
              <a:rPr lang="en-US" altLang="ko-KR" sz="100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ko-KR" sz="10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04F441E-FD08-4F4D-B3F7-4B74B6902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95" y="1252022"/>
            <a:ext cx="4718065" cy="168825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B071CF7-86C4-4BC6-809E-AB1817CD2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45" y="3080745"/>
            <a:ext cx="4718065" cy="171703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FC0D135-F156-4AC9-8477-745FEA29F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997" y="4938248"/>
            <a:ext cx="4695562" cy="171703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3688FCE-24EF-4387-9383-E0AF06C561D0}"/>
              </a:ext>
            </a:extLst>
          </p:cNvPr>
          <p:cNvSpPr/>
          <p:nvPr/>
        </p:nvSpPr>
        <p:spPr>
          <a:xfrm>
            <a:off x="373726" y="2539996"/>
            <a:ext cx="842678" cy="102536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9A36FE-EFBF-42A0-B7AB-7CAD0662B8B8}"/>
              </a:ext>
            </a:extLst>
          </p:cNvPr>
          <p:cNvSpPr/>
          <p:nvPr/>
        </p:nvSpPr>
        <p:spPr>
          <a:xfrm>
            <a:off x="390504" y="4387620"/>
            <a:ext cx="842678" cy="102536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BE8AC7B-FA28-4FFB-9416-651FCBCFE943}"/>
              </a:ext>
            </a:extLst>
          </p:cNvPr>
          <p:cNvSpPr/>
          <p:nvPr/>
        </p:nvSpPr>
        <p:spPr>
          <a:xfrm>
            <a:off x="405031" y="6234596"/>
            <a:ext cx="842678" cy="102536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A84BBE2-65A6-448B-A1C7-9E74D2AE0704}"/>
              </a:ext>
            </a:extLst>
          </p:cNvPr>
          <p:cNvSpPr/>
          <p:nvPr/>
        </p:nvSpPr>
        <p:spPr>
          <a:xfrm>
            <a:off x="405030" y="5637078"/>
            <a:ext cx="1172099" cy="102536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0F2DC25-BD36-4A2D-A2E5-F4B791875CB5}"/>
              </a:ext>
            </a:extLst>
          </p:cNvPr>
          <p:cNvSpPr/>
          <p:nvPr/>
        </p:nvSpPr>
        <p:spPr>
          <a:xfrm>
            <a:off x="398893" y="3781113"/>
            <a:ext cx="1172099" cy="102536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B5C417E-5238-400A-AD18-27F62E3BCA99}"/>
              </a:ext>
            </a:extLst>
          </p:cNvPr>
          <p:cNvSpPr/>
          <p:nvPr/>
        </p:nvSpPr>
        <p:spPr>
          <a:xfrm>
            <a:off x="390504" y="1942478"/>
            <a:ext cx="1172099" cy="102536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198640"/>
      </p:ext>
    </p:extLst>
  </p:cSld>
  <p:clrMapOvr>
    <a:masterClrMapping/>
  </p:clrMapOvr>
</p:sld>
</file>

<file path=ppt/theme/theme1.xml><?xml version="1.0" encoding="utf-8"?>
<a:theme xmlns:a="http://schemas.openxmlformats.org/drawingml/2006/main" name="1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6437</TotalTime>
  <Words>804</Words>
  <Application>Microsoft Office PowerPoint</Application>
  <PresentationFormat>와이드스크린</PresentationFormat>
  <Paragraphs>104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Arial</vt:lpstr>
      <vt:lpstr>맑은 고딕</vt:lpstr>
      <vt:lpstr>13_Office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송 희령</cp:lastModifiedBy>
  <cp:revision>358</cp:revision>
  <dcterms:created xsi:type="dcterms:W3CDTF">2020-09-01T02:41:10Z</dcterms:created>
  <dcterms:modified xsi:type="dcterms:W3CDTF">2020-11-21T11:56:13Z</dcterms:modified>
</cp:coreProperties>
</file>