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63" r:id="rId4"/>
    <p:sldId id="264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2020-09-12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resident.go.k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>
                <a:solidFill>
                  <a:srgbClr val="FF7876"/>
                </a:solidFill>
              </a:rPr>
              <a:t>컴퓨터 네트워크</a:t>
            </a:r>
            <a:endParaRPr lang="en-US" altLang="ko-KR" sz="4800" b="1" i="1" kern="0">
              <a:solidFill>
                <a:srgbClr val="FF78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>
                <a:solidFill>
                  <a:srgbClr val="FF7876"/>
                </a:solidFill>
              </a:rPr>
              <a:t>Computer</a:t>
            </a:r>
            <a:r>
              <a:rPr lang="ko-KR" altLang="en-US" sz="1200" b="1" i="1" kern="0">
                <a:solidFill>
                  <a:srgbClr val="FF7876"/>
                </a:solidFill>
              </a:rPr>
              <a:t> </a:t>
            </a:r>
            <a:r>
              <a:rPr lang="en-US" altLang="ko-KR" sz="1200" b="1" i="1" kern="0">
                <a:solidFill>
                  <a:srgbClr val="FF7876"/>
                </a:solidFill>
              </a:rPr>
              <a:t>Network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과제 </a:t>
            </a:r>
            <a:r>
              <a:rPr lang="en-US" altLang="ko-KR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2-1_HTTP,curl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특정 웹 서버에 </a:t>
            </a:r>
            <a:r>
              <a:rPr lang="en-US" altLang="ko-KR" sz="1100" i="1">
                <a:solidFill>
                  <a:srgbClr val="FF7876"/>
                </a:solidFill>
              </a:rPr>
              <a:t>curl</a:t>
            </a:r>
            <a:r>
              <a:rPr lang="ko-KR" altLang="en-US" sz="1100" i="1">
                <a:solidFill>
                  <a:srgbClr val="FF7876"/>
                </a:solidFill>
              </a:rPr>
              <a:t>로 접속하여 </a:t>
            </a:r>
            <a:r>
              <a:rPr lang="en-US" altLang="ko-KR" sz="1100" i="1">
                <a:solidFill>
                  <a:srgbClr val="FF7876"/>
                </a:solidFill>
              </a:rPr>
              <a:t>GET HTTP </a:t>
            </a:r>
            <a:r>
              <a:rPr lang="ko-KR" altLang="en-US" sz="1100" i="1">
                <a:solidFill>
                  <a:srgbClr val="FF7876"/>
                </a:solidFill>
              </a:rPr>
              <a:t>요청을 입력한 후 응답 메시지를 확인</a:t>
            </a:r>
            <a:r>
              <a:rPr lang="en-US" altLang="ko-KR" sz="1100" i="1">
                <a:solidFill>
                  <a:srgbClr val="FF7876"/>
                </a:solidFill>
              </a:rPr>
              <a:t>.</a:t>
            </a:r>
            <a:r>
              <a:rPr lang="ko-KR" altLang="en-US" sz="1100" i="1">
                <a:solidFill>
                  <a:srgbClr val="FF7876"/>
                </a:solidFill>
              </a:rPr>
              <a:t> 방문하는 웹 사이트는 다른 사람과 중복되지 말아야 함</a:t>
            </a:r>
            <a:br>
              <a:rPr lang="ko-KR" altLang="en-US" sz="1100" i="1">
                <a:solidFill>
                  <a:srgbClr val="FF7876"/>
                </a:solidFill>
              </a:rPr>
            </a:b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2C35-AB4F-4207-887A-1E9958121A4B}"/>
              </a:ext>
            </a:extLst>
          </p:cNvPr>
          <p:cNvSpPr txBox="1"/>
          <p:nvPr/>
        </p:nvSpPr>
        <p:spPr>
          <a:xfrm>
            <a:off x="843148" y="1470939"/>
            <a:ext cx="9855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/>
              <a:t>특정 웹 서버</a:t>
            </a:r>
            <a:r>
              <a:rPr lang="en-US" altLang="ko-KR" sz="1500"/>
              <a:t> = </a:t>
            </a:r>
            <a:r>
              <a:rPr lang="ko-KR" altLang="en-US" sz="1500">
                <a:solidFill>
                  <a:srgbClr val="FF7876"/>
                </a:solidFill>
              </a:rPr>
              <a:t>청와대</a:t>
            </a:r>
            <a:r>
              <a:rPr lang="en-US" altLang="ko-KR" sz="1500">
                <a:solidFill>
                  <a:srgbClr val="FF7876"/>
                </a:solidFill>
              </a:rPr>
              <a:t>(</a:t>
            </a:r>
            <a:r>
              <a:rPr lang="en-US" altLang="ko-KR" sz="1500">
                <a:solidFill>
                  <a:srgbClr val="FF7876"/>
                </a:solidFill>
                <a:hlinkClick r:id="rId2"/>
              </a:rPr>
              <a:t>www.president.go.kr</a:t>
            </a:r>
            <a:r>
              <a:rPr lang="en-US" altLang="ko-KR" sz="1500">
                <a:solidFill>
                  <a:srgbClr val="FF7876"/>
                </a:solidFill>
              </a:rPr>
              <a:t>)</a:t>
            </a:r>
          </a:p>
          <a:p>
            <a:r>
              <a:rPr lang="en-US" altLang="ko-KR" sz="1500"/>
              <a:t>					</a:t>
            </a:r>
            <a:r>
              <a:rPr lang="ko-KR" altLang="en-US" sz="1500"/>
              <a:t>    입력 커맨드 </a:t>
            </a:r>
            <a:r>
              <a:rPr lang="en-US" altLang="ko-KR" sz="1500"/>
              <a:t>= </a:t>
            </a:r>
            <a:r>
              <a:rPr lang="en-US" altLang="ko-KR" sz="1500">
                <a:solidFill>
                  <a:srgbClr val="FF7876"/>
                </a:solidFill>
              </a:rPr>
              <a:t>curl –v www.president.go.kr | more</a:t>
            </a:r>
            <a:endParaRPr lang="en-US" altLang="ko-KR" sz="1500"/>
          </a:p>
          <a:p>
            <a:endParaRPr lang="en-US" altLang="ko-KR" sz="1500"/>
          </a:p>
          <a:p>
            <a:endParaRPr lang="en-US" altLang="ko-KR" sz="1500"/>
          </a:p>
          <a:p>
            <a:endParaRPr lang="en-US" altLang="ko-KR" sz="1500"/>
          </a:p>
          <a:p>
            <a:endParaRPr lang="en-US" altLang="ko-KR" sz="1500"/>
          </a:p>
          <a:p>
            <a:endParaRPr lang="en-US" altLang="ko-KR" sz="1500"/>
          </a:p>
          <a:p>
            <a:endParaRPr lang="en-US" altLang="ko-KR" sz="1500"/>
          </a:p>
          <a:p>
            <a:endParaRPr lang="en-US" altLang="ko-KR" sz="1500"/>
          </a:p>
          <a:p>
            <a:endParaRPr lang="en-US" altLang="ko-KR" sz="1500"/>
          </a:p>
          <a:p>
            <a:endParaRPr lang="en-US" altLang="ko-KR" sz="1500"/>
          </a:p>
          <a:p>
            <a:r>
              <a:rPr lang="ko-KR" altLang="en-US" sz="1500"/>
              <a:t>작동환경 </a:t>
            </a:r>
            <a:r>
              <a:rPr lang="en-US" altLang="ko-KR" sz="1500"/>
              <a:t>=</a:t>
            </a:r>
            <a:r>
              <a:rPr lang="ko-KR" altLang="en-US" sz="1500"/>
              <a:t> 우분투</a:t>
            </a:r>
            <a:r>
              <a:rPr lang="en-US" altLang="ko-KR" sz="1500"/>
              <a:t> 18.04.4 LTS				</a:t>
            </a:r>
            <a:endParaRPr lang="en-US" altLang="ko-KR" sz="1500">
              <a:solidFill>
                <a:srgbClr val="FF787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53401F-6503-42A6-A1B9-4FB6846EA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52" y="1847869"/>
            <a:ext cx="3578646" cy="15811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C472ED-1887-430B-8797-35D76B268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191" y="4333261"/>
            <a:ext cx="2036864" cy="22677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FCD4E4-F89C-4C50-8974-EF458CBD2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860" y="2094365"/>
            <a:ext cx="5056424" cy="352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특정 웹 서버에 </a:t>
            </a:r>
            <a:r>
              <a:rPr lang="en-US" altLang="ko-KR" sz="1100" i="1">
                <a:solidFill>
                  <a:srgbClr val="FF7876"/>
                </a:solidFill>
              </a:rPr>
              <a:t>curl</a:t>
            </a:r>
            <a:r>
              <a:rPr lang="ko-KR" altLang="en-US" sz="1100" i="1">
                <a:solidFill>
                  <a:srgbClr val="FF7876"/>
                </a:solidFill>
              </a:rPr>
              <a:t>로 접속하여 </a:t>
            </a:r>
            <a:r>
              <a:rPr lang="en-US" altLang="ko-KR" sz="1100" i="1">
                <a:solidFill>
                  <a:srgbClr val="FF7876"/>
                </a:solidFill>
              </a:rPr>
              <a:t>GET HTTP </a:t>
            </a:r>
            <a:r>
              <a:rPr lang="ko-KR" altLang="en-US" sz="1100" i="1">
                <a:solidFill>
                  <a:srgbClr val="FF7876"/>
                </a:solidFill>
              </a:rPr>
              <a:t>요청을 입력한 후 응답 메시지를 확인</a:t>
            </a:r>
            <a:r>
              <a:rPr lang="en-US" altLang="ko-KR" sz="1100" i="1">
                <a:solidFill>
                  <a:srgbClr val="FF7876"/>
                </a:solidFill>
              </a:rPr>
              <a:t>.</a:t>
            </a:r>
            <a:r>
              <a:rPr lang="ko-KR" altLang="en-US" sz="1100" i="1">
                <a:solidFill>
                  <a:srgbClr val="FF7876"/>
                </a:solidFill>
              </a:rPr>
              <a:t> 방문하는 웹 사이트는 다른 사람과 중복되지 말아야 함</a:t>
            </a:r>
            <a:br>
              <a:rPr lang="ko-KR" altLang="en-US" sz="1100" i="1">
                <a:solidFill>
                  <a:srgbClr val="FF7876"/>
                </a:solidFill>
              </a:rPr>
            </a:b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2C35-AB4F-4207-887A-1E9958121A4B}"/>
              </a:ext>
            </a:extLst>
          </p:cNvPr>
          <p:cNvSpPr txBox="1"/>
          <p:nvPr/>
        </p:nvSpPr>
        <p:spPr>
          <a:xfrm>
            <a:off x="843148" y="1470939"/>
            <a:ext cx="11450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rgbClr val="FF7876"/>
                </a:solidFill>
              </a:rPr>
              <a:t>결과 분석</a:t>
            </a:r>
            <a:endParaRPr lang="en-US" altLang="ko-KR" sz="1500">
              <a:solidFill>
                <a:srgbClr val="FF7876"/>
              </a:solidFill>
            </a:endParaRPr>
          </a:p>
          <a:p>
            <a:r>
              <a:rPr lang="en-US" altLang="ko-KR" sz="1500"/>
              <a:t>			</a:t>
            </a:r>
            <a:endParaRPr lang="en-US" altLang="ko-KR" sz="1500">
              <a:solidFill>
                <a:srgbClr val="FF787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CD811E-9015-4EC6-B318-030F092FE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48" y="1856490"/>
            <a:ext cx="9096375" cy="16668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DA1EE18-4B6D-4B75-8BC7-F1313FA1AE26}"/>
              </a:ext>
            </a:extLst>
          </p:cNvPr>
          <p:cNvSpPr/>
          <p:nvPr/>
        </p:nvSpPr>
        <p:spPr>
          <a:xfrm>
            <a:off x="843148" y="2526822"/>
            <a:ext cx="1556103" cy="151538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C1B0368-A49E-4A2C-B266-A38D8443C214}"/>
              </a:ext>
            </a:extLst>
          </p:cNvPr>
          <p:cNvCxnSpPr>
            <a:cxnSpLocks/>
          </p:cNvCxnSpPr>
          <p:nvPr/>
        </p:nvCxnSpPr>
        <p:spPr>
          <a:xfrm>
            <a:off x="952205" y="2647982"/>
            <a:ext cx="0" cy="1294844"/>
          </a:xfrm>
          <a:prstGeom prst="straightConnector1">
            <a:avLst/>
          </a:prstGeom>
          <a:ln w="1905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D72382-4ED4-4C44-A582-E59366391141}"/>
              </a:ext>
            </a:extLst>
          </p:cNvPr>
          <p:cNvSpPr txBox="1"/>
          <p:nvPr/>
        </p:nvSpPr>
        <p:spPr>
          <a:xfrm>
            <a:off x="373245" y="3953311"/>
            <a:ext cx="1749045" cy="246221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/>
              <a:t>TCP_NODELAY</a:t>
            </a:r>
            <a:r>
              <a:rPr lang="ko-KR" altLang="en-US" sz="1000"/>
              <a:t> 옵션 설정</a:t>
            </a:r>
            <a:endParaRPr lang="en-US" altLang="ko-KR" sz="10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42BF92-1C58-451A-AFDA-F25C64853838}"/>
              </a:ext>
            </a:extLst>
          </p:cNvPr>
          <p:cNvSpPr/>
          <p:nvPr/>
        </p:nvSpPr>
        <p:spPr>
          <a:xfrm>
            <a:off x="1036096" y="2712455"/>
            <a:ext cx="5331146" cy="151538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99BCB1-9607-44AD-83D1-D1B5A6564C40}"/>
              </a:ext>
            </a:extLst>
          </p:cNvPr>
          <p:cNvCxnSpPr>
            <a:cxnSpLocks/>
          </p:cNvCxnSpPr>
          <p:nvPr/>
        </p:nvCxnSpPr>
        <p:spPr>
          <a:xfrm>
            <a:off x="6367242" y="2781578"/>
            <a:ext cx="0" cy="1294844"/>
          </a:xfrm>
          <a:prstGeom prst="straightConnector1">
            <a:avLst/>
          </a:prstGeom>
          <a:ln w="1905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5EEA17-6A4D-42A9-B449-B9FAEA75BF48}"/>
              </a:ext>
            </a:extLst>
          </p:cNvPr>
          <p:cNvSpPr txBox="1"/>
          <p:nvPr/>
        </p:nvSpPr>
        <p:spPr>
          <a:xfrm>
            <a:off x="6096000" y="4076422"/>
            <a:ext cx="4952301" cy="246221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/>
              <a:t>URL(www.president.go.kr)</a:t>
            </a:r>
            <a:r>
              <a:rPr lang="ko-KR" altLang="en-US" sz="1000"/>
              <a:t>을 </a:t>
            </a:r>
            <a:r>
              <a:rPr lang="en-US" altLang="ko-KR" sz="1000"/>
              <a:t>ip(119.207.67.230)</a:t>
            </a:r>
            <a:r>
              <a:rPr lang="ko-KR" altLang="en-US" sz="1000"/>
              <a:t>로 변환후 접속 </a:t>
            </a:r>
            <a:r>
              <a:rPr lang="en-US" altLang="ko-KR" sz="1000"/>
              <a:t>(http</a:t>
            </a:r>
            <a:r>
              <a:rPr lang="ko-KR" altLang="en-US" sz="1000"/>
              <a:t>라 포트번호 </a:t>
            </a:r>
            <a:r>
              <a:rPr lang="en-US" altLang="ko-KR" sz="1000"/>
              <a:t>80)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8F19DC-60E0-493D-84D7-09579423E158}"/>
              </a:ext>
            </a:extLst>
          </p:cNvPr>
          <p:cNvSpPr/>
          <p:nvPr/>
        </p:nvSpPr>
        <p:spPr>
          <a:xfrm>
            <a:off x="1039988" y="2890613"/>
            <a:ext cx="2164605" cy="615974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21C12C0-7C6F-49D7-AC05-151AAA678B38}"/>
              </a:ext>
            </a:extLst>
          </p:cNvPr>
          <p:cNvCxnSpPr>
            <a:cxnSpLocks/>
          </p:cNvCxnSpPr>
          <p:nvPr/>
        </p:nvCxnSpPr>
        <p:spPr>
          <a:xfrm>
            <a:off x="2399251" y="3494870"/>
            <a:ext cx="0" cy="1026796"/>
          </a:xfrm>
          <a:prstGeom prst="straightConnector1">
            <a:avLst/>
          </a:prstGeom>
          <a:ln w="1905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55186A8-3CCB-4F1F-83AD-4651F492F63F}"/>
              </a:ext>
            </a:extLst>
          </p:cNvPr>
          <p:cNvSpPr txBox="1"/>
          <p:nvPr/>
        </p:nvSpPr>
        <p:spPr>
          <a:xfrm>
            <a:off x="2122290" y="4600652"/>
            <a:ext cx="5578803" cy="861774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/>
              <a:t>HTTP</a:t>
            </a:r>
            <a:r>
              <a:rPr lang="ko-KR" altLang="en-US" sz="1000"/>
              <a:t> 요청 메시지</a:t>
            </a:r>
            <a:r>
              <a:rPr lang="en-US" altLang="ko-KR" sz="1000"/>
              <a:t>.</a:t>
            </a:r>
          </a:p>
          <a:p>
            <a:r>
              <a:rPr lang="ko-KR" altLang="en-US" sz="1000"/>
              <a:t>클라이언트의 데이터를 </a:t>
            </a:r>
            <a:r>
              <a:rPr lang="en-US" altLang="ko-KR" sz="1000"/>
              <a:t>URL</a:t>
            </a:r>
            <a:r>
              <a:rPr lang="ko-KR" altLang="en-US" sz="1000"/>
              <a:t>뒤에 붙여서 보내는 </a:t>
            </a:r>
            <a:r>
              <a:rPr lang="en-US" altLang="ko-KR" sz="1000"/>
              <a:t>GET</a:t>
            </a:r>
            <a:r>
              <a:rPr lang="ko-KR" altLang="en-US" sz="1000"/>
              <a:t>방식으로 요청</a:t>
            </a:r>
            <a:r>
              <a:rPr lang="en-US" altLang="ko-KR" sz="1000"/>
              <a:t>, HTTP</a:t>
            </a:r>
            <a:r>
              <a:rPr lang="ko-KR" altLang="en-US" sz="1000"/>
              <a:t>버전 명시 </a:t>
            </a:r>
            <a:r>
              <a:rPr lang="en-US" altLang="ko-KR" sz="1000"/>
              <a:t>(HTTP/1.1)</a:t>
            </a:r>
          </a:p>
          <a:p>
            <a:r>
              <a:rPr lang="en-US" altLang="ko-KR" sz="1000"/>
              <a:t>Host(</a:t>
            </a:r>
            <a:r>
              <a:rPr lang="ko-KR" altLang="en-US" sz="1000"/>
              <a:t>요청이 전송되는 호스트 </a:t>
            </a:r>
            <a:r>
              <a:rPr lang="en-US" altLang="ko-KR" sz="1000"/>
              <a:t>URL</a:t>
            </a:r>
            <a:r>
              <a:rPr lang="ko-KR" altLang="en-US" sz="1000"/>
              <a:t>주소</a:t>
            </a:r>
            <a:r>
              <a:rPr lang="en-US" altLang="ko-KR" sz="1000"/>
              <a:t>) : www.president.go.kr (</a:t>
            </a:r>
            <a:r>
              <a:rPr lang="ko-KR" altLang="en-US" sz="1000"/>
              <a:t>입력한 주소</a:t>
            </a:r>
            <a:r>
              <a:rPr lang="en-US" altLang="ko-KR" sz="1000"/>
              <a:t>)</a:t>
            </a:r>
          </a:p>
          <a:p>
            <a:r>
              <a:rPr lang="en-US" altLang="ko-KR" sz="1000"/>
              <a:t>User-Agent(</a:t>
            </a:r>
            <a:r>
              <a:rPr lang="ko-KR" altLang="en-US" sz="1000"/>
              <a:t>요청을 보내는 클라이언트의 정보</a:t>
            </a:r>
            <a:r>
              <a:rPr lang="en-US" altLang="ko-KR" sz="1000"/>
              <a:t>) : curl/7.58.0 (</a:t>
            </a:r>
            <a:r>
              <a:rPr lang="ko-KR" altLang="en-US" sz="1000"/>
              <a:t>접속한 브라우저</a:t>
            </a:r>
            <a:r>
              <a:rPr lang="en-US" altLang="ko-KR" sz="1000"/>
              <a:t>/curl </a:t>
            </a:r>
            <a:r>
              <a:rPr lang="ko-KR" altLang="en-US" sz="1000"/>
              <a:t>맞음</a:t>
            </a:r>
            <a:r>
              <a:rPr lang="en-US" altLang="ko-KR" sz="1000"/>
              <a:t>)</a:t>
            </a:r>
          </a:p>
          <a:p>
            <a:r>
              <a:rPr lang="en-US" altLang="ko-KR" sz="1000"/>
              <a:t>Accept(</a:t>
            </a:r>
            <a:r>
              <a:rPr lang="ko-KR" altLang="en-US" sz="1000"/>
              <a:t>해당 요청이 받을 수 있는 응답 </a:t>
            </a:r>
            <a:r>
              <a:rPr lang="en-US" altLang="ko-KR" sz="1000"/>
              <a:t>body </a:t>
            </a:r>
            <a:r>
              <a:rPr lang="ko-KR" altLang="en-US" sz="1000"/>
              <a:t>데이터 타입의 정보</a:t>
            </a:r>
            <a:r>
              <a:rPr lang="en-US" altLang="ko-KR" sz="1000"/>
              <a:t>)</a:t>
            </a:r>
            <a:r>
              <a:rPr lang="ko-KR" altLang="en-US" sz="1000"/>
              <a:t> </a:t>
            </a:r>
            <a:r>
              <a:rPr lang="en-US" altLang="ko-KR" sz="1000"/>
              <a:t>: */* (</a:t>
            </a:r>
            <a:r>
              <a:rPr lang="ko-KR" altLang="en-US" sz="1000"/>
              <a:t>모든타입</a:t>
            </a:r>
            <a:r>
              <a:rPr lang="en-US" altLang="ko-KR" sz="1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647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39298D-0A88-4187-A821-6BB098A47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66" y="1941779"/>
            <a:ext cx="4981575" cy="28956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특정 웹 서버에 </a:t>
            </a:r>
            <a:r>
              <a:rPr lang="en-US" altLang="ko-KR" sz="1100" i="1">
                <a:solidFill>
                  <a:srgbClr val="FF7876"/>
                </a:solidFill>
              </a:rPr>
              <a:t>curl</a:t>
            </a:r>
            <a:r>
              <a:rPr lang="ko-KR" altLang="en-US" sz="1100" i="1">
                <a:solidFill>
                  <a:srgbClr val="FF7876"/>
                </a:solidFill>
              </a:rPr>
              <a:t>로 접속하여 </a:t>
            </a:r>
            <a:r>
              <a:rPr lang="en-US" altLang="ko-KR" sz="1100" i="1">
                <a:solidFill>
                  <a:srgbClr val="FF7876"/>
                </a:solidFill>
              </a:rPr>
              <a:t>GET HTTP </a:t>
            </a:r>
            <a:r>
              <a:rPr lang="ko-KR" altLang="en-US" sz="1100" i="1">
                <a:solidFill>
                  <a:srgbClr val="FF7876"/>
                </a:solidFill>
              </a:rPr>
              <a:t>요청을 입력한 후 응답 메시지를 확인</a:t>
            </a:r>
            <a:r>
              <a:rPr lang="en-US" altLang="ko-KR" sz="1100" i="1">
                <a:solidFill>
                  <a:srgbClr val="FF7876"/>
                </a:solidFill>
              </a:rPr>
              <a:t>.</a:t>
            </a:r>
            <a:r>
              <a:rPr lang="ko-KR" altLang="en-US" sz="1100" i="1">
                <a:solidFill>
                  <a:srgbClr val="FF7876"/>
                </a:solidFill>
              </a:rPr>
              <a:t> 방문하는 웹 사이트는 다른 사람과 중복되지 말아야 함</a:t>
            </a:r>
            <a:br>
              <a:rPr lang="ko-KR" altLang="en-US" sz="1100" i="1">
                <a:solidFill>
                  <a:srgbClr val="FF7876"/>
                </a:solidFill>
              </a:rPr>
            </a:br>
            <a:endParaRPr lang="ko-KR" altLang="en-US" sz="1100" i="1">
              <a:solidFill>
                <a:srgbClr val="FF787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2C35-AB4F-4207-887A-1E9958121A4B}"/>
              </a:ext>
            </a:extLst>
          </p:cNvPr>
          <p:cNvSpPr txBox="1"/>
          <p:nvPr/>
        </p:nvSpPr>
        <p:spPr>
          <a:xfrm>
            <a:off x="843148" y="1470939"/>
            <a:ext cx="11450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rgbClr val="FF7876"/>
                </a:solidFill>
              </a:rPr>
              <a:t>결과 분석</a:t>
            </a:r>
            <a:endParaRPr lang="en-US" altLang="ko-KR" sz="1500">
              <a:solidFill>
                <a:srgbClr val="FF7876"/>
              </a:solidFill>
            </a:endParaRPr>
          </a:p>
          <a:p>
            <a:r>
              <a:rPr lang="en-US" altLang="ko-KR" sz="1500"/>
              <a:t>			</a:t>
            </a:r>
            <a:endParaRPr lang="en-US" altLang="ko-KR" sz="1500">
              <a:solidFill>
                <a:srgbClr val="FF787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A1EE18-4B6D-4B75-8BC7-F1313FA1AE26}"/>
              </a:ext>
            </a:extLst>
          </p:cNvPr>
          <p:cNvSpPr/>
          <p:nvPr/>
        </p:nvSpPr>
        <p:spPr>
          <a:xfrm>
            <a:off x="908190" y="1947166"/>
            <a:ext cx="1556103" cy="151538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C1B0368-A49E-4A2C-B266-A38D8443C214}"/>
              </a:ext>
            </a:extLst>
          </p:cNvPr>
          <p:cNvCxnSpPr>
            <a:cxnSpLocks/>
          </p:cNvCxnSpPr>
          <p:nvPr/>
        </p:nvCxnSpPr>
        <p:spPr>
          <a:xfrm>
            <a:off x="929217" y="2094735"/>
            <a:ext cx="0" cy="3014160"/>
          </a:xfrm>
          <a:prstGeom prst="straightConnector1">
            <a:avLst/>
          </a:prstGeom>
          <a:ln w="1905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D72382-4ED4-4C44-A582-E59366391141}"/>
              </a:ext>
            </a:extLst>
          </p:cNvPr>
          <p:cNvSpPr txBox="1"/>
          <p:nvPr/>
        </p:nvSpPr>
        <p:spPr>
          <a:xfrm>
            <a:off x="373244" y="5185108"/>
            <a:ext cx="4391698" cy="400110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/>
              <a:t>HTTP </a:t>
            </a:r>
            <a:r>
              <a:rPr lang="ko-KR" altLang="en-US" sz="1000"/>
              <a:t>상태를 나타냅니다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HTTP</a:t>
            </a:r>
            <a:r>
              <a:rPr lang="ko-KR" altLang="en-US" sz="1000"/>
              <a:t> 버전과 상태코드를 나타냅니다</a:t>
            </a:r>
            <a:r>
              <a:rPr lang="en-US" altLang="ko-KR" sz="1000"/>
              <a:t>. </a:t>
            </a:r>
            <a:r>
              <a:rPr lang="ko-KR" altLang="en-US" sz="1000"/>
              <a:t>상태코드 </a:t>
            </a:r>
            <a:r>
              <a:rPr lang="en-US" altLang="ko-KR" sz="1000"/>
              <a:t>200</a:t>
            </a:r>
            <a:r>
              <a:rPr lang="ko-KR" altLang="en-US" sz="1000"/>
              <a:t>은 정상처리 입니다</a:t>
            </a:r>
            <a:r>
              <a:rPr lang="en-US" altLang="ko-KR" sz="1000"/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99BCB1-9607-44AD-83D1-D1B5A6564C40}"/>
              </a:ext>
            </a:extLst>
          </p:cNvPr>
          <p:cNvCxnSpPr>
            <a:cxnSpLocks/>
          </p:cNvCxnSpPr>
          <p:nvPr/>
        </p:nvCxnSpPr>
        <p:spPr>
          <a:xfrm>
            <a:off x="2231470" y="4558194"/>
            <a:ext cx="2114027" cy="408089"/>
          </a:xfrm>
          <a:prstGeom prst="straightConnector1">
            <a:avLst/>
          </a:prstGeom>
          <a:ln w="1905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A5EEA17-6A4D-42A9-B449-B9FAEA75BF48}"/>
              </a:ext>
            </a:extLst>
          </p:cNvPr>
          <p:cNvSpPr txBox="1"/>
          <p:nvPr/>
        </p:nvSpPr>
        <p:spPr>
          <a:xfrm>
            <a:off x="4400026" y="4869480"/>
            <a:ext cx="3391948" cy="246221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이후 요청한 컨텐츠들</a:t>
            </a:r>
            <a:r>
              <a:rPr lang="en-US" altLang="ko-KR" sz="1000"/>
              <a:t>(HTML </a:t>
            </a:r>
            <a:r>
              <a:rPr lang="ko-KR" altLang="en-US" sz="1000"/>
              <a:t>문서 등</a:t>
            </a:r>
            <a:r>
              <a:rPr lang="en-US" altLang="ko-KR" sz="1000"/>
              <a:t>)</a:t>
            </a:r>
            <a:r>
              <a:rPr lang="ko-KR" altLang="en-US" sz="1000"/>
              <a:t>이 나오게 됩니다</a:t>
            </a:r>
            <a:r>
              <a:rPr lang="en-US" altLang="ko-KR" sz="1000"/>
              <a:t>.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8F19DC-60E0-493D-84D7-09579423E158}"/>
              </a:ext>
            </a:extLst>
          </p:cNvPr>
          <p:cNvSpPr/>
          <p:nvPr/>
        </p:nvSpPr>
        <p:spPr>
          <a:xfrm>
            <a:off x="982770" y="2119241"/>
            <a:ext cx="4688180" cy="1882308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21C12C0-7C6F-49D7-AC05-151AAA678B38}"/>
              </a:ext>
            </a:extLst>
          </p:cNvPr>
          <p:cNvCxnSpPr>
            <a:cxnSpLocks/>
          </p:cNvCxnSpPr>
          <p:nvPr/>
        </p:nvCxnSpPr>
        <p:spPr>
          <a:xfrm>
            <a:off x="5469620" y="2119241"/>
            <a:ext cx="897622" cy="0"/>
          </a:xfrm>
          <a:prstGeom prst="straightConnector1">
            <a:avLst/>
          </a:prstGeom>
          <a:ln w="1905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55186A8-3CCB-4F1F-83AD-4651F492F63F}"/>
              </a:ext>
            </a:extLst>
          </p:cNvPr>
          <p:cNvSpPr txBox="1"/>
          <p:nvPr/>
        </p:nvSpPr>
        <p:spPr>
          <a:xfrm>
            <a:off x="6367243" y="2022935"/>
            <a:ext cx="4345498" cy="1169551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/>
              <a:t>HTTP</a:t>
            </a:r>
            <a:r>
              <a:rPr lang="ko-KR" altLang="en-US" sz="1000"/>
              <a:t>의 헤더부분 입니다</a:t>
            </a:r>
            <a:r>
              <a:rPr lang="en-US" altLang="ko-KR" sz="1000"/>
              <a:t>.</a:t>
            </a:r>
          </a:p>
          <a:p>
            <a:r>
              <a:rPr lang="ko-KR" altLang="en-US" sz="1000"/>
              <a:t>헤더부분에선 날짜</a:t>
            </a:r>
            <a:r>
              <a:rPr lang="en-US" altLang="ko-KR" sz="1000"/>
              <a:t>, </a:t>
            </a:r>
            <a:r>
              <a:rPr lang="ko-KR" altLang="en-US" sz="1000"/>
              <a:t>연결타입</a:t>
            </a:r>
            <a:r>
              <a:rPr lang="en-US" altLang="ko-KR" sz="1000"/>
              <a:t>, </a:t>
            </a:r>
            <a:r>
              <a:rPr lang="ko-KR" altLang="en-US" sz="1000"/>
              <a:t>인코딩 등 여러 상태 및 요청을 표기합니다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Date : </a:t>
            </a:r>
            <a:r>
              <a:rPr lang="ko-KR" altLang="en-US" sz="1000"/>
              <a:t>날짜</a:t>
            </a:r>
            <a:endParaRPr lang="en-US" altLang="ko-KR" sz="1000"/>
          </a:p>
          <a:p>
            <a:r>
              <a:rPr lang="en-US" altLang="ko-KR" sz="1000"/>
              <a:t>Content-Type : </a:t>
            </a:r>
            <a:r>
              <a:rPr lang="ko-KR" altLang="en-US" sz="1000"/>
              <a:t>컨텐츠 타입</a:t>
            </a:r>
            <a:r>
              <a:rPr lang="en-US" altLang="ko-KR" sz="1000"/>
              <a:t>, charset : </a:t>
            </a:r>
            <a:r>
              <a:rPr lang="ko-KR" altLang="en-US" sz="1000"/>
              <a:t>인코딩 타입</a:t>
            </a:r>
            <a:endParaRPr lang="en-US" altLang="ko-KR" sz="1000"/>
          </a:p>
          <a:p>
            <a:r>
              <a:rPr lang="en-US" altLang="ko-KR" sz="1000"/>
              <a:t>Transfer-Encoding</a:t>
            </a:r>
            <a:r>
              <a:rPr lang="ko-KR" altLang="en-US" sz="1000"/>
              <a:t>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altLang="ko-KR" sz="1000"/>
              <a:t>chunked(</a:t>
            </a:r>
            <a:r>
              <a:rPr lang="ko-KR" altLang="en-US" sz="1000"/>
              <a:t>데이터가 일련의 청크 내에서 전송됩니다</a:t>
            </a:r>
            <a:r>
              <a:rPr lang="en-US" altLang="ko-KR" sz="1000"/>
              <a:t>.)</a:t>
            </a:r>
          </a:p>
          <a:p>
            <a:r>
              <a:rPr lang="en-US" altLang="ko-KR" sz="1000"/>
              <a:t>Connection(</a:t>
            </a:r>
            <a:r>
              <a:rPr lang="ko-KR" altLang="en-US" sz="1000"/>
              <a:t>연결상태</a:t>
            </a:r>
            <a:r>
              <a:rPr lang="en-US" altLang="ko-KR" sz="1000"/>
              <a:t>) : keep-alive(</a:t>
            </a:r>
            <a:r>
              <a:rPr lang="ko-KR" altLang="en-US" sz="1000"/>
              <a:t>지속적 연결상태</a:t>
            </a:r>
            <a:r>
              <a:rPr lang="en-US" altLang="ko-KR" sz="1000"/>
              <a:t>)</a:t>
            </a:r>
          </a:p>
          <a:p>
            <a:r>
              <a:rPr lang="en-US" altLang="ko-KR" sz="1000"/>
              <a:t>X-~~~~ : </a:t>
            </a:r>
            <a:r>
              <a:rPr lang="ko-KR" altLang="en-US" sz="1000"/>
              <a:t>보안관련</a:t>
            </a:r>
            <a:r>
              <a:rPr lang="en-US" altLang="ko-KR" sz="1000"/>
              <a:t>(?)</a:t>
            </a:r>
          </a:p>
        </p:txBody>
      </p:sp>
    </p:spTree>
    <p:extLst>
      <p:ext uri="{BB962C8B-B14F-4D97-AF65-F5344CB8AC3E}">
        <p14:creationId xmlns:p14="http://schemas.microsoft.com/office/powerpoint/2010/main" val="21560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336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맑은 고딕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희령</cp:lastModifiedBy>
  <cp:revision>93</cp:revision>
  <dcterms:created xsi:type="dcterms:W3CDTF">2020-09-01T02:41:10Z</dcterms:created>
  <dcterms:modified xsi:type="dcterms:W3CDTF">2020-09-11T17:46:25Z</dcterms:modified>
</cp:coreProperties>
</file>