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5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>
                <a:solidFill>
                  <a:srgbClr val="FF7876"/>
                </a:solidFill>
              </a:rPr>
              <a:t>컴퓨터 네트워크</a:t>
            </a:r>
            <a:endParaRPr lang="en-US" altLang="ko-KR" sz="4800" b="1" i="1" kern="0">
              <a:solidFill>
                <a:srgbClr val="FF7876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>
                <a:solidFill>
                  <a:srgbClr val="FF7876"/>
                </a:solidFill>
              </a:rPr>
              <a:t>Computer</a:t>
            </a:r>
            <a:r>
              <a:rPr lang="ko-KR" altLang="en-US" sz="1200" b="1" i="1" kern="0">
                <a:solidFill>
                  <a:srgbClr val="FF7876"/>
                </a:solidFill>
              </a:rPr>
              <a:t> </a:t>
            </a:r>
            <a:r>
              <a:rPr lang="en-US" altLang="ko-KR" sz="1200" b="1" i="1" kern="0">
                <a:solidFill>
                  <a:srgbClr val="FF7876"/>
                </a:solidFill>
              </a:rPr>
              <a:t>Network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2000" b="1" i="1" kern="0">
                <a:solidFill>
                  <a:schemeClr val="tx1">
                    <a:lumMod val="75000"/>
                    <a:lumOff val="25000"/>
                  </a:schemeClr>
                </a:solidFill>
              </a:rPr>
              <a:t>주차 복습문제</a:t>
            </a:r>
            <a:r>
              <a:rPr lang="en-US" altLang="ko-KR" sz="2000" b="1" i="1" ker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000" b="1" i="1" kern="0">
                <a:solidFill>
                  <a:schemeClr val="tx1">
                    <a:lumMod val="75000"/>
                    <a:lumOff val="25000"/>
                  </a:schemeClr>
                </a:solidFill>
              </a:rPr>
              <a:t>연습문제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P6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이 기초문제는 데이터 네트워킹에서의 두 중요 개념인 전파 지연과 전송 지연을 탐구하는 것이다</a:t>
            </a:r>
            <a:r>
              <a:rPr lang="en-US" altLang="ko-KR" sz="1100" i="1">
                <a:solidFill>
                  <a:srgbClr val="FF7876"/>
                </a:solidFill>
              </a:rPr>
              <a:t>. </a:t>
            </a:r>
            <a:r>
              <a:rPr lang="ko-KR" altLang="en-US" sz="1100" i="1">
                <a:solidFill>
                  <a:srgbClr val="FF7876"/>
                </a:solidFill>
              </a:rPr>
              <a:t>전송속도가  </a:t>
            </a:r>
            <a:r>
              <a:rPr lang="en-US" altLang="ko-KR" sz="1100" i="1">
                <a:solidFill>
                  <a:srgbClr val="FF7876"/>
                </a:solidFill>
              </a:rPr>
              <a:t>R bps</a:t>
            </a:r>
            <a:r>
              <a:rPr lang="ko-KR" altLang="en-US" sz="1100" i="1">
                <a:solidFill>
                  <a:srgbClr val="FF7876"/>
                </a:solidFill>
              </a:rPr>
              <a:t>인 단일 링크로 연결된 호스트 </a:t>
            </a:r>
            <a:r>
              <a:rPr lang="en-US" altLang="ko-KR" sz="1100" i="1">
                <a:solidFill>
                  <a:srgbClr val="FF7876"/>
                </a:solidFill>
              </a:rPr>
              <a:t>A</a:t>
            </a:r>
            <a:r>
              <a:rPr lang="ko-KR" altLang="en-US" sz="1100" i="1">
                <a:solidFill>
                  <a:srgbClr val="FF7876"/>
                </a:solidFill>
              </a:rPr>
              <a:t>와 호스트 </a:t>
            </a:r>
            <a:r>
              <a:rPr lang="en-US" altLang="ko-KR" sz="1100" i="1">
                <a:solidFill>
                  <a:srgbClr val="FF7876"/>
                </a:solidFill>
              </a:rPr>
              <a:t>B</a:t>
            </a:r>
            <a:r>
              <a:rPr lang="ko-KR" altLang="en-US" sz="1100" i="1">
                <a:solidFill>
                  <a:srgbClr val="FF7876"/>
                </a:solidFill>
              </a:rPr>
              <a:t>를 생각하자</a:t>
            </a:r>
            <a:r>
              <a:rPr lang="en-US" altLang="ko-KR" sz="1100" i="1">
                <a:solidFill>
                  <a:srgbClr val="FF7876"/>
                </a:solidFill>
              </a:rPr>
              <a:t>. </a:t>
            </a:r>
            <a:r>
              <a:rPr lang="ko-KR" altLang="en-US" sz="1100" i="1">
                <a:solidFill>
                  <a:srgbClr val="FF7876"/>
                </a:solidFill>
              </a:rPr>
              <a:t>두 호스트는 </a:t>
            </a:r>
            <a:r>
              <a:rPr lang="en-US" altLang="ko-KR" sz="1100" i="1">
                <a:solidFill>
                  <a:srgbClr val="FF7876"/>
                </a:solidFill>
              </a:rPr>
              <a:t>m</a:t>
            </a:r>
            <a:r>
              <a:rPr lang="ko-KR" altLang="en-US" sz="1100" i="1">
                <a:solidFill>
                  <a:srgbClr val="FF7876"/>
                </a:solidFill>
              </a:rPr>
              <a:t>미터 떨어져 있고 링크사이의 전파속도 </a:t>
            </a:r>
            <a:r>
              <a:rPr lang="en-US" altLang="ko-KR" sz="1100" i="1">
                <a:solidFill>
                  <a:srgbClr val="FF7876"/>
                </a:solidFill>
              </a:rPr>
              <a:t>s</a:t>
            </a:r>
            <a:r>
              <a:rPr lang="ko-KR" altLang="en-US" sz="1100" i="1">
                <a:solidFill>
                  <a:srgbClr val="FF7876"/>
                </a:solidFill>
              </a:rPr>
              <a:t>가 </a:t>
            </a:r>
            <a:r>
              <a:rPr lang="en-US" altLang="ko-KR" sz="1100" i="1">
                <a:solidFill>
                  <a:srgbClr val="FF7876"/>
                </a:solidFill>
              </a:rPr>
              <a:t>m/s</a:t>
            </a:r>
            <a:r>
              <a:rPr lang="ko-KR" altLang="en-US" sz="1100" i="1">
                <a:solidFill>
                  <a:srgbClr val="FF7876"/>
                </a:solidFill>
              </a:rPr>
              <a:t>라고 하자</a:t>
            </a:r>
            <a:r>
              <a:rPr lang="en-US" altLang="ko-KR" sz="1100" i="1">
                <a:solidFill>
                  <a:srgbClr val="FF7876"/>
                </a:solidFill>
              </a:rPr>
              <a:t>. </a:t>
            </a:r>
            <a:r>
              <a:rPr lang="ko-KR" altLang="en-US" sz="1100" i="1">
                <a:solidFill>
                  <a:srgbClr val="FF7876"/>
                </a:solidFill>
              </a:rPr>
              <a:t>그리고 호스트 </a:t>
            </a:r>
            <a:r>
              <a:rPr lang="en-US" altLang="ko-KR" sz="1100" i="1">
                <a:solidFill>
                  <a:srgbClr val="FF7876"/>
                </a:solidFill>
              </a:rPr>
              <a:t>A</a:t>
            </a:r>
            <a:r>
              <a:rPr lang="ko-KR" altLang="en-US" sz="1100" i="1">
                <a:solidFill>
                  <a:srgbClr val="FF7876"/>
                </a:solidFill>
              </a:rPr>
              <a:t>가 호스트 </a:t>
            </a:r>
            <a:r>
              <a:rPr lang="en-US" altLang="ko-KR" sz="1100" i="1">
                <a:solidFill>
                  <a:srgbClr val="FF7876"/>
                </a:solidFill>
              </a:rPr>
              <a:t>B</a:t>
            </a:r>
            <a:r>
              <a:rPr lang="ko-KR" altLang="en-US" sz="1100" i="1">
                <a:solidFill>
                  <a:srgbClr val="FF7876"/>
                </a:solidFill>
              </a:rPr>
              <a:t>에게 크기가 </a:t>
            </a:r>
            <a:r>
              <a:rPr lang="en-US" altLang="ko-KR" sz="1100" i="1">
                <a:solidFill>
                  <a:srgbClr val="FF7876"/>
                </a:solidFill>
              </a:rPr>
              <a:t>L </a:t>
            </a:r>
            <a:r>
              <a:rPr lang="ko-KR" altLang="en-US" sz="1100" i="1">
                <a:solidFill>
                  <a:srgbClr val="FF7876"/>
                </a:solidFill>
              </a:rPr>
              <a:t>비트인 패킷을 보낸다고 하자</a:t>
            </a:r>
            <a:r>
              <a:rPr lang="en-US" altLang="ko-KR" sz="1100" i="1">
                <a:solidFill>
                  <a:srgbClr val="FF7876"/>
                </a:solidFill>
              </a:rPr>
              <a:t>.</a:t>
            </a:r>
            <a:endParaRPr lang="ko-KR" altLang="en-US" sz="1100" i="1">
              <a:solidFill>
                <a:srgbClr val="FF787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E73CF1-A502-4DF3-951A-B5BC79F3A49A}"/>
                  </a:ext>
                </a:extLst>
              </p:cNvPr>
              <p:cNvSpPr txBox="1"/>
              <p:nvPr/>
            </p:nvSpPr>
            <p:spPr>
              <a:xfrm>
                <a:off x="802307" y="1518845"/>
                <a:ext cx="8430936" cy="826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>
                    <a:solidFill>
                      <a:srgbClr val="FF7876"/>
                    </a:solidFill>
                  </a:rPr>
                  <a:t>a.</a:t>
                </a:r>
                <a:r>
                  <a:rPr lang="en-US" altLang="ko-KR" sz="1500"/>
                  <a:t> m</a:t>
                </a:r>
                <a:r>
                  <a:rPr lang="ko-KR" altLang="en-US" sz="1500"/>
                  <a:t>과 </a:t>
                </a:r>
                <a:r>
                  <a:rPr lang="en-US" altLang="ko-KR" sz="1500"/>
                  <a:t>s</a:t>
                </a:r>
                <a:r>
                  <a:rPr lang="ko-KR" altLang="en-US" sz="1500"/>
                  <a:t>를 이용하여 전파 지연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𝑝𝑟𝑜𝑝</m:t>
                        </m:r>
                      </m:sub>
                    </m:sSub>
                    <m:r>
                      <a:rPr lang="ko-KR" altLang="en-US" sz="15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1500"/>
                  <a:t> 표현하라</a:t>
                </a:r>
                <a:r>
                  <a:rPr lang="en-US" altLang="ko-KR" sz="1500"/>
                  <a:t>.</a:t>
                </a:r>
              </a:p>
              <a:p>
                <a:endParaRPr lang="en-US" altLang="ko-KR" sz="1500"/>
              </a:p>
              <a:p>
                <a:r>
                  <a:rPr lang="en-US" altLang="ko-KR" sz="1500"/>
                  <a:t>: </a:t>
                </a:r>
                <a:r>
                  <a:rPr lang="ko-KR" altLang="en-US" sz="1500"/>
                  <a:t>전파지연</a:t>
                </a:r>
                <a:r>
                  <a:rPr lang="en-US" altLang="ko-KR" sz="150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𝑝𝑟𝑜𝑝</m:t>
                        </m:r>
                      </m:sub>
                    </m:sSub>
                  </m:oMath>
                </a14:m>
                <a:r>
                  <a:rPr lang="en-US" altLang="ko-KR" sz="1500"/>
                  <a:t>) = </a:t>
                </a:r>
                <a:r>
                  <a:rPr lang="ko-KR" altLang="en-US" sz="1500"/>
                  <a:t>두 지점 사이의 거리 </a:t>
                </a:r>
                <a:r>
                  <a:rPr lang="en-US" altLang="ko-KR" sz="1500"/>
                  <a:t>(m) / </a:t>
                </a:r>
                <a:r>
                  <a:rPr lang="ko-KR" altLang="en-US" sz="1500"/>
                  <a:t>전파속도</a:t>
                </a:r>
                <a:r>
                  <a:rPr lang="en-US" altLang="ko-KR" sz="1500"/>
                  <a:t>(s) = </a:t>
                </a:r>
                <a:r>
                  <a:rPr lang="en-US" altLang="ko-KR" sz="1500">
                    <a:solidFill>
                      <a:srgbClr val="FF7876"/>
                    </a:solidFill>
                  </a:rPr>
                  <a:t>m/s</a:t>
                </a:r>
                <a:endParaRPr lang="ko-KR" altLang="en-US" sz="1500">
                  <a:solidFill>
                    <a:srgbClr val="FF7876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E73CF1-A502-4DF3-951A-B5BC79F3A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07" y="1518845"/>
                <a:ext cx="8430936" cy="826958"/>
              </a:xfrm>
              <a:prstGeom prst="rect">
                <a:avLst/>
              </a:prstGeom>
              <a:blipFill>
                <a:blip r:embed="rId2"/>
                <a:stretch>
                  <a:fillRect l="-289" t="-1471" b="-4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16859D-1439-4BDC-9B95-08328153824D}"/>
                  </a:ext>
                </a:extLst>
              </p:cNvPr>
              <p:cNvSpPr txBox="1"/>
              <p:nvPr/>
            </p:nvSpPr>
            <p:spPr>
              <a:xfrm>
                <a:off x="802307" y="2522145"/>
                <a:ext cx="8430936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>
                    <a:solidFill>
                      <a:srgbClr val="FF7876"/>
                    </a:solidFill>
                  </a:rPr>
                  <a:t>b.</a:t>
                </a:r>
                <a:r>
                  <a:rPr lang="en-US" altLang="ko-KR" sz="1500"/>
                  <a:t> L</a:t>
                </a:r>
                <a:r>
                  <a:rPr lang="ko-KR" altLang="en-US" sz="1500"/>
                  <a:t>과 </a:t>
                </a:r>
                <a:r>
                  <a:rPr lang="en-US" altLang="ko-KR" sz="1500"/>
                  <a:t>R</a:t>
                </a:r>
                <a:r>
                  <a:rPr lang="ko-KR" altLang="en-US" sz="1500"/>
                  <a:t>을</a:t>
                </a:r>
                <a:r>
                  <a:rPr lang="en-US" altLang="ko-KR" sz="1500"/>
                  <a:t> </a:t>
                </a:r>
                <a:r>
                  <a:rPr lang="ko-KR" altLang="en-US" sz="1500"/>
                  <a:t>이용하여</a:t>
                </a:r>
                <a:r>
                  <a:rPr lang="en-US" altLang="ko-KR" sz="1500"/>
                  <a:t> </a:t>
                </a:r>
                <a:r>
                  <a:rPr lang="ko-KR" altLang="en-US" sz="1500"/>
                  <a:t>패킷의 전송 시간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</m:oMath>
                </a14:m>
                <a:r>
                  <a:rPr lang="ko-KR" altLang="en-US" sz="1500"/>
                  <a:t>를 결정하라</a:t>
                </a:r>
                <a:endParaRPr lang="en-US" altLang="ko-KR" sz="1500"/>
              </a:p>
              <a:p>
                <a:endParaRPr lang="en-US" altLang="ko-KR" sz="1500"/>
              </a:p>
              <a:p>
                <a:r>
                  <a:rPr lang="en-US" altLang="ko-KR" sz="1500"/>
                  <a:t>: </a:t>
                </a:r>
                <a:r>
                  <a:rPr lang="ko-KR" altLang="en-US" sz="1500"/>
                  <a:t>전송시간</a:t>
                </a:r>
                <a:r>
                  <a:rPr lang="en-US" altLang="ko-KR" sz="150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</m:oMath>
                </a14:m>
                <a:r>
                  <a:rPr lang="en-US" altLang="ko-KR" sz="1500"/>
                  <a:t>) = </a:t>
                </a:r>
                <a:r>
                  <a:rPr lang="ko-KR" altLang="en-US" sz="1500"/>
                  <a:t>패킷의 크기</a:t>
                </a:r>
                <a:r>
                  <a:rPr lang="en-US" altLang="ko-KR" sz="1500"/>
                  <a:t>(L) / </a:t>
                </a:r>
                <a:r>
                  <a:rPr lang="ko-KR" altLang="en-US" sz="1500"/>
                  <a:t>전송속도 </a:t>
                </a:r>
                <a:r>
                  <a:rPr lang="en-US" altLang="ko-KR" sz="1500"/>
                  <a:t>(R) = </a:t>
                </a:r>
                <a:r>
                  <a:rPr lang="en-US" altLang="ko-KR" sz="1500">
                    <a:solidFill>
                      <a:srgbClr val="FF7876"/>
                    </a:solidFill>
                  </a:rPr>
                  <a:t>L/R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16859D-1439-4BDC-9B95-083281538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07" y="2522145"/>
                <a:ext cx="8430936" cy="784830"/>
              </a:xfrm>
              <a:prstGeom prst="rect">
                <a:avLst/>
              </a:prstGeom>
              <a:blipFill>
                <a:blip r:embed="rId3"/>
                <a:stretch>
                  <a:fillRect l="-289" t="-2344" b="-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84DA61-A88B-41C5-AA94-17386905AE56}"/>
                  </a:ext>
                </a:extLst>
              </p:cNvPr>
              <p:cNvSpPr txBox="1"/>
              <p:nvPr/>
            </p:nvSpPr>
            <p:spPr>
              <a:xfrm>
                <a:off x="802307" y="3483317"/>
                <a:ext cx="8430936" cy="1264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>
                    <a:solidFill>
                      <a:srgbClr val="FF7876"/>
                    </a:solidFill>
                  </a:rPr>
                  <a:t>c.</a:t>
                </a:r>
                <a:r>
                  <a:rPr lang="en-US" altLang="ko-KR" sz="1500"/>
                  <a:t> </a:t>
                </a:r>
                <a:r>
                  <a:rPr lang="ko-KR" altLang="en-US" sz="1500"/>
                  <a:t>처리 지연과 큐잉 지연은 무시하고 종단간의 지연에 대한 수식을 구하라</a:t>
                </a:r>
                <a:r>
                  <a:rPr lang="en-US" altLang="ko-KR" sz="1500"/>
                  <a:t>.</a:t>
                </a:r>
              </a:p>
              <a:p>
                <a:endParaRPr lang="en-US" altLang="ko-KR" sz="1500">
                  <a:solidFill>
                    <a:srgbClr val="FF7876"/>
                  </a:solidFill>
                </a:endParaRPr>
              </a:p>
              <a:p>
                <a:r>
                  <a:rPr lang="en-US" altLang="ko-KR" sz="1500"/>
                  <a:t>: </a:t>
                </a:r>
                <a:r>
                  <a:rPr lang="ko-KR" altLang="en-US" sz="1500"/>
                  <a:t>종단간 지연은 전체 지연</a:t>
                </a:r>
                <a:r>
                  <a:rPr lang="en-US" altLang="ko-KR" sz="1500"/>
                  <a:t>(</a:t>
                </a:r>
                <a:r>
                  <a:rPr lang="ko-KR" altLang="en-US" sz="1500"/>
                  <a:t>처리</a:t>
                </a:r>
                <a:r>
                  <a:rPr lang="en-US" altLang="ko-KR" sz="1500"/>
                  <a:t>,</a:t>
                </a:r>
                <a:r>
                  <a:rPr lang="ko-KR" altLang="en-US" sz="1500"/>
                  <a:t>큐잉</a:t>
                </a:r>
                <a:r>
                  <a:rPr lang="en-US" altLang="ko-KR" sz="1500"/>
                  <a:t>,</a:t>
                </a:r>
                <a:r>
                  <a:rPr lang="ko-KR" altLang="en-US" sz="1500"/>
                  <a:t>전송</a:t>
                </a:r>
                <a:r>
                  <a:rPr lang="en-US" altLang="ko-KR" sz="1500"/>
                  <a:t>,</a:t>
                </a:r>
                <a:r>
                  <a:rPr lang="ko-KR" altLang="en-US" sz="1500"/>
                  <a:t>전파</a:t>
                </a:r>
                <a:r>
                  <a:rPr lang="en-US" altLang="ko-KR" sz="1500"/>
                  <a:t>)</a:t>
                </a:r>
                <a:r>
                  <a:rPr lang="ko-KR" altLang="en-US" sz="1500"/>
                  <a:t>의 합이다</a:t>
                </a:r>
                <a:r>
                  <a:rPr lang="en-US" altLang="ko-KR" sz="1500"/>
                  <a:t>.</a:t>
                </a:r>
              </a:p>
              <a:p>
                <a:r>
                  <a:rPr lang="ko-KR" altLang="en-US" sz="1500"/>
                  <a:t>처리 지연과 큐잉 지연은 무시하고 종단간의 지연에 대한 수식</a:t>
                </a:r>
                <a:endParaRPr lang="en-US" altLang="ko-KR" sz="1500"/>
              </a:p>
              <a:p>
                <a:r>
                  <a:rPr lang="en-US" altLang="ko-KR" sz="1500"/>
                  <a:t>= </a:t>
                </a:r>
                <a:r>
                  <a:rPr lang="ko-KR" altLang="en-US" sz="1500">
                    <a:solidFill>
                      <a:srgbClr val="FF7876"/>
                    </a:solidFill>
                  </a:rPr>
                  <a:t>전송지연</a:t>
                </a:r>
                <a:r>
                  <a:rPr lang="en-US" altLang="ko-KR" sz="1500">
                    <a:solidFill>
                      <a:srgbClr val="FF7876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solidFill>
                              <a:srgbClr val="FF787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solidFill>
                              <a:srgbClr val="FF787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500" b="0" i="1" smtClean="0">
                            <a:solidFill>
                              <a:srgbClr val="FF7876"/>
                            </a:solidFill>
                            <a:latin typeface="Cambria Math" panose="02040503050406030204" pitchFamily="18" charset="0"/>
                          </a:rPr>
                          <m:t>𝑝𝑟𝑜𝑝</m:t>
                        </m:r>
                      </m:sub>
                    </m:sSub>
                  </m:oMath>
                </a14:m>
                <a:r>
                  <a:rPr lang="en-US" altLang="ko-KR" sz="1500">
                    <a:solidFill>
                      <a:srgbClr val="FF7876"/>
                    </a:solidFill>
                  </a:rPr>
                  <a:t>)</a:t>
                </a:r>
                <a:r>
                  <a:rPr lang="ko-KR" altLang="en-US" sz="1500">
                    <a:solidFill>
                      <a:srgbClr val="FF7876"/>
                    </a:solidFill>
                  </a:rPr>
                  <a:t> </a:t>
                </a:r>
                <a:r>
                  <a:rPr lang="en-US" altLang="ko-KR" sz="1500">
                    <a:solidFill>
                      <a:srgbClr val="FF7876"/>
                    </a:solidFill>
                  </a:rPr>
                  <a:t>+ </a:t>
                </a:r>
                <a:r>
                  <a:rPr lang="ko-KR" altLang="en-US" sz="1500">
                    <a:solidFill>
                      <a:srgbClr val="FF7876"/>
                    </a:solidFill>
                  </a:rPr>
                  <a:t>전파지연</a:t>
                </a:r>
                <a:r>
                  <a:rPr lang="en-US" altLang="ko-KR" sz="1500">
                    <a:solidFill>
                      <a:srgbClr val="FF7876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>
                            <a:solidFill>
                              <a:srgbClr val="FF787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i="1">
                            <a:solidFill>
                              <a:srgbClr val="FF787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500" i="1">
                            <a:solidFill>
                              <a:srgbClr val="FF7876"/>
                            </a:solidFill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</m:oMath>
                </a14:m>
                <a:r>
                  <a:rPr lang="en-US" altLang="ko-KR" sz="1500">
                    <a:solidFill>
                      <a:srgbClr val="FF7876"/>
                    </a:solidFill>
                  </a:rPr>
                  <a:t>) = (m/s) + (L/R)</a:t>
                </a:r>
                <a:endParaRPr lang="en-US" altLang="ko-KR" sz="15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84DA61-A88B-41C5-AA94-17386905A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07" y="3483317"/>
                <a:ext cx="8430936" cy="1264257"/>
              </a:xfrm>
              <a:prstGeom prst="rect">
                <a:avLst/>
              </a:prstGeom>
              <a:blipFill>
                <a:blip r:embed="rId4"/>
                <a:stretch>
                  <a:fillRect l="-289" t="-962" b="-24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702C35-AB4F-4207-887A-1E9958121A4B}"/>
                  </a:ext>
                </a:extLst>
              </p:cNvPr>
              <p:cNvSpPr txBox="1"/>
              <p:nvPr/>
            </p:nvSpPr>
            <p:spPr>
              <a:xfrm>
                <a:off x="802307" y="4923916"/>
                <a:ext cx="985531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>
                    <a:solidFill>
                      <a:srgbClr val="FF7876"/>
                    </a:solidFill>
                  </a:rPr>
                  <a:t>d. </a:t>
                </a:r>
                <a:r>
                  <a:rPr lang="ko-KR" altLang="en-US" sz="1500"/>
                  <a:t>호스트 </a:t>
                </a:r>
                <a:r>
                  <a:rPr lang="en-US" altLang="ko-KR" sz="1500"/>
                  <a:t>A</a:t>
                </a:r>
                <a:r>
                  <a:rPr lang="ko-KR" altLang="en-US" sz="1500"/>
                  <a:t>가 </a:t>
                </a:r>
                <a:r>
                  <a:rPr lang="en-US" altLang="ko-KR" sz="1500"/>
                  <a:t>t=0 </a:t>
                </a:r>
                <a:r>
                  <a:rPr lang="ko-KR" altLang="en-US" sz="1500"/>
                  <a:t>시간에 패킷 전송을 시작한다고 하자</a:t>
                </a:r>
                <a:r>
                  <a:rPr lang="en-US" altLang="ko-KR" sz="1500"/>
                  <a:t>. 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</m:oMath>
                </a14:m>
                <a:r>
                  <a:rPr lang="en-US" altLang="ko-KR" sz="1500">
                    <a:solidFill>
                      <a:srgbClr val="FF7876"/>
                    </a:solidFill>
                  </a:rPr>
                  <a:t> </a:t>
                </a:r>
                <a:r>
                  <a:rPr lang="ko-KR" altLang="en-US" sz="1500"/>
                  <a:t>시간에 패킷의 마지막 비트는 어디에 있는가</a:t>
                </a:r>
                <a:r>
                  <a:rPr lang="en-US" altLang="ko-KR" sz="1500"/>
                  <a:t>?</a:t>
                </a:r>
              </a:p>
              <a:p>
                <a:endParaRPr lang="en-US" altLang="ko-KR" sz="1500">
                  <a:solidFill>
                    <a:srgbClr val="FF7876"/>
                  </a:solidFill>
                </a:endParaRPr>
              </a:p>
              <a:p>
                <a:r>
                  <a:rPr lang="en-US" altLang="ko-KR" sz="1500"/>
                  <a:t>: t = 0</a:t>
                </a:r>
                <a:r>
                  <a:rPr lang="ko-KR" altLang="en-US" sz="1500"/>
                  <a:t>인 시간부터 전송을 했을때 </a:t>
                </a:r>
                <a:r>
                  <a:rPr lang="en-US" altLang="ko-KR" sz="1500"/>
                  <a:t>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</m:oMath>
                </a14:m>
                <a:r>
                  <a:rPr lang="en-US" altLang="ko-KR" sz="1500">
                    <a:solidFill>
                      <a:srgbClr val="FF7876"/>
                    </a:solidFill>
                  </a:rPr>
                  <a:t> </a:t>
                </a:r>
                <a:r>
                  <a:rPr lang="ko-KR" altLang="en-US" sz="1500"/>
                  <a:t>시간인 패킷의 전송시간만큼 지났다면 패킷의 전송이 이제 막 끝났을 때이다</a:t>
                </a:r>
                <a:r>
                  <a:rPr lang="en-US" altLang="ko-KR" sz="1500"/>
                  <a:t>. </a:t>
                </a:r>
                <a:r>
                  <a:rPr lang="ko-KR" altLang="en-US" sz="1500">
                    <a:solidFill>
                      <a:srgbClr val="FF7876"/>
                    </a:solidFill>
                  </a:rPr>
                  <a:t>고로 </a:t>
                </a:r>
                <a:r>
                  <a:rPr lang="en-US" altLang="ko-KR" sz="1500">
                    <a:solidFill>
                      <a:srgbClr val="FF7876"/>
                    </a:solidFill>
                  </a:rPr>
                  <a:t>A</a:t>
                </a:r>
                <a:r>
                  <a:rPr lang="ko-KR" altLang="en-US" sz="1500">
                    <a:solidFill>
                      <a:srgbClr val="FF7876"/>
                    </a:solidFill>
                  </a:rPr>
                  <a:t>를 벗어날려고 하거나 </a:t>
                </a:r>
                <a:r>
                  <a:rPr lang="en-US" altLang="ko-KR" sz="1500">
                    <a:solidFill>
                      <a:srgbClr val="FF7876"/>
                    </a:solidFill>
                  </a:rPr>
                  <a:t>A</a:t>
                </a:r>
                <a:r>
                  <a:rPr lang="ko-KR" altLang="en-US" sz="1500">
                    <a:solidFill>
                      <a:srgbClr val="FF7876"/>
                    </a:solidFill>
                  </a:rPr>
                  <a:t>에 근접해 있을것이다</a:t>
                </a:r>
                <a:r>
                  <a:rPr lang="en-US" altLang="ko-KR" sz="1500">
                    <a:solidFill>
                      <a:srgbClr val="FF7876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702C35-AB4F-4207-887A-1E9958121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07" y="4923916"/>
                <a:ext cx="9855316" cy="1015663"/>
              </a:xfrm>
              <a:prstGeom prst="rect">
                <a:avLst/>
              </a:prstGeom>
              <a:blipFill>
                <a:blip r:embed="rId5"/>
                <a:stretch>
                  <a:fillRect l="-248" t="-1807" b="-5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3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P6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이 기초문제는 데이터 네트워킹에서의 두 중요 개념인 전파 지연과 전송 지연을 탐구하는 것이다</a:t>
            </a:r>
            <a:r>
              <a:rPr lang="en-US" altLang="ko-KR" sz="1100" i="1">
                <a:solidFill>
                  <a:srgbClr val="FF7876"/>
                </a:solidFill>
              </a:rPr>
              <a:t>. </a:t>
            </a:r>
            <a:r>
              <a:rPr lang="ko-KR" altLang="en-US" sz="1100" i="1">
                <a:solidFill>
                  <a:srgbClr val="FF7876"/>
                </a:solidFill>
              </a:rPr>
              <a:t>전송속도가  </a:t>
            </a:r>
            <a:r>
              <a:rPr lang="en-US" altLang="ko-KR" sz="1100" i="1">
                <a:solidFill>
                  <a:srgbClr val="FF7876"/>
                </a:solidFill>
              </a:rPr>
              <a:t>R bps</a:t>
            </a:r>
            <a:r>
              <a:rPr lang="ko-KR" altLang="en-US" sz="1100" i="1">
                <a:solidFill>
                  <a:srgbClr val="FF7876"/>
                </a:solidFill>
              </a:rPr>
              <a:t>인 단일 링크로 연결된 호스트 </a:t>
            </a:r>
            <a:r>
              <a:rPr lang="en-US" altLang="ko-KR" sz="1100" i="1">
                <a:solidFill>
                  <a:srgbClr val="FF7876"/>
                </a:solidFill>
              </a:rPr>
              <a:t>A</a:t>
            </a:r>
            <a:r>
              <a:rPr lang="ko-KR" altLang="en-US" sz="1100" i="1">
                <a:solidFill>
                  <a:srgbClr val="FF7876"/>
                </a:solidFill>
              </a:rPr>
              <a:t>와 호스트 </a:t>
            </a:r>
            <a:r>
              <a:rPr lang="en-US" altLang="ko-KR" sz="1100" i="1">
                <a:solidFill>
                  <a:srgbClr val="FF7876"/>
                </a:solidFill>
              </a:rPr>
              <a:t>B</a:t>
            </a:r>
            <a:r>
              <a:rPr lang="ko-KR" altLang="en-US" sz="1100" i="1">
                <a:solidFill>
                  <a:srgbClr val="FF7876"/>
                </a:solidFill>
              </a:rPr>
              <a:t>를 생각하자</a:t>
            </a:r>
            <a:r>
              <a:rPr lang="en-US" altLang="ko-KR" sz="1100" i="1">
                <a:solidFill>
                  <a:srgbClr val="FF7876"/>
                </a:solidFill>
              </a:rPr>
              <a:t>. </a:t>
            </a:r>
            <a:r>
              <a:rPr lang="ko-KR" altLang="en-US" sz="1100" i="1">
                <a:solidFill>
                  <a:srgbClr val="FF7876"/>
                </a:solidFill>
              </a:rPr>
              <a:t>두 호스트는 </a:t>
            </a:r>
            <a:r>
              <a:rPr lang="en-US" altLang="ko-KR" sz="1100" i="1">
                <a:solidFill>
                  <a:srgbClr val="FF7876"/>
                </a:solidFill>
              </a:rPr>
              <a:t>m</a:t>
            </a:r>
            <a:r>
              <a:rPr lang="ko-KR" altLang="en-US" sz="1100" i="1">
                <a:solidFill>
                  <a:srgbClr val="FF7876"/>
                </a:solidFill>
              </a:rPr>
              <a:t>미터 떨어져 있고 링크사이의 전파속도 </a:t>
            </a:r>
            <a:r>
              <a:rPr lang="en-US" altLang="ko-KR" sz="1100" i="1">
                <a:solidFill>
                  <a:srgbClr val="FF7876"/>
                </a:solidFill>
              </a:rPr>
              <a:t>s</a:t>
            </a:r>
            <a:r>
              <a:rPr lang="ko-KR" altLang="en-US" sz="1100" i="1">
                <a:solidFill>
                  <a:srgbClr val="FF7876"/>
                </a:solidFill>
              </a:rPr>
              <a:t>가 </a:t>
            </a:r>
            <a:r>
              <a:rPr lang="en-US" altLang="ko-KR" sz="1100" i="1">
                <a:solidFill>
                  <a:srgbClr val="FF7876"/>
                </a:solidFill>
              </a:rPr>
              <a:t>m/s</a:t>
            </a:r>
            <a:r>
              <a:rPr lang="ko-KR" altLang="en-US" sz="1100" i="1">
                <a:solidFill>
                  <a:srgbClr val="FF7876"/>
                </a:solidFill>
              </a:rPr>
              <a:t>라고 하자</a:t>
            </a:r>
            <a:r>
              <a:rPr lang="en-US" altLang="ko-KR" sz="1100" i="1">
                <a:solidFill>
                  <a:srgbClr val="FF7876"/>
                </a:solidFill>
              </a:rPr>
              <a:t>. </a:t>
            </a:r>
            <a:r>
              <a:rPr lang="ko-KR" altLang="en-US" sz="1100" i="1">
                <a:solidFill>
                  <a:srgbClr val="FF7876"/>
                </a:solidFill>
              </a:rPr>
              <a:t>그리고 호스트 </a:t>
            </a:r>
            <a:r>
              <a:rPr lang="en-US" altLang="ko-KR" sz="1100" i="1">
                <a:solidFill>
                  <a:srgbClr val="FF7876"/>
                </a:solidFill>
              </a:rPr>
              <a:t>A</a:t>
            </a:r>
            <a:r>
              <a:rPr lang="ko-KR" altLang="en-US" sz="1100" i="1">
                <a:solidFill>
                  <a:srgbClr val="FF7876"/>
                </a:solidFill>
              </a:rPr>
              <a:t>가 호스트 </a:t>
            </a:r>
            <a:r>
              <a:rPr lang="en-US" altLang="ko-KR" sz="1100" i="1">
                <a:solidFill>
                  <a:srgbClr val="FF7876"/>
                </a:solidFill>
              </a:rPr>
              <a:t>B</a:t>
            </a:r>
            <a:r>
              <a:rPr lang="ko-KR" altLang="en-US" sz="1100" i="1">
                <a:solidFill>
                  <a:srgbClr val="FF7876"/>
                </a:solidFill>
              </a:rPr>
              <a:t>에게 크기가 </a:t>
            </a:r>
            <a:r>
              <a:rPr lang="en-US" altLang="ko-KR" sz="1100" i="1">
                <a:solidFill>
                  <a:srgbClr val="FF7876"/>
                </a:solidFill>
              </a:rPr>
              <a:t>L </a:t>
            </a:r>
            <a:r>
              <a:rPr lang="ko-KR" altLang="en-US" sz="1100" i="1">
                <a:solidFill>
                  <a:srgbClr val="FF7876"/>
                </a:solidFill>
              </a:rPr>
              <a:t>비트인 패킷을 보낸다고 하자</a:t>
            </a:r>
            <a:r>
              <a:rPr lang="en-US" altLang="ko-KR" sz="1100" i="1">
                <a:solidFill>
                  <a:srgbClr val="FF7876"/>
                </a:solidFill>
              </a:rPr>
              <a:t>.</a:t>
            </a:r>
            <a:endParaRPr lang="ko-KR" altLang="en-US" sz="1100" i="1">
              <a:solidFill>
                <a:srgbClr val="FF787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E73CF1-A502-4DF3-951A-B5BC79F3A49A}"/>
                  </a:ext>
                </a:extLst>
              </p:cNvPr>
              <p:cNvSpPr txBox="1"/>
              <p:nvPr/>
            </p:nvSpPr>
            <p:spPr>
              <a:xfrm>
                <a:off x="802307" y="1478641"/>
                <a:ext cx="8430936" cy="820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>
                    <a:solidFill>
                      <a:srgbClr val="FF7876"/>
                    </a:solidFill>
                  </a:rPr>
                  <a:t>e.</a:t>
                </a:r>
                <a:r>
                  <a:rPr lang="en-US" altLang="ko-KR" sz="15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𝑝𝑟𝑜𝑝</m:t>
                        </m:r>
                      </m:sub>
                    </m:sSub>
                  </m:oMath>
                </a14:m>
                <a:r>
                  <a:rPr lang="ko-KR" altLang="en-US" sz="1500"/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</m:oMath>
                </a14:m>
                <a:r>
                  <a:rPr lang="ko-KR" altLang="en-US" sz="1500"/>
                  <a:t>보다 크다고 하자</a:t>
                </a:r>
                <a:r>
                  <a:rPr lang="en-US" altLang="ko-KR" sz="1500"/>
                  <a:t>. 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</m:oMath>
                </a14:m>
                <a:r>
                  <a:rPr lang="ko-KR" altLang="en-US" sz="1500"/>
                  <a:t>시간에 패킷의 처음 비트는 어디에 있는가</a:t>
                </a:r>
                <a:r>
                  <a:rPr lang="en-US" altLang="ko-KR" sz="1500"/>
                  <a:t>?</a:t>
                </a:r>
              </a:p>
              <a:p>
                <a:endParaRPr lang="en-US" altLang="ko-KR" sz="1500"/>
              </a:p>
              <a:p>
                <a:r>
                  <a:rPr lang="en-US" altLang="ko-KR" sz="1500"/>
                  <a:t>: </a:t>
                </a:r>
                <a:r>
                  <a:rPr lang="ko-KR" altLang="en-US" sz="1500"/>
                  <a:t>전송지연보다 전파지연이 길기 때문에 </a:t>
                </a:r>
                <a:r>
                  <a:rPr lang="en-US" altLang="ko-KR" sz="1500">
                    <a:solidFill>
                      <a:srgbClr val="FF7876"/>
                    </a:solidFill>
                  </a:rPr>
                  <a:t>B</a:t>
                </a:r>
                <a:r>
                  <a:rPr lang="ko-KR" altLang="en-US" sz="1500">
                    <a:solidFill>
                      <a:srgbClr val="FF7876"/>
                    </a:solidFill>
                  </a:rPr>
                  <a:t>에 도착하지 못하고 링크에 있을 것이다</a:t>
                </a:r>
                <a:r>
                  <a:rPr lang="en-US" altLang="ko-KR" sz="1500">
                    <a:solidFill>
                      <a:srgbClr val="FF7876"/>
                    </a:solidFill>
                  </a:rPr>
                  <a:t>.</a:t>
                </a:r>
                <a:endParaRPr lang="ko-KR" altLang="en-US" sz="1500">
                  <a:solidFill>
                    <a:srgbClr val="FF7876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E73CF1-A502-4DF3-951A-B5BC79F3A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07" y="1478641"/>
                <a:ext cx="8430936" cy="820353"/>
              </a:xfrm>
              <a:prstGeom prst="rect">
                <a:avLst/>
              </a:prstGeom>
              <a:blipFill>
                <a:blip r:embed="rId2"/>
                <a:stretch>
                  <a:fillRect l="-289" t="-2985" b="-52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28C5AD-D232-460B-BC19-B069C49C704C}"/>
                  </a:ext>
                </a:extLst>
              </p:cNvPr>
              <p:cNvSpPr txBox="1"/>
              <p:nvPr/>
            </p:nvSpPr>
            <p:spPr>
              <a:xfrm>
                <a:off x="802307" y="2484977"/>
                <a:ext cx="8430936" cy="820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>
                    <a:solidFill>
                      <a:srgbClr val="FF7876"/>
                    </a:solidFill>
                  </a:rPr>
                  <a:t>f.</a:t>
                </a:r>
                <a:r>
                  <a:rPr lang="en-US" altLang="ko-KR" sz="15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𝑝𝑟𝑜𝑝</m:t>
                        </m:r>
                      </m:sub>
                    </m:sSub>
                  </m:oMath>
                </a14:m>
                <a:r>
                  <a:rPr lang="ko-KR" altLang="en-US" sz="1500"/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</m:oMath>
                </a14:m>
                <a:r>
                  <a:rPr lang="ko-KR" altLang="en-US" sz="1500"/>
                  <a:t>보다 작다고 하자</a:t>
                </a:r>
                <a:r>
                  <a:rPr lang="en-US" altLang="ko-KR" sz="1500"/>
                  <a:t>. 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</m:oMath>
                </a14:m>
                <a:r>
                  <a:rPr lang="ko-KR" altLang="en-US" sz="1500"/>
                  <a:t>시간에 패킷의 처음 비트는 어디에 있는가</a:t>
                </a:r>
                <a:r>
                  <a:rPr lang="en-US" altLang="ko-KR" sz="1500"/>
                  <a:t>?</a:t>
                </a:r>
              </a:p>
              <a:p>
                <a:endParaRPr lang="en-US" altLang="ko-KR" sz="1500"/>
              </a:p>
              <a:p>
                <a:r>
                  <a:rPr lang="en-US" altLang="ko-KR" sz="1500"/>
                  <a:t>: </a:t>
                </a:r>
                <a:r>
                  <a:rPr lang="ko-KR" altLang="en-US" sz="1500"/>
                  <a:t>전송지연보다 전파지연이 짧기 때문에 </a:t>
                </a:r>
                <a:r>
                  <a:rPr lang="en-US" altLang="ko-KR" sz="1500">
                    <a:solidFill>
                      <a:srgbClr val="FF7876"/>
                    </a:solidFill>
                  </a:rPr>
                  <a:t>B</a:t>
                </a:r>
                <a:r>
                  <a:rPr lang="ko-KR" altLang="en-US" sz="1500">
                    <a:solidFill>
                      <a:srgbClr val="FF7876"/>
                    </a:solidFill>
                  </a:rPr>
                  <a:t>에 도착해 있을 것이다</a:t>
                </a:r>
                <a:r>
                  <a:rPr lang="en-US" altLang="ko-KR" sz="1500">
                    <a:solidFill>
                      <a:srgbClr val="FF7876"/>
                    </a:solidFill>
                  </a:rPr>
                  <a:t>.</a:t>
                </a:r>
                <a:endParaRPr lang="ko-KR" altLang="en-US" sz="1500">
                  <a:solidFill>
                    <a:srgbClr val="FF7876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28C5AD-D232-460B-BC19-B069C49C7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07" y="2484977"/>
                <a:ext cx="8430936" cy="820353"/>
              </a:xfrm>
              <a:prstGeom prst="rect">
                <a:avLst/>
              </a:prstGeom>
              <a:blipFill>
                <a:blip r:embed="rId3"/>
                <a:stretch>
                  <a:fillRect l="-289" t="-2985" b="-52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A633E1-9AC4-4A96-BD09-5549CF79925B}"/>
                  </a:ext>
                </a:extLst>
              </p:cNvPr>
              <p:cNvSpPr txBox="1"/>
              <p:nvPr/>
            </p:nvSpPr>
            <p:spPr>
              <a:xfrm>
                <a:off x="802306" y="3491313"/>
                <a:ext cx="9675543" cy="1043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>
                    <a:solidFill>
                      <a:srgbClr val="FF7876"/>
                    </a:solidFill>
                  </a:rPr>
                  <a:t>g.</a:t>
                </a:r>
                <a:r>
                  <a:rPr lang="en-US" altLang="ko-KR" sz="1500"/>
                  <a:t>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=2.5 ∙ </m:t>
                    </m:r>
                    <m:sSup>
                      <m:sSup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ko-KR" sz="1500"/>
                  <a:t>, L = 120</a:t>
                </a:r>
                <a:r>
                  <a:rPr lang="ko-KR" altLang="en-US" sz="1500"/>
                  <a:t>비트</a:t>
                </a:r>
                <a:r>
                  <a:rPr lang="en-US" altLang="ko-KR" sz="1500"/>
                  <a:t>, R = 56 kbps</a:t>
                </a:r>
                <a:r>
                  <a:rPr lang="ko-KR" altLang="en-US" sz="1500"/>
                  <a:t>라고 하자</a:t>
                </a:r>
                <a:r>
                  <a:rPr lang="en-US" altLang="ko-KR" sz="150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𝑝𝑟𝑜𝑝</m:t>
                        </m:r>
                      </m:sub>
                    </m:sSub>
                    <m:r>
                      <a:rPr lang="ko-KR" altLang="en-US" sz="1500" i="1" smtClean="0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ko-KR" altLang="en-US" sz="15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ko-KR" altLang="en-US" sz="15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500"/>
                  <a:t> </a:t>
                </a:r>
                <a:r>
                  <a:rPr lang="ko-KR" altLang="en-US" sz="1500"/>
                  <a:t>같게 하는 거리 </a:t>
                </a:r>
                <a:r>
                  <a:rPr lang="en-US" altLang="ko-KR" sz="1500"/>
                  <a:t>m</a:t>
                </a:r>
                <a:r>
                  <a:rPr lang="ko-KR" altLang="en-US" sz="1500"/>
                  <a:t>을 찾아라</a:t>
                </a:r>
                <a:endParaRPr lang="en-US" altLang="ko-KR" sz="1500"/>
              </a:p>
              <a:p>
                <a:endParaRPr lang="en-US" altLang="ko-KR" sz="1500"/>
              </a:p>
              <a:p>
                <a:r>
                  <a:rPr lang="en-US" altLang="ko-KR" sz="1500"/>
                  <a:t>: </a:t>
                </a:r>
                <a:r>
                  <a:rPr lang="ko-KR" altLang="en-US" sz="1500"/>
                  <a:t>식을 세워보면 </a:t>
                </a:r>
                <a:r>
                  <a:rPr lang="en-US" altLang="ko-KR" sz="1500"/>
                  <a:t>m /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2.5 </m:t>
                    </m:r>
                    <m:r>
                      <a:rPr lang="en-US" altLang="ko-KR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ko-KR" altLang="en-US" sz="1500"/>
                  <a:t> </a:t>
                </a:r>
                <a:r>
                  <a:rPr lang="en-US" altLang="ko-KR" sz="1500"/>
                  <a:t>= 120 / 56k </a:t>
                </a:r>
                <a:r>
                  <a:rPr lang="ko-KR" altLang="en-US" sz="1500"/>
                  <a:t>이다</a:t>
                </a:r>
                <a:r>
                  <a:rPr lang="en-US" altLang="ko-KR" sz="1500"/>
                  <a:t>. </a:t>
                </a:r>
                <a:r>
                  <a:rPr lang="ko-KR" altLang="en-US" sz="1500"/>
                  <a:t>이제 </a:t>
                </a:r>
                <a:r>
                  <a:rPr lang="en-US" altLang="ko-KR" sz="1500"/>
                  <a:t>m</a:t>
                </a:r>
                <a:r>
                  <a:rPr lang="ko-KR" altLang="en-US" sz="1500"/>
                  <a:t>을 찾는 식을 세워보면</a:t>
                </a:r>
                <a:endParaRPr lang="en-US" altLang="ko-KR" sz="1500"/>
              </a:p>
              <a:p>
                <a:r>
                  <a:rPr lang="en-US" altLang="ko-KR" sz="1500"/>
                  <a:t>m = (120 *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2.5 </m:t>
                    </m:r>
                    <m:r>
                      <a:rPr lang="en-US" altLang="ko-KR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ko-KR" sz="1500"/>
                  <a:t>)</a:t>
                </a:r>
                <a:r>
                  <a:rPr lang="ko-KR" altLang="en-US" sz="1500"/>
                  <a:t> </a:t>
                </a:r>
                <a:r>
                  <a:rPr lang="en-US" altLang="ko-KR" sz="1500"/>
                  <a:t>/ 56000 = </a:t>
                </a:r>
                <a:r>
                  <a:rPr lang="en-US" altLang="ko-KR" sz="1500">
                    <a:solidFill>
                      <a:srgbClr val="FF7876"/>
                    </a:solidFill>
                  </a:rPr>
                  <a:t>535,714.2857142857</a:t>
                </a:r>
                <a:endParaRPr lang="ko-KR" altLang="en-US" sz="1500">
                  <a:solidFill>
                    <a:srgbClr val="FF7876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A633E1-9AC4-4A96-BD09-5549CF799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06" y="3491313"/>
                <a:ext cx="9675543" cy="1043106"/>
              </a:xfrm>
              <a:prstGeom prst="rect">
                <a:avLst/>
              </a:prstGeom>
              <a:blipFill>
                <a:blip r:embed="rId4"/>
                <a:stretch>
                  <a:fillRect l="-252" t="-1754"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C93FD78C-1702-4F58-9DDE-EDDC7A8B8F4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004" y="4119462"/>
            <a:ext cx="2876478" cy="227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9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R10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55106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6969" y="847712"/>
            <a:ext cx="4695608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하루동안 당신이 사용하는 서로 다른 무선 기술과 그들의 특성에 대하여 기술하라</a:t>
            </a:r>
            <a:r>
              <a:rPr lang="en-US" altLang="ko-KR" sz="1100" i="1">
                <a:solidFill>
                  <a:srgbClr val="FF7876"/>
                </a:solidFill>
              </a:rPr>
              <a:t>. </a:t>
            </a:r>
            <a:r>
              <a:rPr lang="ko-KR" altLang="en-US" sz="1100" i="1">
                <a:solidFill>
                  <a:srgbClr val="FF7876"/>
                </a:solidFill>
              </a:rPr>
              <a:t>여러 기술 간에 당신이 하나를 선택한다면 왜 다른것에 비해 그것을 선호하는가</a:t>
            </a:r>
            <a:r>
              <a:rPr lang="en-US" altLang="ko-KR" sz="1100" i="1">
                <a:solidFill>
                  <a:srgbClr val="FF7876"/>
                </a:solidFill>
              </a:rPr>
              <a:t>?</a:t>
            </a:r>
            <a:endParaRPr lang="ko-KR" altLang="en-US" sz="1100" i="1">
              <a:solidFill>
                <a:srgbClr val="FF787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E73CF1-A502-4DF3-951A-B5BC79F3A49A}"/>
              </a:ext>
            </a:extLst>
          </p:cNvPr>
          <p:cNvSpPr txBox="1"/>
          <p:nvPr/>
        </p:nvSpPr>
        <p:spPr>
          <a:xfrm>
            <a:off x="765146" y="1340141"/>
            <a:ext cx="1050743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/>
              <a:t>내가 하루동안 사용한 무선 기술은 </a:t>
            </a:r>
            <a:r>
              <a:rPr lang="en-US" altLang="ko-KR" sz="1500">
                <a:solidFill>
                  <a:srgbClr val="FF7876"/>
                </a:solidFill>
              </a:rPr>
              <a:t>LTE, BlueTooth, Wi-Fi</a:t>
            </a:r>
            <a:r>
              <a:rPr lang="ko-KR" altLang="en-US" sz="1500"/>
              <a:t> 이다</a:t>
            </a:r>
            <a:r>
              <a:rPr lang="en-US" altLang="ko-KR" sz="1500"/>
              <a:t>.</a:t>
            </a:r>
          </a:p>
          <a:p>
            <a:endParaRPr lang="en-US" altLang="ko-KR" sz="1500"/>
          </a:p>
          <a:p>
            <a:r>
              <a:rPr lang="en-US" altLang="ko-KR" sz="1500">
                <a:solidFill>
                  <a:srgbClr val="FF7876"/>
                </a:solidFill>
              </a:rPr>
              <a:t>LTE</a:t>
            </a:r>
            <a:r>
              <a:rPr lang="ko-KR" altLang="en-US" sz="1500"/>
              <a:t>는 </a:t>
            </a:r>
            <a:r>
              <a:rPr lang="en-US" altLang="ko-KR" sz="1500"/>
              <a:t>Long-Term Evolution</a:t>
            </a:r>
            <a:r>
              <a:rPr lang="ko-KR" altLang="en-US" sz="1500"/>
              <a:t>의 약자로 </a:t>
            </a:r>
            <a:r>
              <a:rPr lang="en-US" altLang="ko-KR" sz="1500"/>
              <a:t>4</a:t>
            </a:r>
            <a:r>
              <a:rPr lang="ko-KR" altLang="en-US" sz="1500"/>
              <a:t>세대 이동통신이다</a:t>
            </a:r>
            <a:r>
              <a:rPr lang="en-US" altLang="ko-KR" sz="1500"/>
              <a:t>. </a:t>
            </a:r>
            <a:r>
              <a:rPr lang="ko-KR" altLang="en-US" sz="1500"/>
              <a:t>기존 </a:t>
            </a:r>
            <a:r>
              <a:rPr lang="en-US" altLang="ko-KR" sz="1500"/>
              <a:t>3G</a:t>
            </a:r>
            <a:r>
              <a:rPr lang="ko-KR" altLang="en-US" sz="1500"/>
              <a:t>에서 주파수 집성 기술</a:t>
            </a:r>
            <a:r>
              <a:rPr lang="en-US" altLang="ko-KR" sz="1500"/>
              <a:t>, </a:t>
            </a:r>
            <a:r>
              <a:rPr lang="ko-KR" altLang="en-US" sz="1500"/>
              <a:t>패킷 전용 통신</a:t>
            </a:r>
            <a:r>
              <a:rPr lang="en-US" altLang="ko-KR" sz="1500"/>
              <a:t>, </a:t>
            </a:r>
            <a:r>
              <a:rPr lang="ko-KR" altLang="en-US" sz="1500"/>
              <a:t>기지국간 간섭제어</a:t>
            </a:r>
            <a:r>
              <a:rPr lang="en-US" altLang="ko-KR" sz="1500"/>
              <a:t>, </a:t>
            </a:r>
            <a:r>
              <a:rPr lang="ko-KR" altLang="en-US" sz="1500"/>
              <a:t>콤프 등의 기술로 무장하여 대폭 진보된 다운로드</a:t>
            </a:r>
            <a:r>
              <a:rPr lang="en-US" altLang="ko-KR" sz="1500"/>
              <a:t>/</a:t>
            </a:r>
            <a:r>
              <a:rPr lang="ko-KR" altLang="en-US" sz="1500"/>
              <a:t>업로드 속도를 보여주며 스마트폰 시장의 활성화를 이끈 무선 기술이기도 하다</a:t>
            </a:r>
            <a:r>
              <a:rPr lang="en-US" altLang="ko-KR" sz="1500"/>
              <a:t>. LTE</a:t>
            </a:r>
            <a:r>
              <a:rPr lang="ko-KR" altLang="en-US" sz="1500"/>
              <a:t>는 시간이 지남에 따라 여러 버전의 진보된 </a:t>
            </a:r>
            <a:r>
              <a:rPr lang="en-US" altLang="ko-KR" sz="1500"/>
              <a:t>LTE</a:t>
            </a:r>
            <a:r>
              <a:rPr lang="ko-KR" altLang="en-US" sz="1500"/>
              <a:t>가 나왔으며 현재 </a:t>
            </a:r>
            <a:r>
              <a:rPr lang="en-US" altLang="ko-KR" sz="1500"/>
              <a:t>LTE cat.21</a:t>
            </a:r>
            <a:r>
              <a:rPr lang="ko-KR" altLang="en-US" sz="1500"/>
              <a:t>버전까지 존재한다</a:t>
            </a:r>
            <a:r>
              <a:rPr lang="en-US" altLang="ko-KR" sz="1500"/>
              <a:t>.</a:t>
            </a:r>
          </a:p>
          <a:p>
            <a:r>
              <a:rPr lang="en-US" altLang="ko-KR" sz="1500"/>
              <a:t>IoT</a:t>
            </a:r>
            <a:r>
              <a:rPr lang="ko-KR" altLang="en-US" sz="1500"/>
              <a:t>환경에 맞춘 저전력 버전인 </a:t>
            </a:r>
            <a:r>
              <a:rPr lang="en-US" altLang="ko-KR" sz="1500"/>
              <a:t>LTE-M</a:t>
            </a:r>
            <a:r>
              <a:rPr lang="ko-KR" altLang="en-US" sz="1500"/>
              <a:t>도 있다</a:t>
            </a:r>
            <a:r>
              <a:rPr lang="en-US" altLang="ko-KR" sz="1500"/>
              <a:t>.</a:t>
            </a:r>
          </a:p>
          <a:p>
            <a:endParaRPr lang="en-US" altLang="ko-KR" sz="1500"/>
          </a:p>
          <a:p>
            <a:r>
              <a:rPr lang="en-US" altLang="ko-KR" sz="1500">
                <a:solidFill>
                  <a:srgbClr val="FF7876"/>
                </a:solidFill>
              </a:rPr>
              <a:t>BlueTooth</a:t>
            </a:r>
            <a:r>
              <a:rPr lang="ko-KR" altLang="en-US" sz="1500"/>
              <a:t>는 디지털 통신 기기를 위한 개인 근거리 무선 통신 산업 표준입니다</a:t>
            </a:r>
            <a:r>
              <a:rPr lang="en-US" altLang="ko-KR" sz="1500"/>
              <a:t>. IEEE 802.15.1 </a:t>
            </a:r>
            <a:r>
              <a:rPr lang="ko-KR" altLang="en-US" sz="1500"/>
              <a:t>무선 전송 표준 기술에 기반한 데이터 전송 규약으로 </a:t>
            </a:r>
            <a:r>
              <a:rPr lang="en-US" altLang="ko-KR" sz="1500"/>
              <a:t>2.4GHz ~ 2.485GHz </a:t>
            </a:r>
            <a:r>
              <a:rPr lang="ko-KR" altLang="en-US" sz="1500"/>
              <a:t>대역을 사용한다</a:t>
            </a:r>
            <a:r>
              <a:rPr lang="en-US" altLang="ko-KR" sz="1500"/>
              <a:t>.</a:t>
            </a:r>
          </a:p>
          <a:p>
            <a:r>
              <a:rPr lang="ko-KR" altLang="en-US" sz="1500"/>
              <a:t>무선 기술 중 다소 느린편이며 와이파이와 같은 대역인 </a:t>
            </a:r>
            <a:r>
              <a:rPr lang="en-US" altLang="ko-KR" sz="1500"/>
              <a:t>2.4GHz</a:t>
            </a:r>
            <a:r>
              <a:rPr lang="ko-KR" altLang="en-US" sz="1500"/>
              <a:t>를 이용하기 때문에 주파수 간섭을 받는 경우가 많다</a:t>
            </a:r>
            <a:r>
              <a:rPr lang="en-US" altLang="ko-KR" sz="1500"/>
              <a:t>.</a:t>
            </a:r>
          </a:p>
          <a:p>
            <a:r>
              <a:rPr lang="ko-KR" altLang="en-US" sz="1500"/>
              <a:t>전자 장비 간의 짧은 거리의 데이터 통신 방식을 규정하는 블루투스는</a:t>
            </a:r>
            <a:r>
              <a:rPr lang="en-US" altLang="ko-KR" sz="1500"/>
              <a:t>, </a:t>
            </a:r>
            <a:r>
              <a:rPr lang="ko-KR" altLang="en-US" sz="1500"/>
              <a:t>개인용 컴퓨터에 이용되는 마우스</a:t>
            </a:r>
            <a:r>
              <a:rPr lang="en-US" altLang="ko-KR" sz="1500"/>
              <a:t>, </a:t>
            </a:r>
            <a:r>
              <a:rPr lang="ko-KR" altLang="en-US" sz="1500"/>
              <a:t>키보드를 비롯해</a:t>
            </a:r>
            <a:r>
              <a:rPr lang="en-US" altLang="ko-KR" sz="1500"/>
              <a:t>, </a:t>
            </a:r>
            <a:r>
              <a:rPr lang="ko-KR" altLang="en-US" sz="1500"/>
              <a:t>휴대전화 및 스마트폰</a:t>
            </a:r>
            <a:r>
              <a:rPr lang="en-US" altLang="ko-KR" sz="1500"/>
              <a:t>, </a:t>
            </a:r>
            <a:r>
              <a:rPr lang="ko-KR" altLang="en-US" sz="1500"/>
              <a:t>태블릿</a:t>
            </a:r>
            <a:r>
              <a:rPr lang="en-US" altLang="ko-KR" sz="1500"/>
              <a:t>, </a:t>
            </a:r>
            <a:r>
              <a:rPr lang="ko-KR" altLang="en-US" sz="1500"/>
              <a:t>스피커 등에서 문자 정보 및 음성 정보를 비교적 낮은 속도로 디지털 정보를 무선 통신을 통해 주고 받는 용도로 채용되고 있다</a:t>
            </a:r>
            <a:r>
              <a:rPr lang="en-US" altLang="ko-KR" sz="1500"/>
              <a:t>.</a:t>
            </a:r>
            <a:br>
              <a:rPr lang="en-US" altLang="ko-KR" sz="1500"/>
            </a:br>
            <a:endParaRPr lang="en-US" altLang="ko-KR" sz="1500"/>
          </a:p>
          <a:p>
            <a:r>
              <a:rPr lang="en-US" altLang="ko-KR" sz="1500">
                <a:solidFill>
                  <a:srgbClr val="FF7876"/>
                </a:solidFill>
              </a:rPr>
              <a:t>Wi-Fi</a:t>
            </a:r>
            <a:r>
              <a:rPr lang="ko-KR" altLang="en-US" sz="1500"/>
              <a:t>는 전자기기들이 무선랜</a:t>
            </a:r>
            <a:r>
              <a:rPr lang="en-US" altLang="ko-KR" sz="1500"/>
              <a:t>(WLAN)</a:t>
            </a:r>
            <a:r>
              <a:rPr lang="ko-KR" altLang="en-US" sz="1500"/>
              <a:t>에 연결할 수 있게 하는 기술로서</a:t>
            </a:r>
            <a:r>
              <a:rPr lang="en-US" altLang="ko-KR" sz="1500"/>
              <a:t>, </a:t>
            </a:r>
            <a:r>
              <a:rPr lang="ko-KR" altLang="en-US" sz="1500"/>
              <a:t>주로 </a:t>
            </a:r>
            <a:r>
              <a:rPr lang="en-US" altLang="ko-KR" sz="1500"/>
              <a:t>2.4 </a:t>
            </a:r>
            <a:r>
              <a:rPr lang="ko-KR" altLang="en-US" sz="1500"/>
              <a:t>기가헤르츠 </a:t>
            </a:r>
            <a:r>
              <a:rPr lang="en-US" altLang="ko-KR" sz="1500"/>
              <a:t>(12</a:t>
            </a:r>
            <a:r>
              <a:rPr lang="ko-KR" altLang="en-US" sz="1500"/>
              <a:t>센티미터</a:t>
            </a:r>
            <a:r>
              <a:rPr lang="en-US" altLang="ko-KR" sz="1500"/>
              <a:t>) UHF </a:t>
            </a:r>
            <a:r>
              <a:rPr lang="ko-KR" altLang="en-US" sz="1500"/>
              <a:t>및 </a:t>
            </a:r>
            <a:r>
              <a:rPr lang="en-US" altLang="ko-KR" sz="1500"/>
              <a:t>5 </a:t>
            </a:r>
            <a:r>
              <a:rPr lang="ko-KR" altLang="en-US" sz="1500"/>
              <a:t>기가헤르츠 </a:t>
            </a:r>
            <a:r>
              <a:rPr lang="en-US" altLang="ko-KR" sz="1500"/>
              <a:t>(6</a:t>
            </a:r>
            <a:r>
              <a:rPr lang="ko-KR" altLang="en-US" sz="1500"/>
              <a:t>센티미터</a:t>
            </a:r>
            <a:r>
              <a:rPr lang="en-US" altLang="ko-KR" sz="1500"/>
              <a:t>) SHF ISM </a:t>
            </a:r>
            <a:r>
              <a:rPr lang="ko-KR" altLang="en-US" sz="1500"/>
              <a:t>무선 대역을 사용한다</a:t>
            </a:r>
            <a:r>
              <a:rPr lang="en-US" altLang="ko-KR" sz="1500"/>
              <a:t>. </a:t>
            </a:r>
            <a:r>
              <a:rPr lang="ko-KR" altLang="en-US" sz="1500"/>
              <a:t>와이파이 기술을 사용하는 장치에는 개인용 컴퓨터</a:t>
            </a:r>
            <a:r>
              <a:rPr lang="en-US" altLang="ko-KR" sz="1500"/>
              <a:t>, </a:t>
            </a:r>
            <a:r>
              <a:rPr lang="ko-KR" altLang="en-US" sz="1500"/>
              <a:t>비디오 게임 콘솔</a:t>
            </a:r>
            <a:r>
              <a:rPr lang="en-US" altLang="ko-KR" sz="1500"/>
              <a:t>, </a:t>
            </a:r>
            <a:r>
              <a:rPr lang="ko-KR" altLang="en-US" sz="1500"/>
              <a:t>스마트폰</a:t>
            </a:r>
            <a:r>
              <a:rPr lang="en-US" altLang="ko-KR" sz="1500"/>
              <a:t>, </a:t>
            </a:r>
            <a:r>
              <a:rPr lang="ko-KR" altLang="en-US" sz="1500"/>
              <a:t>디지털 카메라</a:t>
            </a:r>
            <a:r>
              <a:rPr lang="en-US" altLang="ko-KR" sz="1500"/>
              <a:t>, </a:t>
            </a:r>
            <a:r>
              <a:rPr lang="ko-KR" altLang="en-US" sz="1500"/>
              <a:t>태블릿 컴퓨터</a:t>
            </a:r>
            <a:r>
              <a:rPr lang="en-US" altLang="ko-KR" sz="1500"/>
              <a:t>, </a:t>
            </a:r>
            <a:r>
              <a:rPr lang="ko-KR" altLang="en-US" sz="1500"/>
              <a:t>디지털 오디오 플레이어</a:t>
            </a:r>
            <a:r>
              <a:rPr lang="en-US" altLang="ko-KR" sz="1500"/>
              <a:t>, </a:t>
            </a:r>
            <a:r>
              <a:rPr lang="ko-KR" altLang="en-US" sz="1500"/>
              <a:t>현대의 프린터가 포함된다</a:t>
            </a:r>
            <a:r>
              <a:rPr lang="en-US" altLang="ko-KR" sz="1500"/>
              <a:t>. </a:t>
            </a:r>
            <a:r>
              <a:rPr lang="ko-KR" altLang="en-US" sz="1500"/>
              <a:t>와이파이 호환 장치들은 </a:t>
            </a:r>
            <a:r>
              <a:rPr lang="en-US" altLang="ko-KR" sz="1500"/>
              <a:t>WLAN </a:t>
            </a:r>
            <a:r>
              <a:rPr lang="ko-KR" altLang="en-US" sz="1500"/>
              <a:t>네트워크와 무선 액세스 포인트를 통해 인터넷에 접속할 수 있다</a:t>
            </a:r>
            <a:r>
              <a:rPr lang="en-US" altLang="ko-KR" sz="1500"/>
              <a:t>. </a:t>
            </a:r>
          </a:p>
          <a:p>
            <a:endParaRPr lang="en-US" altLang="ko-KR" sz="1500"/>
          </a:p>
          <a:p>
            <a:r>
              <a:rPr lang="ko-KR" altLang="en-US" sz="1500"/>
              <a:t>나는 </a:t>
            </a:r>
            <a:r>
              <a:rPr lang="en-US" altLang="ko-KR" sz="1500">
                <a:solidFill>
                  <a:srgbClr val="FF7876"/>
                </a:solidFill>
              </a:rPr>
              <a:t>LTE</a:t>
            </a:r>
            <a:r>
              <a:rPr lang="ko-KR" altLang="en-US" sz="1500"/>
              <a:t>를 선호한다</a:t>
            </a:r>
            <a:r>
              <a:rPr lang="en-US" altLang="ko-KR" sz="1500"/>
              <a:t>.</a:t>
            </a:r>
            <a:r>
              <a:rPr lang="ko-KR" altLang="en-US" sz="1500"/>
              <a:t> </a:t>
            </a:r>
            <a:r>
              <a:rPr lang="en-US" altLang="ko-KR" sz="1500"/>
              <a:t>Wi-Fi </a:t>
            </a:r>
            <a:r>
              <a:rPr lang="ko-KR" altLang="en-US" sz="1500"/>
              <a:t>와 </a:t>
            </a:r>
            <a:r>
              <a:rPr lang="en-US" altLang="ko-KR" sz="1500"/>
              <a:t>BlueTooth</a:t>
            </a:r>
            <a:r>
              <a:rPr lang="ko-KR" altLang="en-US" sz="1500"/>
              <a:t>의 커버리지 영역으론 매우 한계가 크다고 생각하기 때문에 인터넷에 비교적 자유롭게 연결 할 수 있는 </a:t>
            </a:r>
            <a:r>
              <a:rPr lang="en-US" altLang="ko-KR" sz="1500"/>
              <a:t>LTE</a:t>
            </a:r>
            <a:r>
              <a:rPr lang="ko-KR" altLang="en-US" sz="1500"/>
              <a:t>가 더 좋다 생각한다</a:t>
            </a:r>
            <a:r>
              <a:rPr lang="en-US" altLang="ko-KR" sz="15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84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R12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55106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6969" y="847712"/>
            <a:ext cx="4695608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회선 교환 네트워크는 패킷 교환 네트워크에 대해 어떠한 장점을 갖고 있는가</a:t>
            </a:r>
            <a:r>
              <a:rPr lang="en-US" altLang="ko-KR" sz="1100" i="1">
                <a:solidFill>
                  <a:srgbClr val="FF7876"/>
                </a:solidFill>
              </a:rPr>
              <a:t>? </a:t>
            </a:r>
            <a:r>
              <a:rPr lang="ko-KR" altLang="en-US" sz="1100" i="1">
                <a:solidFill>
                  <a:srgbClr val="FF7876"/>
                </a:solidFill>
              </a:rPr>
              <a:t>패킷 교환에서 출력 큐의 역할은 무엇인가</a:t>
            </a:r>
            <a:r>
              <a:rPr lang="en-US" altLang="ko-KR" sz="1100" i="1">
                <a:solidFill>
                  <a:srgbClr val="FF7876"/>
                </a:solidFill>
              </a:rPr>
              <a:t>?</a:t>
            </a:r>
          </a:p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회선 교환 네트워크에서 </a:t>
            </a:r>
            <a:r>
              <a:rPr lang="en-US" altLang="ko-KR" sz="1100" i="1">
                <a:solidFill>
                  <a:srgbClr val="FF7876"/>
                </a:solidFill>
              </a:rPr>
              <a:t>TDM</a:t>
            </a:r>
            <a:r>
              <a:rPr lang="ko-KR" altLang="en-US" sz="1100" i="1">
                <a:solidFill>
                  <a:srgbClr val="FF7876"/>
                </a:solidFill>
              </a:rPr>
              <a:t>은 </a:t>
            </a:r>
            <a:r>
              <a:rPr lang="en-US" altLang="ko-KR" sz="1100" i="1">
                <a:solidFill>
                  <a:srgbClr val="FF7876"/>
                </a:solidFill>
              </a:rPr>
              <a:t>FDM</a:t>
            </a:r>
            <a:r>
              <a:rPr lang="ko-KR" altLang="en-US" sz="1100" i="1">
                <a:solidFill>
                  <a:srgbClr val="FF7876"/>
                </a:solidFill>
              </a:rPr>
              <a:t>에 비해 어떤 장점이 있는가</a:t>
            </a:r>
            <a:r>
              <a:rPr lang="en-US" altLang="ko-KR" sz="1100" i="1">
                <a:solidFill>
                  <a:srgbClr val="FF7876"/>
                </a:solidFill>
              </a:rPr>
              <a:t>?</a:t>
            </a:r>
            <a:endParaRPr lang="ko-KR" altLang="en-US" sz="1100" i="1">
              <a:solidFill>
                <a:srgbClr val="FF787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E73CF1-A502-4DF3-951A-B5BC79F3A49A}"/>
              </a:ext>
            </a:extLst>
          </p:cNvPr>
          <p:cNvSpPr txBox="1"/>
          <p:nvPr/>
        </p:nvSpPr>
        <p:spPr>
          <a:xfrm>
            <a:off x="765146" y="1675234"/>
            <a:ext cx="1050743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>
                <a:solidFill>
                  <a:srgbClr val="FF7876"/>
                </a:solidFill>
              </a:rPr>
              <a:t>1.</a:t>
            </a:r>
            <a:r>
              <a:rPr lang="ko-KR" altLang="en-US" sz="1500"/>
              <a:t> 회선 교환 네트워크는 연결시 해당 자원을 독점하여 사용하기 때문에 고속</a:t>
            </a:r>
            <a:r>
              <a:rPr lang="en-US" altLang="ko-KR" sz="1500"/>
              <a:t>, </a:t>
            </a:r>
            <a:r>
              <a:rPr lang="ko-KR" altLang="en-US" sz="1500"/>
              <a:t>일정한 전송률을 가지고 있는 것과</a:t>
            </a:r>
            <a:endParaRPr lang="en-US" altLang="ko-KR" sz="1500"/>
          </a:p>
          <a:p>
            <a:r>
              <a:rPr lang="en-US" altLang="ko-KR" sz="1500"/>
              <a:t>1</a:t>
            </a:r>
            <a:r>
              <a:rPr lang="ko-KR" altLang="en-US" sz="1500"/>
              <a:t>대</a:t>
            </a:r>
            <a:r>
              <a:rPr lang="en-US" altLang="ko-KR" sz="1500"/>
              <a:t>1 </a:t>
            </a:r>
            <a:r>
              <a:rPr lang="ko-KR" altLang="en-US" sz="1500"/>
              <a:t>연결이기 때문에 지연이 거의 없다는 장점이 있습니다</a:t>
            </a:r>
            <a:r>
              <a:rPr lang="en-US" altLang="ko-KR" sz="1500"/>
              <a:t>.</a:t>
            </a:r>
          </a:p>
          <a:p>
            <a:endParaRPr lang="en-US" altLang="ko-KR" sz="1500"/>
          </a:p>
          <a:p>
            <a:r>
              <a:rPr lang="en-US" altLang="ko-KR" sz="1500">
                <a:solidFill>
                  <a:srgbClr val="FF7876"/>
                </a:solidFill>
              </a:rPr>
              <a:t>2. </a:t>
            </a:r>
            <a:r>
              <a:rPr lang="ko-KR" altLang="en-US" sz="1500"/>
              <a:t>저장 후 전달방식에서 나머지 패킷을 모두 받을 때 까지 기다렸다가 패킷이 모두 오면 그때서야 출력 링크로 전송하게 된다</a:t>
            </a:r>
            <a:r>
              <a:rPr lang="en-US" altLang="ko-KR" sz="1500"/>
              <a:t>. </a:t>
            </a:r>
            <a:r>
              <a:rPr lang="ko-KR" altLang="en-US" sz="1500"/>
              <a:t>해당 패킷을 저장하고 출력하는 역할을 출력큐에서 하게 된다</a:t>
            </a:r>
            <a:r>
              <a:rPr lang="en-US" altLang="ko-KR" sz="1500"/>
              <a:t>.</a:t>
            </a:r>
          </a:p>
          <a:p>
            <a:endParaRPr lang="en-US" altLang="ko-KR" sz="1500"/>
          </a:p>
          <a:p>
            <a:r>
              <a:rPr lang="en-US" altLang="ko-KR" sz="1500">
                <a:solidFill>
                  <a:srgbClr val="FF7876"/>
                </a:solidFill>
              </a:rPr>
              <a:t>3. </a:t>
            </a:r>
            <a:r>
              <a:rPr lang="ko-KR" altLang="en-US" sz="1500"/>
              <a:t>대역폭을 분할해서 전송하는 </a:t>
            </a:r>
            <a:r>
              <a:rPr lang="en-US" altLang="ko-KR" sz="1500"/>
              <a:t>FDM</a:t>
            </a:r>
            <a:r>
              <a:rPr lang="ko-KR" altLang="en-US" sz="1500"/>
              <a:t>은 라인들을 서로간 쪼개서 독점하여 사용할수 있는 장점이 있지만</a:t>
            </a:r>
            <a:r>
              <a:rPr lang="en-US" altLang="ko-KR" sz="1500"/>
              <a:t>, </a:t>
            </a:r>
            <a:r>
              <a:rPr lang="ko-KR" altLang="en-US" sz="1500"/>
              <a:t>대역폭이 좁아 전송률은</a:t>
            </a:r>
            <a:r>
              <a:rPr lang="en-US" altLang="ko-KR" sz="1500"/>
              <a:t> </a:t>
            </a:r>
            <a:r>
              <a:rPr lang="ko-KR" altLang="en-US" sz="1500"/>
              <a:t>그리 좋지 못한 편이다</a:t>
            </a:r>
            <a:r>
              <a:rPr lang="en-US" altLang="ko-KR" sz="1500"/>
              <a:t>. </a:t>
            </a:r>
            <a:r>
              <a:rPr lang="ko-KR" altLang="en-US" sz="1500"/>
              <a:t>시간을 공유하여 사용하게되는 </a:t>
            </a:r>
            <a:r>
              <a:rPr lang="en-US" altLang="ko-KR" sz="1500"/>
              <a:t>TDM</a:t>
            </a:r>
            <a:r>
              <a:rPr lang="ko-KR" altLang="en-US" sz="1500"/>
              <a:t>은 해당 사용시간엔 전체 대역폭을 독점할 수 있게 되어 좋은 전송률을 가지게 되는 장점이 있다</a:t>
            </a:r>
            <a:r>
              <a:rPr lang="en-US" altLang="ko-KR" sz="15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184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R16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55106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6969" y="847712"/>
            <a:ext cx="4695608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고정 경로를 통해 송신 호스트에서 수신 호스트로 일련의 패킷을 보낸다고 하자</a:t>
            </a:r>
            <a:r>
              <a:rPr lang="en-US" altLang="ko-KR" sz="1100" i="1">
                <a:solidFill>
                  <a:srgbClr val="FF7876"/>
                </a:solidFill>
              </a:rPr>
              <a:t>. </a:t>
            </a:r>
            <a:r>
              <a:rPr lang="ko-KR" altLang="en-US" sz="1100" i="1">
                <a:solidFill>
                  <a:srgbClr val="FF7876"/>
                </a:solidFill>
              </a:rPr>
              <a:t>하나의 패킷에 대한 종단간 지연에서의 지연 요소를 나열하라</a:t>
            </a:r>
            <a:r>
              <a:rPr lang="en-US" altLang="ko-KR" sz="1100" i="1">
                <a:solidFill>
                  <a:srgbClr val="FF7876"/>
                </a:solidFill>
              </a:rPr>
              <a:t>.</a:t>
            </a:r>
          </a:p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이들 지연에서 상수인 것은 무엇이고 가변적인 지연은 어떤것인가</a:t>
            </a:r>
            <a:r>
              <a:rPr lang="en-US" altLang="ko-KR" sz="1100" i="1">
                <a:solidFill>
                  <a:srgbClr val="FF7876"/>
                </a:solidFill>
              </a:rPr>
              <a:t>?</a:t>
            </a:r>
            <a:endParaRPr lang="ko-KR" altLang="en-US" sz="1100" i="1">
              <a:solidFill>
                <a:srgbClr val="FF787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E73CF1-A502-4DF3-951A-B5BC79F3A49A}"/>
              </a:ext>
            </a:extLst>
          </p:cNvPr>
          <p:cNvSpPr txBox="1"/>
          <p:nvPr/>
        </p:nvSpPr>
        <p:spPr>
          <a:xfrm>
            <a:off x="765146" y="1675234"/>
            <a:ext cx="1050743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/>
              <a:t>지연 요소로 </a:t>
            </a:r>
            <a:r>
              <a:rPr lang="ko-KR" altLang="en-US" sz="1500">
                <a:solidFill>
                  <a:srgbClr val="FF7876"/>
                </a:solidFill>
              </a:rPr>
              <a:t>처리지연</a:t>
            </a:r>
            <a:r>
              <a:rPr lang="en-US" altLang="ko-KR" sz="1500">
                <a:solidFill>
                  <a:srgbClr val="FF7876"/>
                </a:solidFill>
              </a:rPr>
              <a:t>, </a:t>
            </a:r>
            <a:r>
              <a:rPr lang="ko-KR" altLang="en-US" sz="1500">
                <a:solidFill>
                  <a:srgbClr val="FF7876"/>
                </a:solidFill>
              </a:rPr>
              <a:t>큐잉지연</a:t>
            </a:r>
            <a:r>
              <a:rPr lang="en-US" altLang="ko-KR" sz="1500">
                <a:solidFill>
                  <a:srgbClr val="FF7876"/>
                </a:solidFill>
              </a:rPr>
              <a:t>, </a:t>
            </a:r>
            <a:r>
              <a:rPr lang="ko-KR" altLang="en-US" sz="1500">
                <a:solidFill>
                  <a:srgbClr val="FF7876"/>
                </a:solidFill>
              </a:rPr>
              <a:t>전송지연</a:t>
            </a:r>
            <a:r>
              <a:rPr lang="en-US" altLang="ko-KR" sz="1500">
                <a:solidFill>
                  <a:srgbClr val="FF7876"/>
                </a:solidFill>
              </a:rPr>
              <a:t>, </a:t>
            </a:r>
            <a:r>
              <a:rPr lang="ko-KR" altLang="en-US" sz="1500">
                <a:solidFill>
                  <a:srgbClr val="FF7876"/>
                </a:solidFill>
              </a:rPr>
              <a:t>전파지연</a:t>
            </a:r>
            <a:r>
              <a:rPr lang="ko-KR" altLang="en-US" sz="1500"/>
              <a:t>이 있다</a:t>
            </a:r>
            <a:r>
              <a:rPr lang="en-US" altLang="ko-KR" sz="1500"/>
              <a:t>.</a:t>
            </a:r>
          </a:p>
          <a:p>
            <a:pPr marL="342900" indent="-342900">
              <a:buAutoNum type="arabicPeriod"/>
            </a:pPr>
            <a:endParaRPr lang="en-US" altLang="ko-KR" sz="1500"/>
          </a:p>
          <a:p>
            <a:r>
              <a:rPr lang="ko-KR" altLang="en-US" sz="1500">
                <a:solidFill>
                  <a:srgbClr val="FF7876"/>
                </a:solidFill>
              </a:rPr>
              <a:t>처리지연</a:t>
            </a:r>
            <a:r>
              <a:rPr lang="ko-KR" altLang="en-US" sz="1500"/>
              <a:t>은 각 노드로 들어온 패킷을 어느 목적지로 보낼지 결정하는 시간과 패킷 오류 검사 시간도 포함되기에 이를 처리하는 기기의 성능에 의존하게 된다</a:t>
            </a:r>
            <a:r>
              <a:rPr lang="en-US" altLang="ko-KR" sz="1500"/>
              <a:t>. -&gt; </a:t>
            </a:r>
            <a:r>
              <a:rPr lang="ko-KR" altLang="en-US" sz="1500">
                <a:solidFill>
                  <a:srgbClr val="FF7876"/>
                </a:solidFill>
              </a:rPr>
              <a:t>상수</a:t>
            </a:r>
            <a:endParaRPr lang="en-US" altLang="ko-KR" sz="1500">
              <a:solidFill>
                <a:srgbClr val="FF7876"/>
              </a:solidFill>
            </a:endParaRPr>
          </a:p>
          <a:p>
            <a:endParaRPr lang="en-US" altLang="ko-KR" sz="1500"/>
          </a:p>
          <a:p>
            <a:r>
              <a:rPr lang="ko-KR" altLang="en-US" sz="1500">
                <a:solidFill>
                  <a:srgbClr val="FF7876"/>
                </a:solidFill>
              </a:rPr>
              <a:t>큐잉지연</a:t>
            </a:r>
            <a:r>
              <a:rPr lang="ko-KR" altLang="en-US" sz="1500"/>
              <a:t>은 저장 후 전송과정에서 각 노드에 먼저 들어온 패킷이 처리 완료될 때 까지 일시적으로 대기하는 지연을 의미한다</a:t>
            </a:r>
            <a:r>
              <a:rPr lang="en-US" altLang="ko-KR" sz="1500"/>
              <a:t>. </a:t>
            </a:r>
            <a:r>
              <a:rPr lang="ko-KR" altLang="en-US" sz="1500"/>
              <a:t>큐의 크기는 고정되어 있으며</a:t>
            </a:r>
            <a:r>
              <a:rPr lang="en-US" altLang="ko-KR" sz="1500"/>
              <a:t>, </a:t>
            </a:r>
            <a:r>
              <a:rPr lang="ko-KR" altLang="en-US" sz="1500"/>
              <a:t>만일 일시적으로 많은 양의 트래픽이 발생하여 큐잉에 문제가 생길 경우 손실 및 지연이 발생하게 된다</a:t>
            </a:r>
            <a:r>
              <a:rPr lang="en-US" altLang="ko-KR" sz="1500"/>
              <a:t>. -&gt; </a:t>
            </a:r>
            <a:r>
              <a:rPr lang="ko-KR" altLang="en-US" sz="1500">
                <a:solidFill>
                  <a:srgbClr val="FF7876"/>
                </a:solidFill>
              </a:rPr>
              <a:t>가변적</a:t>
            </a:r>
            <a:endParaRPr lang="en-US" altLang="ko-KR" sz="1500">
              <a:solidFill>
                <a:srgbClr val="FF7876"/>
              </a:solidFill>
            </a:endParaRPr>
          </a:p>
          <a:p>
            <a:endParaRPr lang="en-US" altLang="ko-KR" sz="1500"/>
          </a:p>
          <a:p>
            <a:r>
              <a:rPr lang="ko-KR" altLang="en-US" sz="1500">
                <a:solidFill>
                  <a:srgbClr val="FF7876"/>
                </a:solidFill>
              </a:rPr>
              <a:t>전송지연</a:t>
            </a:r>
            <a:r>
              <a:rPr lang="ko-KR" altLang="en-US" sz="1500"/>
              <a:t>은 전달하고자 하는 패킷의 모든 비트를 전송하기 위해서 모든 비트들을 링크로 밀어내는 시간을 의미한다</a:t>
            </a:r>
            <a:r>
              <a:rPr lang="en-US" altLang="ko-KR" sz="1500"/>
              <a:t>.</a:t>
            </a:r>
          </a:p>
          <a:p>
            <a:r>
              <a:rPr lang="ko-KR" altLang="en-US" sz="1500"/>
              <a:t>즉 패킷의 크기와 링크의 전송률에 따라 달라진다</a:t>
            </a:r>
            <a:r>
              <a:rPr lang="en-US" altLang="ko-KR" sz="1500"/>
              <a:t>. -&gt; </a:t>
            </a:r>
            <a:r>
              <a:rPr lang="ko-KR" altLang="en-US" sz="1500">
                <a:solidFill>
                  <a:srgbClr val="FF7876"/>
                </a:solidFill>
              </a:rPr>
              <a:t>상수</a:t>
            </a:r>
            <a:endParaRPr lang="en-US" altLang="ko-KR" sz="1500">
              <a:solidFill>
                <a:srgbClr val="FF7876"/>
              </a:solidFill>
            </a:endParaRPr>
          </a:p>
          <a:p>
            <a:endParaRPr lang="en-US" altLang="ko-KR" sz="1500">
              <a:solidFill>
                <a:srgbClr val="FF7876"/>
              </a:solidFill>
            </a:endParaRPr>
          </a:p>
          <a:p>
            <a:r>
              <a:rPr lang="ko-KR" altLang="en-US" sz="1500">
                <a:solidFill>
                  <a:srgbClr val="FF7876"/>
                </a:solidFill>
              </a:rPr>
              <a:t>전파지연</a:t>
            </a:r>
            <a:r>
              <a:rPr lang="ko-KR" altLang="en-US" sz="1500"/>
              <a:t>은 링크의 처음부터 목적지의 라우터까지의 전파에 필요한 시간이다</a:t>
            </a:r>
            <a:r>
              <a:rPr lang="en-US" altLang="ko-KR" sz="1500"/>
              <a:t>. </a:t>
            </a:r>
            <a:r>
              <a:rPr lang="ko-KR" altLang="en-US" sz="1500"/>
              <a:t>링크의 전파속도와 링크의 거리에</a:t>
            </a:r>
            <a:r>
              <a:rPr lang="en-US" altLang="ko-KR" sz="1500"/>
              <a:t> </a:t>
            </a:r>
            <a:r>
              <a:rPr lang="ko-KR" altLang="en-US" sz="1500"/>
              <a:t>영향을 받는다</a:t>
            </a:r>
            <a:r>
              <a:rPr lang="en-US" altLang="ko-KR" sz="1500"/>
              <a:t>. </a:t>
            </a:r>
            <a:r>
              <a:rPr lang="ko-KR" altLang="en-US" sz="1500"/>
              <a:t>전파지연은 곧 </a:t>
            </a:r>
            <a:r>
              <a:rPr lang="en-US" altLang="ko-KR" sz="1500"/>
              <a:t>(</a:t>
            </a:r>
            <a:r>
              <a:rPr lang="ko-KR" altLang="en-US" sz="1500"/>
              <a:t>거리 </a:t>
            </a:r>
            <a:r>
              <a:rPr lang="en-US" altLang="ko-KR" sz="1500"/>
              <a:t>/ </a:t>
            </a:r>
            <a:r>
              <a:rPr lang="ko-KR" altLang="en-US" sz="1500"/>
              <a:t>전파속도</a:t>
            </a:r>
            <a:r>
              <a:rPr lang="en-US" altLang="ko-KR" sz="1500"/>
              <a:t>)</a:t>
            </a:r>
            <a:r>
              <a:rPr lang="ko-KR" altLang="en-US" sz="1500"/>
              <a:t> 이다</a:t>
            </a:r>
            <a:r>
              <a:rPr lang="en-US" altLang="ko-KR" sz="1500"/>
              <a:t>. -&gt; </a:t>
            </a:r>
            <a:r>
              <a:rPr lang="ko-KR" altLang="en-US" sz="1500">
                <a:solidFill>
                  <a:srgbClr val="FF7876"/>
                </a:solidFill>
              </a:rPr>
              <a:t>상수</a:t>
            </a:r>
            <a:endParaRPr lang="en-US" altLang="ko-KR" sz="1500">
              <a:solidFill>
                <a:srgbClr val="FF78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40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R23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55106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6969" y="847712"/>
            <a:ext cx="4695608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인터넷 프로토콜 스택의 </a:t>
            </a:r>
            <a:r>
              <a:rPr lang="en-US" altLang="ko-KR" sz="1100" i="1">
                <a:solidFill>
                  <a:srgbClr val="FF7876"/>
                </a:solidFill>
              </a:rPr>
              <a:t>5</a:t>
            </a:r>
            <a:r>
              <a:rPr lang="ko-KR" altLang="en-US" sz="1100" i="1">
                <a:solidFill>
                  <a:srgbClr val="FF7876"/>
                </a:solidFill>
              </a:rPr>
              <a:t>계층은 무엇인가</a:t>
            </a:r>
            <a:r>
              <a:rPr lang="en-US" altLang="ko-KR" sz="1100" i="1">
                <a:solidFill>
                  <a:srgbClr val="FF7876"/>
                </a:solidFill>
              </a:rPr>
              <a:t>? </a:t>
            </a:r>
            <a:r>
              <a:rPr lang="ko-KR" altLang="en-US" sz="1100" i="1">
                <a:solidFill>
                  <a:srgbClr val="FF7876"/>
                </a:solidFill>
              </a:rPr>
              <a:t>이들 각 계층의 주요 기능은 무엇인가</a:t>
            </a:r>
            <a:r>
              <a:rPr lang="en-US" altLang="ko-KR" sz="1100" i="1">
                <a:solidFill>
                  <a:srgbClr val="FF7876"/>
                </a:solidFill>
              </a:rPr>
              <a:t>?</a:t>
            </a:r>
            <a:endParaRPr lang="ko-KR" altLang="en-US" sz="1100" i="1">
              <a:solidFill>
                <a:srgbClr val="FF787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E73CF1-A502-4DF3-951A-B5BC79F3A49A}"/>
              </a:ext>
            </a:extLst>
          </p:cNvPr>
          <p:cNvSpPr txBox="1"/>
          <p:nvPr/>
        </p:nvSpPr>
        <p:spPr>
          <a:xfrm>
            <a:off x="765146" y="1289340"/>
            <a:ext cx="1050743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/>
              <a:t>각 계층의 구성 </a:t>
            </a:r>
            <a:r>
              <a:rPr lang="en-US" altLang="ko-KR" sz="1500"/>
              <a:t>:</a:t>
            </a:r>
          </a:p>
          <a:p>
            <a:r>
              <a:rPr lang="en-US" altLang="ko-KR" sz="1500">
                <a:solidFill>
                  <a:srgbClr val="FF7876"/>
                </a:solidFill>
              </a:rPr>
              <a:t>5</a:t>
            </a:r>
            <a:r>
              <a:rPr lang="ko-KR" altLang="en-US" sz="1500">
                <a:solidFill>
                  <a:srgbClr val="FF7876"/>
                </a:solidFill>
              </a:rPr>
              <a:t>계층 </a:t>
            </a:r>
            <a:r>
              <a:rPr lang="en-US" altLang="ko-KR" sz="1500"/>
              <a:t>: </a:t>
            </a:r>
            <a:r>
              <a:rPr lang="ko-KR" altLang="en-US" sz="1500"/>
              <a:t>응용 계층</a:t>
            </a:r>
            <a:r>
              <a:rPr lang="en-US" altLang="ko-KR" sz="1500"/>
              <a:t>(Application layer)</a:t>
            </a:r>
          </a:p>
          <a:p>
            <a:r>
              <a:rPr lang="en-US" altLang="ko-KR" sz="1500">
                <a:solidFill>
                  <a:srgbClr val="FF7876"/>
                </a:solidFill>
              </a:rPr>
              <a:t>4</a:t>
            </a:r>
            <a:r>
              <a:rPr lang="ko-KR" altLang="en-US" sz="1500">
                <a:solidFill>
                  <a:srgbClr val="FF7876"/>
                </a:solidFill>
              </a:rPr>
              <a:t>계층 </a:t>
            </a:r>
            <a:r>
              <a:rPr lang="en-US" altLang="ko-KR" sz="1500"/>
              <a:t>: </a:t>
            </a:r>
            <a:r>
              <a:rPr lang="ko-KR" altLang="en-US" sz="1500"/>
              <a:t>트랜스포트 계층</a:t>
            </a:r>
            <a:r>
              <a:rPr lang="en-US" altLang="ko-KR" sz="1500"/>
              <a:t>(Transport layer)</a:t>
            </a:r>
          </a:p>
          <a:p>
            <a:r>
              <a:rPr lang="en-US" altLang="ko-KR" sz="1500">
                <a:solidFill>
                  <a:srgbClr val="FF7876"/>
                </a:solidFill>
              </a:rPr>
              <a:t>3</a:t>
            </a:r>
            <a:r>
              <a:rPr lang="ko-KR" altLang="en-US" sz="1500">
                <a:solidFill>
                  <a:srgbClr val="FF7876"/>
                </a:solidFill>
              </a:rPr>
              <a:t>계층 </a:t>
            </a:r>
            <a:r>
              <a:rPr lang="en-US" altLang="ko-KR" sz="1500"/>
              <a:t>: </a:t>
            </a:r>
            <a:r>
              <a:rPr lang="ko-KR" altLang="en-US" sz="1500"/>
              <a:t>네트워크 계층</a:t>
            </a:r>
            <a:r>
              <a:rPr lang="en-US" altLang="ko-KR" sz="1500"/>
              <a:t>(Network layer)</a:t>
            </a:r>
          </a:p>
          <a:p>
            <a:r>
              <a:rPr lang="en-US" altLang="ko-KR" sz="1500">
                <a:solidFill>
                  <a:srgbClr val="FF7876"/>
                </a:solidFill>
              </a:rPr>
              <a:t>2</a:t>
            </a:r>
            <a:r>
              <a:rPr lang="ko-KR" altLang="en-US" sz="1500">
                <a:solidFill>
                  <a:srgbClr val="FF7876"/>
                </a:solidFill>
              </a:rPr>
              <a:t>계층</a:t>
            </a:r>
            <a:r>
              <a:rPr lang="ko-KR" altLang="en-US" sz="1500"/>
              <a:t> </a:t>
            </a:r>
            <a:r>
              <a:rPr lang="en-US" altLang="ko-KR" sz="1500"/>
              <a:t>: </a:t>
            </a:r>
            <a:r>
              <a:rPr lang="ko-KR" altLang="en-US" sz="1500"/>
              <a:t>링크 계층</a:t>
            </a:r>
            <a:r>
              <a:rPr lang="en-US" altLang="ko-KR" sz="1500"/>
              <a:t>(Data Link layer)</a:t>
            </a:r>
          </a:p>
          <a:p>
            <a:r>
              <a:rPr lang="en-US" altLang="ko-KR" sz="1500">
                <a:solidFill>
                  <a:srgbClr val="FF7876"/>
                </a:solidFill>
              </a:rPr>
              <a:t>1</a:t>
            </a:r>
            <a:r>
              <a:rPr lang="ko-KR" altLang="en-US" sz="1500">
                <a:solidFill>
                  <a:srgbClr val="FF7876"/>
                </a:solidFill>
              </a:rPr>
              <a:t>계층</a:t>
            </a:r>
            <a:r>
              <a:rPr lang="ko-KR" altLang="en-US" sz="1500"/>
              <a:t> </a:t>
            </a:r>
            <a:r>
              <a:rPr lang="en-US" altLang="ko-KR" sz="1500"/>
              <a:t>: </a:t>
            </a:r>
            <a:r>
              <a:rPr lang="ko-KR" altLang="en-US" sz="1500"/>
              <a:t>물리 계층</a:t>
            </a:r>
            <a:r>
              <a:rPr lang="en-US" altLang="ko-KR" sz="1500"/>
              <a:t>(Physical layer)</a:t>
            </a:r>
          </a:p>
          <a:p>
            <a:endParaRPr lang="en-US" altLang="ko-KR" sz="1500"/>
          </a:p>
          <a:p>
            <a:r>
              <a:rPr lang="ko-KR" altLang="en-US" sz="1500"/>
              <a:t>주요 기능 </a:t>
            </a:r>
            <a:r>
              <a:rPr lang="en-US" altLang="ko-KR" sz="1500"/>
              <a:t>:</a:t>
            </a:r>
          </a:p>
          <a:p>
            <a:r>
              <a:rPr lang="ko-KR" altLang="en-US" sz="1500">
                <a:solidFill>
                  <a:srgbClr val="FF7876"/>
                </a:solidFill>
              </a:rPr>
              <a:t>응용 계층 </a:t>
            </a:r>
            <a:r>
              <a:rPr lang="en-US" altLang="ko-KR" sz="1500"/>
              <a:t>= </a:t>
            </a:r>
            <a:r>
              <a:rPr lang="ko-KR" altLang="en-US" sz="1500"/>
              <a:t>네트워크 응용을 지원한다</a:t>
            </a:r>
            <a:r>
              <a:rPr lang="en-US" altLang="ko-KR" sz="1500"/>
              <a:t>. FTP, SMTP, HTTP </a:t>
            </a:r>
            <a:r>
              <a:rPr lang="ko-KR" altLang="en-US" sz="1500"/>
              <a:t>등 통신 프로토콜을 따른다</a:t>
            </a:r>
            <a:r>
              <a:rPr lang="en-US" altLang="ko-KR" sz="1500"/>
              <a:t>.</a:t>
            </a:r>
          </a:p>
          <a:p>
            <a:r>
              <a:rPr lang="ko-KR" altLang="en-US" sz="1500">
                <a:solidFill>
                  <a:srgbClr val="FF7876"/>
                </a:solidFill>
              </a:rPr>
              <a:t>트랜스포트 계층</a:t>
            </a:r>
            <a:r>
              <a:rPr lang="ko-KR" altLang="en-US" sz="1500"/>
              <a:t> </a:t>
            </a:r>
            <a:r>
              <a:rPr lang="en-US" altLang="ko-KR" sz="1500"/>
              <a:t>= </a:t>
            </a:r>
            <a:r>
              <a:rPr lang="ko-KR" altLang="en-US" sz="1500"/>
              <a:t>전송방식을 설정한다</a:t>
            </a:r>
            <a:r>
              <a:rPr lang="en-US" altLang="ko-KR" sz="1500"/>
              <a:t>. </a:t>
            </a:r>
            <a:r>
              <a:rPr lang="ko-KR" altLang="en-US" sz="1500"/>
              <a:t>설정된 응용계층의 프로토콜을 따라 메시지를 전송한다</a:t>
            </a:r>
            <a:r>
              <a:rPr lang="en-US" altLang="ko-KR" sz="1500"/>
              <a:t>.</a:t>
            </a:r>
          </a:p>
          <a:p>
            <a:r>
              <a:rPr lang="ko-KR" altLang="en-US" sz="1500">
                <a:solidFill>
                  <a:srgbClr val="FF7876"/>
                </a:solidFill>
              </a:rPr>
              <a:t>네트워크 계층 </a:t>
            </a:r>
            <a:r>
              <a:rPr lang="en-US" altLang="ko-KR" sz="1500"/>
              <a:t>= </a:t>
            </a:r>
            <a:r>
              <a:rPr lang="ko-KR" altLang="en-US" sz="16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통신망에 연결된 시스템의 데이터 전송과 교환기능을 담당하는 계층이며 대표적인 프로토콜로 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IP	          </a:t>
            </a:r>
            <a:r>
              <a:rPr lang="ko-KR" altLang="en-US" sz="16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 있다</a:t>
            </a:r>
            <a:r>
              <a:rPr lang="en-US" altLang="ko-KR" sz="16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ko-KR" altLang="en-US" sz="1500">
                <a:solidFill>
                  <a:srgbClr val="FF7876"/>
                </a:solidFill>
              </a:rPr>
              <a:t>링크 계층 </a:t>
            </a:r>
            <a:r>
              <a:rPr lang="en-US" altLang="ko-KR" sz="1500"/>
              <a:t>= </a:t>
            </a:r>
            <a:r>
              <a:rPr lang="ko-KR" altLang="en-US" sz="1500"/>
              <a:t>물리계층에서 사용되는 통신 매체를 통해 데이터 블록의 전송 에러 검출 및 에러 제어를 관리하고 규정하는</a:t>
            </a:r>
            <a:endParaRPr lang="en-US" altLang="ko-KR" sz="1500"/>
          </a:p>
          <a:p>
            <a:r>
              <a:rPr lang="en-US" altLang="ko-KR" sz="1500"/>
              <a:t>	   </a:t>
            </a:r>
            <a:r>
              <a:rPr lang="ko-KR" altLang="en-US" sz="1500"/>
              <a:t>계층이며</a:t>
            </a:r>
            <a:r>
              <a:rPr lang="en-US" altLang="ko-KR" sz="1500"/>
              <a:t>, </a:t>
            </a:r>
            <a:r>
              <a:rPr lang="ko-KR" altLang="en-US" sz="1500"/>
              <a:t>결국 완전한 실제 전달 역할을 한다</a:t>
            </a:r>
            <a:r>
              <a:rPr lang="en-US" altLang="ko-KR" sz="1500"/>
              <a:t>.</a:t>
            </a:r>
          </a:p>
          <a:p>
            <a:r>
              <a:rPr lang="ko-KR" altLang="en-US" sz="1500">
                <a:solidFill>
                  <a:srgbClr val="FF7876"/>
                </a:solidFill>
              </a:rPr>
              <a:t>물리계층</a:t>
            </a:r>
            <a:r>
              <a:rPr lang="ko-KR" altLang="en-US" sz="1500"/>
              <a:t> </a:t>
            </a:r>
            <a:r>
              <a:rPr lang="en-US" altLang="ko-KR" sz="1500"/>
              <a:t>= </a:t>
            </a:r>
            <a:r>
              <a:rPr lang="ko-KR" altLang="en-US" sz="1500"/>
              <a:t>노드에서 노드로 갈때 실제 전송 매체를 물리 계층이라 한다</a:t>
            </a:r>
            <a:r>
              <a:rPr lang="en-US" altLang="ko-KR" sz="1500"/>
              <a:t>.(</a:t>
            </a:r>
            <a:r>
              <a:rPr lang="ko-KR" altLang="en-US" sz="1500"/>
              <a:t>광케이블</a:t>
            </a:r>
            <a:r>
              <a:rPr lang="en-US" altLang="ko-KR" sz="1500"/>
              <a:t>, </a:t>
            </a:r>
            <a:r>
              <a:rPr lang="ko-KR" altLang="en-US" sz="1500"/>
              <a:t>동축케이블</a:t>
            </a:r>
            <a:r>
              <a:rPr lang="en-US" altLang="ko-KR" sz="15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703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R24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55106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6969" y="847712"/>
            <a:ext cx="4695608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1068036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캡슐화</a:t>
            </a:r>
            <a:r>
              <a:rPr lang="en-US" altLang="ko-KR" sz="1100" i="1">
                <a:solidFill>
                  <a:srgbClr val="FF7876"/>
                </a:solidFill>
              </a:rPr>
              <a:t>(encapsulation)</a:t>
            </a:r>
            <a:r>
              <a:rPr lang="ko-KR" altLang="en-US" sz="1100" i="1">
                <a:solidFill>
                  <a:srgbClr val="FF7876"/>
                </a:solidFill>
              </a:rPr>
              <a:t>와 비캡슐화</a:t>
            </a:r>
            <a:r>
              <a:rPr lang="en-US" altLang="ko-KR" sz="1100" i="1">
                <a:solidFill>
                  <a:srgbClr val="FF7876"/>
                </a:solidFill>
              </a:rPr>
              <a:t>(de-encapsulation)</a:t>
            </a:r>
            <a:r>
              <a:rPr lang="ko-KR" altLang="en-US" sz="1100" i="1">
                <a:solidFill>
                  <a:srgbClr val="FF7876"/>
                </a:solidFill>
              </a:rPr>
              <a:t>는 무엇을 의미하는가</a:t>
            </a:r>
            <a:r>
              <a:rPr lang="en-US" altLang="ko-KR" sz="1100" i="1">
                <a:solidFill>
                  <a:srgbClr val="FF7876"/>
                </a:solidFill>
              </a:rPr>
              <a:t>? </a:t>
            </a:r>
            <a:r>
              <a:rPr lang="ko-KR" altLang="en-US" sz="1100" i="1">
                <a:solidFill>
                  <a:srgbClr val="FF7876"/>
                </a:solidFill>
              </a:rPr>
              <a:t>계층 프로토콜 스택에서 이들이 왜 필요한가</a:t>
            </a:r>
            <a:r>
              <a:rPr lang="en-US" altLang="ko-KR" sz="1100" i="1">
                <a:solidFill>
                  <a:srgbClr val="FF7876"/>
                </a:solidFill>
              </a:rPr>
              <a:t>?</a:t>
            </a:r>
            <a:endParaRPr lang="ko-KR" altLang="en-US" sz="1100" i="1">
              <a:solidFill>
                <a:srgbClr val="FF787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E73CF1-A502-4DF3-951A-B5BC79F3A49A}"/>
              </a:ext>
            </a:extLst>
          </p:cNvPr>
          <p:cNvSpPr txBox="1"/>
          <p:nvPr/>
        </p:nvSpPr>
        <p:spPr>
          <a:xfrm>
            <a:off x="765146" y="1490008"/>
            <a:ext cx="105074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rgbClr val="FF7876"/>
                </a:solidFill>
              </a:rPr>
              <a:t>캡슐화</a:t>
            </a:r>
            <a:r>
              <a:rPr lang="ko-KR" altLang="en-US" sz="1500"/>
              <a:t>는</a:t>
            </a:r>
            <a:r>
              <a:rPr lang="en-US" altLang="ko-KR" sz="1500"/>
              <a:t> </a:t>
            </a:r>
            <a:r>
              <a:rPr lang="ko-KR" altLang="en-US" sz="1500"/>
              <a:t>네트워크 각 계층에서의 데이터들을 계층을 지나갈때마다 한겹씩 캡슐을 씌워주는것</a:t>
            </a:r>
            <a:r>
              <a:rPr lang="en-US" altLang="ko-KR" sz="1500"/>
              <a:t>. </a:t>
            </a:r>
            <a:r>
              <a:rPr lang="ko-KR" altLang="en-US" sz="1500"/>
              <a:t>캡슐화에는 페이로드와 헤더가 있다</a:t>
            </a:r>
            <a:r>
              <a:rPr lang="en-US" altLang="ko-KR" sz="1500"/>
              <a:t>. </a:t>
            </a:r>
            <a:r>
              <a:rPr lang="ko-KR" altLang="en-US" sz="1500"/>
              <a:t>페이로드는 이전 계층의 데이터를 말하고</a:t>
            </a:r>
            <a:r>
              <a:rPr lang="en-US" altLang="ko-KR" sz="1500"/>
              <a:t>, </a:t>
            </a:r>
            <a:r>
              <a:rPr lang="ko-KR" altLang="en-US" sz="1500"/>
              <a:t>헤더는 해당 계층의 데이터를 말한다</a:t>
            </a:r>
            <a:r>
              <a:rPr lang="en-US" altLang="ko-KR" sz="1500"/>
              <a:t>. </a:t>
            </a:r>
            <a:r>
              <a:rPr lang="ko-KR" altLang="en-US" sz="1500"/>
              <a:t>즉 캡슐은 누적된 계층의 정보인 페이로드와 해당 계층의 정보를 담은 헤더를 합친것이다</a:t>
            </a:r>
            <a:r>
              <a:rPr lang="en-US" altLang="ko-KR" sz="1500"/>
              <a:t>. </a:t>
            </a:r>
          </a:p>
          <a:p>
            <a:endParaRPr lang="en-US" altLang="ko-KR" sz="1500">
              <a:solidFill>
                <a:srgbClr val="FF7876"/>
              </a:solidFill>
            </a:endParaRPr>
          </a:p>
          <a:p>
            <a:r>
              <a:rPr lang="ko-KR" altLang="en-US" sz="1500">
                <a:solidFill>
                  <a:srgbClr val="FF7876"/>
                </a:solidFill>
              </a:rPr>
              <a:t>비캡슐화</a:t>
            </a:r>
            <a:r>
              <a:rPr lang="en-US" altLang="ko-KR" sz="1500">
                <a:solidFill>
                  <a:srgbClr val="FF7876"/>
                </a:solidFill>
              </a:rPr>
              <a:t>(</a:t>
            </a:r>
            <a:r>
              <a:rPr lang="ko-KR" altLang="en-US" sz="1500">
                <a:solidFill>
                  <a:srgbClr val="FF7876"/>
                </a:solidFill>
              </a:rPr>
              <a:t>역캡슐화</a:t>
            </a:r>
            <a:r>
              <a:rPr lang="en-US" altLang="ko-KR" sz="1500">
                <a:solidFill>
                  <a:srgbClr val="FF7876"/>
                </a:solidFill>
              </a:rPr>
              <a:t>)</a:t>
            </a:r>
            <a:r>
              <a:rPr lang="ko-KR" altLang="en-US" sz="1500"/>
              <a:t>는 이런 캡슐화 된 것을 한겹씩 벗기어 상위 계층의 맞는 필요한 데이터를 얻는 것을 말한다</a:t>
            </a:r>
            <a:r>
              <a:rPr lang="en-US" altLang="ko-KR" sz="1500"/>
              <a:t>.</a:t>
            </a:r>
          </a:p>
          <a:p>
            <a:endParaRPr lang="en-US" altLang="ko-KR" sz="1500"/>
          </a:p>
          <a:p>
            <a:r>
              <a:rPr lang="ko-KR" altLang="en-US" sz="1500"/>
              <a:t>계층 프로토콜 스택에서 이들이 필요한 이유는 각 계층에 맞게끔만 데이터를 추출할 수 있기에 각 계층별 기능 수행을 적절히 할 수 있기 때문이다</a:t>
            </a:r>
            <a:r>
              <a:rPr lang="en-US" altLang="ko-KR" sz="1500"/>
              <a:t>. </a:t>
            </a:r>
            <a:r>
              <a:rPr lang="ko-KR" altLang="en-US" sz="1500"/>
              <a:t>또한 호환성 유지 측면도 있다</a:t>
            </a:r>
            <a:r>
              <a:rPr lang="en-US" altLang="ko-KR" sz="15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1073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1321</Words>
  <Application>Microsoft Office PowerPoint</Application>
  <PresentationFormat>와이드스크린</PresentationFormat>
  <Paragraphs>93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희령</cp:lastModifiedBy>
  <cp:revision>77</cp:revision>
  <dcterms:created xsi:type="dcterms:W3CDTF">2020-09-01T02:41:10Z</dcterms:created>
  <dcterms:modified xsi:type="dcterms:W3CDTF">2020-09-11T14:22:28Z</dcterms:modified>
</cp:coreProperties>
</file>