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yahoo.co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wultong.blogspot.com/2008/01/sum-average-stdev-median-calc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wultong.blogspot.com/2008/01/sum-average-stdev-median-cal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주차 실습과제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1-1(P18)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975635" y="4472763"/>
            <a:ext cx="1024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(1) CMD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라우터 수는</a:t>
            </a:r>
            <a:r>
              <a:rPr lang="en-US" altLang="ko-KR" sz="1200"/>
              <a:t> 3</a:t>
            </a:r>
            <a:r>
              <a:rPr lang="ko-KR" altLang="en-US" sz="1200"/>
              <a:t>개 시간대 모두 </a:t>
            </a:r>
            <a:r>
              <a:rPr lang="en-US" altLang="ko-KR" sz="1200"/>
              <a:t>20</a:t>
            </a:r>
            <a:r>
              <a:rPr lang="ko-KR" altLang="en-US" sz="1200"/>
              <a:t>개로 같은것을 볼 수 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경로 또한 바뀌지 않는것을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b. </a:t>
            </a:r>
            <a:r>
              <a:rPr lang="ko-KR" altLang="en-US" sz="1200"/>
              <a:t>각 세번의 시간에 경로상에 있는 라우터 수를 구하라</a:t>
            </a:r>
            <a:r>
              <a:rPr lang="en-US" altLang="ko-KR" sz="1200"/>
              <a:t>. </a:t>
            </a:r>
            <a:r>
              <a:rPr lang="ko-KR" altLang="en-US" sz="1200"/>
              <a:t>경로 변화가 있었는가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BC5B8D-1C70-474C-95F5-82D8C9F9A120}"/>
              </a:ext>
            </a:extLst>
          </p:cNvPr>
          <p:cNvGrpSpPr/>
          <p:nvPr/>
        </p:nvGrpSpPr>
        <p:grpSpPr>
          <a:xfrm>
            <a:off x="361880" y="1892009"/>
            <a:ext cx="11540231" cy="2358357"/>
            <a:chOff x="343774" y="1892009"/>
            <a:chExt cx="11540231" cy="23583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2F3361-4C3B-437C-B330-EC6B586C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74" y="1895608"/>
              <a:ext cx="4502555" cy="235475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07302E-BD29-41C1-A3D3-7463A1E0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12" y="1892009"/>
              <a:ext cx="4502555" cy="235475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9CCDD09-580C-459C-A5E1-F3464B5C9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450" y="1895608"/>
              <a:ext cx="4502555" cy="2354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1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6873714" y="1999325"/>
            <a:ext cx="485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(2) OVT </a:t>
            </a:r>
            <a:r>
              <a:rPr lang="ko-KR" altLang="en-US" sz="1200">
                <a:solidFill>
                  <a:srgbClr val="FF7876"/>
                </a:solidFill>
              </a:rPr>
              <a:t>프로그램 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역시 </a:t>
            </a:r>
            <a:r>
              <a:rPr lang="en-US" altLang="ko-KR" sz="1200"/>
              <a:t>CMD</a:t>
            </a:r>
            <a:r>
              <a:rPr lang="ko-KR" altLang="en-US" sz="1200"/>
              <a:t>와 동일하게 같은 라우터수</a:t>
            </a:r>
            <a:r>
              <a:rPr lang="en-US" altLang="ko-KR" sz="1200"/>
              <a:t>, </a:t>
            </a:r>
            <a:r>
              <a:rPr lang="ko-KR" altLang="en-US" sz="1200"/>
              <a:t>같은 경로로 </a:t>
            </a:r>
            <a:endParaRPr lang="en-US" altLang="ko-KR" sz="1200"/>
          </a:p>
          <a:p>
            <a:r>
              <a:rPr lang="ko-KR" altLang="en-US" sz="1200"/>
              <a:t>변화 없이 가는것을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b. </a:t>
            </a:r>
            <a:r>
              <a:rPr lang="ko-KR" altLang="en-US" sz="1200"/>
              <a:t>각 세번의 시간에 경로상에 있는 라우터 수를 구하라</a:t>
            </a:r>
            <a:r>
              <a:rPr lang="en-US" altLang="ko-KR" sz="1200"/>
              <a:t>. </a:t>
            </a:r>
            <a:r>
              <a:rPr lang="ko-KR" altLang="en-US" sz="1200"/>
              <a:t>경로 변화가 있었는가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A4A2F-F6D2-439C-A022-F2C8F4B5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4" y="1678665"/>
            <a:ext cx="5871349" cy="1680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E97BF-3A0B-4818-8C03-3B4DE6590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4" y="3359634"/>
            <a:ext cx="5871349" cy="1671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328B34-B5D9-4185-894C-54074D349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4" y="5029840"/>
            <a:ext cx="5871349" cy="16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113326" y="5687121"/>
            <a:ext cx="1034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(1) CMD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조사하며 나온 </a:t>
            </a:r>
            <a:r>
              <a:rPr lang="en-US" altLang="ko-KR" sz="1200"/>
              <a:t>ISP</a:t>
            </a:r>
            <a:r>
              <a:rPr lang="ko-KR" altLang="en-US" sz="1200"/>
              <a:t>로 </a:t>
            </a:r>
            <a:r>
              <a:rPr lang="en-US" altLang="ko-KR" sz="1200"/>
              <a:t>LG</a:t>
            </a:r>
            <a:r>
              <a:rPr lang="ko-KR" altLang="en-US" sz="1200"/>
              <a:t>유플러스</a:t>
            </a:r>
            <a:r>
              <a:rPr lang="en-US" altLang="ko-KR" sz="1200"/>
              <a:t>, HKIX(</a:t>
            </a:r>
            <a:r>
              <a:rPr lang="ko-KR" altLang="en-US" sz="1200"/>
              <a:t>홍콩인터넷교환</a:t>
            </a:r>
            <a:r>
              <a:rPr lang="en-US" altLang="ko-KR" sz="1200"/>
              <a:t>),</a:t>
            </a:r>
            <a:r>
              <a:rPr lang="ko-KR" altLang="en-US" sz="1200"/>
              <a:t> </a:t>
            </a:r>
            <a:r>
              <a:rPr lang="en-US" altLang="ko-KR" sz="1200"/>
              <a:t>YAHOO(</a:t>
            </a:r>
            <a:r>
              <a:rPr lang="ko-KR" altLang="en-US" sz="1200"/>
              <a:t>홍콩</a:t>
            </a:r>
            <a:r>
              <a:rPr lang="en-US" altLang="ko-KR" sz="1200"/>
              <a:t>,</a:t>
            </a:r>
            <a:r>
              <a:rPr lang="ko-KR" altLang="en-US" sz="1200"/>
              <a:t>싱가포르</a:t>
            </a:r>
            <a:r>
              <a:rPr lang="en-US" altLang="ko-KR" sz="1200"/>
              <a:t>)</a:t>
            </a:r>
            <a:r>
              <a:rPr lang="ko-KR" altLang="en-US" sz="1200"/>
              <a:t> 로 나옵니다</a:t>
            </a:r>
            <a:r>
              <a:rPr lang="en-US" altLang="ko-KR" sz="1200"/>
              <a:t>. </a:t>
            </a:r>
          </a:p>
          <a:p>
            <a:r>
              <a:rPr lang="ko-KR" altLang="en-US" sz="1200"/>
              <a:t>넘어가는 중간 중간 지연 시간이 길어지는 구간이 존재하는것을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5" y="1401666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c. </a:t>
            </a:r>
            <a:r>
              <a:rPr lang="ko-KR" altLang="en-US" sz="1200"/>
              <a:t>출발지에서 목적지까지 </a:t>
            </a:r>
            <a:r>
              <a:rPr lang="en-US" altLang="ko-KR" sz="1200"/>
              <a:t>Traceroute </a:t>
            </a:r>
            <a:r>
              <a:rPr lang="ko-KR" altLang="en-US" sz="1200"/>
              <a:t>패킷이 통과하는 </a:t>
            </a:r>
            <a:r>
              <a:rPr lang="en-US" altLang="ko-KR" sz="1200"/>
              <a:t>ISP </a:t>
            </a:r>
            <a:r>
              <a:rPr lang="ko-KR" altLang="en-US" sz="1200"/>
              <a:t>네트워크 수를 식별하라</a:t>
            </a:r>
            <a:r>
              <a:rPr lang="en-US" altLang="ko-KR" sz="1200"/>
              <a:t>. </a:t>
            </a:r>
            <a:r>
              <a:rPr lang="ko-KR" altLang="en-US" sz="1200"/>
              <a:t>비슷한 이름이나 비슷한 </a:t>
            </a:r>
            <a:r>
              <a:rPr lang="en-US" altLang="ko-KR" sz="1200"/>
              <a:t>IP</a:t>
            </a:r>
            <a:r>
              <a:rPr lang="ko-KR" altLang="en-US" sz="1200"/>
              <a:t>주소를 가진 라우터는 같은 </a:t>
            </a:r>
            <a:r>
              <a:rPr lang="en-US" altLang="ko-KR" sz="1200"/>
              <a:t>ISP</a:t>
            </a:r>
            <a:r>
              <a:rPr lang="ko-KR" altLang="en-US" sz="1200"/>
              <a:t>의 일부로 생각하라</a:t>
            </a:r>
            <a:r>
              <a:rPr lang="en-US" altLang="ko-KR" sz="1200"/>
              <a:t>. </a:t>
            </a:r>
            <a:r>
              <a:rPr lang="ko-KR" altLang="en-US" sz="1200"/>
              <a:t>여러분의 실험에서</a:t>
            </a:r>
            <a:r>
              <a:rPr lang="en-US" altLang="ko-KR" sz="1200"/>
              <a:t>, </a:t>
            </a:r>
            <a:r>
              <a:rPr lang="ko-KR" altLang="en-US" sz="1200"/>
              <a:t>이웃하는 </a:t>
            </a:r>
            <a:r>
              <a:rPr lang="en-US" altLang="ko-KR" sz="1200"/>
              <a:t>ISP </a:t>
            </a:r>
            <a:r>
              <a:rPr lang="ko-KR" altLang="en-US" sz="1200"/>
              <a:t>사이의 피어링 인터페이스에서 커다란 지연이 발생하는가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1E734-CE38-4981-8BB1-783653A1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9056"/>
              </p:ext>
            </p:extLst>
          </p:nvPr>
        </p:nvGraphicFramePr>
        <p:xfrm>
          <a:off x="944745" y="1902134"/>
          <a:ext cx="10515600" cy="3742310"/>
        </p:xfrm>
        <a:graphic>
          <a:graphicData uri="http://schemas.openxmlformats.org/drawingml/2006/table">
            <a:tbl>
              <a:tblPr/>
              <a:tblGrid>
                <a:gridCol w="566105">
                  <a:extLst>
                    <a:ext uri="{9D8B030D-6E8A-4147-A177-3AD203B41FA5}">
                      <a16:colId xmlns:a16="http://schemas.microsoft.com/office/drawing/2014/main" val="3102393788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314901080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56810800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692455533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971465114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25407834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357451420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212328406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887957561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41445774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315189972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1468748124"/>
                    </a:ext>
                  </a:extLst>
                </a:gridCol>
              </a:tblGrid>
              <a:tr h="17010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버전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(YAHOO US)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8776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18PM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21PM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080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64858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4178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7981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4802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94908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5790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7414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40662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7087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5605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1357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9161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07689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1281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3142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0927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553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3491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9424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7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5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5314384" y="2413337"/>
            <a:ext cx="605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(1) CMD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마지막 주소 에서 국가는 미국으로 뜨지만 라우터는 홍콩에 있는것으로 나옵니다</a:t>
            </a:r>
            <a:r>
              <a:rPr lang="en-US" altLang="ko-KR" sz="1200"/>
              <a:t>. APNIC</a:t>
            </a:r>
            <a:r>
              <a:rPr lang="ko-KR" altLang="en-US" sz="1200"/>
              <a:t>의 </a:t>
            </a:r>
            <a:r>
              <a:rPr lang="en-US" altLang="ko-KR" sz="1200"/>
              <a:t>whois </a:t>
            </a:r>
            <a:r>
              <a:rPr lang="ko-KR" altLang="en-US" sz="1200"/>
              <a:t>검색상에선 </a:t>
            </a:r>
            <a:r>
              <a:rPr lang="en-US" altLang="ko-KR" sz="1200"/>
              <a:t>YAHOO</a:t>
            </a:r>
            <a:r>
              <a:rPr lang="ko-KR" altLang="en-US" sz="1200"/>
              <a:t>의 싱가포르 데이터 센터 주소로 나오지만</a:t>
            </a:r>
            <a:endParaRPr lang="en-US" altLang="ko-KR" sz="1200"/>
          </a:p>
          <a:p>
            <a:r>
              <a:rPr lang="ko-KR" altLang="en-US" sz="1200"/>
              <a:t>지역을 검색해 보면 미국 중심으로 나오게 됩니다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실제 미국인지</a:t>
            </a:r>
            <a:r>
              <a:rPr lang="en-US" altLang="ko-KR" sz="1200"/>
              <a:t>, </a:t>
            </a:r>
            <a:r>
              <a:rPr lang="ko-KR" altLang="en-US" sz="1200"/>
              <a:t>싱가포르인지 모르겠습니다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5" y="1401666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c. </a:t>
            </a:r>
            <a:r>
              <a:rPr lang="ko-KR" altLang="en-US" sz="1200"/>
              <a:t>출발지에서 목적지까지 </a:t>
            </a:r>
            <a:r>
              <a:rPr lang="en-US" altLang="ko-KR" sz="1200"/>
              <a:t>Traceroute </a:t>
            </a:r>
            <a:r>
              <a:rPr lang="ko-KR" altLang="en-US" sz="1200"/>
              <a:t>패킷이 통과하는 </a:t>
            </a:r>
            <a:r>
              <a:rPr lang="en-US" altLang="ko-KR" sz="1200"/>
              <a:t>ISP </a:t>
            </a:r>
            <a:r>
              <a:rPr lang="ko-KR" altLang="en-US" sz="1200"/>
              <a:t>네트워크 수를 식별하라</a:t>
            </a:r>
            <a:r>
              <a:rPr lang="en-US" altLang="ko-KR" sz="1200"/>
              <a:t>. </a:t>
            </a:r>
            <a:r>
              <a:rPr lang="ko-KR" altLang="en-US" sz="1200"/>
              <a:t>비슷한 이름이나 비슷한 </a:t>
            </a:r>
            <a:r>
              <a:rPr lang="en-US" altLang="ko-KR" sz="1200"/>
              <a:t>IP</a:t>
            </a:r>
            <a:r>
              <a:rPr lang="ko-KR" altLang="en-US" sz="1200"/>
              <a:t>주소를 가진 라우터는 같은 </a:t>
            </a:r>
            <a:r>
              <a:rPr lang="en-US" altLang="ko-KR" sz="1200"/>
              <a:t>ISP</a:t>
            </a:r>
            <a:r>
              <a:rPr lang="ko-KR" altLang="en-US" sz="1200"/>
              <a:t>의 일부로 생각하라</a:t>
            </a:r>
            <a:r>
              <a:rPr lang="en-US" altLang="ko-KR" sz="1200"/>
              <a:t>. </a:t>
            </a:r>
            <a:r>
              <a:rPr lang="ko-KR" altLang="en-US" sz="1200"/>
              <a:t>여러분의 실험에서</a:t>
            </a:r>
            <a:r>
              <a:rPr lang="en-US" altLang="ko-KR" sz="1200"/>
              <a:t>, </a:t>
            </a:r>
            <a:r>
              <a:rPr lang="ko-KR" altLang="en-US" sz="1200"/>
              <a:t>이웃하는 </a:t>
            </a:r>
            <a:r>
              <a:rPr lang="en-US" altLang="ko-KR" sz="1200"/>
              <a:t>ISP </a:t>
            </a:r>
            <a:r>
              <a:rPr lang="ko-KR" altLang="en-US" sz="1200"/>
              <a:t>사이의 피어링 인터페이스에서 커다란 지연이 발생하는가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C9406-123B-46DC-999D-594719B4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0" y="2148983"/>
            <a:ext cx="4880754" cy="44582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F719D8-25F8-4517-8FF7-F6CEC8EDAEFE}"/>
              </a:ext>
            </a:extLst>
          </p:cNvPr>
          <p:cNvCxnSpPr>
            <a:cxnSpLocks/>
          </p:cNvCxnSpPr>
          <p:nvPr/>
        </p:nvCxnSpPr>
        <p:spPr>
          <a:xfrm>
            <a:off x="1267485" y="5785165"/>
            <a:ext cx="905347" cy="0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6525BC-DC5C-44F3-A4F7-E054D3913CB9}"/>
              </a:ext>
            </a:extLst>
          </p:cNvPr>
          <p:cNvCxnSpPr>
            <a:cxnSpLocks/>
          </p:cNvCxnSpPr>
          <p:nvPr/>
        </p:nvCxnSpPr>
        <p:spPr>
          <a:xfrm>
            <a:off x="1267485" y="6381185"/>
            <a:ext cx="516048" cy="0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15E34E6-3607-4AA6-B40F-DCDA8942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71" y="3522505"/>
            <a:ext cx="5261251" cy="32063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2C5D566-C6E6-4FBC-8298-AA8CE8533D91}"/>
              </a:ext>
            </a:extLst>
          </p:cNvPr>
          <p:cNvCxnSpPr>
            <a:cxnSpLocks/>
          </p:cNvCxnSpPr>
          <p:nvPr/>
        </p:nvCxnSpPr>
        <p:spPr>
          <a:xfrm>
            <a:off x="8572123" y="4914524"/>
            <a:ext cx="905347" cy="0"/>
          </a:xfrm>
          <a:prstGeom prst="line">
            <a:avLst/>
          </a:prstGeom>
          <a:ln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5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113326" y="5687121"/>
            <a:ext cx="1034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(2) OVT</a:t>
            </a:r>
            <a:r>
              <a:rPr lang="ko-KR" altLang="en-US" sz="1200">
                <a:solidFill>
                  <a:srgbClr val="FF7876"/>
                </a:solidFill>
              </a:rPr>
              <a:t> 프로그램</a:t>
            </a:r>
            <a:r>
              <a:rPr lang="en-US" altLang="ko-KR" sz="1200">
                <a:solidFill>
                  <a:srgbClr val="FF7876"/>
                </a:solidFill>
              </a:rPr>
              <a:t>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같은 주소로 계속 받아왔기 때문에 이전 </a:t>
            </a:r>
            <a:r>
              <a:rPr lang="en-US" altLang="ko-KR" sz="1200"/>
              <a:t>CMD</a:t>
            </a:r>
            <a:r>
              <a:rPr lang="ko-KR" altLang="en-US" sz="1200"/>
              <a:t>와 유사합니다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5" y="1401666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c. </a:t>
            </a:r>
            <a:r>
              <a:rPr lang="ko-KR" altLang="en-US" sz="1200"/>
              <a:t>출발지에서 목적지까지 </a:t>
            </a:r>
            <a:r>
              <a:rPr lang="en-US" altLang="ko-KR" sz="1200"/>
              <a:t>Traceroute </a:t>
            </a:r>
            <a:r>
              <a:rPr lang="ko-KR" altLang="en-US" sz="1200"/>
              <a:t>패킷이 통과하는 </a:t>
            </a:r>
            <a:r>
              <a:rPr lang="en-US" altLang="ko-KR" sz="1200"/>
              <a:t>ISP </a:t>
            </a:r>
            <a:r>
              <a:rPr lang="ko-KR" altLang="en-US" sz="1200"/>
              <a:t>네트워크 수를 식별하라</a:t>
            </a:r>
            <a:r>
              <a:rPr lang="en-US" altLang="ko-KR" sz="1200"/>
              <a:t>. </a:t>
            </a:r>
            <a:r>
              <a:rPr lang="ko-KR" altLang="en-US" sz="1200"/>
              <a:t>비슷한 이름이나 비슷한 </a:t>
            </a:r>
            <a:r>
              <a:rPr lang="en-US" altLang="ko-KR" sz="1200"/>
              <a:t>IP</a:t>
            </a:r>
            <a:r>
              <a:rPr lang="ko-KR" altLang="en-US" sz="1200"/>
              <a:t>주소를 가진 라우터는 같은 </a:t>
            </a:r>
            <a:r>
              <a:rPr lang="en-US" altLang="ko-KR" sz="1200"/>
              <a:t>ISP</a:t>
            </a:r>
            <a:r>
              <a:rPr lang="ko-KR" altLang="en-US" sz="1200"/>
              <a:t>의 일부로 생각하라</a:t>
            </a:r>
            <a:r>
              <a:rPr lang="en-US" altLang="ko-KR" sz="1200"/>
              <a:t>. </a:t>
            </a:r>
            <a:r>
              <a:rPr lang="ko-KR" altLang="en-US" sz="1200"/>
              <a:t>여러분의 실험에서</a:t>
            </a:r>
            <a:r>
              <a:rPr lang="en-US" altLang="ko-KR" sz="1200"/>
              <a:t>, </a:t>
            </a:r>
            <a:r>
              <a:rPr lang="ko-KR" altLang="en-US" sz="1200"/>
              <a:t>이웃하는 </a:t>
            </a:r>
            <a:r>
              <a:rPr lang="en-US" altLang="ko-KR" sz="1200"/>
              <a:t>ISP </a:t>
            </a:r>
            <a:r>
              <a:rPr lang="ko-KR" altLang="en-US" sz="1200"/>
              <a:t>사이의 피어링 인터페이스에서 커다란 지연이 발생하는가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165668-FA30-4914-870D-A11AB35A9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50468"/>
              </p:ext>
            </p:extLst>
          </p:nvPr>
        </p:nvGraphicFramePr>
        <p:xfrm>
          <a:off x="859926" y="1944811"/>
          <a:ext cx="10515600" cy="3742310"/>
        </p:xfrm>
        <a:graphic>
          <a:graphicData uri="http://schemas.openxmlformats.org/drawingml/2006/table">
            <a:tbl>
              <a:tblPr/>
              <a:tblGrid>
                <a:gridCol w="566105">
                  <a:extLst>
                    <a:ext uri="{9D8B030D-6E8A-4147-A177-3AD203B41FA5}">
                      <a16:colId xmlns:a16="http://schemas.microsoft.com/office/drawing/2014/main" val="417132332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49996079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484002092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807498316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652101496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4010758123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3324212840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2967197049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041665699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566639429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324006442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782320725"/>
                    </a:ext>
                  </a:extLst>
                </a:gridCol>
              </a:tblGrid>
              <a:tr h="17010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버전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(YAHOO US)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0631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15PM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18PM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 21PM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69198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38335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5797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6958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6539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9641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1059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0560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775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1.208.167.85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201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8559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1.208.175.93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2557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210.120.105.22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7345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1.208.148.206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8499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123.255.91.183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HKIX (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8802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203.84.209.33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7437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203.84.209.75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6339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4346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106.10.131.217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9270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106.10.128.246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싱가포르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47311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202.165.107.50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(SG? US?)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987077" y="5779443"/>
            <a:ext cx="84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같은 대륙의 야후 재팬</a:t>
            </a:r>
            <a:r>
              <a:rPr lang="en-US" altLang="ko-KR" sz="1200"/>
              <a:t>(</a:t>
            </a:r>
            <a:r>
              <a:rPr lang="en-US" altLang="ko-KR" sz="1200">
                <a:hlinkClick r:id="rId2"/>
              </a:rPr>
              <a:t>www.yahoo.co.jp</a:t>
            </a:r>
            <a:r>
              <a:rPr lang="en-US" altLang="ko-KR" sz="1200"/>
              <a:t>) </a:t>
            </a:r>
            <a:r>
              <a:rPr lang="ko-KR" altLang="en-US" sz="1200"/>
              <a:t>을 목적지로 잡고 </a:t>
            </a:r>
            <a:r>
              <a:rPr lang="en-US" altLang="ko-KR" sz="1200"/>
              <a:t>3</a:t>
            </a:r>
            <a:r>
              <a:rPr lang="ko-KR" altLang="en-US" sz="1200"/>
              <a:t>시간 간격을 두어 </a:t>
            </a:r>
            <a:r>
              <a:rPr lang="en-US" altLang="ko-KR" sz="1200"/>
              <a:t>15:09, 18:24, 21:07</a:t>
            </a:r>
            <a:r>
              <a:rPr lang="ko-KR" altLang="en-US" sz="1200"/>
              <a:t>에 재었습니다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프로그램은 커맨드와 </a:t>
            </a:r>
            <a:r>
              <a:rPr lang="en-US" altLang="ko-KR" sz="1200"/>
              <a:t>Open Visual Traceroute</a:t>
            </a:r>
            <a:r>
              <a:rPr lang="ko-KR" altLang="en-US" sz="1200"/>
              <a:t>를 이용하였습니다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DF78B96-5B5E-4CBD-A201-9F27A79258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1653677"/>
            <a:ext cx="3095162" cy="16187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8E8880-CC8E-461A-8D25-C241C1B96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88" y="1653677"/>
            <a:ext cx="3095162" cy="161871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D0EA7DC-C406-4A4D-A61B-FAFB164AE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82" y="1649947"/>
            <a:ext cx="3095161" cy="16187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B201A78-8C70-49F0-82C4-897F749F16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2" y="3589328"/>
            <a:ext cx="3666525" cy="19860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B21A0B5-97C3-4913-9992-42F113713E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33" y="3589328"/>
            <a:ext cx="3666526" cy="198603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90548C-0C37-40B3-9B87-8FD56E6CC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65" y="3589328"/>
            <a:ext cx="3666525" cy="19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031846" y="1740512"/>
            <a:ext cx="102407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7876"/>
                </a:solidFill>
              </a:rPr>
              <a:t>지연의 평균</a:t>
            </a:r>
            <a:r>
              <a:rPr lang="en-US" altLang="ko-KR" sz="1200">
                <a:solidFill>
                  <a:srgbClr val="FF7876"/>
                </a:solidFill>
              </a:rPr>
              <a:t>(*</a:t>
            </a:r>
            <a:r>
              <a:rPr lang="ko-KR" altLang="en-US" sz="1200">
                <a:solidFill>
                  <a:srgbClr val="FF7876"/>
                </a:solidFill>
              </a:rPr>
              <a:t>는 미포함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</a:t>
            </a:r>
          </a:p>
          <a:p>
            <a:r>
              <a:rPr lang="en-US" altLang="ko-KR" sz="1200"/>
              <a:t>15:09 -&gt; 1 + 1 + 1 + 1 + 1 + 2 + 4 + 7 + 5 + 47 + 51 + 53 + 38 = 212 / 13 = </a:t>
            </a:r>
            <a:r>
              <a:rPr lang="en-US" altLang="ko-KR" sz="1200">
                <a:solidFill>
                  <a:srgbClr val="FF7876"/>
                </a:solidFill>
              </a:rPr>
              <a:t>16.307</a:t>
            </a:r>
          </a:p>
          <a:p>
            <a:r>
              <a:rPr lang="en-US" altLang="ko-KR" sz="1200"/>
              <a:t>18:24 -&gt; 1 + 1 + 1 + 1 + 1 + 2 + 1 + 1 + 5 + 7 + 7 + 5 + 49 + 53 + 39 + 52 = 226 / 16 = </a:t>
            </a:r>
            <a:r>
              <a:rPr lang="en-US" altLang="ko-KR" sz="1200">
                <a:solidFill>
                  <a:srgbClr val="FF7876"/>
                </a:solidFill>
              </a:rPr>
              <a:t>14.125</a:t>
            </a:r>
          </a:p>
          <a:p>
            <a:r>
              <a:rPr lang="en-US" altLang="ko-KR" sz="1200"/>
              <a:t>21:07 -&gt; 1 + 1 + 1 + 1 + 2 + 2 + 2 + 1 + 5 + 7 + 8 + 5 + 50 + 51 + 39 + 53 = 229 / 16 = </a:t>
            </a:r>
            <a:r>
              <a:rPr lang="en-US" altLang="ko-KR" sz="1200">
                <a:solidFill>
                  <a:srgbClr val="FF7876"/>
                </a:solidFill>
              </a:rPr>
              <a:t>14.312</a:t>
            </a:r>
          </a:p>
          <a:p>
            <a:endParaRPr lang="en-US" altLang="ko-KR" sz="1200"/>
          </a:p>
          <a:p>
            <a:r>
              <a:rPr lang="en-US" altLang="ko-KR" sz="1200"/>
              <a:t>OVT </a:t>
            </a:r>
            <a:r>
              <a:rPr lang="ko-KR" altLang="en-US" sz="1200"/>
              <a:t>프로그램</a:t>
            </a:r>
            <a:r>
              <a:rPr lang="en-US" altLang="ko-KR" sz="1200"/>
              <a:t> :</a:t>
            </a:r>
          </a:p>
          <a:p>
            <a:r>
              <a:rPr lang="en-US" altLang="ko-KR" sz="1200"/>
              <a:t>15:09 -&gt; 1 + 2 + 1 + 4 + 4 + 0 + 2 + 9 + 729 + 16 + 16 + 50 + 361 + 64 + 36 + 50 = 1345 / 16 = </a:t>
            </a:r>
            <a:r>
              <a:rPr lang="en-US" altLang="ko-KR" sz="1200">
                <a:solidFill>
                  <a:srgbClr val="FF7876"/>
                </a:solidFill>
              </a:rPr>
              <a:t>84.062</a:t>
            </a:r>
          </a:p>
          <a:p>
            <a:r>
              <a:rPr lang="en-US" altLang="ko-KR" sz="1200"/>
              <a:t>18:24 -&gt; 1 + 1 + 4 + 1 + 2 + 4 + 2 + 4 + 9 + 9 + 9 + 9 + 50 + 325 + 64 + 49 + 64 = 607 / 17 = </a:t>
            </a:r>
            <a:r>
              <a:rPr lang="en-US" altLang="ko-KR" sz="1200">
                <a:solidFill>
                  <a:srgbClr val="FF7876"/>
                </a:solidFill>
              </a:rPr>
              <a:t>35.705</a:t>
            </a:r>
          </a:p>
          <a:p>
            <a:r>
              <a:rPr lang="en-US" altLang="ko-KR" sz="1200"/>
              <a:t>21:07 -&gt; 1 + 1 + 1 + 1 + 4 + 256 + 4 + 16 + 121 + 9 + 10 + 50 + 0 + 64 + 65 + 49 = 652 / 16 = </a:t>
            </a:r>
            <a:r>
              <a:rPr lang="en-US" altLang="ko-KR" sz="1200">
                <a:solidFill>
                  <a:srgbClr val="FF7876"/>
                </a:solidFill>
              </a:rPr>
              <a:t>40.75</a:t>
            </a:r>
          </a:p>
          <a:p>
            <a:endParaRPr lang="en-US" altLang="ko-KR" sz="1200">
              <a:solidFill>
                <a:srgbClr val="FF7876"/>
              </a:solidFill>
            </a:endParaRPr>
          </a:p>
          <a:p>
            <a:r>
              <a:rPr lang="ko-KR" altLang="en-US" sz="1200">
                <a:solidFill>
                  <a:srgbClr val="FF7876"/>
                </a:solidFill>
              </a:rPr>
              <a:t>분산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				OVT </a:t>
            </a:r>
            <a:r>
              <a:rPr lang="ko-KR" altLang="en-US" sz="1200"/>
              <a:t>프로그램 </a:t>
            </a:r>
            <a:r>
              <a:rPr lang="en-US" altLang="ko-KR" sz="1200"/>
              <a:t>:</a:t>
            </a:r>
          </a:p>
          <a:p>
            <a:r>
              <a:rPr lang="en-US" altLang="ko-KR" sz="1200"/>
              <a:t>15:09 -&gt; 475.397			15:09 –&gt; 37314.995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18:24 -&gt; 426.783			18:24 -&gt; 6089.220 </a:t>
            </a:r>
          </a:p>
          <a:p>
            <a:r>
              <a:rPr lang="en-US" altLang="ko-KR" sz="1200"/>
              <a:t>21:07 -&gt; 422.229			21:07 -&gt; 4486.8666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7876"/>
                </a:solidFill>
              </a:rPr>
              <a:t>표준편차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				OVT</a:t>
            </a:r>
            <a:r>
              <a:rPr lang="ko-KR" altLang="en-US" sz="1200"/>
              <a:t> 프로그램 </a:t>
            </a:r>
            <a:r>
              <a:rPr lang="en-US" altLang="ko-KR" sz="1200"/>
              <a:t>:</a:t>
            </a:r>
          </a:p>
          <a:p>
            <a:r>
              <a:rPr lang="en-US" altLang="ko-KR" sz="1200"/>
              <a:t>15:09 -&gt; </a:t>
            </a:r>
            <a:r>
              <a:rPr lang="en-US" altLang="ko-KR" sz="1200">
                <a:solidFill>
                  <a:srgbClr val="FF7876"/>
                </a:solidFill>
              </a:rPr>
              <a:t>21.803</a:t>
            </a:r>
            <a:r>
              <a:rPr lang="en-US" altLang="ko-KR" sz="1200"/>
              <a:t>			15:09 -&gt; </a:t>
            </a:r>
            <a:r>
              <a:rPr lang="en-US" altLang="ko-KR" sz="1200">
                <a:solidFill>
                  <a:srgbClr val="FF7876"/>
                </a:solidFill>
              </a:rPr>
              <a:t>193.170</a:t>
            </a:r>
          </a:p>
          <a:p>
            <a:r>
              <a:rPr lang="en-US" altLang="ko-KR" sz="1200"/>
              <a:t>18:24 -&gt; </a:t>
            </a:r>
            <a:r>
              <a:rPr lang="en-US" altLang="ko-KR" sz="1200">
                <a:solidFill>
                  <a:srgbClr val="FF7876"/>
                </a:solidFill>
              </a:rPr>
              <a:t>20.658</a:t>
            </a:r>
            <a:r>
              <a:rPr lang="en-US" altLang="ko-KR" sz="1200"/>
              <a:t>			18:24 -&gt; </a:t>
            </a:r>
            <a:r>
              <a:rPr lang="en-US" altLang="ko-KR" sz="1200">
                <a:solidFill>
                  <a:srgbClr val="FF7876"/>
                </a:solidFill>
              </a:rPr>
              <a:t>78.033</a:t>
            </a:r>
            <a:r>
              <a:rPr lang="en-US" altLang="ko-KR" sz="1200"/>
              <a:t> </a:t>
            </a:r>
          </a:p>
          <a:p>
            <a:r>
              <a:rPr lang="en-US" altLang="ko-KR" sz="1200"/>
              <a:t>21:07 -&gt; </a:t>
            </a:r>
            <a:r>
              <a:rPr lang="en-US" altLang="ko-KR" sz="1200">
                <a:solidFill>
                  <a:srgbClr val="FF7876"/>
                </a:solidFill>
              </a:rPr>
              <a:t>20.548</a:t>
            </a:r>
            <a:r>
              <a:rPr lang="en-US" altLang="ko-KR" sz="1200"/>
              <a:t>			21:07 -&gt; </a:t>
            </a:r>
            <a:r>
              <a:rPr lang="en-US" altLang="ko-KR" sz="1200">
                <a:solidFill>
                  <a:srgbClr val="FF7876"/>
                </a:solidFill>
              </a:rPr>
              <a:t>66.984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000">
                <a:solidFill>
                  <a:srgbClr val="FF7876"/>
                </a:solidFill>
              </a:rPr>
              <a:t>분산과 표준편차는 </a:t>
            </a:r>
            <a:r>
              <a:rPr lang="en-US" altLang="ko-KR" sz="1000">
                <a:solidFill>
                  <a:srgbClr val="FF7876"/>
                </a:solidFill>
                <a:hlinkClick r:id="rId2"/>
              </a:rPr>
              <a:t>http://mwultong.blogspot.com/2008/01/sum-average-stdev-median-calc.html</a:t>
            </a:r>
            <a:r>
              <a:rPr lang="ko-KR" altLang="en-US" sz="1000">
                <a:solidFill>
                  <a:srgbClr val="FF7876"/>
                </a:solidFill>
              </a:rPr>
              <a:t>에서 구하였습니다</a:t>
            </a:r>
            <a:r>
              <a:rPr lang="en-US" altLang="ko-KR" sz="1000">
                <a:solidFill>
                  <a:srgbClr val="FF7876"/>
                </a:solidFill>
              </a:rPr>
              <a:t>.</a:t>
            </a:r>
          </a:p>
          <a:p>
            <a:r>
              <a:rPr lang="ko-KR" altLang="en-US" sz="1000">
                <a:solidFill>
                  <a:srgbClr val="FF7876"/>
                </a:solidFill>
              </a:rPr>
              <a:t>소수점은 세자리까지만 표기하였습니다</a:t>
            </a:r>
            <a:r>
              <a:rPr lang="en-US" altLang="ko-KR" sz="1000">
                <a:solidFill>
                  <a:srgbClr val="FF7876"/>
                </a:solidFill>
              </a:rPr>
              <a:t>.</a:t>
            </a:r>
            <a:endParaRPr lang="ko-KR" altLang="en-US" sz="1000">
              <a:solidFill>
                <a:srgbClr val="FF787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a. </a:t>
            </a:r>
            <a:r>
              <a:rPr lang="ko-KR" altLang="en-US" sz="1200"/>
              <a:t>각</a:t>
            </a:r>
            <a:r>
              <a:rPr lang="en-US" altLang="ko-KR" sz="1200"/>
              <a:t> </a:t>
            </a:r>
            <a:r>
              <a:rPr lang="ko-KR" altLang="en-US" sz="1200"/>
              <a:t>세번의 시간에 왕복 지연의 평균과 표준편차를 구하라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718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975635" y="4472763"/>
            <a:ext cx="1024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(1) CMD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라우터 수는 시간 순서대로 </a:t>
            </a:r>
            <a:r>
              <a:rPr lang="en-US" altLang="ko-KR" sz="1200"/>
              <a:t>16, 17,</a:t>
            </a:r>
            <a:r>
              <a:rPr lang="ko-KR" altLang="en-US" sz="1200"/>
              <a:t> </a:t>
            </a:r>
            <a:r>
              <a:rPr lang="en-US" altLang="ko-KR" sz="1200"/>
              <a:t>17</a:t>
            </a:r>
            <a:r>
              <a:rPr lang="ko-KR" altLang="en-US" sz="1200"/>
              <a:t>개 였으며 </a:t>
            </a:r>
            <a:r>
              <a:rPr lang="en-US" altLang="ko-KR" sz="1200"/>
              <a:t>18</a:t>
            </a:r>
            <a:r>
              <a:rPr lang="ko-KR" altLang="en-US" sz="1200"/>
              <a:t>시와 </a:t>
            </a:r>
            <a:r>
              <a:rPr lang="en-US" altLang="ko-KR" sz="1200"/>
              <a:t>21</a:t>
            </a:r>
            <a:r>
              <a:rPr lang="ko-KR" altLang="en-US" sz="1200"/>
              <a:t>시의 자료는 동일하게 지나갔지만 </a:t>
            </a:r>
            <a:r>
              <a:rPr lang="en-US" altLang="ko-KR" sz="1200"/>
              <a:t>15</a:t>
            </a:r>
            <a:r>
              <a:rPr lang="ko-KR" altLang="en-US" sz="1200"/>
              <a:t>시는 다르게 지나간 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b. </a:t>
            </a:r>
            <a:r>
              <a:rPr lang="ko-KR" altLang="en-US" sz="1200"/>
              <a:t>각 세번의 시간에 경로상에 있는 라우터 수를 구하라</a:t>
            </a:r>
            <a:r>
              <a:rPr lang="en-US" altLang="ko-KR" sz="1200"/>
              <a:t>. </a:t>
            </a:r>
            <a:r>
              <a:rPr lang="ko-KR" altLang="en-US" sz="1200"/>
              <a:t>경로 변화가 있었는가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FF04A9-DAA2-43D5-A33A-ED11AF67E0C4}"/>
              </a:ext>
            </a:extLst>
          </p:cNvPr>
          <p:cNvGrpSpPr/>
          <p:nvPr/>
        </p:nvGrpSpPr>
        <p:grpSpPr>
          <a:xfrm>
            <a:off x="685733" y="1785435"/>
            <a:ext cx="11097794" cy="2479300"/>
            <a:chOff x="685733" y="1785435"/>
            <a:chExt cx="11097794" cy="2479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A0212F-B0C4-43A7-9D9A-25AE2C46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33" y="1790630"/>
              <a:ext cx="4730759" cy="247410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D3B957-0745-4B4E-8601-4E3A64A68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367" y="1785435"/>
              <a:ext cx="4730759" cy="247410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EFBFB8-1D26-4E36-BF95-2C904A492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700" y="1790630"/>
              <a:ext cx="4720827" cy="2468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036677" y="2024200"/>
            <a:ext cx="485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(2) OVT </a:t>
            </a:r>
            <a:r>
              <a:rPr lang="ko-KR" altLang="en-US" sz="1200">
                <a:solidFill>
                  <a:srgbClr val="FF7876"/>
                </a:solidFill>
              </a:rPr>
              <a:t>프로그램 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라우터 수는 시간 순서대로 </a:t>
            </a:r>
            <a:r>
              <a:rPr lang="en-US" altLang="ko-KR" sz="1200"/>
              <a:t>16, 17,</a:t>
            </a:r>
            <a:r>
              <a:rPr lang="ko-KR" altLang="en-US" sz="1200"/>
              <a:t> </a:t>
            </a:r>
            <a:r>
              <a:rPr lang="en-US" altLang="ko-KR" sz="1200"/>
              <a:t>16</a:t>
            </a:r>
            <a:r>
              <a:rPr lang="ko-KR" altLang="en-US" sz="1200"/>
              <a:t>개 이며</a:t>
            </a:r>
            <a:r>
              <a:rPr lang="en-US" altLang="ko-KR" sz="1200"/>
              <a:t>, </a:t>
            </a:r>
          </a:p>
          <a:p>
            <a:r>
              <a:rPr lang="ko-KR" altLang="en-US" sz="1200"/>
              <a:t>모든 시간대의 경로가 다 다른것을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b. </a:t>
            </a:r>
            <a:r>
              <a:rPr lang="ko-KR" altLang="en-US" sz="1200"/>
              <a:t>각 세번의 시간에 경로상에 있는 라우터 수를 구하라</a:t>
            </a:r>
            <a:r>
              <a:rPr lang="en-US" altLang="ko-KR" sz="1200"/>
              <a:t>. </a:t>
            </a:r>
            <a:r>
              <a:rPr lang="ko-KR" altLang="en-US" sz="1200"/>
              <a:t>경로 변화가 있었는가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68828A-4A9C-4806-873C-E9FEAA0C2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46" y="1867690"/>
            <a:ext cx="5947794" cy="14093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76F83F-423F-4271-8A76-98060B1F6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46" y="3277050"/>
            <a:ext cx="5947794" cy="14841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360795-5116-4607-9D85-F0E32FA5E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46" y="4761236"/>
            <a:ext cx="5947794" cy="13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203861" y="5456334"/>
            <a:ext cx="1034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(1) CMD </a:t>
            </a:r>
            <a:r>
              <a:rPr lang="ko-KR" altLang="en-US" sz="1200">
                <a:solidFill>
                  <a:srgbClr val="FF7876"/>
                </a:solidFill>
              </a:rPr>
              <a:t>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조사하며 나온 </a:t>
            </a:r>
            <a:r>
              <a:rPr lang="en-US" altLang="ko-KR" sz="1200"/>
              <a:t>ISP</a:t>
            </a:r>
            <a:r>
              <a:rPr lang="ko-KR" altLang="en-US" sz="1200"/>
              <a:t>로 </a:t>
            </a:r>
            <a:r>
              <a:rPr lang="en-US" altLang="ko-KR" sz="1200"/>
              <a:t>KT, LG</a:t>
            </a:r>
            <a:r>
              <a:rPr lang="ko-KR" altLang="en-US" sz="1200"/>
              <a:t>유플러스</a:t>
            </a:r>
            <a:r>
              <a:rPr lang="en-US" altLang="ko-KR" sz="1200"/>
              <a:t>, SOFTBANK,</a:t>
            </a:r>
            <a:r>
              <a:rPr lang="ko-KR" altLang="en-US" sz="1200"/>
              <a:t> </a:t>
            </a:r>
            <a:r>
              <a:rPr lang="en-US" altLang="ko-KR" sz="1200"/>
              <a:t>YAHOO</a:t>
            </a:r>
            <a:r>
              <a:rPr lang="ko-KR" altLang="en-US" sz="1200"/>
              <a:t> 로 나옵니다</a:t>
            </a:r>
            <a:r>
              <a:rPr lang="en-US" altLang="ko-KR" sz="1200"/>
              <a:t>. </a:t>
            </a:r>
            <a:r>
              <a:rPr lang="ko-KR" altLang="en-US" sz="1200"/>
              <a:t>국내망인 </a:t>
            </a:r>
            <a:r>
              <a:rPr lang="en-US" altLang="ko-KR" sz="1200"/>
              <a:t>KT</a:t>
            </a:r>
            <a:r>
              <a:rPr lang="ko-KR" altLang="en-US" sz="1200"/>
              <a:t>나 </a:t>
            </a:r>
            <a:r>
              <a:rPr lang="en-US" altLang="ko-KR" sz="1200"/>
              <a:t>LG</a:t>
            </a:r>
            <a:r>
              <a:rPr lang="ko-KR" altLang="en-US" sz="1200"/>
              <a:t>유플러스에서 일본 </a:t>
            </a:r>
            <a:r>
              <a:rPr lang="en-US" altLang="ko-KR" sz="1200"/>
              <a:t>SOFTBANK</a:t>
            </a:r>
            <a:r>
              <a:rPr lang="ko-KR" altLang="en-US" sz="1200"/>
              <a:t>로 넘어가는 시점에선</a:t>
            </a:r>
            <a:endParaRPr lang="en-US" altLang="ko-KR" sz="1200"/>
          </a:p>
          <a:p>
            <a:r>
              <a:rPr lang="ko-KR" altLang="en-US" sz="1200"/>
              <a:t>지연시간의 증가가 눈에띄게 늘어난 것을 볼 수 있습니다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5" y="1401666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c. </a:t>
            </a:r>
            <a:r>
              <a:rPr lang="ko-KR" altLang="en-US" sz="1200"/>
              <a:t>출발지에서 목적지까지 </a:t>
            </a:r>
            <a:r>
              <a:rPr lang="en-US" altLang="ko-KR" sz="1200"/>
              <a:t>Traceroute </a:t>
            </a:r>
            <a:r>
              <a:rPr lang="ko-KR" altLang="en-US" sz="1200"/>
              <a:t>패킷이 통과하는 </a:t>
            </a:r>
            <a:r>
              <a:rPr lang="en-US" altLang="ko-KR" sz="1200"/>
              <a:t>ISP </a:t>
            </a:r>
            <a:r>
              <a:rPr lang="ko-KR" altLang="en-US" sz="1200"/>
              <a:t>네트워크 수를 식별하라</a:t>
            </a:r>
            <a:r>
              <a:rPr lang="en-US" altLang="ko-KR" sz="1200"/>
              <a:t>. </a:t>
            </a:r>
            <a:r>
              <a:rPr lang="ko-KR" altLang="en-US" sz="1200"/>
              <a:t>비슷한 이름이나 비슷한 </a:t>
            </a:r>
            <a:r>
              <a:rPr lang="en-US" altLang="ko-KR" sz="1200"/>
              <a:t>IP</a:t>
            </a:r>
            <a:r>
              <a:rPr lang="ko-KR" altLang="en-US" sz="1200"/>
              <a:t>주소를 가진 라우터는 같은 </a:t>
            </a:r>
            <a:r>
              <a:rPr lang="en-US" altLang="ko-KR" sz="1200"/>
              <a:t>ISP</a:t>
            </a:r>
            <a:r>
              <a:rPr lang="ko-KR" altLang="en-US" sz="1200"/>
              <a:t>의 일부로 생각하라</a:t>
            </a:r>
            <a:r>
              <a:rPr lang="en-US" altLang="ko-KR" sz="1200"/>
              <a:t>. </a:t>
            </a:r>
            <a:r>
              <a:rPr lang="ko-KR" altLang="en-US" sz="1200"/>
              <a:t>여러분의 실험에서</a:t>
            </a:r>
            <a:r>
              <a:rPr lang="en-US" altLang="ko-KR" sz="1200"/>
              <a:t>, </a:t>
            </a:r>
            <a:r>
              <a:rPr lang="ko-KR" altLang="en-US" sz="1200"/>
              <a:t>이웃하는 </a:t>
            </a:r>
            <a:r>
              <a:rPr lang="en-US" altLang="ko-KR" sz="1200"/>
              <a:t>ISP </a:t>
            </a:r>
            <a:r>
              <a:rPr lang="ko-KR" altLang="en-US" sz="1200"/>
              <a:t>사이의 피어링 인터페이스에서 커다란 지연이 발생하는가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FBF70D-8DC5-481B-BE16-E9EE36F5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8386"/>
              </p:ext>
            </p:extLst>
          </p:nvPr>
        </p:nvGraphicFramePr>
        <p:xfrm>
          <a:off x="859926" y="1992665"/>
          <a:ext cx="10515600" cy="3231995"/>
        </p:xfrm>
        <a:graphic>
          <a:graphicData uri="http://schemas.openxmlformats.org/drawingml/2006/table">
            <a:tbl>
              <a:tblPr/>
              <a:tblGrid>
                <a:gridCol w="566105">
                  <a:extLst>
                    <a:ext uri="{9D8B030D-6E8A-4147-A177-3AD203B41FA5}">
                      <a16:colId xmlns:a16="http://schemas.microsoft.com/office/drawing/2014/main" val="1555272052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046448739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30118756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1854239091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4072207223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408563277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2081631636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786149341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885316818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10932829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169261670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2499782713"/>
                    </a:ext>
                  </a:extLst>
                </a:gridCol>
              </a:tblGrid>
              <a:tr h="17010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JP)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6125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15PM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18PM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21PM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2205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94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4252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7055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6772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1076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249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112.188.161.13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3224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112.188.165.89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4026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5792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112.174.43.90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1.213.152.193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1.213.152.193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0355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112.174.84.218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211.53.88.193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211.53.88.193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8077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221.110.131.161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1.213.150.182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1.213.150.182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061716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221.110.131.205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221.110.131.205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0079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9036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183.79.224.150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0967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183.79.217.124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183.79.224.202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183.79.224.202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1142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183.79.250.251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183.79.250.251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7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4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같은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203861" y="5456334"/>
            <a:ext cx="1034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(2) OVT </a:t>
            </a:r>
            <a:r>
              <a:rPr lang="ko-KR" altLang="en-US" sz="1200">
                <a:solidFill>
                  <a:srgbClr val="FF7876"/>
                </a:solidFill>
              </a:rPr>
              <a:t>프로그램 기준 </a:t>
            </a:r>
            <a:r>
              <a:rPr lang="en-US" altLang="ko-KR" sz="1200">
                <a:solidFill>
                  <a:srgbClr val="FF7876"/>
                </a:solidFill>
              </a:rPr>
              <a:t>(15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18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, 21</a:t>
            </a:r>
            <a:r>
              <a:rPr lang="ko-KR" altLang="en-US" sz="1200">
                <a:solidFill>
                  <a:srgbClr val="FF7876"/>
                </a:solidFill>
              </a:rPr>
              <a:t>시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ko-KR" altLang="en-US" sz="1200"/>
              <a:t>조사하며 나온 </a:t>
            </a:r>
            <a:r>
              <a:rPr lang="en-US" altLang="ko-KR" sz="1200"/>
              <a:t>ISP</a:t>
            </a:r>
            <a:r>
              <a:rPr lang="ko-KR" altLang="en-US" sz="1200"/>
              <a:t>로 </a:t>
            </a:r>
            <a:r>
              <a:rPr lang="en-US" altLang="ko-KR" sz="1200"/>
              <a:t>KT, LG</a:t>
            </a:r>
            <a:r>
              <a:rPr lang="ko-KR" altLang="en-US" sz="1200"/>
              <a:t>유플러스</a:t>
            </a:r>
            <a:r>
              <a:rPr lang="en-US" altLang="ko-KR" sz="1200"/>
              <a:t>, SOFTBANK,</a:t>
            </a:r>
            <a:r>
              <a:rPr lang="ko-KR" altLang="en-US" sz="1200"/>
              <a:t> </a:t>
            </a:r>
            <a:r>
              <a:rPr lang="en-US" altLang="ko-KR" sz="1200"/>
              <a:t>YAHOO</a:t>
            </a:r>
            <a:r>
              <a:rPr lang="ko-KR" altLang="en-US" sz="1200"/>
              <a:t> 로  </a:t>
            </a:r>
            <a:r>
              <a:rPr lang="en-US" altLang="ko-KR" sz="1200"/>
              <a:t>CMD</a:t>
            </a:r>
            <a:r>
              <a:rPr lang="ko-KR" altLang="en-US" sz="1200"/>
              <a:t> 조사와 똑같이 나옵니다</a:t>
            </a:r>
            <a:r>
              <a:rPr lang="en-US" altLang="ko-KR" sz="1200"/>
              <a:t>. </a:t>
            </a:r>
            <a:r>
              <a:rPr lang="ko-KR" altLang="en-US" sz="1200"/>
              <a:t>국내망인 </a:t>
            </a:r>
            <a:r>
              <a:rPr lang="en-US" altLang="ko-KR" sz="1200"/>
              <a:t>KT</a:t>
            </a:r>
            <a:r>
              <a:rPr lang="ko-KR" altLang="en-US" sz="1200"/>
              <a:t>나 </a:t>
            </a:r>
            <a:r>
              <a:rPr lang="en-US" altLang="ko-KR" sz="1200"/>
              <a:t>LG</a:t>
            </a:r>
            <a:r>
              <a:rPr lang="ko-KR" altLang="en-US" sz="1200"/>
              <a:t>유플러스에서 일본 </a:t>
            </a:r>
            <a:r>
              <a:rPr lang="en-US" altLang="ko-KR" sz="1200"/>
              <a:t>SOFTBANK</a:t>
            </a:r>
            <a:r>
              <a:rPr lang="ko-KR" altLang="en-US" sz="1200"/>
              <a:t>로 넘어가는 시점에선</a:t>
            </a:r>
            <a:r>
              <a:rPr lang="en-US" altLang="ko-KR" sz="1200"/>
              <a:t> </a:t>
            </a:r>
            <a:r>
              <a:rPr lang="ko-KR" altLang="en-US" sz="1200"/>
              <a:t>지연시간의 증가가 눈에띄게 늘어난 것을 볼 수 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하지만 중간중간 학교 </a:t>
            </a:r>
            <a:r>
              <a:rPr lang="en-US" altLang="ko-KR" sz="1200"/>
              <a:t>IP</a:t>
            </a:r>
            <a:r>
              <a:rPr lang="ko-KR" altLang="en-US" sz="1200"/>
              <a:t>나 제</a:t>
            </a:r>
            <a:r>
              <a:rPr lang="en-US" altLang="ko-KR" sz="1200"/>
              <a:t> </a:t>
            </a:r>
            <a:r>
              <a:rPr lang="ko-KR" altLang="en-US" sz="1200"/>
              <a:t>컴퓨터</a:t>
            </a:r>
            <a:r>
              <a:rPr lang="en-US" altLang="ko-KR" sz="1200"/>
              <a:t>(</a:t>
            </a:r>
            <a:r>
              <a:rPr lang="ko-KR" altLang="en-US" sz="1200"/>
              <a:t>보라색표시</a:t>
            </a:r>
            <a:r>
              <a:rPr lang="en-US" altLang="ko-KR" sz="1200"/>
              <a:t>)</a:t>
            </a:r>
            <a:r>
              <a:rPr lang="ko-KR" altLang="en-US" sz="1200"/>
              <a:t>가 찍히는 것을 볼 수 있는데 해당 구간에서 지연시간이 상대적으로 비정상적인 지연시간이 측정되는것을 볼 수 있습니다</a:t>
            </a:r>
            <a:r>
              <a:rPr lang="en-US" altLang="ko-KR" sz="1200"/>
              <a:t>… </a:t>
            </a:r>
            <a:r>
              <a:rPr lang="ko-KR" altLang="en-US" sz="1200"/>
              <a:t>그래서 </a:t>
            </a:r>
            <a:r>
              <a:rPr lang="en-US" altLang="ko-KR" sz="1200"/>
              <a:t>CMD </a:t>
            </a:r>
            <a:r>
              <a:rPr lang="ko-KR" altLang="en-US" sz="1200"/>
              <a:t>보다 </a:t>
            </a:r>
            <a:r>
              <a:rPr lang="en-US" altLang="ko-KR" sz="1200"/>
              <a:t>OVT</a:t>
            </a:r>
            <a:r>
              <a:rPr lang="ko-KR" altLang="en-US" sz="1200"/>
              <a:t>의 표준편차가 높은것인듯 합니다</a:t>
            </a:r>
            <a:r>
              <a:rPr lang="en-US" altLang="ko-KR" sz="12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5" y="1401666"/>
            <a:ext cx="99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c. </a:t>
            </a:r>
            <a:r>
              <a:rPr lang="ko-KR" altLang="en-US" sz="1200"/>
              <a:t>출발지에서 목적지까지 </a:t>
            </a:r>
            <a:r>
              <a:rPr lang="en-US" altLang="ko-KR" sz="1200"/>
              <a:t>Traceroute </a:t>
            </a:r>
            <a:r>
              <a:rPr lang="ko-KR" altLang="en-US" sz="1200"/>
              <a:t>패킷이 통과하는 </a:t>
            </a:r>
            <a:r>
              <a:rPr lang="en-US" altLang="ko-KR" sz="1200"/>
              <a:t>ISP </a:t>
            </a:r>
            <a:r>
              <a:rPr lang="ko-KR" altLang="en-US" sz="1200"/>
              <a:t>네트워크 수를 식별하라</a:t>
            </a:r>
            <a:r>
              <a:rPr lang="en-US" altLang="ko-KR" sz="1200"/>
              <a:t>. </a:t>
            </a:r>
            <a:r>
              <a:rPr lang="ko-KR" altLang="en-US" sz="1200"/>
              <a:t>비슷한 이름이나 비슷한 </a:t>
            </a:r>
            <a:r>
              <a:rPr lang="en-US" altLang="ko-KR" sz="1200"/>
              <a:t>IP</a:t>
            </a:r>
            <a:r>
              <a:rPr lang="ko-KR" altLang="en-US" sz="1200"/>
              <a:t>주소를 가진 라우터는 같은 </a:t>
            </a:r>
            <a:r>
              <a:rPr lang="en-US" altLang="ko-KR" sz="1200"/>
              <a:t>ISP</a:t>
            </a:r>
            <a:r>
              <a:rPr lang="ko-KR" altLang="en-US" sz="1200"/>
              <a:t>의 일부로 생각하라</a:t>
            </a:r>
            <a:r>
              <a:rPr lang="en-US" altLang="ko-KR" sz="1200"/>
              <a:t>. </a:t>
            </a:r>
            <a:r>
              <a:rPr lang="ko-KR" altLang="en-US" sz="1200"/>
              <a:t>여러분의 실험에서</a:t>
            </a:r>
            <a:r>
              <a:rPr lang="en-US" altLang="ko-KR" sz="1200"/>
              <a:t>, </a:t>
            </a:r>
            <a:r>
              <a:rPr lang="ko-KR" altLang="en-US" sz="1200"/>
              <a:t>이웃하는 </a:t>
            </a:r>
            <a:r>
              <a:rPr lang="en-US" altLang="ko-KR" sz="1200"/>
              <a:t>ISP </a:t>
            </a:r>
            <a:r>
              <a:rPr lang="ko-KR" altLang="en-US" sz="1200"/>
              <a:t>사이의 피어링 인터페이스에서 커다란 지연이 발생하는가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5F5E63-38DD-47B6-8321-C1BA8219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3313"/>
              </p:ext>
            </p:extLst>
          </p:nvPr>
        </p:nvGraphicFramePr>
        <p:xfrm>
          <a:off x="859926" y="1997041"/>
          <a:ext cx="10515600" cy="3231995"/>
        </p:xfrm>
        <a:graphic>
          <a:graphicData uri="http://schemas.openxmlformats.org/drawingml/2006/table">
            <a:tbl>
              <a:tblPr/>
              <a:tblGrid>
                <a:gridCol w="566105">
                  <a:extLst>
                    <a:ext uri="{9D8B030D-6E8A-4147-A177-3AD203B41FA5}">
                      <a16:colId xmlns:a16="http://schemas.microsoft.com/office/drawing/2014/main" val="2006930672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3890132877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733804250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68555869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4096685571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061067327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525961932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3786269590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1210413387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1500864701"/>
                    </a:ext>
                  </a:extLst>
                </a:gridCol>
                <a:gridCol w="1186495">
                  <a:extLst>
                    <a:ext uri="{9D8B030D-6E8A-4147-A177-3AD203B41FA5}">
                      <a16:colId xmlns:a16="http://schemas.microsoft.com/office/drawing/2014/main" val="357094063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2964600825"/>
                    </a:ext>
                  </a:extLst>
                </a:gridCol>
              </a:tblGrid>
              <a:tr h="170105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버전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(YAHOO JP)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74821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15PM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18PM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21PM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WHOID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26761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3958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5206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4294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920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734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요청시간 만료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26348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112.188.161.13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1.208.55.105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112.188.161.13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7185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112.188.165.89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1.209.53.137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112.188.165.89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87392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192.168.1.1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1.208.167.189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220.69.209.1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75569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112.174.43.90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1.213.152.193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112.174.43.90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2995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112.174.84.218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211.53.88.193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112.174.84.218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4267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221.110.131.161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1.213.150.182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221.110.131.161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7626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10.10.60.1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221.110.131.205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93619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220.69.192.22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74963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220.69.192.1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 대학교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101.102.204.246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SOFTBANK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183.79.224.150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36157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183.79.217.124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115.89.205.57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ko-KR" altLang="en-US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유플러스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183.79.217.124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84244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183.79.250.251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Yahoo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32" marR="7732" marT="77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70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5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987077" y="5779443"/>
            <a:ext cx="84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다른 대륙의 야후 미국 본사</a:t>
            </a:r>
            <a:r>
              <a:rPr lang="en-US" altLang="ko-KR" sz="1200"/>
              <a:t>(</a:t>
            </a:r>
            <a:r>
              <a:rPr lang="en-US" altLang="ko-KR" sz="1200">
                <a:hlinkClick r:id="rId2"/>
              </a:rPr>
              <a:t>www.yahoo.com</a:t>
            </a:r>
            <a:r>
              <a:rPr lang="en-US" altLang="ko-KR" sz="1200"/>
              <a:t>) </a:t>
            </a:r>
            <a:r>
              <a:rPr lang="ko-KR" altLang="en-US" sz="1200"/>
              <a:t>를 목적지로 잡고 </a:t>
            </a:r>
            <a:r>
              <a:rPr lang="en-US" altLang="ko-KR" sz="1200"/>
              <a:t>3</a:t>
            </a:r>
            <a:r>
              <a:rPr lang="ko-KR" altLang="en-US" sz="1200"/>
              <a:t>시간 간격을 두어 </a:t>
            </a:r>
            <a:r>
              <a:rPr lang="en-US" altLang="ko-KR" sz="1200"/>
              <a:t>15:14, 18:26, 21:08</a:t>
            </a:r>
            <a:r>
              <a:rPr lang="ko-KR" altLang="en-US" sz="1200"/>
              <a:t>에 재었습니다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프로그램은 전과 동일하게 커맨드와 </a:t>
            </a:r>
            <a:r>
              <a:rPr lang="en-US" altLang="ko-KR" sz="1200"/>
              <a:t>Open Visual Traceroute</a:t>
            </a:r>
            <a:r>
              <a:rPr lang="ko-KR" altLang="en-US" sz="1200"/>
              <a:t>를 이용하였습니다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6250A-BFE4-4E9E-9F27-3DE39D0701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8" y="1508680"/>
            <a:ext cx="3021443" cy="1580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63152A-C201-4098-8D2B-A3F228EAB8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49" y="1508680"/>
            <a:ext cx="3021445" cy="1580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821EF5-35AF-4236-91CC-8906CAACF4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06" y="1508680"/>
            <a:ext cx="3021445" cy="1580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51D3F7-292A-4857-BE78-F806E73B49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" y="3387292"/>
            <a:ext cx="3622205" cy="19620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28B607-EB6B-40A9-ABDC-0BBE17C53D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96" y="3387292"/>
            <a:ext cx="3622205" cy="1962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35AF49-6165-4EE1-BAE9-734CD3040D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96" y="3387292"/>
            <a:ext cx="3622205" cy="19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1031846" y="993531"/>
            <a:ext cx="1034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>
                <a:solidFill>
                  <a:srgbClr val="FF7876"/>
                </a:solidFill>
              </a:rPr>
              <a:t>하루 중 다른 세 번의 시간에 다른 대륙에 있는 출발지와 목적지 사이에서 </a:t>
            </a:r>
            <a:r>
              <a:rPr lang="en-US" altLang="ko-KR" i="1">
                <a:solidFill>
                  <a:srgbClr val="FF7876"/>
                </a:solidFill>
              </a:rPr>
              <a:t>Traceroute</a:t>
            </a:r>
            <a:r>
              <a:rPr lang="ko-KR" altLang="en-US" i="1">
                <a:solidFill>
                  <a:srgbClr val="FF7876"/>
                </a:solidFill>
              </a:rPr>
              <a:t>를 실행하라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1031846" y="1740512"/>
            <a:ext cx="102407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7876"/>
                </a:solidFill>
              </a:rPr>
              <a:t>지연의 평균</a:t>
            </a:r>
            <a:r>
              <a:rPr lang="en-US" altLang="ko-KR" sz="1200">
                <a:solidFill>
                  <a:srgbClr val="FF7876"/>
                </a:solidFill>
              </a:rPr>
              <a:t>(*</a:t>
            </a:r>
            <a:r>
              <a:rPr lang="ko-KR" altLang="en-US" sz="1200">
                <a:solidFill>
                  <a:srgbClr val="FF7876"/>
                </a:solidFill>
              </a:rPr>
              <a:t>는 미포함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</a:t>
            </a:r>
          </a:p>
          <a:p>
            <a:r>
              <a:rPr lang="en-US" altLang="ko-KR" sz="1200"/>
              <a:t>15:14 -&gt; 1 + 1 + 1 + 1 + 1 + 1 + 1 + 2 + 4 + 2 + 4 + 41 + 43 + 69 + 93 + 132 + 91 + 89 + 90 + 94 = 761 / 20 = </a:t>
            </a:r>
            <a:r>
              <a:rPr lang="en-US" altLang="ko-KR" sz="1200">
                <a:solidFill>
                  <a:srgbClr val="FF7876"/>
                </a:solidFill>
              </a:rPr>
              <a:t>38.05</a:t>
            </a:r>
          </a:p>
          <a:p>
            <a:r>
              <a:rPr lang="en-US" altLang="ko-KR" sz="1200"/>
              <a:t>18:26 -&gt; 1 + 1 + 1 + 1 + 1 + 2 + 1 + 2 + 3 + 3 + 11 + 41 + 41 + 70 + 93 + 107 + 101 + 88 + 89 + 94 = 751/20 = </a:t>
            </a:r>
            <a:r>
              <a:rPr lang="en-US" altLang="ko-KR" sz="1200">
                <a:solidFill>
                  <a:srgbClr val="FF7876"/>
                </a:solidFill>
              </a:rPr>
              <a:t>37.55</a:t>
            </a:r>
          </a:p>
          <a:p>
            <a:r>
              <a:rPr lang="en-US" altLang="ko-KR" sz="1200"/>
              <a:t>21:08 -&gt; 1 + 1 + 1 + 1 + 2 + 1 + 2 + 2 + 4 + 4 + 4 + 44 + 60 + 70 + 93 + 94 + 97 + 88 + 89 + 94 = 752 / 20 = </a:t>
            </a:r>
            <a:r>
              <a:rPr lang="en-US" altLang="ko-KR" sz="1200">
                <a:solidFill>
                  <a:srgbClr val="FF7876"/>
                </a:solidFill>
              </a:rPr>
              <a:t>37.6</a:t>
            </a:r>
          </a:p>
          <a:p>
            <a:endParaRPr lang="en-US" altLang="ko-KR" sz="1200"/>
          </a:p>
          <a:p>
            <a:r>
              <a:rPr lang="en-US" altLang="ko-KR" sz="1200"/>
              <a:t>OVT </a:t>
            </a:r>
            <a:r>
              <a:rPr lang="ko-KR" altLang="en-US" sz="1200"/>
              <a:t>프로그램</a:t>
            </a:r>
            <a:r>
              <a:rPr lang="en-US" altLang="ko-KR" sz="1200"/>
              <a:t> :</a:t>
            </a:r>
          </a:p>
          <a:p>
            <a:r>
              <a:rPr lang="en-US" altLang="ko-KR" sz="1200"/>
              <a:t>15:14 -&gt; 1 + 2 + 4 + 2 + 4 + 4 + 4 + 4 + 4 + 4 + 16 + 50 + 49 + 101 + 101 + 100 + 100 + 101 + 101 + 100 = 851 / 20 = </a:t>
            </a:r>
            <a:r>
              <a:rPr lang="en-US" altLang="ko-KR" sz="1200">
                <a:solidFill>
                  <a:srgbClr val="FF7876"/>
                </a:solidFill>
              </a:rPr>
              <a:t>42.55</a:t>
            </a:r>
          </a:p>
          <a:p>
            <a:r>
              <a:rPr lang="en-US" altLang="ko-KR" sz="1200"/>
              <a:t>18:26 -&gt; 4 + 5 + 2 + 1 + 4 + 4 + 10 + 4 + 4 + 4 + 16 + 49 + 50 + 82 + 122 + 36 + 100 + 101 + 100 + 100 = 798 / 20 = </a:t>
            </a:r>
            <a:r>
              <a:rPr lang="en-US" altLang="ko-KR" sz="1200">
                <a:solidFill>
                  <a:srgbClr val="FF7876"/>
                </a:solidFill>
              </a:rPr>
              <a:t>39.9</a:t>
            </a:r>
          </a:p>
          <a:p>
            <a:r>
              <a:rPr lang="en-US" altLang="ko-KR" sz="1200"/>
              <a:t>21:08 -&gt; 1 + 4 + 1 + 4 + 4 + 4 + 2 + 4 + 9 + 4 + 10 + 64 + 65 + 81 + 100 + 101 + 101 + 101 + 102 + 100 = 862 / 20 = </a:t>
            </a:r>
            <a:r>
              <a:rPr lang="en-US" altLang="ko-KR" sz="1200">
                <a:solidFill>
                  <a:srgbClr val="FF7876"/>
                </a:solidFill>
              </a:rPr>
              <a:t>43.1</a:t>
            </a:r>
          </a:p>
          <a:p>
            <a:endParaRPr lang="en-US" altLang="ko-KR" sz="1200">
              <a:solidFill>
                <a:srgbClr val="FF7876"/>
              </a:solidFill>
            </a:endParaRPr>
          </a:p>
          <a:p>
            <a:r>
              <a:rPr lang="ko-KR" altLang="en-US" sz="1200">
                <a:solidFill>
                  <a:srgbClr val="FF7876"/>
                </a:solidFill>
              </a:rPr>
              <a:t>분산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				OVT </a:t>
            </a:r>
            <a:r>
              <a:rPr lang="ko-KR" altLang="en-US" sz="1200"/>
              <a:t>프로그램 </a:t>
            </a:r>
            <a:r>
              <a:rPr lang="en-US" altLang="ko-KR" sz="1200"/>
              <a:t>:</a:t>
            </a:r>
          </a:p>
          <a:p>
            <a:r>
              <a:rPr lang="en-US" altLang="ko-KR" sz="1200"/>
              <a:t>15:14 -&gt; 2031.207			15:14 –&gt; 2087.944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18:26 -&gt; 1842.892			18:26 -&gt; 1928.831 </a:t>
            </a:r>
          </a:p>
          <a:p>
            <a:r>
              <a:rPr lang="en-US" altLang="ko-KR" sz="1200"/>
              <a:t>21:08 -&gt; 1769.515			21:08 -&gt; 2053.673</a:t>
            </a:r>
          </a:p>
          <a:p>
            <a:r>
              <a:rPr lang="ko-KR" altLang="en-US" sz="1200">
                <a:solidFill>
                  <a:srgbClr val="FF7876"/>
                </a:solidFill>
              </a:rPr>
              <a:t>표준편차</a:t>
            </a:r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/>
              <a:t>CMD</a:t>
            </a:r>
            <a:r>
              <a:rPr lang="ko-KR" altLang="en-US" sz="1200"/>
              <a:t>창 </a:t>
            </a:r>
            <a:r>
              <a:rPr lang="en-US" altLang="ko-KR" sz="1200"/>
              <a:t>: 				OVT</a:t>
            </a:r>
            <a:r>
              <a:rPr lang="ko-KR" altLang="en-US" sz="1200"/>
              <a:t> 프로그램 </a:t>
            </a:r>
            <a:r>
              <a:rPr lang="en-US" altLang="ko-KR" sz="1200"/>
              <a:t>:</a:t>
            </a:r>
          </a:p>
          <a:p>
            <a:r>
              <a:rPr lang="en-US" altLang="ko-KR" sz="1200"/>
              <a:t>15:14 -&gt; </a:t>
            </a:r>
            <a:r>
              <a:rPr lang="en-US" altLang="ko-KR" sz="1200">
                <a:solidFill>
                  <a:srgbClr val="FF7876"/>
                </a:solidFill>
              </a:rPr>
              <a:t>45.068</a:t>
            </a:r>
            <a:r>
              <a:rPr lang="en-US" altLang="ko-KR" sz="1200"/>
              <a:t>			15:14 -&gt; </a:t>
            </a:r>
            <a:r>
              <a:rPr lang="en-US" altLang="ko-KR" sz="1200">
                <a:solidFill>
                  <a:srgbClr val="FF7876"/>
                </a:solidFill>
              </a:rPr>
              <a:t>45.694</a:t>
            </a:r>
          </a:p>
          <a:p>
            <a:r>
              <a:rPr lang="en-US" altLang="ko-KR" sz="1200"/>
              <a:t>18:26 -&gt; </a:t>
            </a:r>
            <a:r>
              <a:rPr lang="en-US" altLang="ko-KR" sz="1200">
                <a:solidFill>
                  <a:srgbClr val="FF7876"/>
                </a:solidFill>
              </a:rPr>
              <a:t>42.928</a:t>
            </a:r>
            <a:r>
              <a:rPr lang="en-US" altLang="ko-KR" sz="1200"/>
              <a:t>			18:26 -&gt; </a:t>
            </a:r>
            <a:r>
              <a:rPr lang="en-US" altLang="ko-KR" sz="1200">
                <a:solidFill>
                  <a:srgbClr val="FF7876"/>
                </a:solidFill>
              </a:rPr>
              <a:t>43.918</a:t>
            </a:r>
            <a:r>
              <a:rPr lang="en-US" altLang="ko-KR" sz="1200"/>
              <a:t> </a:t>
            </a:r>
          </a:p>
          <a:p>
            <a:r>
              <a:rPr lang="en-US" altLang="ko-KR" sz="1200"/>
              <a:t>21:08 -&gt; </a:t>
            </a:r>
            <a:r>
              <a:rPr lang="en-US" altLang="ko-KR" sz="1200">
                <a:solidFill>
                  <a:srgbClr val="FF7876"/>
                </a:solidFill>
              </a:rPr>
              <a:t>42.065</a:t>
            </a:r>
            <a:r>
              <a:rPr lang="en-US" altLang="ko-KR" sz="1200"/>
              <a:t>			21:08 -&gt; </a:t>
            </a:r>
            <a:r>
              <a:rPr lang="en-US" altLang="ko-KR" sz="1200">
                <a:solidFill>
                  <a:srgbClr val="FF7876"/>
                </a:solidFill>
              </a:rPr>
              <a:t>45.317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000">
                <a:solidFill>
                  <a:srgbClr val="FF7876"/>
                </a:solidFill>
              </a:rPr>
              <a:t>분산과 표준편차는 </a:t>
            </a:r>
            <a:r>
              <a:rPr lang="en-US" altLang="ko-KR" sz="1000">
                <a:solidFill>
                  <a:srgbClr val="FF7876"/>
                </a:solidFill>
                <a:hlinkClick r:id="rId2"/>
              </a:rPr>
              <a:t>http://mwultong.blogspot.com/2008/01/sum-average-stdev-median-calc.html</a:t>
            </a:r>
            <a:r>
              <a:rPr lang="ko-KR" altLang="en-US" sz="1000">
                <a:solidFill>
                  <a:srgbClr val="FF7876"/>
                </a:solidFill>
              </a:rPr>
              <a:t>에서 구하였습니다</a:t>
            </a:r>
            <a:r>
              <a:rPr lang="en-US" altLang="ko-KR" sz="1000">
                <a:solidFill>
                  <a:srgbClr val="FF7876"/>
                </a:solidFill>
              </a:rPr>
              <a:t>.</a:t>
            </a:r>
          </a:p>
          <a:p>
            <a:r>
              <a:rPr lang="ko-KR" altLang="en-US" sz="1000">
                <a:solidFill>
                  <a:srgbClr val="FF7876"/>
                </a:solidFill>
              </a:rPr>
              <a:t>소수점은 </a:t>
            </a:r>
            <a:r>
              <a:rPr lang="en-US" altLang="ko-KR" sz="1000">
                <a:solidFill>
                  <a:srgbClr val="FF7876"/>
                </a:solidFill>
              </a:rPr>
              <a:t>3</a:t>
            </a:r>
            <a:r>
              <a:rPr lang="ko-KR" altLang="en-US" sz="1000">
                <a:solidFill>
                  <a:srgbClr val="FF7876"/>
                </a:solidFill>
              </a:rPr>
              <a:t>자리까지만 표기하였습니다</a:t>
            </a:r>
            <a:r>
              <a:rPr lang="en-US" altLang="ko-KR" sz="1000">
                <a:solidFill>
                  <a:srgbClr val="FF7876"/>
                </a:solidFill>
              </a:rPr>
              <a:t>.</a:t>
            </a:r>
            <a:endParaRPr lang="ko-KR" altLang="en-US" sz="1000">
              <a:solidFill>
                <a:srgbClr val="FF787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B0FBA-D4C1-4D48-A2A4-55CC7CA0148A}"/>
              </a:ext>
            </a:extLst>
          </p:cNvPr>
          <p:cNvSpPr txBox="1"/>
          <p:nvPr/>
        </p:nvSpPr>
        <p:spPr>
          <a:xfrm>
            <a:off x="1031846" y="1401666"/>
            <a:ext cx="84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a. </a:t>
            </a:r>
            <a:r>
              <a:rPr lang="ko-KR" altLang="en-US" sz="1200"/>
              <a:t>각</a:t>
            </a:r>
            <a:r>
              <a:rPr lang="en-US" altLang="ko-KR" sz="1200"/>
              <a:t> </a:t>
            </a:r>
            <a:r>
              <a:rPr lang="ko-KR" altLang="en-US" sz="1200"/>
              <a:t>세번의 시간에 왕복 지연의 평균과 표준편차를 구하라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28584294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2975</Words>
  <Application>Microsoft Office PowerPoint</Application>
  <PresentationFormat>와이드스크린</PresentationFormat>
  <Paragraphs>1053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46</cp:revision>
  <dcterms:created xsi:type="dcterms:W3CDTF">2020-09-01T02:41:10Z</dcterms:created>
  <dcterms:modified xsi:type="dcterms:W3CDTF">2020-09-10T15:52:29Z</dcterms:modified>
</cp:coreProperties>
</file>