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8" r:id="rId4"/>
    <p:sldId id="269" r:id="rId5"/>
    <p:sldId id="265" r:id="rId6"/>
    <p:sldId id="264" r:id="rId7"/>
    <p:sldId id="266" r:id="rId8"/>
    <p:sldId id="270" r:id="rId9"/>
    <p:sldId id="271" r:id="rId10"/>
    <p:sldId id="272" r:id="rId11"/>
    <p:sldId id="273" r:id="rId12"/>
    <p:sldId id="2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>
                <a:solidFill>
                  <a:srgbClr val="FF7876"/>
                </a:solidFill>
              </a:rPr>
              <a:t>컴퓨터 네트워크</a:t>
            </a:r>
            <a:endParaRPr lang="en-US" altLang="ko-KR" sz="4800" b="1" i="1" kern="0">
              <a:solidFill>
                <a:srgbClr val="FF78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>
                <a:solidFill>
                  <a:srgbClr val="FF7876"/>
                </a:solidFill>
              </a:rPr>
              <a:t>Computer</a:t>
            </a:r>
            <a:r>
              <a:rPr lang="ko-KR" altLang="en-US" sz="1200" b="1" i="1" kern="0">
                <a:solidFill>
                  <a:srgbClr val="FF7876"/>
                </a:solidFill>
              </a:rPr>
              <a:t> </a:t>
            </a:r>
            <a:r>
              <a:rPr lang="en-US" altLang="ko-KR" sz="1200" b="1" i="1" kern="0">
                <a:solidFill>
                  <a:srgbClr val="FF7876"/>
                </a:solidFill>
              </a:rPr>
              <a:t>Network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실습과제 </a:t>
            </a:r>
            <a:r>
              <a:rPr lang="en-US" altLang="ko-KR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2-4,2-5 </a:t>
            </a: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소켓 프로그래밍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B1D68E-08F2-45F4-B2E3-84878D34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82" y="1691559"/>
            <a:ext cx="5915025" cy="451485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2-5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임의의 네트워크 소켓 프로그램 작성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실행한 후 분석</a:t>
            </a:r>
            <a:r>
              <a:rPr lang="en-US" altLang="ko-KR" sz="1100" i="1">
                <a:solidFill>
                  <a:srgbClr val="FF7876"/>
                </a:solidFill>
              </a:rPr>
              <a:t>. </a:t>
            </a:r>
            <a:r>
              <a:rPr lang="ko-KR" altLang="en-US" sz="1100" i="1">
                <a:solidFill>
                  <a:srgbClr val="FF7876"/>
                </a:solidFill>
              </a:rPr>
              <a:t>사용 언어는 </a:t>
            </a:r>
            <a:r>
              <a:rPr lang="en-US" altLang="ko-KR" sz="1100" i="1">
                <a:solidFill>
                  <a:srgbClr val="FF7876"/>
                </a:solidFill>
              </a:rPr>
              <a:t>C/C++, Java, Python, C# </a:t>
            </a:r>
            <a:r>
              <a:rPr lang="ko-KR" altLang="en-US" sz="1100" i="1">
                <a:solidFill>
                  <a:srgbClr val="FF7876"/>
                </a:solidFill>
              </a:rPr>
              <a:t>등 자유 선택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765146" y="1224732"/>
            <a:ext cx="748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7876"/>
                </a:solidFill>
              </a:rPr>
              <a:t>임의 프로그램 </a:t>
            </a:r>
            <a:r>
              <a:rPr lang="en-US" altLang="ko-KR" sz="2000">
                <a:solidFill>
                  <a:srgbClr val="FF7876"/>
                </a:solidFill>
              </a:rPr>
              <a:t>– 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7970C-1051-420B-B9FE-90999AA44061}"/>
              </a:ext>
            </a:extLst>
          </p:cNvPr>
          <p:cNvSpPr txBox="1"/>
          <p:nvPr/>
        </p:nvSpPr>
        <p:spPr>
          <a:xfrm>
            <a:off x="7105476" y="2828119"/>
            <a:ext cx="4813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소켓설정 및 연결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E65958-02AB-4F1A-83FD-31E9DC92E7C2}"/>
              </a:ext>
            </a:extLst>
          </p:cNvPr>
          <p:cNvSpPr/>
          <p:nvPr/>
        </p:nvSpPr>
        <p:spPr>
          <a:xfrm>
            <a:off x="496480" y="2624531"/>
            <a:ext cx="5430400" cy="63033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B080960-A846-4BA2-908F-E55D3080A985}"/>
              </a:ext>
            </a:extLst>
          </p:cNvPr>
          <p:cNvCxnSpPr>
            <a:cxnSpLocks/>
          </p:cNvCxnSpPr>
          <p:nvPr/>
        </p:nvCxnSpPr>
        <p:spPr>
          <a:xfrm>
            <a:off x="5905359" y="3043563"/>
            <a:ext cx="1200117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81936D-39D8-4E8C-8E2D-6A0D4D953428}"/>
              </a:ext>
            </a:extLst>
          </p:cNvPr>
          <p:cNvSpPr/>
          <p:nvPr/>
        </p:nvSpPr>
        <p:spPr>
          <a:xfrm>
            <a:off x="475451" y="1940698"/>
            <a:ext cx="2156912" cy="3974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12D4F5-E648-4C4D-803A-492D2397876D}"/>
              </a:ext>
            </a:extLst>
          </p:cNvPr>
          <p:cNvCxnSpPr>
            <a:cxnSpLocks/>
          </p:cNvCxnSpPr>
          <p:nvPr/>
        </p:nvCxnSpPr>
        <p:spPr>
          <a:xfrm>
            <a:off x="2632363" y="2013115"/>
            <a:ext cx="4540224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BCD5C8-578E-4FAF-8683-DB8A9AA9DC08}"/>
              </a:ext>
            </a:extLst>
          </p:cNvPr>
          <p:cNvSpPr txBox="1"/>
          <p:nvPr/>
        </p:nvSpPr>
        <p:spPr>
          <a:xfrm>
            <a:off x="7114806" y="1885195"/>
            <a:ext cx="4813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데이터를 보낼 서버의 이름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주소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과 포트 설정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1E1A34-3BC9-4C19-998E-74775C07FB6D}"/>
              </a:ext>
            </a:extLst>
          </p:cNvPr>
          <p:cNvSpPr/>
          <p:nvPr/>
        </p:nvSpPr>
        <p:spPr>
          <a:xfrm>
            <a:off x="496479" y="3522279"/>
            <a:ext cx="6008937" cy="177149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BAA790E-CE05-4948-8D3D-EFF21F848BF4}"/>
              </a:ext>
            </a:extLst>
          </p:cNvPr>
          <p:cNvCxnSpPr>
            <a:cxnSpLocks/>
          </p:cNvCxnSpPr>
          <p:nvPr/>
        </p:nvCxnSpPr>
        <p:spPr>
          <a:xfrm>
            <a:off x="6505417" y="4043252"/>
            <a:ext cx="600059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9AF2AC-FECB-4CC1-BDFF-00357977B2E9}"/>
              </a:ext>
            </a:extLst>
          </p:cNvPr>
          <p:cNvSpPr txBox="1"/>
          <p:nvPr/>
        </p:nvSpPr>
        <p:spPr>
          <a:xfrm>
            <a:off x="7105476" y="3827808"/>
            <a:ext cx="4813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종목 코드를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number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에 입력받은 후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.KS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를 붙혀 저장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yahoo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는 외국기업이라 </a:t>
            </a:r>
            <a:r>
              <a:rPr lang="ko-KR" altLang="en-US" sz="1100">
                <a:solidFill>
                  <a:srgbClr val="FF7876"/>
                </a:solidFill>
              </a:rPr>
              <a:t>국가구분</a:t>
            </a:r>
            <a:r>
              <a:rPr lang="en-US" altLang="ko-KR" sz="1100">
                <a:solidFill>
                  <a:srgbClr val="FF7876"/>
                </a:solidFill>
              </a:rPr>
              <a:t>(KS)</a:t>
            </a:r>
            <a:r>
              <a:rPr lang="ko-KR" altLang="en-US" sz="1100">
                <a:solidFill>
                  <a:srgbClr val="FF7876"/>
                </a:solidFill>
              </a:rPr>
              <a:t>를 통해 데이터를 가져올 수 있음</a:t>
            </a:r>
            <a:endParaRPr lang="en-US" altLang="ko-KR" sz="1100">
              <a:solidFill>
                <a:srgbClr val="FF7876"/>
              </a:solidFill>
            </a:endParaRPr>
          </a:p>
          <a:p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number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를 인코딩 후 소켓을 통해 전송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DDCD03-3228-4F15-941D-B0C0D06627FE}"/>
              </a:ext>
            </a:extLst>
          </p:cNvPr>
          <p:cNvSpPr/>
          <p:nvPr/>
        </p:nvSpPr>
        <p:spPr>
          <a:xfrm>
            <a:off x="487777" y="5592994"/>
            <a:ext cx="3564106" cy="41729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5414F68-3989-4B01-80BC-C707F21DF152}"/>
              </a:ext>
            </a:extLst>
          </p:cNvPr>
          <p:cNvCxnSpPr>
            <a:cxnSpLocks/>
          </p:cNvCxnSpPr>
          <p:nvPr/>
        </p:nvCxnSpPr>
        <p:spPr>
          <a:xfrm>
            <a:off x="4051883" y="5672115"/>
            <a:ext cx="3280095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FE14B4-40C3-43A7-AC18-701D05BE4E54}"/>
              </a:ext>
            </a:extLst>
          </p:cNvPr>
          <p:cNvSpPr txBox="1"/>
          <p:nvPr/>
        </p:nvSpPr>
        <p:spPr>
          <a:xfrm>
            <a:off x="7331978" y="5541310"/>
            <a:ext cx="4813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이후 서버에서 보낸 데이터를 디코드 하여 출력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29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AAA3503-D65B-4271-BE74-F76F076B3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783" y="2453923"/>
            <a:ext cx="3258449" cy="27426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8D12CD3-44B1-4A2B-8C3E-AE2AEF1D9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97" y="2453923"/>
            <a:ext cx="3028987" cy="274263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2-5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임의의 네트워크 소켓 프로그램 작성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실행한 후 분석</a:t>
            </a:r>
            <a:r>
              <a:rPr lang="en-US" altLang="ko-KR" sz="1100" i="1">
                <a:solidFill>
                  <a:srgbClr val="FF7876"/>
                </a:solidFill>
              </a:rPr>
              <a:t>. </a:t>
            </a:r>
            <a:r>
              <a:rPr lang="ko-KR" altLang="en-US" sz="1100" i="1">
                <a:solidFill>
                  <a:srgbClr val="FF7876"/>
                </a:solidFill>
              </a:rPr>
              <a:t>사용 언어는 </a:t>
            </a:r>
            <a:r>
              <a:rPr lang="en-US" altLang="ko-KR" sz="1100" i="1">
                <a:solidFill>
                  <a:srgbClr val="FF7876"/>
                </a:solidFill>
              </a:rPr>
              <a:t>C/C++, Java, Python, C# </a:t>
            </a:r>
            <a:r>
              <a:rPr lang="ko-KR" altLang="en-US" sz="1100" i="1">
                <a:solidFill>
                  <a:srgbClr val="FF7876"/>
                </a:solidFill>
              </a:rPr>
              <a:t>등 자유 선택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765146" y="1224732"/>
            <a:ext cx="748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7876"/>
                </a:solidFill>
              </a:rPr>
              <a:t>임의 프로그램 </a:t>
            </a:r>
            <a:r>
              <a:rPr lang="en-US" altLang="ko-KR" sz="2000">
                <a:solidFill>
                  <a:srgbClr val="FF7876"/>
                </a:solidFill>
              </a:rPr>
              <a:t>– </a:t>
            </a:r>
            <a:r>
              <a:rPr lang="ko-KR" altLang="en-US" sz="2000">
                <a:solidFill>
                  <a:srgbClr val="FF7876"/>
                </a:solidFill>
              </a:rPr>
              <a:t>실행 결과</a:t>
            </a:r>
            <a:endParaRPr lang="en-US" altLang="ko-KR" sz="2000">
              <a:solidFill>
                <a:srgbClr val="FF787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A73A50-0C81-4DF2-BD17-F04942F7596A}"/>
              </a:ext>
            </a:extLst>
          </p:cNvPr>
          <p:cNvSpPr txBox="1"/>
          <p:nvPr/>
        </p:nvSpPr>
        <p:spPr>
          <a:xfrm>
            <a:off x="1732326" y="2019824"/>
            <a:ext cx="9454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FF7876"/>
                </a:solidFill>
              </a:rPr>
              <a:t>     카카오</a:t>
            </a:r>
            <a:r>
              <a:rPr lang="en-US" altLang="ko-KR" sz="1100">
                <a:solidFill>
                  <a:srgbClr val="FF7876"/>
                </a:solidFill>
              </a:rPr>
              <a:t>			     	    </a:t>
            </a:r>
            <a:r>
              <a:rPr lang="ko-KR" altLang="en-US" sz="1100">
                <a:solidFill>
                  <a:srgbClr val="FF7876"/>
                </a:solidFill>
              </a:rPr>
              <a:t>삼성전자</a:t>
            </a:r>
            <a:r>
              <a:rPr lang="en-US" altLang="ko-KR" sz="1100">
                <a:solidFill>
                  <a:srgbClr val="FF7876"/>
                </a:solidFill>
              </a:rPr>
              <a:t>				     sk</a:t>
            </a:r>
            <a:r>
              <a:rPr lang="ko-KR" altLang="en-US" sz="1100">
                <a:solidFill>
                  <a:srgbClr val="FF7876"/>
                </a:solidFill>
              </a:rPr>
              <a:t>하이닉스</a:t>
            </a:r>
            <a:endParaRPr lang="en-US" altLang="ko-KR" sz="1100">
              <a:solidFill>
                <a:srgbClr val="FF7876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2ED17E-2039-4956-A951-5D608EB12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731" y="2449334"/>
            <a:ext cx="3028988" cy="27472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84DA95-A492-4CFF-BC67-8D65FC900911}"/>
              </a:ext>
            </a:extLst>
          </p:cNvPr>
          <p:cNvSpPr txBox="1"/>
          <p:nvPr/>
        </p:nvSpPr>
        <p:spPr>
          <a:xfrm>
            <a:off x="1291664" y="5571126"/>
            <a:ext cx="9454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rgbClr val="FF7876"/>
                </a:solidFill>
              </a:rPr>
              <a:t>정상 출력되는것을 확인 할 수 있습니다</a:t>
            </a:r>
            <a:r>
              <a:rPr lang="en-US" altLang="ko-KR" sz="1100">
                <a:solidFill>
                  <a:srgbClr val="FF787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60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0353E3-ABB7-46D2-9E9D-6C3BF76B3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48" y="1727798"/>
            <a:ext cx="4743450" cy="235267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2-4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UDP/TCP </a:t>
            </a:r>
            <a:r>
              <a:rPr lang="ko-KR" altLang="en-US" sz="1100" i="1">
                <a:solidFill>
                  <a:srgbClr val="FF7876"/>
                </a:solidFill>
              </a:rPr>
              <a:t>클라이언트</a:t>
            </a:r>
            <a:r>
              <a:rPr lang="en-US" altLang="ko-KR" sz="1100" i="1">
                <a:solidFill>
                  <a:srgbClr val="FF7876"/>
                </a:solidFill>
              </a:rPr>
              <a:t>/</a:t>
            </a:r>
            <a:r>
              <a:rPr lang="ko-KR" altLang="en-US" sz="1100" i="1">
                <a:solidFill>
                  <a:srgbClr val="FF7876"/>
                </a:solidFill>
              </a:rPr>
              <a:t>서버 예제 프로그램을 작성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실행한 후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765146" y="1224732"/>
            <a:ext cx="748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7876"/>
                </a:solidFill>
              </a:rPr>
              <a:t>UDP(Transmission Control Protocol) – </a:t>
            </a:r>
            <a:r>
              <a:rPr lang="ko-KR" altLang="en-US" sz="2000">
                <a:solidFill>
                  <a:srgbClr val="FF7876"/>
                </a:solidFill>
              </a:rPr>
              <a:t>서버 코드</a:t>
            </a:r>
            <a:endParaRPr lang="en-US" altLang="ko-KR" sz="2000">
              <a:solidFill>
                <a:srgbClr val="FF7876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CC6A8A5-A02D-42A1-8418-2351ED7E1865}"/>
              </a:ext>
            </a:extLst>
          </p:cNvPr>
          <p:cNvCxnSpPr/>
          <p:nvPr/>
        </p:nvCxnSpPr>
        <p:spPr>
          <a:xfrm>
            <a:off x="2936147" y="2231472"/>
            <a:ext cx="2801923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BED1A4-9436-45DF-8EBA-328A8B2569AC}"/>
              </a:ext>
            </a:extLst>
          </p:cNvPr>
          <p:cNvSpPr/>
          <p:nvPr/>
        </p:nvSpPr>
        <p:spPr>
          <a:xfrm>
            <a:off x="843147" y="2231472"/>
            <a:ext cx="3703685" cy="6726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EB61A-58EA-49D9-9847-49DF6720668F}"/>
              </a:ext>
            </a:extLst>
          </p:cNvPr>
          <p:cNvSpPr txBox="1"/>
          <p:nvPr/>
        </p:nvSpPr>
        <p:spPr>
          <a:xfrm>
            <a:off x="5684419" y="1846751"/>
            <a:ext cx="6135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FF7876"/>
                </a:solidFill>
              </a:rPr>
              <a:t>서버 포트 설정</a:t>
            </a:r>
            <a:endParaRPr lang="en-US" altLang="ko-KR" sz="1100">
              <a:solidFill>
                <a:srgbClr val="FF7876"/>
              </a:solidFill>
            </a:endParaRPr>
          </a:p>
          <a:p>
            <a:r>
              <a:rPr lang="ko-KR" altLang="en-US" sz="1100">
                <a:solidFill>
                  <a:srgbClr val="FF7876"/>
                </a:solidFill>
              </a:rPr>
              <a:t>소켓 생성</a:t>
            </a:r>
            <a:r>
              <a:rPr lang="en-US" altLang="ko-KR" sz="1100">
                <a:solidFill>
                  <a:srgbClr val="FF7876"/>
                </a:solidFill>
              </a:rPr>
              <a:t>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– 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주소체계로 </a:t>
            </a:r>
            <a:r>
              <a:rPr lang="en-US" altLang="ko-KR" sz="1100">
                <a:solidFill>
                  <a:srgbClr val="FF7876"/>
                </a:solidFill>
              </a:rPr>
              <a:t>AF_INET(IPv4 </a:t>
            </a:r>
            <a:r>
              <a:rPr lang="ko-KR" altLang="en-US" sz="1100">
                <a:solidFill>
                  <a:srgbClr val="FF7876"/>
                </a:solidFill>
              </a:rPr>
              <a:t>인터넷프로토콜</a:t>
            </a:r>
            <a:r>
              <a:rPr lang="en-US" altLang="ko-KR" sz="1100">
                <a:solidFill>
                  <a:srgbClr val="FF7876"/>
                </a:solidFill>
              </a:rPr>
              <a:t>)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소켓 타입으로 </a:t>
            </a:r>
            <a:r>
              <a:rPr lang="en-US" altLang="ko-KR" sz="1100">
                <a:solidFill>
                  <a:srgbClr val="FF7876"/>
                </a:solidFill>
              </a:rPr>
              <a:t>SOCK_DGRAM(UDP</a:t>
            </a:r>
            <a:r>
              <a:rPr lang="ko-KR" altLang="en-US" sz="1100">
                <a:solidFill>
                  <a:srgbClr val="FF7876"/>
                </a:solidFill>
              </a:rPr>
              <a:t>프로토콜의 전송방식</a:t>
            </a:r>
            <a:r>
              <a:rPr lang="en-US" altLang="ko-KR" sz="1100">
                <a:solidFill>
                  <a:srgbClr val="FF7876"/>
                </a:solidFill>
              </a:rPr>
              <a:t>, </a:t>
            </a:r>
            <a:r>
              <a:rPr lang="ko-KR" altLang="en-US" sz="1100">
                <a:solidFill>
                  <a:srgbClr val="FF7876"/>
                </a:solidFill>
              </a:rPr>
              <a:t>데이터그램형식</a:t>
            </a:r>
            <a:r>
              <a:rPr lang="en-US" altLang="ko-KR" sz="1100">
                <a:solidFill>
                  <a:srgbClr val="FF7876"/>
                </a:solidFill>
              </a:rPr>
              <a:t>)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이용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bind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를 통해 소켓을 해당 </a:t>
            </a:r>
            <a:r>
              <a:rPr lang="ko-KR" altLang="en-US" sz="1100">
                <a:solidFill>
                  <a:srgbClr val="FF7876"/>
                </a:solidFill>
              </a:rPr>
              <a:t>설정포트에 매핑시켜줌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5F1328-67D0-447E-A5EE-B84D06B6A48D}"/>
              </a:ext>
            </a:extLst>
          </p:cNvPr>
          <p:cNvSpPr txBox="1"/>
          <p:nvPr/>
        </p:nvSpPr>
        <p:spPr>
          <a:xfrm>
            <a:off x="6055038" y="3353417"/>
            <a:ext cx="56220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FF7876"/>
                </a:solidFill>
              </a:rPr>
              <a:t>recvfrom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을 통해 받은 </a:t>
            </a:r>
            <a:r>
              <a:rPr lang="ko-KR" altLang="en-US" sz="1100">
                <a:solidFill>
                  <a:srgbClr val="FF7876"/>
                </a:solidFill>
              </a:rPr>
              <a:t>메시지와 클라이언트 주소를 각각 저장</a:t>
            </a:r>
            <a:endParaRPr lang="en-US" altLang="ko-KR" sz="1100">
              <a:solidFill>
                <a:srgbClr val="FF7876"/>
              </a:solidFill>
            </a:endParaRPr>
          </a:p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이후 메시지를 대문자로 변환 후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서버소켓은  </a:t>
            </a:r>
            <a:r>
              <a:rPr lang="en-US" altLang="ko-KR" sz="1100">
                <a:solidFill>
                  <a:srgbClr val="FF7876"/>
                </a:solidFill>
              </a:rPr>
              <a:t>sendto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를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통해 </a:t>
            </a:r>
            <a:r>
              <a:rPr lang="ko-KR" altLang="en-US" sz="1100">
                <a:solidFill>
                  <a:srgbClr val="FF7876"/>
                </a:solidFill>
              </a:rPr>
              <a:t>메시지를 클라이언트 주소로 전송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1E6631-82BB-497F-8258-6B52FF0DD909}"/>
              </a:ext>
            </a:extLst>
          </p:cNvPr>
          <p:cNvSpPr/>
          <p:nvPr/>
        </p:nvSpPr>
        <p:spPr>
          <a:xfrm>
            <a:off x="1198916" y="3398928"/>
            <a:ext cx="4387681" cy="67266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6E649DB-65C1-4FCA-B3D5-B7A181EB2E98}"/>
              </a:ext>
            </a:extLst>
          </p:cNvPr>
          <p:cNvCxnSpPr>
            <a:cxnSpLocks/>
          </p:cNvCxnSpPr>
          <p:nvPr/>
        </p:nvCxnSpPr>
        <p:spPr>
          <a:xfrm>
            <a:off x="5592236" y="3516386"/>
            <a:ext cx="503764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895B877-08C4-4F17-B337-EABA0AEA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04" y="1749247"/>
            <a:ext cx="5114925" cy="249555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2-4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UDP/TCP </a:t>
            </a:r>
            <a:r>
              <a:rPr lang="ko-KR" altLang="en-US" sz="1100" i="1">
                <a:solidFill>
                  <a:srgbClr val="FF7876"/>
                </a:solidFill>
              </a:rPr>
              <a:t>클라이언트</a:t>
            </a:r>
            <a:r>
              <a:rPr lang="en-US" altLang="ko-KR" sz="1100" i="1">
                <a:solidFill>
                  <a:srgbClr val="FF7876"/>
                </a:solidFill>
              </a:rPr>
              <a:t>/</a:t>
            </a:r>
            <a:r>
              <a:rPr lang="ko-KR" altLang="en-US" sz="1100" i="1">
                <a:solidFill>
                  <a:srgbClr val="FF7876"/>
                </a:solidFill>
              </a:rPr>
              <a:t>서버 예제 프로그램을 작성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실행한 후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765146" y="1224732"/>
            <a:ext cx="748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7876"/>
                </a:solidFill>
              </a:rPr>
              <a:t>UDP(Transmission Control Protocol) – </a:t>
            </a:r>
            <a:r>
              <a:rPr lang="ko-KR" altLang="en-US" sz="2000">
                <a:solidFill>
                  <a:srgbClr val="FF7876"/>
                </a:solidFill>
              </a:rPr>
              <a:t>클라이언트 코드</a:t>
            </a:r>
            <a:endParaRPr lang="en-US" altLang="ko-KR" sz="2000">
              <a:solidFill>
                <a:srgbClr val="FF7876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CC6A8A5-A02D-42A1-8418-2351ED7E1865}"/>
              </a:ext>
            </a:extLst>
          </p:cNvPr>
          <p:cNvCxnSpPr>
            <a:cxnSpLocks/>
          </p:cNvCxnSpPr>
          <p:nvPr/>
        </p:nvCxnSpPr>
        <p:spPr>
          <a:xfrm>
            <a:off x="2936147" y="2231472"/>
            <a:ext cx="3159853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BED1A4-9436-45DF-8EBA-328A8B2569AC}"/>
              </a:ext>
            </a:extLst>
          </p:cNvPr>
          <p:cNvSpPr/>
          <p:nvPr/>
        </p:nvSpPr>
        <p:spPr>
          <a:xfrm>
            <a:off x="843147" y="2231472"/>
            <a:ext cx="3703685" cy="6726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EB61A-58EA-49D9-9847-49DF6720668F}"/>
              </a:ext>
            </a:extLst>
          </p:cNvPr>
          <p:cNvSpPr txBox="1"/>
          <p:nvPr/>
        </p:nvSpPr>
        <p:spPr>
          <a:xfrm>
            <a:off x="6384022" y="3695998"/>
            <a:ext cx="613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이후 클라이언트 소켓은 </a:t>
            </a:r>
            <a:r>
              <a:rPr lang="en-US" altLang="ko-KR" sz="1100">
                <a:solidFill>
                  <a:srgbClr val="FF7876"/>
                </a:solidFill>
              </a:rPr>
              <a:t>recvfrom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을 통해 </a:t>
            </a:r>
            <a:r>
              <a:rPr lang="ko-KR" altLang="en-US" sz="1100">
                <a:solidFill>
                  <a:srgbClr val="FF7876"/>
                </a:solidFill>
              </a:rPr>
              <a:t>변환된 메시지와 서버주소를 받음</a:t>
            </a:r>
            <a:endParaRPr lang="en-US" altLang="ko-KR" sz="1100">
              <a:solidFill>
                <a:srgbClr val="FF7876"/>
              </a:solidFill>
            </a:endParaRPr>
          </a:p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변환된 메시지 출력 후 클라이언트 소켓 종료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1E6631-82BB-497F-8258-6B52FF0DD909}"/>
              </a:ext>
            </a:extLst>
          </p:cNvPr>
          <p:cNvSpPr/>
          <p:nvPr/>
        </p:nvSpPr>
        <p:spPr>
          <a:xfrm>
            <a:off x="843148" y="2933263"/>
            <a:ext cx="4039246" cy="38877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6E649DB-65C1-4FCA-B3D5-B7A181EB2E98}"/>
              </a:ext>
            </a:extLst>
          </p:cNvPr>
          <p:cNvCxnSpPr>
            <a:cxnSpLocks/>
          </p:cNvCxnSpPr>
          <p:nvPr/>
        </p:nvCxnSpPr>
        <p:spPr>
          <a:xfrm>
            <a:off x="4882394" y="3113715"/>
            <a:ext cx="1213606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A73A50-0C81-4DF2-BD17-F04942F7596A}"/>
              </a:ext>
            </a:extLst>
          </p:cNvPr>
          <p:cNvSpPr txBox="1"/>
          <p:nvPr/>
        </p:nvSpPr>
        <p:spPr>
          <a:xfrm>
            <a:off x="6096000" y="1855660"/>
            <a:ext cx="61356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FF7876"/>
                </a:solidFill>
              </a:rPr>
              <a:t>서버 이름</a:t>
            </a:r>
            <a:r>
              <a:rPr lang="en-US" altLang="ko-KR" sz="1100">
                <a:solidFill>
                  <a:srgbClr val="FF7876"/>
                </a:solidFill>
              </a:rPr>
              <a:t>(</a:t>
            </a:r>
            <a:r>
              <a:rPr lang="ko-KR" altLang="en-US" sz="1100">
                <a:solidFill>
                  <a:srgbClr val="FF7876"/>
                </a:solidFill>
              </a:rPr>
              <a:t>주소</a:t>
            </a:r>
            <a:r>
              <a:rPr lang="en-US" altLang="ko-KR" sz="1100">
                <a:solidFill>
                  <a:srgbClr val="FF7876"/>
                </a:solidFill>
              </a:rPr>
              <a:t>)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설정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서버 포트 설정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100">
                <a:solidFill>
                  <a:srgbClr val="FF7876"/>
                </a:solidFill>
              </a:rPr>
              <a:t>클라이언트 소켓 생성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주소체계로 </a:t>
            </a:r>
            <a:r>
              <a:rPr lang="en-US" altLang="ko-KR" sz="1100">
                <a:solidFill>
                  <a:srgbClr val="FF7876"/>
                </a:solidFill>
              </a:rPr>
              <a:t>AF_INET(IPv4 </a:t>
            </a:r>
            <a:r>
              <a:rPr lang="ko-KR" altLang="en-US" sz="1100">
                <a:solidFill>
                  <a:srgbClr val="FF7876"/>
                </a:solidFill>
              </a:rPr>
              <a:t>인터넷프로토콜</a:t>
            </a:r>
            <a:r>
              <a:rPr lang="en-US" altLang="ko-KR" sz="1100">
                <a:solidFill>
                  <a:srgbClr val="FF7876"/>
                </a:solidFill>
              </a:rPr>
              <a:t>)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소켓 타입으로 </a:t>
            </a:r>
            <a:r>
              <a:rPr lang="en-US" altLang="ko-KR" sz="1100">
                <a:solidFill>
                  <a:srgbClr val="FF7876"/>
                </a:solidFill>
              </a:rPr>
              <a:t>SOCK_DGRAM(UDP</a:t>
            </a:r>
            <a:r>
              <a:rPr lang="ko-KR" altLang="en-US" sz="1100">
                <a:solidFill>
                  <a:srgbClr val="FF7876"/>
                </a:solidFill>
              </a:rPr>
              <a:t>프로토콜의 전송방식</a:t>
            </a:r>
            <a:r>
              <a:rPr lang="en-US" altLang="ko-KR" sz="1100">
                <a:solidFill>
                  <a:srgbClr val="FF7876"/>
                </a:solidFill>
              </a:rPr>
              <a:t>, </a:t>
            </a:r>
            <a:r>
              <a:rPr lang="ko-KR" altLang="en-US" sz="1100">
                <a:solidFill>
                  <a:srgbClr val="FF7876"/>
                </a:solidFill>
              </a:rPr>
              <a:t>데이터그램형식</a:t>
            </a:r>
            <a:r>
              <a:rPr lang="en-US" altLang="ko-KR" sz="1100">
                <a:solidFill>
                  <a:srgbClr val="FF7876"/>
                </a:solidFill>
              </a:rPr>
              <a:t>)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이용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4B6FA-F1E5-44D4-96B8-B424E0E9472A}"/>
              </a:ext>
            </a:extLst>
          </p:cNvPr>
          <p:cNvSpPr txBox="1"/>
          <p:nvPr/>
        </p:nvSpPr>
        <p:spPr>
          <a:xfrm>
            <a:off x="6056331" y="2818894"/>
            <a:ext cx="613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변환시킬 소문자 텍스트를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messag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에 저장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이후 메시지를 데이터 전송시 바이트스트림으로 전송해야하기 때문에 </a:t>
            </a:r>
            <a:r>
              <a:rPr lang="ko-KR" altLang="en-US" sz="1100">
                <a:solidFill>
                  <a:srgbClr val="FF7876"/>
                </a:solidFill>
              </a:rPr>
              <a:t>인코딩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시켜줌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D9DCBD-26FB-4C9E-803E-9B4861C8A13C}"/>
              </a:ext>
            </a:extLst>
          </p:cNvPr>
          <p:cNvSpPr/>
          <p:nvPr/>
        </p:nvSpPr>
        <p:spPr>
          <a:xfrm>
            <a:off x="826904" y="3611523"/>
            <a:ext cx="5114924" cy="63327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96A46BD-9B39-44E3-8969-9FC4CABDDC9A}"/>
              </a:ext>
            </a:extLst>
          </p:cNvPr>
          <p:cNvCxnSpPr>
            <a:cxnSpLocks/>
          </p:cNvCxnSpPr>
          <p:nvPr/>
        </p:nvCxnSpPr>
        <p:spPr>
          <a:xfrm>
            <a:off x="5245917" y="3431798"/>
            <a:ext cx="1213606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3B5FEA-4279-41A9-86EE-B47731357D47}"/>
              </a:ext>
            </a:extLst>
          </p:cNvPr>
          <p:cNvSpPr txBox="1"/>
          <p:nvPr/>
        </p:nvSpPr>
        <p:spPr>
          <a:xfrm>
            <a:off x="6459523" y="3298195"/>
            <a:ext cx="6135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클라이언트 소켓은 </a:t>
            </a:r>
            <a:r>
              <a:rPr lang="en-US" altLang="ko-KR" sz="1100">
                <a:solidFill>
                  <a:srgbClr val="FF7876"/>
                </a:solidFill>
              </a:rPr>
              <a:t>sendto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로 메시지를 </a:t>
            </a:r>
            <a:r>
              <a:rPr lang="ko-KR" altLang="en-US" sz="1100">
                <a:solidFill>
                  <a:srgbClr val="FF7876"/>
                </a:solidFill>
              </a:rPr>
              <a:t>서버정보</a:t>
            </a:r>
            <a:r>
              <a:rPr lang="en-US" altLang="ko-KR" sz="1100">
                <a:solidFill>
                  <a:srgbClr val="FF7876"/>
                </a:solidFill>
              </a:rPr>
              <a:t>(</a:t>
            </a:r>
            <a:r>
              <a:rPr lang="ko-KR" altLang="en-US" sz="1100">
                <a:solidFill>
                  <a:srgbClr val="FF7876"/>
                </a:solidFill>
              </a:rPr>
              <a:t>주소</a:t>
            </a:r>
            <a:r>
              <a:rPr lang="en-US" altLang="ko-KR" sz="1100">
                <a:solidFill>
                  <a:srgbClr val="FF7876"/>
                </a:solidFill>
              </a:rPr>
              <a:t>,</a:t>
            </a:r>
            <a:r>
              <a:rPr lang="ko-KR" altLang="en-US" sz="1100">
                <a:solidFill>
                  <a:srgbClr val="FF7876"/>
                </a:solidFill>
              </a:rPr>
              <a:t>포트</a:t>
            </a:r>
            <a:r>
              <a:rPr lang="en-US" altLang="ko-KR" sz="1100">
                <a:solidFill>
                  <a:srgbClr val="FF7876"/>
                </a:solidFill>
              </a:rPr>
              <a:t>)</a:t>
            </a:r>
            <a:r>
              <a:rPr lang="ko-KR" altLang="en-US" sz="1100">
                <a:solidFill>
                  <a:srgbClr val="FF7876"/>
                </a:solidFill>
              </a:rPr>
              <a:t>를 통해 데이터 전송</a:t>
            </a:r>
            <a:endParaRPr lang="en-US" altLang="ko-KR" sz="1100">
              <a:solidFill>
                <a:srgbClr val="FF7876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48E6A97-32EF-4F46-A349-F1E3B421ECB4}"/>
              </a:ext>
            </a:extLst>
          </p:cNvPr>
          <p:cNvCxnSpPr>
            <a:cxnSpLocks/>
          </p:cNvCxnSpPr>
          <p:nvPr/>
        </p:nvCxnSpPr>
        <p:spPr>
          <a:xfrm>
            <a:off x="5941828" y="3913480"/>
            <a:ext cx="442194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62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34F8A11-5B7C-4F90-A748-01BED50BE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93" y="1781538"/>
            <a:ext cx="4476750" cy="170497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2-4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UDP/TCP </a:t>
            </a:r>
            <a:r>
              <a:rPr lang="ko-KR" altLang="en-US" sz="1100" i="1">
                <a:solidFill>
                  <a:srgbClr val="FF7876"/>
                </a:solidFill>
              </a:rPr>
              <a:t>클라이언트</a:t>
            </a:r>
            <a:r>
              <a:rPr lang="en-US" altLang="ko-KR" sz="1100" i="1">
                <a:solidFill>
                  <a:srgbClr val="FF7876"/>
                </a:solidFill>
              </a:rPr>
              <a:t>/</a:t>
            </a:r>
            <a:r>
              <a:rPr lang="ko-KR" altLang="en-US" sz="1100" i="1">
                <a:solidFill>
                  <a:srgbClr val="FF7876"/>
                </a:solidFill>
              </a:rPr>
              <a:t>서버 예제 프로그램을 작성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실행한 후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765146" y="1224732"/>
            <a:ext cx="748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7876"/>
                </a:solidFill>
              </a:rPr>
              <a:t>UDP(Transmission Control Protocol) - </a:t>
            </a:r>
            <a:r>
              <a:rPr lang="ko-KR" altLang="en-US" sz="2000">
                <a:solidFill>
                  <a:srgbClr val="FF7876"/>
                </a:solidFill>
              </a:rPr>
              <a:t>실행 결과</a:t>
            </a:r>
            <a:endParaRPr lang="en-US" altLang="ko-KR" sz="2000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CE800-C82C-4A07-9C24-8E943195DD3E}"/>
              </a:ext>
            </a:extLst>
          </p:cNvPr>
          <p:cNvSpPr txBox="1"/>
          <p:nvPr/>
        </p:nvSpPr>
        <p:spPr>
          <a:xfrm>
            <a:off x="5836319" y="2344064"/>
            <a:ext cx="1462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보낸 소문자 메시지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6261F9-C238-45BE-B383-496DC5215F1C}"/>
              </a:ext>
            </a:extLst>
          </p:cNvPr>
          <p:cNvSpPr/>
          <p:nvPr/>
        </p:nvSpPr>
        <p:spPr>
          <a:xfrm>
            <a:off x="699293" y="2844587"/>
            <a:ext cx="1557346" cy="20744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0A6447-36FB-4AAE-ACAA-3905AB0CF696}"/>
              </a:ext>
            </a:extLst>
          </p:cNvPr>
          <p:cNvSpPr/>
          <p:nvPr/>
        </p:nvSpPr>
        <p:spPr>
          <a:xfrm>
            <a:off x="2814115" y="2721136"/>
            <a:ext cx="1430267" cy="14789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F42984-2C96-42C4-80A7-EA0265DB4F8B}"/>
              </a:ext>
            </a:extLst>
          </p:cNvPr>
          <p:cNvCxnSpPr>
            <a:cxnSpLocks/>
          </p:cNvCxnSpPr>
          <p:nvPr/>
        </p:nvCxnSpPr>
        <p:spPr>
          <a:xfrm flipV="1">
            <a:off x="4244382" y="2503283"/>
            <a:ext cx="1657703" cy="23939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C678F6B-23FD-490A-9BB5-C5874EC4F877}"/>
              </a:ext>
            </a:extLst>
          </p:cNvPr>
          <p:cNvCxnSpPr>
            <a:cxnSpLocks/>
          </p:cNvCxnSpPr>
          <p:nvPr/>
        </p:nvCxnSpPr>
        <p:spPr>
          <a:xfrm>
            <a:off x="2216801" y="3051194"/>
            <a:ext cx="3160578" cy="83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FBD814-28E7-40A9-A4FE-173FE6A430B9}"/>
              </a:ext>
            </a:extLst>
          </p:cNvPr>
          <p:cNvSpPr txBox="1"/>
          <p:nvPr/>
        </p:nvSpPr>
        <p:spPr>
          <a:xfrm>
            <a:off x="5377379" y="2921226"/>
            <a:ext cx="37917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받은 대문자 메시지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가 붙은건 </a:t>
            </a:r>
            <a:r>
              <a:rPr lang="en-US" altLang="ko-KR" sz="1100">
                <a:solidFill>
                  <a:srgbClr val="FF7876"/>
                </a:solidFill>
              </a:rPr>
              <a:t>bytestream</a:t>
            </a:r>
            <a:r>
              <a:rPr lang="ko-KR" altLang="en-US" sz="1100">
                <a:solidFill>
                  <a:srgbClr val="FF7876"/>
                </a:solidFill>
              </a:rPr>
              <a:t>으로 표현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하였기 때문이다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수신 메시지를 디코딩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1100">
                <a:solidFill>
                  <a:srgbClr val="FF7876"/>
                </a:solidFill>
              </a:rPr>
              <a:t>.decode()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시 해결됨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6FC32E5-6300-44A5-A0B3-C1E058A9EABC}"/>
              </a:ext>
            </a:extLst>
          </p:cNvPr>
          <p:cNvCxnSpPr>
            <a:cxnSpLocks/>
          </p:cNvCxnSpPr>
          <p:nvPr/>
        </p:nvCxnSpPr>
        <p:spPr>
          <a:xfrm flipV="1">
            <a:off x="5310473" y="4525748"/>
            <a:ext cx="708388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24DA30B-F259-413B-9E33-74F19A5B0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083" y="4426111"/>
            <a:ext cx="2724150" cy="22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93904E-C328-42C0-AADA-F3FE37D8E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662" y="3787936"/>
            <a:ext cx="44005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2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7A27D2C-99C1-47A3-BF32-872D61B9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61" y="1715523"/>
            <a:ext cx="4257675" cy="302895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2-4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UDP/TCP </a:t>
            </a:r>
            <a:r>
              <a:rPr lang="ko-KR" altLang="en-US" sz="1100" i="1">
                <a:solidFill>
                  <a:srgbClr val="FF7876"/>
                </a:solidFill>
              </a:rPr>
              <a:t>클라이언트</a:t>
            </a:r>
            <a:r>
              <a:rPr lang="en-US" altLang="ko-KR" sz="1100" i="1">
                <a:solidFill>
                  <a:srgbClr val="FF7876"/>
                </a:solidFill>
              </a:rPr>
              <a:t>/</a:t>
            </a:r>
            <a:r>
              <a:rPr lang="ko-KR" altLang="en-US" sz="1100" i="1">
                <a:solidFill>
                  <a:srgbClr val="FF7876"/>
                </a:solidFill>
              </a:rPr>
              <a:t>서버 예제 프로그램을 작성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실행한 후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765146" y="1224732"/>
            <a:ext cx="748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7876"/>
                </a:solidFill>
              </a:rPr>
              <a:t>TCP(Transmission Control Protocol) – </a:t>
            </a:r>
            <a:r>
              <a:rPr lang="ko-KR" altLang="en-US" sz="2000">
                <a:solidFill>
                  <a:srgbClr val="FF7876"/>
                </a:solidFill>
              </a:rPr>
              <a:t>서버 코드</a:t>
            </a:r>
            <a:endParaRPr lang="en-US" altLang="ko-KR" sz="2000">
              <a:solidFill>
                <a:srgbClr val="FF7876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CC6A8A5-A02D-42A1-8418-2351ED7E1865}"/>
              </a:ext>
            </a:extLst>
          </p:cNvPr>
          <p:cNvCxnSpPr/>
          <p:nvPr/>
        </p:nvCxnSpPr>
        <p:spPr>
          <a:xfrm>
            <a:off x="2936147" y="2231472"/>
            <a:ext cx="2801923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BED1A4-9436-45DF-8EBA-328A8B2569AC}"/>
              </a:ext>
            </a:extLst>
          </p:cNvPr>
          <p:cNvSpPr/>
          <p:nvPr/>
        </p:nvSpPr>
        <p:spPr>
          <a:xfrm>
            <a:off x="843148" y="2231472"/>
            <a:ext cx="3644962" cy="6726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EB61A-58EA-49D9-9847-49DF6720668F}"/>
              </a:ext>
            </a:extLst>
          </p:cNvPr>
          <p:cNvSpPr txBox="1"/>
          <p:nvPr/>
        </p:nvSpPr>
        <p:spPr>
          <a:xfrm>
            <a:off x="5684419" y="1846751"/>
            <a:ext cx="6135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FF7876"/>
                </a:solidFill>
              </a:rPr>
              <a:t>서버 포트 설정</a:t>
            </a:r>
            <a:endParaRPr lang="en-US" altLang="ko-KR" sz="1100">
              <a:solidFill>
                <a:srgbClr val="FF7876"/>
              </a:solidFill>
            </a:endParaRPr>
          </a:p>
          <a:p>
            <a:r>
              <a:rPr lang="ko-KR" altLang="en-US" sz="1100">
                <a:solidFill>
                  <a:srgbClr val="FF7876"/>
                </a:solidFill>
              </a:rPr>
              <a:t>소켓 생성</a:t>
            </a:r>
            <a:r>
              <a:rPr lang="en-US" altLang="ko-KR" sz="1100">
                <a:solidFill>
                  <a:srgbClr val="FF7876"/>
                </a:solidFill>
              </a:rPr>
              <a:t>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– 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주소체계로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AF_INET(IPv4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인터넷프로토콜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),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소켓 타입으로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SOCK_STREAM(TCP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프로토콜의 전송방식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스트림형식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이용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bind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를 통해 소켓을 해당 </a:t>
            </a:r>
            <a:r>
              <a:rPr lang="ko-KR" altLang="en-US" sz="1100">
                <a:solidFill>
                  <a:srgbClr val="FF7876"/>
                </a:solidFill>
              </a:rPr>
              <a:t>설정포트에 매핑시켜줌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CE800-C82C-4A07-9C24-8E943195DD3E}"/>
              </a:ext>
            </a:extLst>
          </p:cNvPr>
          <p:cNvSpPr txBox="1"/>
          <p:nvPr/>
        </p:nvSpPr>
        <p:spPr>
          <a:xfrm>
            <a:off x="5554911" y="2896069"/>
            <a:ext cx="6358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클라이언트의 </a:t>
            </a:r>
            <a:r>
              <a:rPr lang="ko-KR" altLang="en-US" sz="1100">
                <a:solidFill>
                  <a:srgbClr val="FF7876"/>
                </a:solidFill>
              </a:rPr>
              <a:t>접속을 허용함</a:t>
            </a:r>
            <a:endParaRPr lang="en-US" altLang="ko-KR" sz="1100">
              <a:solidFill>
                <a:srgbClr val="FF7876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D1270E8-C07D-4571-A47E-812699D41949}"/>
              </a:ext>
            </a:extLst>
          </p:cNvPr>
          <p:cNvCxnSpPr>
            <a:cxnSpLocks/>
          </p:cNvCxnSpPr>
          <p:nvPr/>
        </p:nvCxnSpPr>
        <p:spPr>
          <a:xfrm>
            <a:off x="5079957" y="3721226"/>
            <a:ext cx="474954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5F1328-67D0-447E-A5EE-B84D06B6A48D}"/>
              </a:ext>
            </a:extLst>
          </p:cNvPr>
          <p:cNvSpPr txBox="1"/>
          <p:nvPr/>
        </p:nvSpPr>
        <p:spPr>
          <a:xfrm>
            <a:off x="5552114" y="3569517"/>
            <a:ext cx="5622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FF7876"/>
                </a:solidFill>
              </a:rPr>
              <a:t>accept</a:t>
            </a:r>
            <a:r>
              <a:rPr lang="ko-KR" altLang="en-US" sz="1100">
                <a:solidFill>
                  <a:srgbClr val="FF7876"/>
                </a:solidFill>
              </a:rPr>
              <a:t>함수에서 접속 대기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후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클라 접속시 </a:t>
            </a:r>
            <a:r>
              <a:rPr lang="ko-KR" altLang="en-US" sz="1100">
                <a:solidFill>
                  <a:srgbClr val="FF7876"/>
                </a:solidFill>
              </a:rPr>
              <a:t>연결 소켓 정보와 클라주소를 각각 할당함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0094085-8E2A-467C-9B7C-21F33E37646A}"/>
              </a:ext>
            </a:extLst>
          </p:cNvPr>
          <p:cNvCxnSpPr/>
          <p:nvPr/>
        </p:nvCxnSpPr>
        <p:spPr>
          <a:xfrm>
            <a:off x="2752988" y="3044735"/>
            <a:ext cx="2801923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1E6631-82BB-497F-8258-6B52FF0DD909}"/>
              </a:ext>
            </a:extLst>
          </p:cNvPr>
          <p:cNvSpPr/>
          <p:nvPr/>
        </p:nvSpPr>
        <p:spPr>
          <a:xfrm>
            <a:off x="1138717" y="3857997"/>
            <a:ext cx="3644962" cy="43219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74FA904-EA5E-447A-8415-B69A485F0C5A}"/>
              </a:ext>
            </a:extLst>
          </p:cNvPr>
          <p:cNvCxnSpPr>
            <a:cxnSpLocks/>
          </p:cNvCxnSpPr>
          <p:nvPr/>
        </p:nvCxnSpPr>
        <p:spPr>
          <a:xfrm>
            <a:off x="4783679" y="4074096"/>
            <a:ext cx="474954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38B385-78B3-4B3E-8C0A-A17AA34ED7C5}"/>
              </a:ext>
            </a:extLst>
          </p:cNvPr>
          <p:cNvSpPr txBox="1"/>
          <p:nvPr/>
        </p:nvSpPr>
        <p:spPr>
          <a:xfrm>
            <a:off x="5183132" y="3872936"/>
            <a:ext cx="4830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연결소켓을 통해 </a:t>
            </a:r>
            <a:r>
              <a:rPr lang="ko-KR" altLang="en-US" sz="1100">
                <a:solidFill>
                  <a:srgbClr val="FF7876"/>
                </a:solidFill>
              </a:rPr>
              <a:t>메시지를 수신하여 저장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(1024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크기만큼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이후 수신된 메시지를 대문자로 변환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1F361B-93EA-4F6E-93C0-A2885636AB05}"/>
              </a:ext>
            </a:extLst>
          </p:cNvPr>
          <p:cNvSpPr/>
          <p:nvPr/>
        </p:nvSpPr>
        <p:spPr>
          <a:xfrm>
            <a:off x="1138717" y="4323314"/>
            <a:ext cx="3584285" cy="42116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086940A-23C1-4F34-8FB6-199AF53B3E3B}"/>
              </a:ext>
            </a:extLst>
          </p:cNvPr>
          <p:cNvCxnSpPr>
            <a:cxnSpLocks/>
          </p:cNvCxnSpPr>
          <p:nvPr/>
        </p:nvCxnSpPr>
        <p:spPr>
          <a:xfrm>
            <a:off x="4723002" y="4486555"/>
            <a:ext cx="474954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056493-68B2-4712-8E67-2D783F556E6D}"/>
              </a:ext>
            </a:extLst>
          </p:cNvPr>
          <p:cNvSpPr txBox="1"/>
          <p:nvPr/>
        </p:nvSpPr>
        <p:spPr>
          <a:xfrm>
            <a:off x="5183132" y="4364432"/>
            <a:ext cx="4830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대문자로 변환한 문장을 </a:t>
            </a:r>
            <a:r>
              <a:rPr lang="ko-KR" altLang="en-US" sz="1100">
                <a:solidFill>
                  <a:srgbClr val="FF7876"/>
                </a:solidFill>
              </a:rPr>
              <a:t>보낸 후</a:t>
            </a:r>
            <a:r>
              <a:rPr lang="en-US" altLang="ko-KR" sz="1100">
                <a:solidFill>
                  <a:srgbClr val="FF7876"/>
                </a:solidFill>
              </a:rPr>
              <a:t>, </a:t>
            </a:r>
            <a:r>
              <a:rPr lang="ko-KR" altLang="en-US" sz="1100">
                <a:solidFill>
                  <a:srgbClr val="FF7876"/>
                </a:solidFill>
              </a:rPr>
              <a:t>연결 소켓은 종료</a:t>
            </a:r>
            <a:r>
              <a:rPr lang="en-US" altLang="ko-KR" sz="1100">
                <a:solidFill>
                  <a:srgbClr val="FF7876"/>
                </a:solidFill>
              </a:rPr>
              <a:t>.</a:t>
            </a:r>
            <a:endParaRPr lang="ko-KR" altLang="en-US" sz="1100">
              <a:solidFill>
                <a:srgbClr val="FF78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9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2-4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UDP/TCP </a:t>
            </a:r>
            <a:r>
              <a:rPr lang="ko-KR" altLang="en-US" sz="1100" i="1">
                <a:solidFill>
                  <a:srgbClr val="FF7876"/>
                </a:solidFill>
              </a:rPr>
              <a:t>클라이언트</a:t>
            </a:r>
            <a:r>
              <a:rPr lang="en-US" altLang="ko-KR" sz="1100" i="1">
                <a:solidFill>
                  <a:srgbClr val="FF7876"/>
                </a:solidFill>
              </a:rPr>
              <a:t>/</a:t>
            </a:r>
            <a:r>
              <a:rPr lang="ko-KR" altLang="en-US" sz="1100" i="1">
                <a:solidFill>
                  <a:srgbClr val="FF7876"/>
                </a:solidFill>
              </a:rPr>
              <a:t>서버 예제 프로그램을 작성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실행한 후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765146" y="1224732"/>
            <a:ext cx="748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7876"/>
                </a:solidFill>
              </a:rPr>
              <a:t>TCP(Transmission Control Protocol) – </a:t>
            </a:r>
            <a:r>
              <a:rPr lang="ko-KR" altLang="en-US" sz="2000">
                <a:solidFill>
                  <a:srgbClr val="FF7876"/>
                </a:solidFill>
              </a:rPr>
              <a:t>클라이언트 코드</a:t>
            </a:r>
            <a:endParaRPr lang="en-US" altLang="ko-KR" sz="2000">
              <a:solidFill>
                <a:srgbClr val="FF7876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9F6694-0B02-4344-BA2F-77FB9AB8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48" y="1781538"/>
            <a:ext cx="3981450" cy="273367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CC6A8A5-A02D-42A1-8418-2351ED7E1865}"/>
              </a:ext>
            </a:extLst>
          </p:cNvPr>
          <p:cNvCxnSpPr/>
          <p:nvPr/>
        </p:nvCxnSpPr>
        <p:spPr>
          <a:xfrm>
            <a:off x="2936147" y="2231472"/>
            <a:ext cx="2801923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BED1A4-9436-45DF-8EBA-328A8B2569AC}"/>
              </a:ext>
            </a:extLst>
          </p:cNvPr>
          <p:cNvSpPr/>
          <p:nvPr/>
        </p:nvSpPr>
        <p:spPr>
          <a:xfrm>
            <a:off x="843148" y="2231472"/>
            <a:ext cx="2092999" cy="43622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EB61A-58EA-49D9-9847-49DF6720668F}"/>
              </a:ext>
            </a:extLst>
          </p:cNvPr>
          <p:cNvSpPr txBox="1"/>
          <p:nvPr/>
        </p:nvSpPr>
        <p:spPr>
          <a:xfrm>
            <a:off x="5684419" y="2085278"/>
            <a:ext cx="4186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서버 접속을 위한 </a:t>
            </a:r>
            <a:r>
              <a:rPr lang="ko-KR" altLang="en-US" sz="1100">
                <a:solidFill>
                  <a:srgbClr val="FF7876"/>
                </a:solidFill>
              </a:rPr>
              <a:t>서버의 이름</a:t>
            </a:r>
            <a:r>
              <a:rPr lang="en-US" altLang="ko-KR" sz="1100">
                <a:solidFill>
                  <a:srgbClr val="FF7876"/>
                </a:solidFill>
              </a:rPr>
              <a:t>(</a:t>
            </a:r>
            <a:r>
              <a:rPr lang="ko-KR" altLang="en-US" sz="1100">
                <a:solidFill>
                  <a:srgbClr val="FF7876"/>
                </a:solidFill>
              </a:rPr>
              <a:t>주소</a:t>
            </a:r>
            <a:r>
              <a:rPr lang="en-US" altLang="ko-KR" sz="1100">
                <a:solidFill>
                  <a:srgbClr val="FF7876"/>
                </a:solidFill>
              </a:rPr>
              <a:t>), </a:t>
            </a:r>
            <a:r>
              <a:rPr lang="ko-KR" altLang="en-US" sz="1100">
                <a:solidFill>
                  <a:srgbClr val="FF7876"/>
                </a:solidFill>
              </a:rPr>
              <a:t>서버 포트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4BE1FA6-3E45-4010-868A-89F149A251BD}"/>
              </a:ext>
            </a:extLst>
          </p:cNvPr>
          <p:cNvCxnSpPr>
            <a:cxnSpLocks/>
          </p:cNvCxnSpPr>
          <p:nvPr/>
        </p:nvCxnSpPr>
        <p:spPr>
          <a:xfrm>
            <a:off x="4422396" y="2786544"/>
            <a:ext cx="1038837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0B087A-E78E-4916-80CA-3AAEDE0717AA}"/>
              </a:ext>
            </a:extLst>
          </p:cNvPr>
          <p:cNvSpPr txBox="1"/>
          <p:nvPr/>
        </p:nvSpPr>
        <p:spPr>
          <a:xfrm>
            <a:off x="5461233" y="2465963"/>
            <a:ext cx="6358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FF7876"/>
                </a:solidFill>
              </a:rPr>
              <a:t>소켓 생성</a:t>
            </a:r>
            <a:r>
              <a:rPr lang="en-US" altLang="ko-KR" sz="1100">
                <a:solidFill>
                  <a:srgbClr val="FF7876"/>
                </a:solidFill>
              </a:rPr>
              <a:t>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– 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주소체계로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AF_INET(IPv4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인터넷프로토콜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),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소켓 타입으로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SOCK_STREAM(TCP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프로토콜의 전송방식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스트림형식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이용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962462-654B-4F98-BC14-3A3ED574587B}"/>
              </a:ext>
            </a:extLst>
          </p:cNvPr>
          <p:cNvCxnSpPr>
            <a:cxnSpLocks/>
          </p:cNvCxnSpPr>
          <p:nvPr/>
        </p:nvCxnSpPr>
        <p:spPr>
          <a:xfrm>
            <a:off x="4699233" y="3048001"/>
            <a:ext cx="1038837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BCE800-C82C-4A07-9C24-8E943195DD3E}"/>
              </a:ext>
            </a:extLst>
          </p:cNvPr>
          <p:cNvSpPr txBox="1"/>
          <p:nvPr/>
        </p:nvSpPr>
        <p:spPr>
          <a:xfrm>
            <a:off x="5684419" y="2904142"/>
            <a:ext cx="6358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서버 주소와 서버 포트를 통해 </a:t>
            </a:r>
            <a:r>
              <a:rPr lang="ko-KR" altLang="en-US" sz="1100">
                <a:solidFill>
                  <a:srgbClr val="FF7876"/>
                </a:solidFill>
              </a:rPr>
              <a:t>생성된 소켓을 연결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595012-2AE3-4FB1-92BC-897E1811609E}"/>
              </a:ext>
            </a:extLst>
          </p:cNvPr>
          <p:cNvSpPr/>
          <p:nvPr/>
        </p:nvSpPr>
        <p:spPr>
          <a:xfrm>
            <a:off x="843148" y="3181315"/>
            <a:ext cx="3981450" cy="66407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0EB1DA4-7E6C-4D22-93B4-5EC3552E3B9B}"/>
              </a:ext>
            </a:extLst>
          </p:cNvPr>
          <p:cNvCxnSpPr>
            <a:cxnSpLocks/>
          </p:cNvCxnSpPr>
          <p:nvPr/>
        </p:nvCxnSpPr>
        <p:spPr>
          <a:xfrm>
            <a:off x="4824598" y="3429000"/>
            <a:ext cx="1038837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A68D57A-F546-4383-BACC-33A1FDC7ECE9}"/>
              </a:ext>
            </a:extLst>
          </p:cNvPr>
          <p:cNvCxnSpPr>
            <a:cxnSpLocks/>
          </p:cNvCxnSpPr>
          <p:nvPr/>
        </p:nvCxnSpPr>
        <p:spPr>
          <a:xfrm>
            <a:off x="4422396" y="3975684"/>
            <a:ext cx="1038837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4BC039C4-B248-4DF4-AE1D-FAD0EBFD7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389" y="3632750"/>
            <a:ext cx="3146525" cy="47674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9C4EF8-1EDD-4E47-89E3-A9CF2C29D79A}"/>
              </a:ext>
            </a:extLst>
          </p:cNvPr>
          <p:cNvSpPr txBox="1"/>
          <p:nvPr/>
        </p:nvSpPr>
        <p:spPr>
          <a:xfrm>
            <a:off x="5352405" y="3863145"/>
            <a:ext cx="4186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소켓을 통해 </a:t>
            </a:r>
            <a:r>
              <a:rPr lang="ko-KR" altLang="en-US" sz="1100">
                <a:solidFill>
                  <a:srgbClr val="FF7876"/>
                </a:solidFill>
              </a:rPr>
              <a:t>서버가 보낸 데이터 받기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(1024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크기만큼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D1270E8-C07D-4571-A47E-812699D41949}"/>
              </a:ext>
            </a:extLst>
          </p:cNvPr>
          <p:cNvCxnSpPr>
            <a:cxnSpLocks/>
          </p:cNvCxnSpPr>
          <p:nvPr/>
        </p:nvCxnSpPr>
        <p:spPr>
          <a:xfrm>
            <a:off x="7601823" y="3598495"/>
            <a:ext cx="1379566" cy="39545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8271B2-3F60-4F78-8D79-C349C48BFA7E}"/>
              </a:ext>
            </a:extLst>
          </p:cNvPr>
          <p:cNvSpPr txBox="1"/>
          <p:nvPr/>
        </p:nvSpPr>
        <p:spPr>
          <a:xfrm>
            <a:off x="5863435" y="3229998"/>
            <a:ext cx="63588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변환시킬 소문자 메세지를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sentence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에 저장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전송시 바이트스트림으로 전송해야하기 때문에 </a:t>
            </a:r>
            <a:r>
              <a:rPr lang="ko-KR" altLang="en-US" sz="1100">
                <a:solidFill>
                  <a:srgbClr val="FF7876"/>
                </a:solidFill>
              </a:rPr>
              <a:t>인코딩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시켜줌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이후 소켓을 통해 </a:t>
            </a:r>
            <a:r>
              <a:rPr lang="ko-KR" altLang="en-US" sz="1100">
                <a:solidFill>
                  <a:srgbClr val="FF7876"/>
                </a:solidFill>
              </a:rPr>
              <a:t>서버로 메세지 전송</a:t>
            </a:r>
            <a:endParaRPr lang="en-US" altLang="ko-KR" sz="1100">
              <a:solidFill>
                <a:srgbClr val="FF787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CDD999-B901-4D65-8D35-F9F3A5C07164}"/>
              </a:ext>
            </a:extLst>
          </p:cNvPr>
          <p:cNvSpPr/>
          <p:nvPr/>
        </p:nvSpPr>
        <p:spPr>
          <a:xfrm>
            <a:off x="843148" y="4105980"/>
            <a:ext cx="3477182" cy="40923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242B79-BF7A-4EC6-A0D7-A3AC2CD371C2}"/>
              </a:ext>
            </a:extLst>
          </p:cNvPr>
          <p:cNvCxnSpPr>
            <a:cxnSpLocks/>
          </p:cNvCxnSpPr>
          <p:nvPr/>
        </p:nvCxnSpPr>
        <p:spPr>
          <a:xfrm>
            <a:off x="4313568" y="4312642"/>
            <a:ext cx="1038837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5F1328-67D0-447E-A5EE-B84D06B6A48D}"/>
              </a:ext>
            </a:extLst>
          </p:cNvPr>
          <p:cNvSpPr txBox="1"/>
          <p:nvPr/>
        </p:nvSpPr>
        <p:spPr>
          <a:xfrm>
            <a:off x="5344016" y="4181457"/>
            <a:ext cx="4186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받은 데이터 출력 후 소켓 닫기</a:t>
            </a:r>
          </a:p>
        </p:txBody>
      </p:sp>
    </p:spTree>
    <p:extLst>
      <p:ext uri="{BB962C8B-B14F-4D97-AF65-F5344CB8AC3E}">
        <p14:creationId xmlns:p14="http://schemas.microsoft.com/office/powerpoint/2010/main" val="426671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F1D00ED-01B2-4AE5-AECF-37C8ABEE6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03" y="1855660"/>
            <a:ext cx="4419600" cy="165735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2-4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UDP/TCP </a:t>
            </a:r>
            <a:r>
              <a:rPr lang="ko-KR" altLang="en-US" sz="1100" i="1">
                <a:solidFill>
                  <a:srgbClr val="FF7876"/>
                </a:solidFill>
              </a:rPr>
              <a:t>클라이언트</a:t>
            </a:r>
            <a:r>
              <a:rPr lang="en-US" altLang="ko-KR" sz="1100" i="1">
                <a:solidFill>
                  <a:srgbClr val="FF7876"/>
                </a:solidFill>
              </a:rPr>
              <a:t>/</a:t>
            </a:r>
            <a:r>
              <a:rPr lang="ko-KR" altLang="en-US" sz="1100" i="1">
                <a:solidFill>
                  <a:srgbClr val="FF7876"/>
                </a:solidFill>
              </a:rPr>
              <a:t>서버 예제 프로그램을 작성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실행한 후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765146" y="1224732"/>
            <a:ext cx="748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7876"/>
                </a:solidFill>
              </a:rPr>
              <a:t>TCP(Transmission Control Protocol) – </a:t>
            </a:r>
            <a:r>
              <a:rPr lang="ko-KR" altLang="en-US" sz="2000">
                <a:solidFill>
                  <a:srgbClr val="FF7876"/>
                </a:solidFill>
              </a:rPr>
              <a:t>실행 결과</a:t>
            </a:r>
            <a:endParaRPr lang="en-US" altLang="ko-KR" sz="2000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CE800-C82C-4A07-9C24-8E943195DD3E}"/>
              </a:ext>
            </a:extLst>
          </p:cNvPr>
          <p:cNvSpPr txBox="1"/>
          <p:nvPr/>
        </p:nvSpPr>
        <p:spPr>
          <a:xfrm>
            <a:off x="5961255" y="2328719"/>
            <a:ext cx="1462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보낸 소문자 메시지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6261F9-C238-45BE-B383-496DC5215F1C}"/>
              </a:ext>
            </a:extLst>
          </p:cNvPr>
          <p:cNvSpPr/>
          <p:nvPr/>
        </p:nvSpPr>
        <p:spPr>
          <a:xfrm>
            <a:off x="1883383" y="2904143"/>
            <a:ext cx="1681937" cy="14788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0A6447-36FB-4AAE-ACAA-3905AB0CF696}"/>
              </a:ext>
            </a:extLst>
          </p:cNvPr>
          <p:cNvSpPr/>
          <p:nvPr/>
        </p:nvSpPr>
        <p:spPr>
          <a:xfrm>
            <a:off x="2814116" y="2721136"/>
            <a:ext cx="1489436" cy="18300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F42984-2C96-42C4-80A7-EA0265DB4F8B}"/>
              </a:ext>
            </a:extLst>
          </p:cNvPr>
          <p:cNvCxnSpPr>
            <a:cxnSpLocks/>
          </p:cNvCxnSpPr>
          <p:nvPr/>
        </p:nvCxnSpPr>
        <p:spPr>
          <a:xfrm flipV="1">
            <a:off x="4303552" y="2496734"/>
            <a:ext cx="1657703" cy="23939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C678F6B-23FD-490A-9BB5-C5874EC4F877}"/>
              </a:ext>
            </a:extLst>
          </p:cNvPr>
          <p:cNvCxnSpPr>
            <a:cxnSpLocks/>
          </p:cNvCxnSpPr>
          <p:nvPr/>
        </p:nvCxnSpPr>
        <p:spPr>
          <a:xfrm>
            <a:off x="3573710" y="3052031"/>
            <a:ext cx="1879134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FBD814-28E7-40A9-A4FE-173FE6A430B9}"/>
              </a:ext>
            </a:extLst>
          </p:cNvPr>
          <p:cNvSpPr txBox="1"/>
          <p:nvPr/>
        </p:nvSpPr>
        <p:spPr>
          <a:xfrm>
            <a:off x="5377379" y="2921226"/>
            <a:ext cx="37917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받은 대문자 메시지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가 붙은건 </a:t>
            </a:r>
            <a:r>
              <a:rPr lang="en-US" altLang="ko-KR" sz="1100">
                <a:solidFill>
                  <a:srgbClr val="FF7876"/>
                </a:solidFill>
              </a:rPr>
              <a:t>bytestream</a:t>
            </a:r>
            <a:r>
              <a:rPr lang="ko-KR" altLang="en-US" sz="1100">
                <a:solidFill>
                  <a:srgbClr val="FF7876"/>
                </a:solidFill>
              </a:rPr>
              <a:t>으로 표현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하였기 때문이다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수신 메시지를 디코딩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1100">
                <a:solidFill>
                  <a:srgbClr val="FF7876"/>
                </a:solidFill>
              </a:rPr>
              <a:t>.decode()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시 해결됨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309D875-9D50-4C4C-8C50-42D2F31AC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73" y="4419666"/>
            <a:ext cx="4248150" cy="24765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6FC32E5-6300-44A5-A0B3-C1E058A9EABC}"/>
              </a:ext>
            </a:extLst>
          </p:cNvPr>
          <p:cNvCxnSpPr>
            <a:cxnSpLocks/>
          </p:cNvCxnSpPr>
          <p:nvPr/>
        </p:nvCxnSpPr>
        <p:spPr>
          <a:xfrm flipV="1">
            <a:off x="5310473" y="4525748"/>
            <a:ext cx="708388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7327BBF7-9855-40C5-A576-5B43B49F7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712" y="3852755"/>
            <a:ext cx="43624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9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2-5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임의의 네트워크 소켓 프로그램 작성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실행한 후 분석</a:t>
            </a:r>
            <a:r>
              <a:rPr lang="en-US" altLang="ko-KR" sz="1100" i="1">
                <a:solidFill>
                  <a:srgbClr val="FF7876"/>
                </a:solidFill>
              </a:rPr>
              <a:t>. </a:t>
            </a:r>
            <a:r>
              <a:rPr lang="ko-KR" altLang="en-US" sz="1100" i="1">
                <a:solidFill>
                  <a:srgbClr val="FF7876"/>
                </a:solidFill>
              </a:rPr>
              <a:t>사용 언어는 </a:t>
            </a:r>
            <a:r>
              <a:rPr lang="en-US" altLang="ko-KR" sz="1100" i="1">
                <a:solidFill>
                  <a:srgbClr val="FF7876"/>
                </a:solidFill>
              </a:rPr>
              <a:t>C/C++, Java, Python, C# </a:t>
            </a:r>
            <a:r>
              <a:rPr lang="ko-KR" altLang="en-US" sz="1100" i="1">
                <a:solidFill>
                  <a:srgbClr val="FF7876"/>
                </a:solidFill>
              </a:rPr>
              <a:t>등 자유 선택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765146" y="1224732"/>
            <a:ext cx="748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7876"/>
                </a:solidFill>
              </a:rPr>
              <a:t>임의 프로그램 </a:t>
            </a:r>
            <a:r>
              <a:rPr lang="en-US" altLang="ko-KR" sz="2000">
                <a:solidFill>
                  <a:srgbClr val="FF7876"/>
                </a:solidFill>
              </a:rPr>
              <a:t>– </a:t>
            </a:r>
            <a:r>
              <a:rPr lang="ko-KR" altLang="en-US" sz="2000">
                <a:solidFill>
                  <a:srgbClr val="FF7876"/>
                </a:solidFill>
              </a:rPr>
              <a:t>주식 최근동향 받아오기</a:t>
            </a:r>
            <a:endParaRPr lang="en-US" altLang="ko-KR" sz="2000">
              <a:solidFill>
                <a:srgbClr val="FF787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A73A50-0C81-4DF2-BD17-F04942F7596A}"/>
              </a:ext>
            </a:extLst>
          </p:cNvPr>
          <p:cNvSpPr txBox="1"/>
          <p:nvPr/>
        </p:nvSpPr>
        <p:spPr>
          <a:xfrm>
            <a:off x="765146" y="1708344"/>
            <a:ext cx="6407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사용 언어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 altLang="ko-KR" sz="1100">
                <a:solidFill>
                  <a:srgbClr val="FF7876"/>
                </a:solidFill>
              </a:rPr>
              <a:t> </a:t>
            </a:r>
            <a:r>
              <a:rPr lang="ko-KR" altLang="en-US" sz="1100">
                <a:solidFill>
                  <a:srgbClr val="FF7876"/>
                </a:solidFill>
              </a:rPr>
              <a:t>파이썬</a:t>
            </a:r>
            <a:endParaRPr lang="en-US" altLang="ko-KR" sz="1100">
              <a:solidFill>
                <a:srgbClr val="FF7876"/>
              </a:solidFill>
            </a:endParaRPr>
          </a:p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파이썬의</a:t>
            </a:r>
            <a:r>
              <a:rPr lang="ko-KR" altLang="en-US" sz="1100">
                <a:solidFill>
                  <a:srgbClr val="FF7876"/>
                </a:solidFill>
              </a:rPr>
              <a:t> </a:t>
            </a:r>
            <a:r>
              <a:rPr lang="en-US" altLang="ko-KR" sz="1100">
                <a:solidFill>
                  <a:srgbClr val="FF7876"/>
                </a:solidFill>
              </a:rPr>
              <a:t>datareader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와 </a:t>
            </a:r>
            <a:r>
              <a:rPr lang="en-US" altLang="ko-KR" sz="1100">
                <a:solidFill>
                  <a:srgbClr val="FF7876"/>
                </a:solidFill>
              </a:rPr>
              <a:t>yahoo finance api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를 이용하여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yahoo finance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의 주식 정보를 가져와 전송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B5983C-E9FF-454A-BBF1-013F67786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59" y="2222733"/>
            <a:ext cx="4705350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7970C-1051-420B-B9FE-90999AA44061}"/>
              </a:ext>
            </a:extLst>
          </p:cNvPr>
          <p:cNvSpPr txBox="1"/>
          <p:nvPr/>
        </p:nvSpPr>
        <p:spPr>
          <a:xfrm>
            <a:off x="5798214" y="4996872"/>
            <a:ext cx="613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최근 일주일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휴장제외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간의 원하는 종목의 주식 데이터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고점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저점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개장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폐장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거래량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를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클라이언트에게 전송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E65958-02AB-4F1A-83FD-31E9DC92E7C2}"/>
              </a:ext>
            </a:extLst>
          </p:cNvPr>
          <p:cNvSpPr/>
          <p:nvPr/>
        </p:nvSpPr>
        <p:spPr>
          <a:xfrm>
            <a:off x="843147" y="4711729"/>
            <a:ext cx="4567751" cy="100117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B080960-A846-4BA2-908F-E55D3080A98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417420" y="5207466"/>
            <a:ext cx="380794" cy="485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83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DBD644-DC6C-4384-80BA-16A3BAAEF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72" y="1583554"/>
            <a:ext cx="6477000" cy="522922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2-5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임의의 네트워크 소켓 프로그램 작성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실행한 후 분석</a:t>
            </a:r>
            <a:r>
              <a:rPr lang="en-US" altLang="ko-KR" sz="1100" i="1">
                <a:solidFill>
                  <a:srgbClr val="FF7876"/>
                </a:solidFill>
              </a:rPr>
              <a:t>. </a:t>
            </a:r>
            <a:r>
              <a:rPr lang="ko-KR" altLang="en-US" sz="1100" i="1">
                <a:solidFill>
                  <a:srgbClr val="FF7876"/>
                </a:solidFill>
              </a:rPr>
              <a:t>사용 언어는 </a:t>
            </a:r>
            <a:r>
              <a:rPr lang="en-US" altLang="ko-KR" sz="1100" i="1">
                <a:solidFill>
                  <a:srgbClr val="FF7876"/>
                </a:solidFill>
              </a:rPr>
              <a:t>C/C++, Java, Python, C# </a:t>
            </a:r>
            <a:r>
              <a:rPr lang="ko-KR" altLang="en-US" sz="1100" i="1">
                <a:solidFill>
                  <a:srgbClr val="FF7876"/>
                </a:solidFill>
              </a:rPr>
              <a:t>등 자유 선택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765146" y="1224732"/>
            <a:ext cx="748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7876"/>
                </a:solidFill>
              </a:rPr>
              <a:t>임의 프로그램 </a:t>
            </a:r>
            <a:r>
              <a:rPr lang="en-US" altLang="ko-KR" sz="2000">
                <a:solidFill>
                  <a:srgbClr val="FF7876"/>
                </a:solidFill>
              </a:rPr>
              <a:t>–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7970C-1051-420B-B9FE-90999AA44061}"/>
              </a:ext>
            </a:extLst>
          </p:cNvPr>
          <p:cNvSpPr txBox="1"/>
          <p:nvPr/>
        </p:nvSpPr>
        <p:spPr>
          <a:xfrm>
            <a:off x="7105476" y="2828119"/>
            <a:ext cx="48130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최근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일주일간의 데이터를 받아오기 위해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날짜를 계산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now –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현재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, today –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현재시간을 형식에 맞게 수정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, before - 7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일전 날짜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E65958-02AB-4F1A-83FD-31E9DC92E7C2}"/>
              </a:ext>
            </a:extLst>
          </p:cNvPr>
          <p:cNvSpPr/>
          <p:nvPr/>
        </p:nvSpPr>
        <p:spPr>
          <a:xfrm>
            <a:off x="475450" y="2717049"/>
            <a:ext cx="5430400" cy="70710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B080960-A846-4BA2-908F-E55D3080A985}"/>
              </a:ext>
            </a:extLst>
          </p:cNvPr>
          <p:cNvCxnSpPr>
            <a:cxnSpLocks/>
          </p:cNvCxnSpPr>
          <p:nvPr/>
        </p:nvCxnSpPr>
        <p:spPr>
          <a:xfrm>
            <a:off x="5905359" y="3043563"/>
            <a:ext cx="1200117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81936D-39D8-4E8C-8E2D-6A0D4D953428}"/>
              </a:ext>
            </a:extLst>
          </p:cNvPr>
          <p:cNvSpPr/>
          <p:nvPr/>
        </p:nvSpPr>
        <p:spPr>
          <a:xfrm>
            <a:off x="475450" y="1830538"/>
            <a:ext cx="2880146" cy="61904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12D4F5-E648-4C4D-803A-492D2397876D}"/>
              </a:ext>
            </a:extLst>
          </p:cNvPr>
          <p:cNvCxnSpPr>
            <a:cxnSpLocks/>
          </p:cNvCxnSpPr>
          <p:nvPr/>
        </p:nvCxnSpPr>
        <p:spPr>
          <a:xfrm>
            <a:off x="3354131" y="2013115"/>
            <a:ext cx="3818456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BCD5C8-578E-4FAF-8683-DB8A9AA9DC08}"/>
              </a:ext>
            </a:extLst>
          </p:cNvPr>
          <p:cNvSpPr txBox="1"/>
          <p:nvPr/>
        </p:nvSpPr>
        <p:spPr>
          <a:xfrm>
            <a:off x="7105476" y="1817546"/>
            <a:ext cx="4813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socket –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소켓 통신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pandas_datareader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– pandas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의 </a:t>
            </a:r>
            <a:r>
              <a:rPr lang="en-US" altLang="ko-KR" sz="1100">
                <a:solidFill>
                  <a:srgbClr val="FF7876"/>
                </a:solidFill>
              </a:rPr>
              <a:t>datareader</a:t>
            </a:r>
            <a:r>
              <a:rPr lang="ko-KR" altLang="en-US" sz="1100">
                <a:solidFill>
                  <a:srgbClr val="FF7876"/>
                </a:solidFill>
              </a:rPr>
              <a:t>를 통해 주식정보 가져오기</a:t>
            </a:r>
            <a:endParaRPr lang="en-US" altLang="ko-KR" sz="1100">
              <a:solidFill>
                <a:srgbClr val="FF7876"/>
              </a:solidFill>
            </a:endParaRPr>
          </a:p>
          <a:p>
            <a:r>
              <a:rPr lang="en-US" altLang="ko-KR" sz="1100">
                <a:solidFill>
                  <a:srgbClr val="FF7876"/>
                </a:solidFill>
              </a:rPr>
              <a:t>datetime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ko-KR" altLang="en-US" sz="1100">
                <a:solidFill>
                  <a:srgbClr val="FF7876"/>
                </a:solidFill>
              </a:rPr>
              <a:t>날짜 계산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을 위해 사용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1E1A34-3BC9-4C19-998E-74775C07FB6D}"/>
              </a:ext>
            </a:extLst>
          </p:cNvPr>
          <p:cNvSpPr/>
          <p:nvPr/>
        </p:nvSpPr>
        <p:spPr>
          <a:xfrm>
            <a:off x="477576" y="3675381"/>
            <a:ext cx="3616252" cy="130768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BAA790E-CE05-4948-8D3D-EFF21F848BF4}"/>
              </a:ext>
            </a:extLst>
          </p:cNvPr>
          <p:cNvCxnSpPr>
            <a:cxnSpLocks/>
          </p:cNvCxnSpPr>
          <p:nvPr/>
        </p:nvCxnSpPr>
        <p:spPr>
          <a:xfrm>
            <a:off x="4093828" y="4043252"/>
            <a:ext cx="301164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9AF2AC-FECB-4CC1-BDFF-00357977B2E9}"/>
              </a:ext>
            </a:extLst>
          </p:cNvPr>
          <p:cNvSpPr txBox="1"/>
          <p:nvPr/>
        </p:nvSpPr>
        <p:spPr>
          <a:xfrm>
            <a:off x="7105476" y="3827808"/>
            <a:ext cx="48130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TCP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통신을 위한 소켓 설정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연결 대기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DDCD03-3228-4F15-941D-B0C0D06627FE}"/>
              </a:ext>
            </a:extLst>
          </p:cNvPr>
          <p:cNvSpPr/>
          <p:nvPr/>
        </p:nvSpPr>
        <p:spPr>
          <a:xfrm>
            <a:off x="496480" y="5505099"/>
            <a:ext cx="6365714" cy="108024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C776702-BB27-49AA-987C-013746DD223C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374368" y="4440291"/>
            <a:ext cx="2898887" cy="93866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6535C-9637-444C-AB45-B45EA779C134}"/>
              </a:ext>
            </a:extLst>
          </p:cNvPr>
          <p:cNvSpPr txBox="1"/>
          <p:nvPr/>
        </p:nvSpPr>
        <p:spPr>
          <a:xfrm>
            <a:off x="7273255" y="4309486"/>
            <a:ext cx="4813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클라이언트 연결시 커넥션소켓 생성과 주소 저장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5414F68-3989-4B01-80BC-C707F21DF152}"/>
              </a:ext>
            </a:extLst>
          </p:cNvPr>
          <p:cNvCxnSpPr>
            <a:cxnSpLocks/>
          </p:cNvCxnSpPr>
          <p:nvPr/>
        </p:nvCxnSpPr>
        <p:spPr>
          <a:xfrm>
            <a:off x="6862194" y="5672115"/>
            <a:ext cx="469784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FE14B4-40C3-43A7-AC18-701D05BE4E54}"/>
              </a:ext>
            </a:extLst>
          </p:cNvPr>
          <p:cNvSpPr txBox="1"/>
          <p:nvPr/>
        </p:nvSpPr>
        <p:spPr>
          <a:xfrm>
            <a:off x="7331978" y="5456671"/>
            <a:ext cx="4813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stock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에 클라이언트가 보낸 종목값을 저장후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en-US" altLang="ko-KR" sz="1100">
                <a:solidFill>
                  <a:srgbClr val="FF7876"/>
                </a:solidFill>
              </a:rPr>
              <a:t>DataReader</a:t>
            </a:r>
            <a:r>
              <a:rPr lang="ko-KR" altLang="en-US" sz="1100">
                <a:solidFill>
                  <a:srgbClr val="FF7876"/>
                </a:solidFill>
              </a:rPr>
              <a:t>를 통해 주식 정보를 가져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온 후 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에 저장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는 </a:t>
            </a:r>
            <a:r>
              <a:rPr lang="en-US" altLang="ko-KR" sz="1100">
                <a:solidFill>
                  <a:srgbClr val="FF7876"/>
                </a:solidFill>
              </a:rPr>
              <a:t>DataFrame </a:t>
            </a:r>
            <a:r>
              <a:rPr lang="ko-KR" altLang="en-US" sz="1100">
                <a:solidFill>
                  <a:srgbClr val="FF7876"/>
                </a:solidFill>
              </a:rPr>
              <a:t>형식이므로 </a:t>
            </a:r>
            <a:r>
              <a:rPr lang="en-US" altLang="ko-KR" sz="1100">
                <a:solidFill>
                  <a:srgbClr val="FF7876"/>
                </a:solidFill>
              </a:rPr>
              <a:t>str</a:t>
            </a:r>
            <a:r>
              <a:rPr lang="ko-KR" altLang="en-US" sz="1100">
                <a:solidFill>
                  <a:srgbClr val="FF7876"/>
                </a:solidFill>
              </a:rPr>
              <a:t>로 강제 형변환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후 저장하여 보내야함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B427FFF-3643-4428-8B21-C3FBE4D22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420" y="6056835"/>
            <a:ext cx="4249161" cy="46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51798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810</Words>
  <Application>Microsoft Office PowerPoint</Application>
  <PresentationFormat>와이드스크린</PresentationFormat>
  <Paragraphs>101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희령</cp:lastModifiedBy>
  <cp:revision>255</cp:revision>
  <dcterms:created xsi:type="dcterms:W3CDTF">2020-09-01T02:41:10Z</dcterms:created>
  <dcterms:modified xsi:type="dcterms:W3CDTF">2020-10-08T09:03:26Z</dcterms:modified>
</cp:coreProperties>
</file>