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6" r:id="rId4"/>
    <p:sldId id="265" r:id="rId5"/>
    <p:sldId id="268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CEF"/>
    <a:srgbClr val="FF7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>
                <a:solidFill>
                  <a:srgbClr val="FF7876"/>
                </a:solidFill>
              </a:rPr>
              <a:t>컴퓨터 네트워크</a:t>
            </a:r>
            <a:endParaRPr lang="en-US" altLang="ko-KR" sz="4800" b="1" i="1" kern="0">
              <a:solidFill>
                <a:srgbClr val="FF78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>
                <a:solidFill>
                  <a:srgbClr val="FF7876"/>
                </a:solidFill>
              </a:rPr>
              <a:t>Computer</a:t>
            </a:r>
            <a:r>
              <a:rPr lang="ko-KR" altLang="en-US" sz="1200" b="1" i="1" kern="0">
                <a:solidFill>
                  <a:srgbClr val="FF7876"/>
                </a:solidFill>
              </a:rPr>
              <a:t> </a:t>
            </a:r>
            <a:r>
              <a:rPr lang="en-US" altLang="ko-KR" sz="1200" b="1" i="1" kern="0">
                <a:solidFill>
                  <a:srgbClr val="FF7876"/>
                </a:solidFill>
              </a:rPr>
              <a:t>Network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연습문제 </a:t>
            </a:r>
            <a:r>
              <a:rPr lang="en-US" altLang="ko-KR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P9 – rdt 3.0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71055A-0FEF-4648-AC44-D91AB26CECB6}"/>
              </a:ext>
            </a:extLst>
          </p:cNvPr>
          <p:cNvSpPr txBox="1"/>
          <p:nvPr/>
        </p:nvSpPr>
        <p:spPr>
          <a:xfrm>
            <a:off x="5816217" y="1560229"/>
            <a:ext cx="459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수신측에서 보낸 확인 응답이 오류인 경우</a:t>
            </a:r>
            <a:endParaRPr lang="en-US" altLang="ko-KR" sz="1000"/>
          </a:p>
          <a:p>
            <a:r>
              <a:rPr lang="en-US" altLang="ko-KR" sz="1000">
                <a:solidFill>
                  <a:srgbClr val="FF7876"/>
                </a:solidFill>
              </a:rPr>
              <a:t>rdt_rcv(rcvpkt) – </a:t>
            </a:r>
            <a:r>
              <a:rPr lang="ko-KR" altLang="en-US" sz="1000">
                <a:solidFill>
                  <a:srgbClr val="FF7876"/>
                </a:solidFill>
              </a:rPr>
              <a:t>응답 데이터를 받았는지</a:t>
            </a:r>
            <a:endParaRPr lang="en-US" altLang="ko-KR" sz="1000"/>
          </a:p>
          <a:p>
            <a:r>
              <a:rPr lang="en-US" altLang="ko-KR" sz="1000">
                <a:solidFill>
                  <a:srgbClr val="FF7876"/>
                </a:solidFill>
              </a:rPr>
              <a:t>corrupt(rcvpkt) – </a:t>
            </a:r>
            <a:r>
              <a:rPr lang="ko-KR" altLang="en-US" sz="1000">
                <a:solidFill>
                  <a:srgbClr val="FF7876"/>
                </a:solidFill>
              </a:rPr>
              <a:t>수신자가 보낸 응답데이터에 오류가 났음을 알림</a:t>
            </a:r>
            <a:endParaRPr lang="en-US" altLang="ko-KR" sz="1000">
              <a:solidFill>
                <a:srgbClr val="FF7876"/>
              </a:solidFill>
            </a:endParaRPr>
          </a:p>
          <a:p>
            <a:r>
              <a:rPr lang="ko-KR" altLang="en-US" sz="1000"/>
              <a:t>에 부합하므로 </a:t>
            </a:r>
            <a:r>
              <a:rPr lang="en-US" altLang="ko-KR" sz="1000">
                <a:solidFill>
                  <a:srgbClr val="FF7876"/>
                </a:solidFill>
              </a:rPr>
              <a:t>Λ(Null)</a:t>
            </a:r>
            <a:r>
              <a:rPr lang="ko-KR" altLang="en-US" sz="1000">
                <a:solidFill>
                  <a:srgbClr val="FF7876"/>
                </a:solidFill>
              </a:rPr>
              <a:t>을 실행</a:t>
            </a:r>
            <a:endParaRPr lang="en-US" altLang="ko-KR" sz="1000">
              <a:solidFill>
                <a:srgbClr val="FF78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P9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rdt 3.0</a:t>
            </a:r>
            <a:r>
              <a:rPr lang="ko-KR" altLang="en-US" sz="1100" i="1">
                <a:solidFill>
                  <a:srgbClr val="FF7876"/>
                </a:solidFill>
              </a:rPr>
              <a:t>에서 송신된 데이터 패킷이 오류 발생한 경우와 수신 측에서 보낸 확인 응답이 오류 발생한 경우 각각에 대한 타이밍 다이어그램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0B5084-A1E0-4521-83DF-5ADEEAED9A2F}"/>
              </a:ext>
            </a:extLst>
          </p:cNvPr>
          <p:cNvSpPr txBox="1"/>
          <p:nvPr/>
        </p:nvSpPr>
        <p:spPr>
          <a:xfrm>
            <a:off x="843148" y="1293976"/>
            <a:ext cx="440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7876"/>
                </a:solidFill>
              </a:rPr>
              <a:t>1. </a:t>
            </a:r>
            <a:r>
              <a:rPr lang="ko-KR" altLang="en-US">
                <a:solidFill>
                  <a:srgbClr val="FF7876"/>
                </a:solidFill>
              </a:rPr>
              <a:t>송신</a:t>
            </a:r>
            <a:r>
              <a:rPr lang="en-US" altLang="ko-KR">
                <a:solidFill>
                  <a:srgbClr val="FF7876"/>
                </a:solidFill>
              </a:rPr>
              <a:t> </a:t>
            </a:r>
            <a:r>
              <a:rPr lang="ko-KR" altLang="en-US">
                <a:solidFill>
                  <a:srgbClr val="FF7876"/>
                </a:solidFill>
              </a:rPr>
              <a:t>데이터 패킷 오류 </a:t>
            </a:r>
            <a:r>
              <a:rPr lang="en-US" altLang="ko-KR">
                <a:solidFill>
                  <a:srgbClr val="FF7876"/>
                </a:solidFill>
              </a:rPr>
              <a:t>- </a:t>
            </a:r>
            <a:r>
              <a:rPr lang="ko-KR" altLang="en-US">
                <a:solidFill>
                  <a:srgbClr val="FF7876"/>
                </a:solidFill>
              </a:rPr>
              <a:t>분석 </a:t>
            </a:r>
          </a:p>
        </p:txBody>
      </p:sp>
      <p:pic>
        <p:nvPicPr>
          <p:cNvPr id="1026" name="Picture 2" descr="신뢰적인 데이터 전송 - RDT 1.0/2.0/3.0">
            <a:extLst>
              <a:ext uri="{FF2B5EF4-FFF2-40B4-BE49-F238E27FC236}">
                <a16:creationId xmlns:a16="http://schemas.microsoft.com/office/drawing/2014/main" id="{323DB8E2-8517-4741-8464-DD422344E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45" y="1855660"/>
            <a:ext cx="7642370" cy="483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8FF61E33-4AA6-49C7-AA3E-1E1AE8FF8568}"/>
              </a:ext>
            </a:extLst>
          </p:cNvPr>
          <p:cNvSpPr/>
          <p:nvPr/>
        </p:nvSpPr>
        <p:spPr>
          <a:xfrm>
            <a:off x="5534290" y="2245523"/>
            <a:ext cx="1526916" cy="855677"/>
          </a:xfrm>
          <a:prstGeom prst="ellipse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C6506-89D9-42B1-AA32-93FEDE3FF998}"/>
              </a:ext>
            </a:extLst>
          </p:cNvPr>
          <p:cNvSpPr txBox="1"/>
          <p:nvPr/>
        </p:nvSpPr>
        <p:spPr>
          <a:xfrm>
            <a:off x="7134888" y="1501717"/>
            <a:ext cx="459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송신 데이터 패킷 오류의 경우 해당 조건중</a:t>
            </a:r>
            <a:endParaRPr lang="en-US" altLang="ko-KR" sz="1000"/>
          </a:p>
          <a:p>
            <a:r>
              <a:rPr lang="en-US" altLang="ko-KR" sz="1000">
                <a:solidFill>
                  <a:srgbClr val="FF7876"/>
                </a:solidFill>
              </a:rPr>
              <a:t>rdt_rcv(rcvpkt) – </a:t>
            </a:r>
            <a:r>
              <a:rPr lang="ko-KR" altLang="en-US" sz="1000">
                <a:solidFill>
                  <a:srgbClr val="FF7876"/>
                </a:solidFill>
              </a:rPr>
              <a:t>응답 데이터를 받았는지</a:t>
            </a:r>
            <a:endParaRPr lang="en-US" altLang="ko-KR" sz="1000">
              <a:solidFill>
                <a:srgbClr val="FF7876"/>
              </a:solidFill>
            </a:endParaRPr>
          </a:p>
          <a:p>
            <a:r>
              <a:rPr lang="en-US" altLang="ko-KR" sz="1000">
                <a:solidFill>
                  <a:srgbClr val="FF7876"/>
                </a:solidFill>
              </a:rPr>
              <a:t>isACK(rcvpkt, 1) – </a:t>
            </a:r>
            <a:r>
              <a:rPr lang="ko-KR" altLang="en-US" sz="1000">
                <a:solidFill>
                  <a:srgbClr val="FF7876"/>
                </a:solidFill>
              </a:rPr>
              <a:t>응답</a:t>
            </a:r>
            <a:r>
              <a:rPr lang="en-US" altLang="ko-KR" sz="1000">
                <a:solidFill>
                  <a:srgbClr val="FF7876"/>
                </a:solidFill>
              </a:rPr>
              <a:t>ACK</a:t>
            </a:r>
            <a:r>
              <a:rPr lang="ko-KR" altLang="en-US" sz="1000">
                <a:solidFill>
                  <a:srgbClr val="FF7876"/>
                </a:solidFill>
              </a:rPr>
              <a:t>가 </a:t>
            </a:r>
            <a:r>
              <a:rPr lang="en-US" altLang="ko-KR" sz="1000">
                <a:solidFill>
                  <a:srgbClr val="FF7876"/>
                </a:solidFill>
              </a:rPr>
              <a:t>1</a:t>
            </a:r>
            <a:r>
              <a:rPr lang="ko-KR" altLang="en-US" sz="1000">
                <a:solidFill>
                  <a:srgbClr val="FF7876"/>
                </a:solidFill>
              </a:rPr>
              <a:t>인경우</a:t>
            </a:r>
            <a:r>
              <a:rPr lang="en-US" altLang="ko-KR" sz="1000">
                <a:solidFill>
                  <a:srgbClr val="FF7876"/>
                </a:solidFill>
              </a:rPr>
              <a:t>(</a:t>
            </a:r>
            <a:r>
              <a:rPr lang="ko-KR" altLang="en-US" sz="1000">
                <a:solidFill>
                  <a:srgbClr val="FF7876"/>
                </a:solidFill>
              </a:rPr>
              <a:t>전송 데이터 손상</a:t>
            </a:r>
            <a:r>
              <a:rPr lang="en-US" altLang="ko-KR" sz="1000">
                <a:solidFill>
                  <a:srgbClr val="FF7876"/>
                </a:solidFill>
              </a:rPr>
              <a:t>)</a:t>
            </a:r>
          </a:p>
          <a:p>
            <a:r>
              <a:rPr lang="ko-KR" altLang="en-US" sz="1000"/>
              <a:t>에 부합하므로 </a:t>
            </a:r>
            <a:r>
              <a:rPr lang="en-US" altLang="ko-KR" sz="1000">
                <a:solidFill>
                  <a:srgbClr val="FF7876"/>
                </a:solidFill>
              </a:rPr>
              <a:t>Λ(Null)</a:t>
            </a:r>
            <a:r>
              <a:rPr lang="ko-KR" altLang="en-US" sz="1000">
                <a:solidFill>
                  <a:srgbClr val="FF7876"/>
                </a:solidFill>
              </a:rPr>
              <a:t>을 실행</a:t>
            </a:r>
            <a:endParaRPr lang="en-US" altLang="ko-KR" sz="1000">
              <a:solidFill>
                <a:srgbClr val="FF7876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84D26DC-D42B-4AB4-9175-65DDD1734620}"/>
              </a:ext>
            </a:extLst>
          </p:cNvPr>
          <p:cNvSpPr/>
          <p:nvPr/>
        </p:nvSpPr>
        <p:spPr>
          <a:xfrm>
            <a:off x="5914239" y="3113536"/>
            <a:ext cx="1224822" cy="630928"/>
          </a:xfrm>
          <a:prstGeom prst="ellipse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65F83ED-B7B5-41A2-A691-B709FBF23EA4}"/>
              </a:ext>
            </a:extLst>
          </p:cNvPr>
          <p:cNvCxnSpPr>
            <a:cxnSpLocks/>
          </p:cNvCxnSpPr>
          <p:nvPr/>
        </p:nvCxnSpPr>
        <p:spPr>
          <a:xfrm flipV="1">
            <a:off x="6830238" y="2120276"/>
            <a:ext cx="384294" cy="25272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C4F148-FD35-46DB-BD20-9857F01D1911}"/>
              </a:ext>
            </a:extLst>
          </p:cNvPr>
          <p:cNvCxnSpPr>
            <a:cxnSpLocks/>
          </p:cNvCxnSpPr>
          <p:nvPr/>
        </p:nvCxnSpPr>
        <p:spPr>
          <a:xfrm flipV="1">
            <a:off x="7118110" y="3353925"/>
            <a:ext cx="356481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B32F54-39BC-4388-8C1C-70475B857D81}"/>
              </a:ext>
            </a:extLst>
          </p:cNvPr>
          <p:cNvSpPr txBox="1"/>
          <p:nvPr/>
        </p:nvSpPr>
        <p:spPr>
          <a:xfrm>
            <a:off x="7474591" y="3038866"/>
            <a:ext cx="459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이후 아무것도 실행하지 않고</a:t>
            </a:r>
            <a:r>
              <a:rPr lang="en-US" altLang="ko-KR" sz="1000"/>
              <a:t>(</a:t>
            </a:r>
            <a:r>
              <a:rPr lang="en-US" altLang="ko-KR" sz="1000">
                <a:solidFill>
                  <a:srgbClr val="FF7876"/>
                </a:solidFill>
              </a:rPr>
              <a:t>Λ(Null)</a:t>
            </a:r>
            <a:r>
              <a:rPr lang="en-US" altLang="ko-KR" sz="1000"/>
              <a:t>), </a:t>
            </a:r>
            <a:r>
              <a:rPr lang="en-US" altLang="ko-KR" sz="1000">
                <a:solidFill>
                  <a:srgbClr val="FF7876"/>
                </a:solidFill>
              </a:rPr>
              <a:t>timeout</a:t>
            </a:r>
            <a:r>
              <a:rPr lang="en-US" altLang="ko-KR" sz="1000"/>
              <a:t> </a:t>
            </a:r>
            <a:r>
              <a:rPr lang="ko-KR" altLang="en-US" sz="1000"/>
              <a:t>진행</a:t>
            </a:r>
            <a:endParaRPr lang="en-US" altLang="ko-KR" sz="1000"/>
          </a:p>
          <a:p>
            <a:r>
              <a:rPr lang="en-US" altLang="ko-KR" sz="1000">
                <a:solidFill>
                  <a:srgbClr val="FF7876"/>
                </a:solidFill>
              </a:rPr>
              <a:t>udt_send(sndpkt)</a:t>
            </a:r>
            <a:r>
              <a:rPr lang="ko-KR" altLang="en-US" sz="1000">
                <a:solidFill>
                  <a:srgbClr val="FF7876"/>
                </a:solidFill>
              </a:rPr>
              <a:t> </a:t>
            </a:r>
            <a:r>
              <a:rPr lang="en-US" altLang="ko-KR" sz="1000">
                <a:solidFill>
                  <a:srgbClr val="FF7876"/>
                </a:solidFill>
              </a:rPr>
              <a:t>- </a:t>
            </a:r>
            <a:r>
              <a:rPr lang="ko-KR" altLang="en-US" sz="1000">
                <a:solidFill>
                  <a:srgbClr val="FF7876"/>
                </a:solidFill>
              </a:rPr>
              <a:t>만들어진 패킷을 재전송</a:t>
            </a:r>
            <a:endParaRPr lang="en-US" altLang="ko-KR" sz="1000">
              <a:solidFill>
                <a:srgbClr val="FF7876"/>
              </a:solidFill>
            </a:endParaRPr>
          </a:p>
          <a:p>
            <a:r>
              <a:rPr lang="en-US" altLang="ko-KR" sz="1000">
                <a:solidFill>
                  <a:srgbClr val="FF7876"/>
                </a:solidFill>
              </a:rPr>
              <a:t>start_timer</a:t>
            </a:r>
            <a:r>
              <a:rPr lang="ko-KR" altLang="en-US" sz="1000">
                <a:solidFill>
                  <a:srgbClr val="FF7876"/>
                </a:solidFill>
              </a:rPr>
              <a:t> </a:t>
            </a:r>
            <a:r>
              <a:rPr lang="en-US" altLang="ko-KR" sz="1000">
                <a:solidFill>
                  <a:srgbClr val="FF7876"/>
                </a:solidFill>
              </a:rPr>
              <a:t>– </a:t>
            </a:r>
            <a:r>
              <a:rPr lang="ko-KR" altLang="en-US" sz="1000">
                <a:solidFill>
                  <a:srgbClr val="FF7876"/>
                </a:solidFill>
              </a:rPr>
              <a:t>경과시간 재측정</a:t>
            </a:r>
            <a:endParaRPr lang="en-US" altLang="ko-KR" sz="1000">
              <a:solidFill>
                <a:srgbClr val="FF7876"/>
              </a:solidFill>
            </a:endParaRPr>
          </a:p>
          <a:p>
            <a:r>
              <a:rPr lang="ko-KR" altLang="en-US" sz="1000"/>
              <a:t>을 실행하여 데이터를 재 전송함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426671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P9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rdt 3.0</a:t>
            </a:r>
            <a:r>
              <a:rPr lang="ko-KR" altLang="en-US" sz="1100" i="1">
                <a:solidFill>
                  <a:srgbClr val="FF7876"/>
                </a:solidFill>
              </a:rPr>
              <a:t>에서 송신된 데이터 패킷이 오류 발생한 경우와 수신 측에서 보낸 확인 응답이 오류 발생한 경우 각각에 대한 타이밍 다이어그램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0B5084-A1E0-4521-83DF-5ADEEAED9A2F}"/>
              </a:ext>
            </a:extLst>
          </p:cNvPr>
          <p:cNvSpPr txBox="1"/>
          <p:nvPr/>
        </p:nvSpPr>
        <p:spPr>
          <a:xfrm>
            <a:off x="843148" y="1293976"/>
            <a:ext cx="352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7876"/>
                </a:solidFill>
              </a:rPr>
              <a:t>1. </a:t>
            </a:r>
            <a:r>
              <a:rPr lang="ko-KR" altLang="en-US">
                <a:solidFill>
                  <a:srgbClr val="FF7876"/>
                </a:solidFill>
              </a:rPr>
              <a:t>송신</a:t>
            </a:r>
            <a:r>
              <a:rPr lang="en-US" altLang="ko-KR">
                <a:solidFill>
                  <a:srgbClr val="FF7876"/>
                </a:solidFill>
              </a:rPr>
              <a:t> </a:t>
            </a:r>
            <a:r>
              <a:rPr lang="ko-KR" altLang="en-US">
                <a:solidFill>
                  <a:srgbClr val="FF7876"/>
                </a:solidFill>
              </a:rPr>
              <a:t>데이터 패킷 오류</a:t>
            </a:r>
            <a:r>
              <a:rPr lang="en-US" altLang="ko-KR">
                <a:solidFill>
                  <a:srgbClr val="FF7876"/>
                </a:solidFill>
              </a:rPr>
              <a:t> - </a:t>
            </a:r>
            <a:r>
              <a:rPr lang="ko-KR" altLang="en-US">
                <a:solidFill>
                  <a:srgbClr val="FF7876"/>
                </a:solidFill>
              </a:rPr>
              <a:t>표현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CC6316-5BA8-4FB1-9B5F-63EB0C0A33EB}"/>
              </a:ext>
            </a:extLst>
          </p:cNvPr>
          <p:cNvCxnSpPr>
            <a:cxnSpLocks/>
          </p:cNvCxnSpPr>
          <p:nvPr/>
        </p:nvCxnSpPr>
        <p:spPr>
          <a:xfrm>
            <a:off x="4865618" y="1954635"/>
            <a:ext cx="0" cy="4437776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0F1894-4711-4DFE-A149-092D08B54EDB}"/>
              </a:ext>
            </a:extLst>
          </p:cNvPr>
          <p:cNvSpPr txBox="1"/>
          <p:nvPr/>
        </p:nvSpPr>
        <p:spPr>
          <a:xfrm>
            <a:off x="4572054" y="1708414"/>
            <a:ext cx="4580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rgbClr val="FF7876"/>
                </a:solidFill>
              </a:rPr>
              <a:t>송신자</a:t>
            </a:r>
            <a:r>
              <a:rPr lang="en-US" altLang="ko-KR" sz="1000">
                <a:solidFill>
                  <a:srgbClr val="FF7876"/>
                </a:solidFill>
              </a:rPr>
              <a:t>		     </a:t>
            </a:r>
            <a:r>
              <a:rPr lang="ko-KR" altLang="en-US" sz="1000">
                <a:solidFill>
                  <a:srgbClr val="FF7876"/>
                </a:solidFill>
              </a:rPr>
              <a:t>수신자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34B7DD2-9D85-4682-9D2E-CF2D5113C13C}"/>
              </a:ext>
            </a:extLst>
          </p:cNvPr>
          <p:cNvCxnSpPr>
            <a:cxnSpLocks/>
          </p:cNvCxnSpPr>
          <p:nvPr/>
        </p:nvCxnSpPr>
        <p:spPr>
          <a:xfrm>
            <a:off x="6922318" y="1954635"/>
            <a:ext cx="0" cy="4437776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466311-2815-4650-A54E-A79914CCF402}"/>
              </a:ext>
            </a:extLst>
          </p:cNvPr>
          <p:cNvCxnSpPr>
            <a:cxnSpLocks/>
          </p:cNvCxnSpPr>
          <p:nvPr/>
        </p:nvCxnSpPr>
        <p:spPr>
          <a:xfrm>
            <a:off x="4933430" y="2058027"/>
            <a:ext cx="1973506" cy="290890"/>
          </a:xfrm>
          <a:prstGeom prst="straightConnector1">
            <a:avLst/>
          </a:prstGeom>
          <a:ln>
            <a:solidFill>
              <a:srgbClr val="13AC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8D8238-1226-4863-984F-1D81CF052B33}"/>
              </a:ext>
            </a:extLst>
          </p:cNvPr>
          <p:cNvSpPr txBox="1"/>
          <p:nvPr/>
        </p:nvSpPr>
        <p:spPr>
          <a:xfrm>
            <a:off x="2499927" y="1934916"/>
            <a:ext cx="23656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/>
              <a:t>pkt0</a:t>
            </a:r>
            <a:r>
              <a:rPr lang="ko-KR" altLang="en-US" sz="1000"/>
              <a:t> 전송</a:t>
            </a:r>
            <a:endParaRPr lang="en-US" altLang="ko-KR" sz="1000"/>
          </a:p>
          <a:p>
            <a:pPr algn="r"/>
            <a:endParaRPr lang="en-US" altLang="ko-KR" sz="1000"/>
          </a:p>
          <a:p>
            <a:pPr algn="r"/>
            <a:endParaRPr lang="en-US" altLang="ko-KR" sz="1000"/>
          </a:p>
          <a:p>
            <a:pPr algn="r"/>
            <a:r>
              <a:rPr lang="en-US" altLang="ko-KR" sz="1000"/>
              <a:t>ack0</a:t>
            </a:r>
            <a:r>
              <a:rPr lang="ko-KR" altLang="en-US" sz="1000"/>
              <a:t>을 수신해야하지만 </a:t>
            </a:r>
            <a:r>
              <a:rPr lang="en-US" altLang="ko-KR" sz="1000"/>
              <a:t>ack1</a:t>
            </a:r>
            <a:r>
              <a:rPr lang="ko-KR" altLang="en-US" sz="1000"/>
              <a:t>이 수신</a:t>
            </a:r>
            <a:endParaRPr lang="en-US" altLang="ko-KR" sz="1000"/>
          </a:p>
          <a:p>
            <a:pPr algn="r"/>
            <a:r>
              <a:rPr lang="en-US" altLang="ko-KR" sz="1000"/>
              <a:t>timeout</a:t>
            </a:r>
            <a:r>
              <a:rPr lang="ko-KR" altLang="en-US" sz="1000"/>
              <a:t> 진행</a:t>
            </a:r>
            <a:endParaRPr lang="en-US" altLang="ko-KR" sz="1000"/>
          </a:p>
          <a:p>
            <a:pPr algn="r"/>
            <a:r>
              <a:rPr lang="en-US" altLang="ko-KR" sz="1000"/>
              <a:t>pkt0</a:t>
            </a:r>
            <a:r>
              <a:rPr lang="ko-KR" altLang="en-US" sz="1000"/>
              <a:t>가 손상되었음을 확인</a:t>
            </a:r>
            <a:endParaRPr lang="en-US" altLang="ko-KR" sz="1000"/>
          </a:p>
          <a:p>
            <a:pPr algn="r"/>
            <a:r>
              <a:rPr lang="en-US" altLang="ko-KR" sz="1000"/>
              <a:t>pkt0 </a:t>
            </a:r>
            <a:r>
              <a:rPr lang="ko-KR" altLang="en-US" sz="1000"/>
              <a:t>재전송</a:t>
            </a:r>
            <a:endParaRPr lang="en-US" altLang="ko-KR" sz="1000"/>
          </a:p>
          <a:p>
            <a:pPr algn="r"/>
            <a:endParaRPr lang="en-US" altLang="ko-KR" sz="1000"/>
          </a:p>
          <a:p>
            <a:pPr algn="r"/>
            <a:r>
              <a:rPr lang="en-US" altLang="ko-KR" sz="1000"/>
              <a:t>ack0 </a:t>
            </a:r>
            <a:r>
              <a:rPr lang="ko-KR" altLang="en-US" sz="1000"/>
              <a:t>정상 수신</a:t>
            </a:r>
            <a:endParaRPr lang="en-US" altLang="ko-KR" sz="1000"/>
          </a:p>
          <a:p>
            <a:pPr algn="r"/>
            <a:r>
              <a:rPr lang="en-US" altLang="ko-KR" sz="1000"/>
              <a:t>pkt1 </a:t>
            </a:r>
            <a:r>
              <a:rPr lang="ko-KR" altLang="en-US" sz="1000"/>
              <a:t>전송</a:t>
            </a:r>
            <a:endParaRPr lang="en-US" altLang="ko-KR" sz="1000"/>
          </a:p>
          <a:p>
            <a:pPr algn="r"/>
            <a:endParaRPr lang="en-US" altLang="ko-KR" sz="1000"/>
          </a:p>
          <a:p>
            <a:pPr algn="r"/>
            <a:endParaRPr lang="en-US" altLang="ko-KR" sz="1000"/>
          </a:p>
          <a:p>
            <a:pPr algn="r"/>
            <a:endParaRPr lang="en-US" altLang="ko-KR" sz="1000"/>
          </a:p>
          <a:p>
            <a:pPr algn="r"/>
            <a:r>
              <a:rPr lang="en-US" altLang="ko-KR" sz="1000"/>
              <a:t>ack1 </a:t>
            </a:r>
            <a:r>
              <a:rPr lang="ko-KR" altLang="en-US" sz="1000"/>
              <a:t>정상수신</a:t>
            </a:r>
            <a:endParaRPr lang="en-US" altLang="ko-KR" sz="1000"/>
          </a:p>
          <a:p>
            <a:pPr algn="r"/>
            <a:r>
              <a:rPr lang="en-US" altLang="ko-KR" sz="1000"/>
              <a:t>pkt0 </a:t>
            </a:r>
            <a:r>
              <a:rPr lang="ko-KR" altLang="en-US" sz="1000"/>
              <a:t>전송</a:t>
            </a:r>
            <a:endParaRPr lang="en-US" altLang="ko-KR" sz="1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E05EBC-72BE-460B-8C8E-A4ACC9FEF2F8}"/>
              </a:ext>
            </a:extLst>
          </p:cNvPr>
          <p:cNvSpPr txBox="1"/>
          <p:nvPr/>
        </p:nvSpPr>
        <p:spPr>
          <a:xfrm>
            <a:off x="6930031" y="1957358"/>
            <a:ext cx="31367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/>
          </a:p>
          <a:p>
            <a:r>
              <a:rPr lang="en-US" altLang="ko-KR" sz="1000"/>
              <a:t>pkt0</a:t>
            </a:r>
            <a:r>
              <a:rPr lang="ko-KR" altLang="en-US" sz="1000"/>
              <a:t>을 수신하지만 손상된 데이터임</a:t>
            </a:r>
            <a:endParaRPr lang="en-US" altLang="ko-KR" sz="1000"/>
          </a:p>
          <a:p>
            <a:r>
              <a:rPr lang="en-US" altLang="ko-KR" sz="1000"/>
              <a:t>ack1</a:t>
            </a:r>
            <a:r>
              <a:rPr lang="ko-KR" altLang="en-US" sz="1000"/>
              <a:t>을 보내</a:t>
            </a:r>
            <a:r>
              <a:rPr lang="en-US" altLang="ko-KR" sz="1000"/>
              <a:t> </a:t>
            </a:r>
            <a:r>
              <a:rPr lang="ko-KR" altLang="en-US" sz="1000"/>
              <a:t>데이터에 손상되었다고 알림</a:t>
            </a:r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r>
              <a:rPr lang="en-US" altLang="ko-KR" sz="1000"/>
              <a:t>pkt0</a:t>
            </a:r>
            <a:r>
              <a:rPr lang="ko-KR" altLang="en-US" sz="1000"/>
              <a:t> 정상수신</a:t>
            </a:r>
            <a:endParaRPr lang="en-US" altLang="ko-KR" sz="1000"/>
          </a:p>
          <a:p>
            <a:r>
              <a:rPr lang="en-US" altLang="ko-KR" sz="1000"/>
              <a:t>ack0 </a:t>
            </a:r>
            <a:r>
              <a:rPr lang="ko-KR" altLang="en-US" sz="1000"/>
              <a:t>전송</a:t>
            </a:r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r>
              <a:rPr lang="en-US" altLang="ko-KR" sz="1000"/>
              <a:t>pkt1</a:t>
            </a:r>
            <a:r>
              <a:rPr lang="ko-KR" altLang="en-US" sz="1000"/>
              <a:t> 정상수신</a:t>
            </a:r>
            <a:endParaRPr lang="en-US" altLang="ko-KR" sz="1000"/>
          </a:p>
          <a:p>
            <a:r>
              <a:rPr lang="en-US" altLang="ko-KR" sz="1000"/>
              <a:t>ack1 </a:t>
            </a:r>
            <a:r>
              <a:rPr lang="ko-KR" altLang="en-US" sz="1000"/>
              <a:t>전송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110E905-B333-4512-AC61-5C19EA0D7B65}"/>
              </a:ext>
            </a:extLst>
          </p:cNvPr>
          <p:cNvCxnSpPr>
            <a:cxnSpLocks/>
          </p:cNvCxnSpPr>
          <p:nvPr/>
        </p:nvCxnSpPr>
        <p:spPr>
          <a:xfrm flipH="1">
            <a:off x="4933430" y="2387982"/>
            <a:ext cx="1928792" cy="290890"/>
          </a:xfrm>
          <a:prstGeom prst="straightConnector1">
            <a:avLst/>
          </a:prstGeom>
          <a:ln>
            <a:solidFill>
              <a:srgbClr val="13AC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F552F8-3EB5-430B-A14C-E159E5436C4C}"/>
              </a:ext>
            </a:extLst>
          </p:cNvPr>
          <p:cNvCxnSpPr>
            <a:cxnSpLocks/>
          </p:cNvCxnSpPr>
          <p:nvPr/>
        </p:nvCxnSpPr>
        <p:spPr>
          <a:xfrm>
            <a:off x="4933430" y="2743200"/>
            <a:ext cx="1928791" cy="222839"/>
          </a:xfrm>
          <a:prstGeom prst="straightConnector1">
            <a:avLst/>
          </a:prstGeom>
          <a:ln>
            <a:solidFill>
              <a:srgbClr val="13AC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59634C4-8F3E-4967-A35C-0BF927BD24B2}"/>
              </a:ext>
            </a:extLst>
          </p:cNvPr>
          <p:cNvCxnSpPr>
            <a:cxnSpLocks/>
          </p:cNvCxnSpPr>
          <p:nvPr/>
        </p:nvCxnSpPr>
        <p:spPr>
          <a:xfrm flipH="1">
            <a:off x="4933430" y="3047654"/>
            <a:ext cx="1912013" cy="253693"/>
          </a:xfrm>
          <a:prstGeom prst="straightConnector1">
            <a:avLst/>
          </a:prstGeom>
          <a:ln>
            <a:solidFill>
              <a:srgbClr val="13AC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A35D766-75C0-461E-8BFE-15133FB3AEBC}"/>
              </a:ext>
            </a:extLst>
          </p:cNvPr>
          <p:cNvCxnSpPr>
            <a:cxnSpLocks/>
          </p:cNvCxnSpPr>
          <p:nvPr/>
        </p:nvCxnSpPr>
        <p:spPr>
          <a:xfrm>
            <a:off x="4941818" y="3382962"/>
            <a:ext cx="1870056" cy="308194"/>
          </a:xfrm>
          <a:prstGeom prst="straightConnector1">
            <a:avLst/>
          </a:prstGeom>
          <a:ln>
            <a:solidFill>
              <a:srgbClr val="13AC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EEF81E8-762E-4E60-A7CC-D15470F2963A}"/>
              </a:ext>
            </a:extLst>
          </p:cNvPr>
          <p:cNvCxnSpPr>
            <a:cxnSpLocks/>
          </p:cNvCxnSpPr>
          <p:nvPr/>
        </p:nvCxnSpPr>
        <p:spPr>
          <a:xfrm flipH="1">
            <a:off x="4925714" y="3781318"/>
            <a:ext cx="1886160" cy="273151"/>
          </a:xfrm>
          <a:prstGeom prst="straightConnector1">
            <a:avLst/>
          </a:prstGeom>
          <a:ln>
            <a:solidFill>
              <a:srgbClr val="13AC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1906949-7BDD-4FE1-8128-42894857BAE6}"/>
              </a:ext>
            </a:extLst>
          </p:cNvPr>
          <p:cNvCxnSpPr>
            <a:cxnSpLocks/>
          </p:cNvCxnSpPr>
          <p:nvPr/>
        </p:nvCxnSpPr>
        <p:spPr>
          <a:xfrm>
            <a:off x="4925714" y="4111273"/>
            <a:ext cx="862690" cy="287167"/>
          </a:xfrm>
          <a:prstGeom prst="straightConnector1">
            <a:avLst/>
          </a:prstGeom>
          <a:ln>
            <a:solidFill>
              <a:srgbClr val="13AC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ABBF22C4-8158-4909-A690-6CD4957A9A23}"/>
              </a:ext>
            </a:extLst>
          </p:cNvPr>
          <p:cNvSpPr/>
          <p:nvPr/>
        </p:nvSpPr>
        <p:spPr>
          <a:xfrm>
            <a:off x="5813600" y="4566627"/>
            <a:ext cx="75826" cy="55707"/>
          </a:xfrm>
          <a:prstGeom prst="ellipse">
            <a:avLst/>
          </a:prstGeom>
          <a:solidFill>
            <a:srgbClr val="13ACEF"/>
          </a:solidFill>
          <a:ln>
            <a:solidFill>
              <a:srgbClr val="13A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A9B06F8-BE73-4E74-8ECA-9FACADDEEC76}"/>
              </a:ext>
            </a:extLst>
          </p:cNvPr>
          <p:cNvSpPr/>
          <p:nvPr/>
        </p:nvSpPr>
        <p:spPr>
          <a:xfrm>
            <a:off x="5813600" y="4764868"/>
            <a:ext cx="75826" cy="55707"/>
          </a:xfrm>
          <a:prstGeom prst="ellipse">
            <a:avLst/>
          </a:prstGeom>
          <a:solidFill>
            <a:srgbClr val="13ACEF"/>
          </a:solidFill>
          <a:ln>
            <a:solidFill>
              <a:srgbClr val="13A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8E4F5FD-3B9F-4E8F-A5DB-03B1CB8C9671}"/>
              </a:ext>
            </a:extLst>
          </p:cNvPr>
          <p:cNvSpPr/>
          <p:nvPr/>
        </p:nvSpPr>
        <p:spPr>
          <a:xfrm>
            <a:off x="5813600" y="4963109"/>
            <a:ext cx="75826" cy="55707"/>
          </a:xfrm>
          <a:prstGeom prst="ellipse">
            <a:avLst/>
          </a:prstGeom>
          <a:solidFill>
            <a:srgbClr val="13ACEF"/>
          </a:solidFill>
          <a:ln>
            <a:solidFill>
              <a:srgbClr val="13A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번개 59">
            <a:extLst>
              <a:ext uri="{FF2B5EF4-FFF2-40B4-BE49-F238E27FC236}">
                <a16:creationId xmlns:a16="http://schemas.microsoft.com/office/drawing/2014/main" id="{37A03ABB-EB2F-4987-AD4C-CDFC6FE5D73B}"/>
              </a:ext>
            </a:extLst>
          </p:cNvPr>
          <p:cNvSpPr/>
          <p:nvPr/>
        </p:nvSpPr>
        <p:spPr>
          <a:xfrm flipH="1">
            <a:off x="5731838" y="2027017"/>
            <a:ext cx="315175" cy="27935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559251-0013-4C33-9CBF-C9E1B77CD418}"/>
              </a:ext>
            </a:extLst>
          </p:cNvPr>
          <p:cNvSpPr txBox="1"/>
          <p:nvPr/>
        </p:nvSpPr>
        <p:spPr>
          <a:xfrm>
            <a:off x="5593722" y="1837680"/>
            <a:ext cx="6529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pkt0(</a:t>
            </a:r>
            <a:r>
              <a:rPr lang="ko-KR" altLang="en-US" sz="800"/>
              <a:t>손상</a:t>
            </a:r>
            <a:r>
              <a:rPr lang="en-US" altLang="ko-KR" sz="800"/>
              <a:t>)</a:t>
            </a:r>
            <a:endParaRPr lang="ko-KR" altLang="en-US" sz="8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7870CB-EBBC-4E08-842C-CC4DDC40B0AE}"/>
              </a:ext>
            </a:extLst>
          </p:cNvPr>
          <p:cNvSpPr txBox="1"/>
          <p:nvPr/>
        </p:nvSpPr>
        <p:spPr>
          <a:xfrm>
            <a:off x="5584972" y="2366600"/>
            <a:ext cx="6529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ack1</a:t>
            </a:r>
            <a:endParaRPr lang="ko-KR" altLang="en-US" sz="8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7CC2EE-8B38-4F81-A40B-796D300FEDEF}"/>
              </a:ext>
            </a:extLst>
          </p:cNvPr>
          <p:cNvSpPr txBox="1"/>
          <p:nvPr/>
        </p:nvSpPr>
        <p:spPr>
          <a:xfrm>
            <a:off x="5584971" y="2671275"/>
            <a:ext cx="6529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pk0</a:t>
            </a:r>
            <a:endParaRPr lang="ko-KR" altLang="en-US" sz="8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99963B-2BB5-4FA7-83F7-3649CF9817D3}"/>
              </a:ext>
            </a:extLst>
          </p:cNvPr>
          <p:cNvSpPr txBox="1"/>
          <p:nvPr/>
        </p:nvSpPr>
        <p:spPr>
          <a:xfrm>
            <a:off x="5593722" y="3006583"/>
            <a:ext cx="6529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ack0</a:t>
            </a:r>
            <a:endParaRPr lang="ko-KR" altLang="en-US" sz="8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65BD113-811E-4FE1-9CA8-65096E47AA8C}"/>
              </a:ext>
            </a:extLst>
          </p:cNvPr>
          <p:cNvSpPr txBox="1"/>
          <p:nvPr/>
        </p:nvSpPr>
        <p:spPr>
          <a:xfrm>
            <a:off x="5600724" y="3368022"/>
            <a:ext cx="6529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pkt1</a:t>
            </a:r>
            <a:endParaRPr lang="ko-KR" altLang="en-US" sz="8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5E4C9BB-6022-4B62-A9FD-F692443C3CE3}"/>
              </a:ext>
            </a:extLst>
          </p:cNvPr>
          <p:cNvSpPr txBox="1"/>
          <p:nvPr/>
        </p:nvSpPr>
        <p:spPr>
          <a:xfrm>
            <a:off x="5602662" y="3747472"/>
            <a:ext cx="6529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ack1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57298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P9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rdt 3.0</a:t>
            </a:r>
            <a:r>
              <a:rPr lang="ko-KR" altLang="en-US" sz="1100" i="1">
                <a:solidFill>
                  <a:srgbClr val="FF7876"/>
                </a:solidFill>
              </a:rPr>
              <a:t>에서 송신된 데이터 패킷이 오류 발생한 경우와 수신 측에서 보낸 확인 응답이 오류 발생한 경우 각각에 대한 타이밍 다이어그램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0B5084-A1E0-4521-83DF-5ADEEAED9A2F}"/>
              </a:ext>
            </a:extLst>
          </p:cNvPr>
          <p:cNvSpPr txBox="1"/>
          <p:nvPr/>
        </p:nvSpPr>
        <p:spPr>
          <a:xfrm>
            <a:off x="843148" y="1293976"/>
            <a:ext cx="459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7876"/>
                </a:solidFill>
              </a:rPr>
              <a:t>2. </a:t>
            </a:r>
            <a:r>
              <a:rPr lang="ko-KR" altLang="en-US">
                <a:solidFill>
                  <a:srgbClr val="FF7876"/>
                </a:solidFill>
              </a:rPr>
              <a:t>수신측에서 보낸 확인 응답 오류 </a:t>
            </a:r>
            <a:r>
              <a:rPr lang="en-US" altLang="ko-KR">
                <a:solidFill>
                  <a:srgbClr val="FF7876"/>
                </a:solidFill>
              </a:rPr>
              <a:t>- </a:t>
            </a:r>
            <a:r>
              <a:rPr lang="ko-KR" altLang="en-US">
                <a:solidFill>
                  <a:srgbClr val="FF7876"/>
                </a:solidFill>
              </a:rPr>
              <a:t>분석</a:t>
            </a:r>
          </a:p>
        </p:txBody>
      </p:sp>
      <p:pic>
        <p:nvPicPr>
          <p:cNvPr id="15" name="Picture 2" descr="신뢰적인 데이터 전송 - RDT 1.0/2.0/3.0">
            <a:extLst>
              <a:ext uri="{FF2B5EF4-FFF2-40B4-BE49-F238E27FC236}">
                <a16:creationId xmlns:a16="http://schemas.microsoft.com/office/drawing/2014/main" id="{DBB1B1EE-3322-42FB-8688-10354ACEB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45" y="1855660"/>
            <a:ext cx="7642370" cy="483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827A3778-B332-496E-9D88-B4675C16B49E}"/>
              </a:ext>
            </a:extLst>
          </p:cNvPr>
          <p:cNvSpPr/>
          <p:nvPr/>
        </p:nvSpPr>
        <p:spPr>
          <a:xfrm>
            <a:off x="5534290" y="2245523"/>
            <a:ext cx="1526916" cy="855677"/>
          </a:xfrm>
          <a:prstGeom prst="ellipse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23923E2-26D5-43C8-B904-2787696F724D}"/>
              </a:ext>
            </a:extLst>
          </p:cNvPr>
          <p:cNvSpPr/>
          <p:nvPr/>
        </p:nvSpPr>
        <p:spPr>
          <a:xfrm>
            <a:off x="5914239" y="3113536"/>
            <a:ext cx="1224822" cy="630928"/>
          </a:xfrm>
          <a:prstGeom prst="ellipse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C51A0D7-0376-4FD7-9806-EBB649A8731A}"/>
              </a:ext>
            </a:extLst>
          </p:cNvPr>
          <p:cNvCxnSpPr>
            <a:cxnSpLocks/>
          </p:cNvCxnSpPr>
          <p:nvPr/>
        </p:nvCxnSpPr>
        <p:spPr>
          <a:xfrm flipV="1">
            <a:off x="6830238" y="2120276"/>
            <a:ext cx="384294" cy="25272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B61EB6-8DBA-4FDB-B686-3112DC18E939}"/>
              </a:ext>
            </a:extLst>
          </p:cNvPr>
          <p:cNvCxnSpPr>
            <a:cxnSpLocks/>
          </p:cNvCxnSpPr>
          <p:nvPr/>
        </p:nvCxnSpPr>
        <p:spPr>
          <a:xfrm flipV="1">
            <a:off x="7118110" y="3353925"/>
            <a:ext cx="356481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347AFC-AFD9-4E20-AE18-A7C9666E3ED1}"/>
              </a:ext>
            </a:extLst>
          </p:cNvPr>
          <p:cNvSpPr txBox="1"/>
          <p:nvPr/>
        </p:nvSpPr>
        <p:spPr>
          <a:xfrm>
            <a:off x="7474591" y="3038866"/>
            <a:ext cx="459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이후 아무것도 실행하지 않고</a:t>
            </a:r>
            <a:r>
              <a:rPr lang="en-US" altLang="ko-KR" sz="1000"/>
              <a:t>(</a:t>
            </a:r>
            <a:r>
              <a:rPr lang="en-US" altLang="ko-KR" sz="1000">
                <a:solidFill>
                  <a:srgbClr val="FF7876"/>
                </a:solidFill>
              </a:rPr>
              <a:t>Λ(Null)</a:t>
            </a:r>
            <a:r>
              <a:rPr lang="en-US" altLang="ko-KR" sz="1000"/>
              <a:t>), </a:t>
            </a:r>
            <a:r>
              <a:rPr lang="en-US" altLang="ko-KR" sz="1000">
                <a:solidFill>
                  <a:srgbClr val="FF7876"/>
                </a:solidFill>
              </a:rPr>
              <a:t>timeout</a:t>
            </a:r>
            <a:r>
              <a:rPr lang="en-US" altLang="ko-KR" sz="1000"/>
              <a:t> </a:t>
            </a:r>
            <a:r>
              <a:rPr lang="ko-KR" altLang="en-US" sz="1000"/>
              <a:t>진행</a:t>
            </a:r>
            <a:endParaRPr lang="en-US" altLang="ko-KR" sz="1000"/>
          </a:p>
          <a:p>
            <a:r>
              <a:rPr lang="en-US" altLang="ko-KR" sz="1000">
                <a:solidFill>
                  <a:srgbClr val="FF7876"/>
                </a:solidFill>
              </a:rPr>
              <a:t>udt_send(sndpkt)</a:t>
            </a:r>
            <a:r>
              <a:rPr lang="ko-KR" altLang="en-US" sz="1000">
                <a:solidFill>
                  <a:srgbClr val="FF7876"/>
                </a:solidFill>
              </a:rPr>
              <a:t> </a:t>
            </a:r>
            <a:r>
              <a:rPr lang="en-US" altLang="ko-KR" sz="1000">
                <a:solidFill>
                  <a:srgbClr val="FF7876"/>
                </a:solidFill>
              </a:rPr>
              <a:t>- </a:t>
            </a:r>
            <a:r>
              <a:rPr lang="ko-KR" altLang="en-US" sz="1000">
                <a:solidFill>
                  <a:srgbClr val="FF7876"/>
                </a:solidFill>
              </a:rPr>
              <a:t>만들어진 패킷을 재전송</a:t>
            </a:r>
            <a:endParaRPr lang="en-US" altLang="ko-KR" sz="1000">
              <a:solidFill>
                <a:srgbClr val="FF7876"/>
              </a:solidFill>
            </a:endParaRPr>
          </a:p>
          <a:p>
            <a:r>
              <a:rPr lang="en-US" altLang="ko-KR" sz="1000">
                <a:solidFill>
                  <a:srgbClr val="FF7876"/>
                </a:solidFill>
              </a:rPr>
              <a:t>start_timer</a:t>
            </a:r>
            <a:r>
              <a:rPr lang="ko-KR" altLang="en-US" sz="1000">
                <a:solidFill>
                  <a:srgbClr val="FF7876"/>
                </a:solidFill>
              </a:rPr>
              <a:t> </a:t>
            </a:r>
            <a:r>
              <a:rPr lang="en-US" altLang="ko-KR" sz="1000">
                <a:solidFill>
                  <a:srgbClr val="FF7876"/>
                </a:solidFill>
              </a:rPr>
              <a:t>– </a:t>
            </a:r>
            <a:r>
              <a:rPr lang="ko-KR" altLang="en-US" sz="1000">
                <a:solidFill>
                  <a:srgbClr val="FF7876"/>
                </a:solidFill>
              </a:rPr>
              <a:t>경과시간 재측정</a:t>
            </a:r>
            <a:endParaRPr lang="en-US" altLang="ko-KR" sz="1000">
              <a:solidFill>
                <a:srgbClr val="FF7876"/>
              </a:solidFill>
            </a:endParaRPr>
          </a:p>
          <a:p>
            <a:r>
              <a:rPr lang="ko-KR" altLang="en-US" sz="1000"/>
              <a:t>을 실행하여 데이터를 재 전송함</a:t>
            </a:r>
            <a:endParaRPr lang="en-US" altLang="ko-KR" sz="1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7226C-D5EA-4FC7-8221-743B6BE75A18}"/>
              </a:ext>
            </a:extLst>
          </p:cNvPr>
          <p:cNvSpPr txBox="1"/>
          <p:nvPr/>
        </p:nvSpPr>
        <p:spPr>
          <a:xfrm>
            <a:off x="7213441" y="1650436"/>
            <a:ext cx="459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수신측에서 보낸 확인 응답이 오류인 경우</a:t>
            </a:r>
            <a:endParaRPr lang="en-US" altLang="ko-KR" sz="1000"/>
          </a:p>
          <a:p>
            <a:r>
              <a:rPr lang="en-US" altLang="ko-KR" sz="1000">
                <a:solidFill>
                  <a:srgbClr val="FF7876"/>
                </a:solidFill>
              </a:rPr>
              <a:t>rdt_rcv(rcvpkt) – </a:t>
            </a:r>
            <a:r>
              <a:rPr lang="ko-KR" altLang="en-US" sz="1000">
                <a:solidFill>
                  <a:srgbClr val="FF7876"/>
                </a:solidFill>
              </a:rPr>
              <a:t>응답 데이터를 받았는지</a:t>
            </a:r>
            <a:endParaRPr lang="en-US" altLang="ko-KR" sz="1000"/>
          </a:p>
          <a:p>
            <a:r>
              <a:rPr lang="en-US" altLang="ko-KR" sz="1000">
                <a:solidFill>
                  <a:srgbClr val="FF7876"/>
                </a:solidFill>
              </a:rPr>
              <a:t>corrupt(rcvpkt) – </a:t>
            </a:r>
            <a:r>
              <a:rPr lang="ko-KR" altLang="en-US" sz="1000">
                <a:solidFill>
                  <a:srgbClr val="FF7876"/>
                </a:solidFill>
              </a:rPr>
              <a:t>수신자가 보낸 응답데이터에 오류가 났음을 알림</a:t>
            </a:r>
            <a:endParaRPr lang="en-US" altLang="ko-KR" sz="1000">
              <a:solidFill>
                <a:srgbClr val="FF7876"/>
              </a:solidFill>
            </a:endParaRPr>
          </a:p>
          <a:p>
            <a:r>
              <a:rPr lang="ko-KR" altLang="en-US" sz="1000"/>
              <a:t>에 부합하므로 </a:t>
            </a:r>
            <a:r>
              <a:rPr lang="en-US" altLang="ko-KR" sz="1000">
                <a:solidFill>
                  <a:srgbClr val="FF7876"/>
                </a:solidFill>
              </a:rPr>
              <a:t>Λ(Null)</a:t>
            </a:r>
            <a:r>
              <a:rPr lang="ko-KR" altLang="en-US" sz="1000">
                <a:solidFill>
                  <a:srgbClr val="FF7876"/>
                </a:solidFill>
              </a:rPr>
              <a:t>을 실행</a:t>
            </a:r>
            <a:endParaRPr lang="en-US" altLang="ko-KR" sz="1000">
              <a:solidFill>
                <a:srgbClr val="FF78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42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P9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rdt 3.0</a:t>
            </a:r>
            <a:r>
              <a:rPr lang="ko-KR" altLang="en-US" sz="1100" i="1">
                <a:solidFill>
                  <a:srgbClr val="FF7876"/>
                </a:solidFill>
              </a:rPr>
              <a:t>에서 송신된 데이터 패킷이 오류 발생한 경우와 수신 측에서 보낸 확인 응답이 오류 발생한 경우 각각에 대한 타이밍 다이어그램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0B5084-A1E0-4521-83DF-5ADEEAED9A2F}"/>
              </a:ext>
            </a:extLst>
          </p:cNvPr>
          <p:cNvSpPr txBox="1"/>
          <p:nvPr/>
        </p:nvSpPr>
        <p:spPr>
          <a:xfrm>
            <a:off x="843147" y="1293976"/>
            <a:ext cx="474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7876"/>
                </a:solidFill>
              </a:rPr>
              <a:t>2. </a:t>
            </a:r>
            <a:r>
              <a:rPr lang="ko-KR" altLang="en-US">
                <a:solidFill>
                  <a:srgbClr val="FF7876"/>
                </a:solidFill>
              </a:rPr>
              <a:t>수신측에서 보낸 확인 응답 오류 </a:t>
            </a:r>
            <a:r>
              <a:rPr lang="en-US" altLang="ko-KR">
                <a:solidFill>
                  <a:srgbClr val="FF7876"/>
                </a:solidFill>
              </a:rPr>
              <a:t>- </a:t>
            </a:r>
            <a:r>
              <a:rPr lang="ko-KR" altLang="en-US">
                <a:solidFill>
                  <a:srgbClr val="FF7876"/>
                </a:solidFill>
              </a:rPr>
              <a:t>표현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CC6316-5BA8-4FB1-9B5F-63EB0C0A33EB}"/>
              </a:ext>
            </a:extLst>
          </p:cNvPr>
          <p:cNvCxnSpPr>
            <a:cxnSpLocks/>
          </p:cNvCxnSpPr>
          <p:nvPr/>
        </p:nvCxnSpPr>
        <p:spPr>
          <a:xfrm>
            <a:off x="4865618" y="1954635"/>
            <a:ext cx="0" cy="4437776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0F1894-4711-4DFE-A149-092D08B54EDB}"/>
              </a:ext>
            </a:extLst>
          </p:cNvPr>
          <p:cNvSpPr txBox="1"/>
          <p:nvPr/>
        </p:nvSpPr>
        <p:spPr>
          <a:xfrm>
            <a:off x="4572054" y="1708414"/>
            <a:ext cx="4580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rgbClr val="FF7876"/>
                </a:solidFill>
              </a:rPr>
              <a:t>송신자</a:t>
            </a:r>
            <a:r>
              <a:rPr lang="en-US" altLang="ko-KR" sz="1000">
                <a:solidFill>
                  <a:srgbClr val="FF7876"/>
                </a:solidFill>
              </a:rPr>
              <a:t>		     </a:t>
            </a:r>
            <a:r>
              <a:rPr lang="ko-KR" altLang="en-US" sz="1000">
                <a:solidFill>
                  <a:srgbClr val="FF7876"/>
                </a:solidFill>
              </a:rPr>
              <a:t>수신자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34B7DD2-9D85-4682-9D2E-CF2D5113C13C}"/>
              </a:ext>
            </a:extLst>
          </p:cNvPr>
          <p:cNvCxnSpPr>
            <a:cxnSpLocks/>
          </p:cNvCxnSpPr>
          <p:nvPr/>
        </p:nvCxnSpPr>
        <p:spPr>
          <a:xfrm>
            <a:off x="6922318" y="1954635"/>
            <a:ext cx="0" cy="4437776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466311-2815-4650-A54E-A79914CCF402}"/>
              </a:ext>
            </a:extLst>
          </p:cNvPr>
          <p:cNvCxnSpPr>
            <a:cxnSpLocks/>
          </p:cNvCxnSpPr>
          <p:nvPr/>
        </p:nvCxnSpPr>
        <p:spPr>
          <a:xfrm>
            <a:off x="4933430" y="2058027"/>
            <a:ext cx="1973506" cy="290890"/>
          </a:xfrm>
          <a:prstGeom prst="straightConnector1">
            <a:avLst/>
          </a:prstGeom>
          <a:ln>
            <a:solidFill>
              <a:srgbClr val="13AC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8D8238-1226-4863-984F-1D81CF052B33}"/>
              </a:ext>
            </a:extLst>
          </p:cNvPr>
          <p:cNvSpPr txBox="1"/>
          <p:nvPr/>
        </p:nvSpPr>
        <p:spPr>
          <a:xfrm>
            <a:off x="2499927" y="1934916"/>
            <a:ext cx="23656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/>
              <a:t>pkt0</a:t>
            </a:r>
            <a:r>
              <a:rPr lang="ko-KR" altLang="en-US" sz="1000"/>
              <a:t> 전송</a:t>
            </a:r>
            <a:endParaRPr lang="en-US" altLang="ko-KR" sz="1000"/>
          </a:p>
          <a:p>
            <a:pPr algn="r"/>
            <a:endParaRPr lang="en-US" altLang="ko-KR" sz="1000"/>
          </a:p>
          <a:p>
            <a:pPr algn="r"/>
            <a:endParaRPr lang="en-US" altLang="ko-KR" sz="1000"/>
          </a:p>
          <a:p>
            <a:pPr algn="r"/>
            <a:r>
              <a:rPr lang="en-US" altLang="ko-KR" sz="1000"/>
              <a:t>ACK0</a:t>
            </a:r>
            <a:r>
              <a:rPr lang="ko-KR" altLang="en-US" sz="1000"/>
              <a:t>을 수신하지만 손상되었음</a:t>
            </a:r>
            <a:endParaRPr lang="en-US" altLang="ko-KR" sz="1000"/>
          </a:p>
          <a:p>
            <a:pPr algn="r"/>
            <a:r>
              <a:rPr lang="en-US" altLang="ko-KR" sz="1000"/>
              <a:t>timeout</a:t>
            </a:r>
            <a:r>
              <a:rPr lang="ko-KR" altLang="en-US" sz="1000"/>
              <a:t> 진행</a:t>
            </a:r>
            <a:endParaRPr lang="en-US" altLang="ko-KR" sz="1000"/>
          </a:p>
          <a:p>
            <a:pPr algn="r"/>
            <a:r>
              <a:rPr lang="en-US" altLang="ko-KR" sz="1000"/>
              <a:t>pkt0 </a:t>
            </a:r>
            <a:r>
              <a:rPr lang="ko-KR" altLang="en-US" sz="1000"/>
              <a:t>재전송</a:t>
            </a:r>
            <a:endParaRPr lang="en-US" altLang="ko-KR" sz="1000"/>
          </a:p>
          <a:p>
            <a:pPr algn="r"/>
            <a:endParaRPr lang="en-US" altLang="ko-KR" sz="1000"/>
          </a:p>
          <a:p>
            <a:pPr algn="r"/>
            <a:endParaRPr lang="en-US" altLang="ko-KR" sz="1000"/>
          </a:p>
          <a:p>
            <a:pPr algn="r"/>
            <a:r>
              <a:rPr lang="en-US" altLang="ko-KR" sz="1000"/>
              <a:t>ACK0 </a:t>
            </a:r>
            <a:r>
              <a:rPr lang="ko-KR" altLang="en-US" sz="1000"/>
              <a:t>정상 수신</a:t>
            </a:r>
            <a:endParaRPr lang="en-US" altLang="ko-KR" sz="1000"/>
          </a:p>
          <a:p>
            <a:pPr algn="r"/>
            <a:r>
              <a:rPr lang="en-US" altLang="ko-KR" sz="1000"/>
              <a:t>pkt1 </a:t>
            </a:r>
            <a:r>
              <a:rPr lang="ko-KR" altLang="en-US" sz="1000"/>
              <a:t>전송</a:t>
            </a:r>
            <a:endParaRPr lang="en-US" altLang="ko-KR" sz="1000"/>
          </a:p>
          <a:p>
            <a:pPr algn="r"/>
            <a:endParaRPr lang="en-US" altLang="ko-KR" sz="1000"/>
          </a:p>
          <a:p>
            <a:pPr algn="r"/>
            <a:endParaRPr lang="en-US" altLang="ko-KR" sz="1000"/>
          </a:p>
          <a:p>
            <a:pPr algn="r"/>
            <a:endParaRPr lang="en-US" altLang="ko-KR" sz="1000"/>
          </a:p>
          <a:p>
            <a:pPr algn="r"/>
            <a:r>
              <a:rPr lang="en-US" altLang="ko-KR" sz="1000"/>
              <a:t>ACK1 </a:t>
            </a:r>
            <a:r>
              <a:rPr lang="ko-KR" altLang="en-US" sz="1000"/>
              <a:t>정상수신</a:t>
            </a:r>
            <a:endParaRPr lang="en-US" altLang="ko-KR" sz="1000"/>
          </a:p>
          <a:p>
            <a:pPr algn="r"/>
            <a:r>
              <a:rPr lang="en-US" altLang="ko-KR" sz="1000"/>
              <a:t>pkt0 </a:t>
            </a:r>
            <a:r>
              <a:rPr lang="ko-KR" altLang="en-US" sz="1000"/>
              <a:t>전송</a:t>
            </a:r>
            <a:endParaRPr lang="en-US" altLang="ko-KR" sz="1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E05EBC-72BE-460B-8C8E-A4ACC9FEF2F8}"/>
              </a:ext>
            </a:extLst>
          </p:cNvPr>
          <p:cNvSpPr txBox="1"/>
          <p:nvPr/>
        </p:nvSpPr>
        <p:spPr>
          <a:xfrm>
            <a:off x="6930031" y="1957358"/>
            <a:ext cx="31367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/>
          </a:p>
          <a:p>
            <a:r>
              <a:rPr lang="en-US" altLang="ko-KR" sz="1000"/>
              <a:t>pkt0 </a:t>
            </a:r>
            <a:r>
              <a:rPr lang="ko-KR" altLang="en-US" sz="1000"/>
              <a:t>정상수신</a:t>
            </a:r>
            <a:endParaRPr lang="en-US" altLang="ko-KR" sz="1000"/>
          </a:p>
          <a:p>
            <a:r>
              <a:rPr lang="en-US" altLang="ko-KR" sz="1000"/>
              <a:t>ACK0 </a:t>
            </a:r>
            <a:r>
              <a:rPr lang="ko-KR" altLang="en-US" sz="1000"/>
              <a:t>전송</a:t>
            </a:r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r>
              <a:rPr lang="en-US" altLang="ko-KR" sz="1000"/>
              <a:t>pkt0</a:t>
            </a:r>
            <a:r>
              <a:rPr lang="ko-KR" altLang="en-US" sz="1000"/>
              <a:t> 정상수신</a:t>
            </a:r>
            <a:endParaRPr lang="en-US" altLang="ko-KR" sz="1000"/>
          </a:p>
          <a:p>
            <a:r>
              <a:rPr lang="en-US" altLang="ko-KR" sz="1000"/>
              <a:t>ACK0 </a:t>
            </a:r>
            <a:r>
              <a:rPr lang="ko-KR" altLang="en-US" sz="1000"/>
              <a:t>전송</a:t>
            </a:r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r>
              <a:rPr lang="en-US" altLang="ko-KR" sz="1000"/>
              <a:t>pkt1</a:t>
            </a:r>
            <a:r>
              <a:rPr lang="ko-KR" altLang="en-US" sz="1000"/>
              <a:t> 정상수신</a:t>
            </a:r>
            <a:endParaRPr lang="en-US" altLang="ko-KR" sz="1000"/>
          </a:p>
          <a:p>
            <a:r>
              <a:rPr lang="en-US" altLang="ko-KR" sz="1000"/>
              <a:t>ACK1 </a:t>
            </a:r>
            <a:r>
              <a:rPr lang="ko-KR" altLang="en-US" sz="1000"/>
              <a:t>전송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110E905-B333-4512-AC61-5C19EA0D7B65}"/>
              </a:ext>
            </a:extLst>
          </p:cNvPr>
          <p:cNvCxnSpPr>
            <a:cxnSpLocks/>
          </p:cNvCxnSpPr>
          <p:nvPr/>
        </p:nvCxnSpPr>
        <p:spPr>
          <a:xfrm flipH="1">
            <a:off x="4933430" y="2387982"/>
            <a:ext cx="1928792" cy="290890"/>
          </a:xfrm>
          <a:prstGeom prst="straightConnector1">
            <a:avLst/>
          </a:prstGeom>
          <a:ln>
            <a:solidFill>
              <a:srgbClr val="13AC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F552F8-3EB5-430B-A14C-E159E5436C4C}"/>
              </a:ext>
            </a:extLst>
          </p:cNvPr>
          <p:cNvCxnSpPr>
            <a:cxnSpLocks/>
          </p:cNvCxnSpPr>
          <p:nvPr/>
        </p:nvCxnSpPr>
        <p:spPr>
          <a:xfrm>
            <a:off x="4933430" y="2743200"/>
            <a:ext cx="1928791" cy="222839"/>
          </a:xfrm>
          <a:prstGeom prst="straightConnector1">
            <a:avLst/>
          </a:prstGeom>
          <a:ln>
            <a:solidFill>
              <a:srgbClr val="13AC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59634C4-8F3E-4967-A35C-0BF927BD24B2}"/>
              </a:ext>
            </a:extLst>
          </p:cNvPr>
          <p:cNvCxnSpPr>
            <a:cxnSpLocks/>
          </p:cNvCxnSpPr>
          <p:nvPr/>
        </p:nvCxnSpPr>
        <p:spPr>
          <a:xfrm flipH="1">
            <a:off x="4933430" y="3047654"/>
            <a:ext cx="1912013" cy="253693"/>
          </a:xfrm>
          <a:prstGeom prst="straightConnector1">
            <a:avLst/>
          </a:prstGeom>
          <a:ln>
            <a:solidFill>
              <a:srgbClr val="13AC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A35D766-75C0-461E-8BFE-15133FB3AEBC}"/>
              </a:ext>
            </a:extLst>
          </p:cNvPr>
          <p:cNvCxnSpPr>
            <a:cxnSpLocks/>
          </p:cNvCxnSpPr>
          <p:nvPr/>
        </p:nvCxnSpPr>
        <p:spPr>
          <a:xfrm>
            <a:off x="4941818" y="3382962"/>
            <a:ext cx="1870056" cy="308194"/>
          </a:xfrm>
          <a:prstGeom prst="straightConnector1">
            <a:avLst/>
          </a:prstGeom>
          <a:ln>
            <a:solidFill>
              <a:srgbClr val="13AC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EEF81E8-762E-4E60-A7CC-D15470F2963A}"/>
              </a:ext>
            </a:extLst>
          </p:cNvPr>
          <p:cNvCxnSpPr>
            <a:cxnSpLocks/>
          </p:cNvCxnSpPr>
          <p:nvPr/>
        </p:nvCxnSpPr>
        <p:spPr>
          <a:xfrm flipH="1">
            <a:off x="4925714" y="3781318"/>
            <a:ext cx="1886160" cy="273151"/>
          </a:xfrm>
          <a:prstGeom prst="straightConnector1">
            <a:avLst/>
          </a:prstGeom>
          <a:ln>
            <a:solidFill>
              <a:srgbClr val="13AC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1906949-7BDD-4FE1-8128-42894857BAE6}"/>
              </a:ext>
            </a:extLst>
          </p:cNvPr>
          <p:cNvCxnSpPr>
            <a:cxnSpLocks/>
          </p:cNvCxnSpPr>
          <p:nvPr/>
        </p:nvCxnSpPr>
        <p:spPr>
          <a:xfrm>
            <a:off x="4925714" y="4111273"/>
            <a:ext cx="862690" cy="287167"/>
          </a:xfrm>
          <a:prstGeom prst="straightConnector1">
            <a:avLst/>
          </a:prstGeom>
          <a:ln>
            <a:solidFill>
              <a:srgbClr val="13AC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ABBF22C4-8158-4909-A690-6CD4957A9A23}"/>
              </a:ext>
            </a:extLst>
          </p:cNvPr>
          <p:cNvSpPr/>
          <p:nvPr/>
        </p:nvSpPr>
        <p:spPr>
          <a:xfrm>
            <a:off x="5813600" y="4566627"/>
            <a:ext cx="75826" cy="55707"/>
          </a:xfrm>
          <a:prstGeom prst="ellipse">
            <a:avLst/>
          </a:prstGeom>
          <a:solidFill>
            <a:srgbClr val="13ACEF"/>
          </a:solidFill>
          <a:ln>
            <a:solidFill>
              <a:srgbClr val="13A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A9B06F8-BE73-4E74-8ECA-9FACADDEEC76}"/>
              </a:ext>
            </a:extLst>
          </p:cNvPr>
          <p:cNvSpPr/>
          <p:nvPr/>
        </p:nvSpPr>
        <p:spPr>
          <a:xfrm>
            <a:off x="5813600" y="4764868"/>
            <a:ext cx="75826" cy="55707"/>
          </a:xfrm>
          <a:prstGeom prst="ellipse">
            <a:avLst/>
          </a:prstGeom>
          <a:solidFill>
            <a:srgbClr val="13ACEF"/>
          </a:solidFill>
          <a:ln>
            <a:solidFill>
              <a:srgbClr val="13A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8E4F5FD-3B9F-4E8F-A5DB-03B1CB8C9671}"/>
              </a:ext>
            </a:extLst>
          </p:cNvPr>
          <p:cNvSpPr/>
          <p:nvPr/>
        </p:nvSpPr>
        <p:spPr>
          <a:xfrm>
            <a:off x="5813600" y="4963109"/>
            <a:ext cx="75826" cy="55707"/>
          </a:xfrm>
          <a:prstGeom prst="ellipse">
            <a:avLst/>
          </a:prstGeom>
          <a:solidFill>
            <a:srgbClr val="13ACEF"/>
          </a:solidFill>
          <a:ln>
            <a:solidFill>
              <a:srgbClr val="13A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번개 59">
            <a:extLst>
              <a:ext uri="{FF2B5EF4-FFF2-40B4-BE49-F238E27FC236}">
                <a16:creationId xmlns:a16="http://schemas.microsoft.com/office/drawing/2014/main" id="{37A03ABB-EB2F-4987-AD4C-CDFC6FE5D73B}"/>
              </a:ext>
            </a:extLst>
          </p:cNvPr>
          <p:cNvSpPr/>
          <p:nvPr/>
        </p:nvSpPr>
        <p:spPr>
          <a:xfrm flipH="1">
            <a:off x="5762593" y="2397175"/>
            <a:ext cx="315175" cy="27935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559251-0013-4C33-9CBF-C9E1B77CD418}"/>
              </a:ext>
            </a:extLst>
          </p:cNvPr>
          <p:cNvSpPr txBox="1"/>
          <p:nvPr/>
        </p:nvSpPr>
        <p:spPr>
          <a:xfrm>
            <a:off x="5593722" y="1970352"/>
            <a:ext cx="6529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pkt0</a:t>
            </a:r>
            <a:endParaRPr lang="ko-KR" altLang="en-US" sz="8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7870CB-EBBC-4E08-842C-CC4DDC40B0AE}"/>
              </a:ext>
            </a:extLst>
          </p:cNvPr>
          <p:cNvSpPr txBox="1"/>
          <p:nvPr/>
        </p:nvSpPr>
        <p:spPr>
          <a:xfrm>
            <a:off x="5600724" y="2242112"/>
            <a:ext cx="7231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ACK0(</a:t>
            </a:r>
            <a:r>
              <a:rPr lang="ko-KR" altLang="en-US" sz="800"/>
              <a:t>손상</a:t>
            </a:r>
            <a:r>
              <a:rPr lang="en-US" altLang="ko-KR" sz="800"/>
              <a:t>)</a:t>
            </a:r>
            <a:endParaRPr lang="ko-KR" altLang="en-US" sz="8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7CC2EE-8B38-4F81-A40B-796D300FEDEF}"/>
              </a:ext>
            </a:extLst>
          </p:cNvPr>
          <p:cNvSpPr txBox="1"/>
          <p:nvPr/>
        </p:nvSpPr>
        <p:spPr>
          <a:xfrm>
            <a:off x="5584971" y="2671275"/>
            <a:ext cx="6529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pk0</a:t>
            </a:r>
            <a:endParaRPr lang="ko-KR" altLang="en-US" sz="8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99963B-2BB5-4FA7-83F7-3649CF9817D3}"/>
              </a:ext>
            </a:extLst>
          </p:cNvPr>
          <p:cNvSpPr txBox="1"/>
          <p:nvPr/>
        </p:nvSpPr>
        <p:spPr>
          <a:xfrm>
            <a:off x="5593722" y="3006583"/>
            <a:ext cx="6529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ACK0</a:t>
            </a:r>
            <a:endParaRPr lang="ko-KR" altLang="en-US" sz="8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65BD113-811E-4FE1-9CA8-65096E47AA8C}"/>
              </a:ext>
            </a:extLst>
          </p:cNvPr>
          <p:cNvSpPr txBox="1"/>
          <p:nvPr/>
        </p:nvSpPr>
        <p:spPr>
          <a:xfrm>
            <a:off x="5600724" y="3368022"/>
            <a:ext cx="6529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pk1</a:t>
            </a:r>
            <a:endParaRPr lang="ko-KR" altLang="en-US" sz="8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5E4C9BB-6022-4B62-A9FD-F692443C3CE3}"/>
              </a:ext>
            </a:extLst>
          </p:cNvPr>
          <p:cNvSpPr txBox="1"/>
          <p:nvPr/>
        </p:nvSpPr>
        <p:spPr>
          <a:xfrm>
            <a:off x="5602662" y="3747472"/>
            <a:ext cx="6529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ACK1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85661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418</Words>
  <Application>Microsoft Office PowerPoint</Application>
  <PresentationFormat>와이드스크린</PresentationFormat>
  <Paragraphs>107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희령</cp:lastModifiedBy>
  <cp:revision>210</cp:revision>
  <dcterms:created xsi:type="dcterms:W3CDTF">2020-09-01T02:41:10Z</dcterms:created>
  <dcterms:modified xsi:type="dcterms:W3CDTF">2020-09-30T02:22:01Z</dcterms:modified>
</cp:coreProperties>
</file>