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P31, P27, TCP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GBN, SR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3383CB30-24D9-45DB-8A92-0A1C27E2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0" y="1663308"/>
            <a:ext cx="9144219" cy="498617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P31. 5</a:t>
            </a:r>
            <a:r>
              <a:rPr lang="ko-KR" altLang="en-US" sz="1100" i="1">
                <a:solidFill>
                  <a:srgbClr val="FF7876"/>
                </a:solidFill>
              </a:rPr>
              <a:t>개의 측정된 </a:t>
            </a:r>
            <a:r>
              <a:rPr lang="en-US" altLang="ko-KR" sz="1100" i="1">
                <a:solidFill>
                  <a:srgbClr val="FF7876"/>
                </a:solidFill>
              </a:rPr>
              <a:t>SampleRTT </a:t>
            </a:r>
            <a:r>
              <a:rPr lang="ko-KR" altLang="en-US" sz="1100" i="1">
                <a:solidFill>
                  <a:srgbClr val="FF7876"/>
                </a:solidFill>
              </a:rPr>
              <a:t>값에 대해 </a:t>
            </a:r>
            <a:r>
              <a:rPr lang="en-US" altLang="ko-KR" sz="1100" i="1">
                <a:solidFill>
                  <a:srgbClr val="FF7876"/>
                </a:solidFill>
              </a:rPr>
              <a:t>DevRTT, EstimatedRTT, TimeoutInterval </a:t>
            </a:r>
            <a:r>
              <a:rPr lang="ko-KR" altLang="en-US" sz="1100" i="1">
                <a:solidFill>
                  <a:srgbClr val="FF7876"/>
                </a:solidFill>
              </a:rPr>
              <a:t>계산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293976"/>
            <a:ext cx="44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7876"/>
                </a:solidFill>
              </a:rPr>
              <a:t>코드 </a:t>
            </a:r>
            <a:r>
              <a:rPr lang="en-US" altLang="ko-KR">
                <a:solidFill>
                  <a:srgbClr val="FF7876"/>
                </a:solidFill>
              </a:rPr>
              <a:t>(</a:t>
            </a:r>
            <a:r>
              <a:rPr lang="ko-KR" altLang="en-US">
                <a:solidFill>
                  <a:srgbClr val="FF7876"/>
                </a:solidFill>
              </a:rPr>
              <a:t>파이썬</a:t>
            </a:r>
            <a:r>
              <a:rPr lang="en-US" altLang="ko-KR">
                <a:solidFill>
                  <a:srgbClr val="FF7876"/>
                </a:solidFill>
              </a:rPr>
              <a:t>)</a:t>
            </a:r>
            <a:endParaRPr lang="ko-KR" altLang="en-US">
              <a:solidFill>
                <a:srgbClr val="FF7876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77825C-490A-4B98-9CDA-C921648CEDEF}"/>
              </a:ext>
            </a:extLst>
          </p:cNvPr>
          <p:cNvCxnSpPr/>
          <p:nvPr/>
        </p:nvCxnSpPr>
        <p:spPr>
          <a:xfrm>
            <a:off x="3697172" y="2168037"/>
            <a:ext cx="10066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3D1AC-43AB-4984-860B-3808E752C888}"/>
              </a:ext>
            </a:extLst>
          </p:cNvPr>
          <p:cNvSpPr/>
          <p:nvPr/>
        </p:nvSpPr>
        <p:spPr>
          <a:xfrm>
            <a:off x="4768112" y="2026072"/>
            <a:ext cx="1484852" cy="20004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bg1"/>
                </a:solidFill>
              </a:rPr>
              <a:t>SampleRTT </a:t>
            </a:r>
            <a:r>
              <a:rPr lang="ko-KR" altLang="en-US" sz="1000">
                <a:solidFill>
                  <a:schemeClr val="bg1"/>
                </a:solidFill>
              </a:rPr>
              <a:t>값</a:t>
            </a:r>
            <a:r>
              <a:rPr lang="en-US" altLang="ko-KR" sz="1000">
                <a:solidFill>
                  <a:schemeClr val="bg1"/>
                </a:solidFill>
              </a:rPr>
              <a:t>.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657E4E-667D-41AF-96C4-D61DFFE24DC1}"/>
              </a:ext>
            </a:extLst>
          </p:cNvPr>
          <p:cNvCxnSpPr/>
          <p:nvPr/>
        </p:nvCxnSpPr>
        <p:spPr>
          <a:xfrm>
            <a:off x="2434206" y="2386513"/>
            <a:ext cx="10066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E57678-10F8-46F4-A8BC-C10E94BAB7FD}"/>
              </a:ext>
            </a:extLst>
          </p:cNvPr>
          <p:cNvSpPr/>
          <p:nvPr/>
        </p:nvSpPr>
        <p:spPr>
          <a:xfrm>
            <a:off x="3505146" y="2281864"/>
            <a:ext cx="2104609" cy="20004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bg1"/>
                </a:solidFill>
              </a:rPr>
              <a:t>처음 </a:t>
            </a:r>
            <a:r>
              <a:rPr lang="en-US" altLang="ko-KR" sz="1000">
                <a:solidFill>
                  <a:schemeClr val="bg1"/>
                </a:solidFill>
              </a:rPr>
              <a:t>EstimateRTT</a:t>
            </a:r>
            <a:r>
              <a:rPr lang="ko-KR" altLang="en-US" sz="1000">
                <a:solidFill>
                  <a:schemeClr val="bg1"/>
                </a:solidFill>
              </a:rPr>
              <a:t>값을 넣은 배열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6995D6-6F1C-429E-9A0D-E3E2A52D0E98}"/>
              </a:ext>
            </a:extLst>
          </p:cNvPr>
          <p:cNvCxnSpPr/>
          <p:nvPr/>
        </p:nvCxnSpPr>
        <p:spPr>
          <a:xfrm>
            <a:off x="2514929" y="2610322"/>
            <a:ext cx="10066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B98BD0-562E-488B-A3C9-06C86AED18F6}"/>
              </a:ext>
            </a:extLst>
          </p:cNvPr>
          <p:cNvSpPr/>
          <p:nvPr/>
        </p:nvSpPr>
        <p:spPr>
          <a:xfrm>
            <a:off x="3566352" y="2519686"/>
            <a:ext cx="2104609" cy="20004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bg1"/>
                </a:solidFill>
              </a:rPr>
              <a:t>TimeoutInterval</a:t>
            </a:r>
            <a:r>
              <a:rPr lang="ko-KR" altLang="en-US" sz="1000">
                <a:solidFill>
                  <a:schemeClr val="bg1"/>
                </a:solidFill>
              </a:rPr>
              <a:t>을 저장할 배열</a:t>
            </a:r>
            <a:endParaRPr lang="en-US" altLang="ko-KR" sz="100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9F2D6F-5437-46E2-A7A2-D0CF2E3E331F}"/>
              </a:ext>
            </a:extLst>
          </p:cNvPr>
          <p:cNvCxnSpPr/>
          <p:nvPr/>
        </p:nvCxnSpPr>
        <p:spPr>
          <a:xfrm>
            <a:off x="2039925" y="2890999"/>
            <a:ext cx="10066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A9EFE-49EE-4966-97D1-212A45A24FDA}"/>
              </a:ext>
            </a:extLst>
          </p:cNvPr>
          <p:cNvSpPr/>
          <p:nvPr/>
        </p:nvSpPr>
        <p:spPr>
          <a:xfrm>
            <a:off x="907410" y="2738056"/>
            <a:ext cx="1114338" cy="38261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C3F635-6B73-4FEA-B27F-040267FD6311}"/>
              </a:ext>
            </a:extLst>
          </p:cNvPr>
          <p:cNvSpPr/>
          <p:nvPr/>
        </p:nvSpPr>
        <p:spPr>
          <a:xfrm>
            <a:off x="3046603" y="2811908"/>
            <a:ext cx="2104609" cy="20004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bg1"/>
                </a:solidFill>
              </a:rPr>
              <a:t>알파값과 베타값 저장</a:t>
            </a:r>
            <a:endParaRPr lang="en-US" altLang="ko-KR" sz="100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6B2FE04-482A-4193-B850-8088DB5D5CDE}"/>
              </a:ext>
            </a:extLst>
          </p:cNvPr>
          <p:cNvCxnSpPr/>
          <p:nvPr/>
        </p:nvCxnSpPr>
        <p:spPr>
          <a:xfrm>
            <a:off x="1855366" y="3218985"/>
            <a:ext cx="10066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357FF6-6535-49F4-9261-0AC605F19A27}"/>
              </a:ext>
            </a:extLst>
          </p:cNvPr>
          <p:cNvSpPr/>
          <p:nvPr/>
        </p:nvSpPr>
        <p:spPr>
          <a:xfrm>
            <a:off x="2926306" y="3130591"/>
            <a:ext cx="2104609" cy="20004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bg1"/>
                </a:solidFill>
              </a:rPr>
              <a:t>처음 </a:t>
            </a:r>
            <a:r>
              <a:rPr lang="en-US" altLang="ko-KR" sz="1000">
                <a:solidFill>
                  <a:schemeClr val="bg1"/>
                </a:solidFill>
              </a:rPr>
              <a:t>DevRTT</a:t>
            </a:r>
            <a:r>
              <a:rPr lang="ko-KR" altLang="en-US" sz="1000">
                <a:solidFill>
                  <a:schemeClr val="bg1"/>
                </a:solidFill>
              </a:rPr>
              <a:t>값을 넣은 배열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6A0998-8E7A-443A-9002-F1D67044F49C}"/>
              </a:ext>
            </a:extLst>
          </p:cNvPr>
          <p:cNvSpPr/>
          <p:nvPr/>
        </p:nvSpPr>
        <p:spPr>
          <a:xfrm>
            <a:off x="1194034" y="3760655"/>
            <a:ext cx="7580850" cy="64355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73CB1D-9602-444D-A5E9-2FE77039C4C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810154" y="2990717"/>
            <a:ext cx="205992" cy="76993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69486D-9246-403C-88D4-9ACBE4E8F1FE}"/>
              </a:ext>
            </a:extLst>
          </p:cNvPr>
          <p:cNvSpPr/>
          <p:nvPr/>
        </p:nvSpPr>
        <p:spPr>
          <a:xfrm>
            <a:off x="8016146" y="2602579"/>
            <a:ext cx="1949248" cy="77627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bg1"/>
                </a:solidFill>
              </a:rPr>
              <a:t>총 </a:t>
            </a:r>
            <a:r>
              <a:rPr lang="en-US" altLang="ko-KR" sz="1000">
                <a:solidFill>
                  <a:schemeClr val="bg1"/>
                </a:solidFill>
              </a:rPr>
              <a:t>5</a:t>
            </a:r>
            <a:r>
              <a:rPr lang="ko-KR" altLang="en-US" sz="1000">
                <a:solidFill>
                  <a:schemeClr val="bg1"/>
                </a:solidFill>
              </a:rPr>
              <a:t>회에 걸쳐</a:t>
            </a:r>
            <a:endParaRPr lang="en-US" altLang="ko-KR" sz="1000">
              <a:solidFill>
                <a:schemeClr val="bg1"/>
              </a:solidFill>
            </a:endParaRPr>
          </a:p>
          <a:p>
            <a:pPr algn="just"/>
            <a:r>
              <a:rPr lang="ko-KR" altLang="en-US" sz="1000">
                <a:solidFill>
                  <a:schemeClr val="bg1"/>
                </a:solidFill>
              </a:rPr>
              <a:t>구하려는 값에 맞는 식을 구현 </a:t>
            </a:r>
            <a:r>
              <a:rPr lang="en-US" altLang="ko-KR" sz="100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bg1"/>
                </a:solidFill>
              </a:rPr>
              <a:t>이후 나오는 값들을 각</a:t>
            </a:r>
            <a:endParaRPr lang="en-US" altLang="ko-KR" sz="1000">
              <a:solidFill>
                <a:schemeClr val="bg1"/>
              </a:solidFill>
            </a:endParaRPr>
          </a:p>
          <a:p>
            <a:pPr algn="just"/>
            <a:r>
              <a:rPr lang="ko-KR" altLang="en-US" sz="1000">
                <a:solidFill>
                  <a:schemeClr val="bg1"/>
                </a:solidFill>
              </a:rPr>
              <a:t>저장배열에 저장</a:t>
            </a: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52E10-C951-4EE1-8E7A-A6532841BA36}"/>
              </a:ext>
            </a:extLst>
          </p:cNvPr>
          <p:cNvSpPr/>
          <p:nvPr/>
        </p:nvSpPr>
        <p:spPr>
          <a:xfrm>
            <a:off x="1194034" y="4799675"/>
            <a:ext cx="8857595" cy="42202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95AF31-FD3E-44F5-A515-7294A98EEAAE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0051629" y="4945547"/>
            <a:ext cx="513863" cy="651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DE49CF-A074-4C0A-89FE-452824CB6F01}"/>
              </a:ext>
            </a:extLst>
          </p:cNvPr>
          <p:cNvSpPr/>
          <p:nvPr/>
        </p:nvSpPr>
        <p:spPr>
          <a:xfrm>
            <a:off x="10565492" y="4893927"/>
            <a:ext cx="1111028" cy="23351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/>
                </a:solidFill>
              </a:rPr>
              <a:t>각 요소들 출력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655758-D4F6-4D20-89DF-C153177C846E}"/>
              </a:ext>
            </a:extLst>
          </p:cNvPr>
          <p:cNvSpPr/>
          <p:nvPr/>
        </p:nvSpPr>
        <p:spPr>
          <a:xfrm>
            <a:off x="925586" y="5661624"/>
            <a:ext cx="7203345" cy="98089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D2DEDC-63EF-474A-94A6-8A3B3CED7AA5}"/>
              </a:ext>
            </a:extLst>
          </p:cNvPr>
          <p:cNvCxnSpPr>
            <a:cxnSpLocks/>
          </p:cNvCxnSpPr>
          <p:nvPr/>
        </p:nvCxnSpPr>
        <p:spPr>
          <a:xfrm flipV="1">
            <a:off x="8128931" y="5919805"/>
            <a:ext cx="204691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34F7C6-9CFF-4E87-B6E3-0D2CA0F89552}"/>
              </a:ext>
            </a:extLst>
          </p:cNvPr>
          <p:cNvSpPr/>
          <p:nvPr/>
        </p:nvSpPr>
        <p:spPr>
          <a:xfrm>
            <a:off x="10130217" y="5475273"/>
            <a:ext cx="1480145" cy="105136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/>
                </a:solidFill>
              </a:rPr>
              <a:t>Matplotlib</a:t>
            </a:r>
            <a:r>
              <a:rPr lang="ko-KR" altLang="en-US" sz="1000">
                <a:solidFill>
                  <a:schemeClr val="tx1"/>
                </a:solidFill>
              </a:rPr>
              <a:t>을 이용하여 표를 그리기</a:t>
            </a:r>
            <a:endParaRPr lang="en-US" altLang="ko-KR" sz="1000">
              <a:solidFill>
                <a:schemeClr val="tx1"/>
              </a:solidFill>
            </a:endParaRPr>
          </a:p>
          <a:p>
            <a:pPr algn="just"/>
            <a:r>
              <a:rPr lang="en-US" altLang="ko-KR" sz="1000">
                <a:solidFill>
                  <a:schemeClr val="tx1"/>
                </a:solidFill>
              </a:rPr>
              <a:t>SampleRTT, TimeOutInterval,</a:t>
            </a:r>
          </a:p>
          <a:p>
            <a:pPr algn="just"/>
            <a:r>
              <a:rPr lang="en-US" altLang="ko-KR" sz="1000">
                <a:solidFill>
                  <a:schemeClr val="tx1"/>
                </a:solidFill>
              </a:rPr>
              <a:t>EstimateRTT</a:t>
            </a:r>
            <a:r>
              <a:rPr lang="ko-KR" altLang="en-US" sz="1000">
                <a:solidFill>
                  <a:schemeClr val="tx1"/>
                </a:solidFill>
              </a:rPr>
              <a:t>를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표현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E578EE8-A9DF-45E4-93C1-CA4991894FB0}"/>
              </a:ext>
            </a:extLst>
          </p:cNvPr>
          <p:cNvCxnSpPr/>
          <p:nvPr/>
        </p:nvCxnSpPr>
        <p:spPr>
          <a:xfrm>
            <a:off x="3761434" y="1934544"/>
            <a:ext cx="10066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A62F9E-2376-414E-A4A2-251D218F5B4A}"/>
              </a:ext>
            </a:extLst>
          </p:cNvPr>
          <p:cNvSpPr/>
          <p:nvPr/>
        </p:nvSpPr>
        <p:spPr>
          <a:xfrm>
            <a:off x="4832373" y="1801438"/>
            <a:ext cx="2164045" cy="19322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bg1"/>
                </a:solidFill>
              </a:rPr>
              <a:t>표를 그리기 위해 </a:t>
            </a:r>
            <a:r>
              <a:rPr lang="en-US" altLang="ko-KR" sz="1000">
                <a:solidFill>
                  <a:schemeClr val="bg1"/>
                </a:solidFill>
              </a:rPr>
              <a:t>Matplotlib </a:t>
            </a:r>
            <a:r>
              <a:rPr lang="ko-KR" altLang="en-US" sz="100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266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A194CE-F26D-4A5E-9EB4-7BB308D2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663308"/>
            <a:ext cx="6200775" cy="25146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P31. 5</a:t>
            </a:r>
            <a:r>
              <a:rPr lang="ko-KR" altLang="en-US" sz="1100" i="1">
                <a:solidFill>
                  <a:srgbClr val="FF7876"/>
                </a:solidFill>
              </a:rPr>
              <a:t>개의 측정된 </a:t>
            </a:r>
            <a:r>
              <a:rPr lang="en-US" altLang="ko-KR" sz="1100" i="1">
                <a:solidFill>
                  <a:srgbClr val="FF7876"/>
                </a:solidFill>
              </a:rPr>
              <a:t>SampleRTT </a:t>
            </a:r>
            <a:r>
              <a:rPr lang="ko-KR" altLang="en-US" sz="1100" i="1">
                <a:solidFill>
                  <a:srgbClr val="FF7876"/>
                </a:solidFill>
              </a:rPr>
              <a:t>값에 대해 </a:t>
            </a:r>
            <a:r>
              <a:rPr lang="en-US" altLang="ko-KR" sz="1100" i="1">
                <a:solidFill>
                  <a:srgbClr val="FF7876"/>
                </a:solidFill>
              </a:rPr>
              <a:t>DevRTT, EstimatedRTT, TimeoutInterval </a:t>
            </a:r>
            <a:r>
              <a:rPr lang="ko-KR" altLang="en-US" sz="1100" i="1">
                <a:solidFill>
                  <a:srgbClr val="FF7876"/>
                </a:solidFill>
              </a:rPr>
              <a:t>계산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293976"/>
            <a:ext cx="44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7876"/>
                </a:solidFill>
              </a:rPr>
              <a:t>출력 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3D1AC-43AB-4984-860B-3808E752C888}"/>
              </a:ext>
            </a:extLst>
          </p:cNvPr>
          <p:cNvSpPr/>
          <p:nvPr/>
        </p:nvSpPr>
        <p:spPr>
          <a:xfrm>
            <a:off x="4441416" y="4443281"/>
            <a:ext cx="2459090" cy="346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/>
                </a:solidFill>
              </a:rPr>
              <a:t>정상출력되는것을 확인 할수 있습니다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488AE7-E0DF-4E85-A4A0-81DB06EB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22" y="1663308"/>
            <a:ext cx="3858730" cy="33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P27. </a:t>
            </a:r>
            <a:r>
              <a:rPr lang="ko-KR" altLang="en-US" sz="1100" i="1">
                <a:solidFill>
                  <a:srgbClr val="FF7876"/>
                </a:solidFill>
              </a:rPr>
              <a:t>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와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는 </a:t>
            </a:r>
            <a:r>
              <a:rPr lang="en-US" altLang="ko-KR" sz="1100" i="1">
                <a:solidFill>
                  <a:srgbClr val="FF7876"/>
                </a:solidFill>
              </a:rPr>
              <a:t>TCP</a:t>
            </a:r>
            <a:r>
              <a:rPr lang="ko-KR" altLang="en-US" sz="1100" i="1">
                <a:solidFill>
                  <a:srgbClr val="FF7876"/>
                </a:solidFill>
              </a:rPr>
              <a:t>연결로 통신하고 있고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는 이미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로부터 </a:t>
            </a:r>
            <a:r>
              <a:rPr lang="en-US" altLang="ko-KR" sz="1100" i="1">
                <a:solidFill>
                  <a:srgbClr val="FF7876"/>
                </a:solidFill>
              </a:rPr>
              <a:t>126</a:t>
            </a:r>
            <a:r>
              <a:rPr lang="ko-KR" altLang="en-US" sz="1100" i="1">
                <a:solidFill>
                  <a:srgbClr val="FF7876"/>
                </a:solidFill>
              </a:rPr>
              <a:t>바이트까지 받았다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그러고 나서 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는 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에게 연이어</a:t>
            </a:r>
            <a:endParaRPr lang="en-US" altLang="ko-KR" sz="1100" i="1">
              <a:solidFill>
                <a:srgbClr val="FF7876"/>
              </a:solidFill>
            </a:endParaRP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세그먼트를 보낸다고 가정하자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첫번째와 두번째 세그먼트는 </a:t>
            </a:r>
            <a:r>
              <a:rPr lang="en-US" altLang="ko-KR" sz="1100" i="1">
                <a:solidFill>
                  <a:srgbClr val="FF7876"/>
                </a:solidFill>
              </a:rPr>
              <a:t>80</a:t>
            </a:r>
            <a:r>
              <a:rPr lang="ko-KR" altLang="en-US" sz="1100" i="1">
                <a:solidFill>
                  <a:srgbClr val="FF7876"/>
                </a:solidFill>
              </a:rPr>
              <a:t>바이트와 </a:t>
            </a:r>
            <a:r>
              <a:rPr lang="en-US" altLang="ko-KR" sz="1100" i="1">
                <a:solidFill>
                  <a:srgbClr val="FF7876"/>
                </a:solidFill>
              </a:rPr>
              <a:t>40</a:t>
            </a:r>
            <a:r>
              <a:rPr lang="ko-KR" altLang="en-US" sz="1100" i="1">
                <a:solidFill>
                  <a:srgbClr val="FF7876"/>
                </a:solidFill>
              </a:rPr>
              <a:t>바이트의 데이터를 각각 가지고 있다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첫번째 세그먼트에서 순서번호는 </a:t>
            </a:r>
            <a:r>
              <a:rPr lang="en-US" altLang="ko-KR" sz="1100" i="1">
                <a:solidFill>
                  <a:srgbClr val="FF7876"/>
                </a:solidFill>
              </a:rPr>
              <a:t>127</a:t>
            </a:r>
            <a:r>
              <a:rPr lang="ko-KR" altLang="en-US" sz="1100" i="1">
                <a:solidFill>
                  <a:srgbClr val="FF7876"/>
                </a:solidFill>
              </a:rPr>
              <a:t>이고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출발지 포트 번호는 </a:t>
            </a:r>
            <a:r>
              <a:rPr lang="en-US" altLang="ko-KR" sz="1100" i="1">
                <a:solidFill>
                  <a:srgbClr val="FF7876"/>
                </a:solidFill>
              </a:rPr>
              <a:t>302</a:t>
            </a:r>
            <a:r>
              <a:rPr lang="ko-KR" altLang="en-US" sz="1100" i="1">
                <a:solidFill>
                  <a:srgbClr val="FF7876"/>
                </a:solidFill>
              </a:rPr>
              <a:t>이고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목적지는 </a:t>
            </a:r>
            <a:r>
              <a:rPr lang="en-US" altLang="ko-KR" sz="1100" i="1">
                <a:solidFill>
                  <a:srgbClr val="FF7876"/>
                </a:solidFill>
              </a:rPr>
              <a:t>80</a:t>
            </a:r>
            <a:r>
              <a:rPr lang="ko-KR" altLang="en-US" sz="1100" i="1">
                <a:solidFill>
                  <a:srgbClr val="FF7876"/>
                </a:solidFill>
              </a:rPr>
              <a:t>이다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는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로부터 세그먼트를 수신하면 즉시 확인 응답을 보낸다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765145" y="1827882"/>
            <a:ext cx="9536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7876"/>
                </a:solidFill>
              </a:rPr>
              <a:t>a. </a:t>
            </a:r>
            <a:r>
              <a:rPr lang="ko-KR" altLang="en-US" sz="1500">
                <a:solidFill>
                  <a:srgbClr val="FF7876"/>
                </a:solidFill>
              </a:rPr>
              <a:t>호스트</a:t>
            </a:r>
            <a:r>
              <a:rPr lang="en-US" altLang="ko-KR" sz="1500">
                <a:solidFill>
                  <a:srgbClr val="FF7876"/>
                </a:solidFill>
              </a:rPr>
              <a:t> A</a:t>
            </a:r>
            <a:r>
              <a:rPr lang="ko-KR" altLang="en-US" sz="1500">
                <a:solidFill>
                  <a:srgbClr val="FF7876"/>
                </a:solidFill>
              </a:rPr>
              <a:t>에서 </a:t>
            </a:r>
            <a:r>
              <a:rPr lang="en-US" altLang="ko-KR" sz="1500">
                <a:solidFill>
                  <a:srgbClr val="FF7876"/>
                </a:solidFill>
              </a:rPr>
              <a:t>B</a:t>
            </a:r>
            <a:r>
              <a:rPr lang="ko-KR" altLang="en-US" sz="1500">
                <a:solidFill>
                  <a:srgbClr val="FF7876"/>
                </a:solidFill>
              </a:rPr>
              <a:t>로 보낸 두 번째 세그먼트에서 순서번호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출발지 포트번호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목적지 포트번호는 무엇인가</a:t>
            </a:r>
            <a:r>
              <a:rPr lang="en-US" altLang="ko-KR" sz="1500">
                <a:solidFill>
                  <a:srgbClr val="FF7876"/>
                </a:solidFill>
              </a:rPr>
              <a:t>?</a:t>
            </a:r>
            <a:endParaRPr lang="ko-KR" altLang="en-US" sz="1500">
              <a:solidFill>
                <a:srgbClr val="FF787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843147" y="2151047"/>
            <a:ext cx="6681777" cy="106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>
                <a:solidFill>
                  <a:schemeClr val="tx1"/>
                </a:solidFill>
              </a:rPr>
              <a:t>두번째 순서번호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ko-KR" altLang="en-US" sz="1300">
                <a:solidFill>
                  <a:srgbClr val="FF7876"/>
                </a:solidFill>
              </a:rPr>
              <a:t>첫번째 세그먼트 순서번호 </a:t>
            </a:r>
            <a:r>
              <a:rPr lang="en-US" altLang="ko-KR" sz="1300">
                <a:solidFill>
                  <a:schemeClr val="tx1"/>
                </a:solidFill>
              </a:rPr>
              <a:t>+ </a:t>
            </a:r>
            <a:r>
              <a:rPr lang="ko-KR" altLang="en-US" sz="1300">
                <a:solidFill>
                  <a:srgbClr val="FF7876"/>
                </a:solidFill>
              </a:rPr>
              <a:t> 첫번째 보낸 데이터 바이트수</a:t>
            </a:r>
            <a:endParaRPr lang="en-US" altLang="ko-KR" sz="1300">
              <a:solidFill>
                <a:srgbClr val="FF7876"/>
              </a:solidFill>
            </a:endParaRPr>
          </a:p>
          <a:p>
            <a:pPr algn="just"/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en-US" altLang="ko-KR" sz="1300">
                <a:solidFill>
                  <a:srgbClr val="FF7876"/>
                </a:solidFill>
              </a:rPr>
              <a:t>127</a:t>
            </a:r>
            <a:r>
              <a:rPr lang="en-US" altLang="ko-KR" sz="1300">
                <a:solidFill>
                  <a:schemeClr val="tx1"/>
                </a:solidFill>
              </a:rPr>
              <a:t>  +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rgbClr val="FF7876"/>
                </a:solidFill>
              </a:rPr>
              <a:t>80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en-US" altLang="ko-KR" sz="1300">
                <a:solidFill>
                  <a:srgbClr val="FF7876"/>
                </a:solidFill>
              </a:rPr>
              <a:t>207</a:t>
            </a:r>
          </a:p>
          <a:p>
            <a:pPr algn="just"/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출발지 포트번호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ko-KR" altLang="en-US" sz="1300">
                <a:solidFill>
                  <a:schemeClr val="tx1"/>
                </a:solidFill>
              </a:rPr>
              <a:t>안바뀜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en-US" altLang="ko-KR" sz="1300">
                <a:solidFill>
                  <a:srgbClr val="FF7876"/>
                </a:solidFill>
              </a:rPr>
              <a:t>302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목적지 포트번호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ko-KR" altLang="en-US" sz="1300">
                <a:solidFill>
                  <a:schemeClr val="tx1"/>
                </a:solidFill>
              </a:rPr>
              <a:t>안바뀜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en-US" altLang="ko-KR" sz="1300">
                <a:solidFill>
                  <a:srgbClr val="FF7876"/>
                </a:solidFill>
              </a:rPr>
              <a:t>80</a:t>
            </a:r>
            <a:endParaRPr lang="ko-KR" altLang="en-US" sz="1300">
              <a:solidFill>
                <a:srgbClr val="FF787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5C86E-EB01-4392-A056-0A4E5D2D1C48}"/>
              </a:ext>
            </a:extLst>
          </p:cNvPr>
          <p:cNvSpPr txBox="1"/>
          <p:nvPr/>
        </p:nvSpPr>
        <p:spPr>
          <a:xfrm>
            <a:off x="765145" y="3344469"/>
            <a:ext cx="9536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7876"/>
                </a:solidFill>
              </a:rPr>
              <a:t>b. </a:t>
            </a:r>
            <a:r>
              <a:rPr lang="ko-KR" altLang="en-US" sz="1500">
                <a:solidFill>
                  <a:srgbClr val="FF7876"/>
                </a:solidFill>
              </a:rPr>
              <a:t>두번째 세그먼트가 도착하기 전에 첫번째 세그먼트가 도착했으면</a:t>
            </a:r>
            <a:r>
              <a:rPr lang="en-US" altLang="ko-KR" sz="1500">
                <a:solidFill>
                  <a:srgbClr val="FF7876"/>
                </a:solidFill>
              </a:rPr>
              <a:t>,</a:t>
            </a:r>
          </a:p>
          <a:p>
            <a:r>
              <a:rPr lang="en-US" altLang="ko-KR" sz="1500">
                <a:solidFill>
                  <a:srgbClr val="FF7876"/>
                </a:solidFill>
              </a:rPr>
              <a:t> </a:t>
            </a:r>
            <a:r>
              <a:rPr lang="ko-KR" altLang="en-US" sz="1500">
                <a:solidFill>
                  <a:srgbClr val="FF7876"/>
                </a:solidFill>
              </a:rPr>
              <a:t>처음 도착한 세그먼트의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에서 </a:t>
            </a:r>
            <a:r>
              <a:rPr lang="en-US" altLang="ko-KR" sz="1500">
                <a:solidFill>
                  <a:srgbClr val="FF7876"/>
                </a:solidFill>
              </a:rPr>
              <a:t>ACK </a:t>
            </a:r>
            <a:r>
              <a:rPr lang="ko-KR" altLang="en-US" sz="1500">
                <a:solidFill>
                  <a:srgbClr val="FF7876"/>
                </a:solidFill>
              </a:rPr>
              <a:t>번호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출발지 포트번호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목적지 포트 번호는 무엇인가</a:t>
            </a:r>
            <a:r>
              <a:rPr lang="en-US" altLang="ko-KR" sz="1500">
                <a:solidFill>
                  <a:srgbClr val="FF7876"/>
                </a:solidFill>
              </a:rPr>
              <a:t>?</a:t>
            </a:r>
            <a:endParaRPr lang="ko-KR" altLang="en-US" sz="1500">
              <a:solidFill>
                <a:srgbClr val="FF787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80DB96-3FEF-4B68-9172-D6D1B5F27524}"/>
              </a:ext>
            </a:extLst>
          </p:cNvPr>
          <p:cNvSpPr/>
          <p:nvPr/>
        </p:nvSpPr>
        <p:spPr>
          <a:xfrm>
            <a:off x="843147" y="3898467"/>
            <a:ext cx="6681777" cy="106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>
                <a:solidFill>
                  <a:schemeClr val="tx1"/>
                </a:solidFill>
              </a:rPr>
              <a:t>처음 돌아온 </a:t>
            </a:r>
            <a:r>
              <a:rPr lang="en-US" altLang="ko-KR" sz="1300">
                <a:solidFill>
                  <a:schemeClr val="tx1"/>
                </a:solidFill>
              </a:rPr>
              <a:t>ACK</a:t>
            </a:r>
            <a:r>
              <a:rPr lang="ko-KR" altLang="en-US" sz="1300">
                <a:solidFill>
                  <a:schemeClr val="tx1"/>
                </a:solidFill>
              </a:rPr>
              <a:t> 번호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ko-KR" altLang="en-US" sz="1300">
                <a:solidFill>
                  <a:srgbClr val="FF7876"/>
                </a:solidFill>
              </a:rPr>
              <a:t>처음 송신자가 보낸 순서번호 </a:t>
            </a:r>
            <a:r>
              <a:rPr lang="en-US" altLang="ko-KR" sz="1300">
                <a:solidFill>
                  <a:schemeClr val="tx1"/>
                </a:solidFill>
              </a:rPr>
              <a:t>+ </a:t>
            </a:r>
            <a:r>
              <a:rPr lang="ko-KR" altLang="en-US" sz="1300">
                <a:solidFill>
                  <a:srgbClr val="FF7876"/>
                </a:solidFill>
              </a:rPr>
              <a:t>받은 데이터 바이트수</a:t>
            </a:r>
            <a:endParaRPr lang="en-US" altLang="ko-KR" sz="1300">
              <a:solidFill>
                <a:srgbClr val="FF7876"/>
              </a:solidFill>
            </a:endParaRPr>
          </a:p>
          <a:p>
            <a:pPr algn="just"/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en-US" altLang="ko-KR" sz="1300">
                <a:solidFill>
                  <a:srgbClr val="FF7876"/>
                </a:solidFill>
              </a:rPr>
              <a:t>127 </a:t>
            </a:r>
            <a:r>
              <a:rPr lang="en-US" altLang="ko-KR" sz="1300">
                <a:solidFill>
                  <a:schemeClr val="tx1"/>
                </a:solidFill>
              </a:rPr>
              <a:t>+ </a:t>
            </a:r>
            <a:r>
              <a:rPr lang="en-US" altLang="ko-KR" sz="1300">
                <a:solidFill>
                  <a:srgbClr val="FF7876"/>
                </a:solidFill>
              </a:rPr>
              <a:t>80 </a:t>
            </a:r>
            <a:r>
              <a:rPr lang="en-US" altLang="ko-KR" sz="1300">
                <a:solidFill>
                  <a:schemeClr val="tx1"/>
                </a:solidFill>
              </a:rPr>
              <a:t>=</a:t>
            </a:r>
            <a:r>
              <a:rPr lang="en-US" altLang="ko-KR" sz="1300">
                <a:solidFill>
                  <a:srgbClr val="FF7876"/>
                </a:solidFill>
              </a:rPr>
              <a:t> 207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목적지에서 출발지로 보낸것이기에 </a:t>
            </a:r>
            <a:r>
              <a:rPr lang="en-US" altLang="ko-KR" sz="1300">
                <a:solidFill>
                  <a:schemeClr val="tx1"/>
                </a:solidFill>
              </a:rPr>
              <a:t>ACK</a:t>
            </a:r>
            <a:r>
              <a:rPr lang="ko-KR" altLang="en-US" sz="1300">
                <a:solidFill>
                  <a:schemeClr val="tx1"/>
                </a:solidFill>
              </a:rPr>
              <a:t> 입장에선 출발지와 목적지가 서로 바뀜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출발지 포트번호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ko-KR" altLang="en-US" sz="1300">
                <a:solidFill>
                  <a:schemeClr val="tx1"/>
                </a:solidFill>
              </a:rPr>
              <a:t>바뀜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en-US" altLang="ko-KR" sz="1300">
                <a:solidFill>
                  <a:srgbClr val="FF7876"/>
                </a:solidFill>
              </a:rPr>
              <a:t>80(</a:t>
            </a:r>
            <a:r>
              <a:rPr lang="ko-KR" altLang="en-US" sz="1300">
                <a:solidFill>
                  <a:srgbClr val="FF7876"/>
                </a:solidFill>
              </a:rPr>
              <a:t>전 목적지</a:t>
            </a:r>
            <a:r>
              <a:rPr lang="en-US" altLang="ko-KR" sz="1300">
                <a:solidFill>
                  <a:srgbClr val="FF7876"/>
                </a:solidFill>
              </a:rPr>
              <a:t>, </a:t>
            </a:r>
            <a:r>
              <a:rPr lang="ko-KR" altLang="en-US" sz="1300">
                <a:solidFill>
                  <a:srgbClr val="FF7876"/>
                </a:solidFill>
              </a:rPr>
              <a:t>수신자 자신</a:t>
            </a:r>
            <a:r>
              <a:rPr lang="en-US" altLang="ko-KR" sz="1300">
                <a:solidFill>
                  <a:srgbClr val="FF7876"/>
                </a:solidFill>
              </a:rPr>
              <a:t>)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목적지 포트번호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ko-KR" altLang="en-US" sz="1300">
                <a:solidFill>
                  <a:schemeClr val="tx1"/>
                </a:solidFill>
              </a:rPr>
              <a:t>바뀜 </a:t>
            </a:r>
            <a:r>
              <a:rPr lang="en-US" altLang="ko-KR" sz="1300">
                <a:solidFill>
                  <a:schemeClr val="tx1"/>
                </a:solidFill>
              </a:rPr>
              <a:t>= </a:t>
            </a:r>
            <a:r>
              <a:rPr lang="en-US" altLang="ko-KR" sz="1300">
                <a:solidFill>
                  <a:srgbClr val="FF7876"/>
                </a:solidFill>
              </a:rPr>
              <a:t>302(</a:t>
            </a:r>
            <a:r>
              <a:rPr lang="ko-KR" altLang="en-US" sz="1300">
                <a:solidFill>
                  <a:srgbClr val="FF7876"/>
                </a:solidFill>
              </a:rPr>
              <a:t>전 출발지</a:t>
            </a:r>
            <a:r>
              <a:rPr lang="en-US" altLang="ko-KR" sz="1300">
                <a:solidFill>
                  <a:srgbClr val="FF7876"/>
                </a:solidFill>
              </a:rPr>
              <a:t>, </a:t>
            </a:r>
            <a:r>
              <a:rPr lang="ko-KR" altLang="en-US" sz="1300">
                <a:solidFill>
                  <a:srgbClr val="FF7876"/>
                </a:solidFill>
              </a:rPr>
              <a:t>송신자</a:t>
            </a:r>
            <a:r>
              <a:rPr lang="en-US" altLang="ko-KR" sz="1300">
                <a:solidFill>
                  <a:srgbClr val="FF7876"/>
                </a:solidFill>
              </a:rPr>
              <a:t>)</a:t>
            </a:r>
            <a:endParaRPr lang="ko-KR" altLang="en-US" sz="1300">
              <a:solidFill>
                <a:srgbClr val="FF78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5D1D6-FABA-4339-B732-D84527929B40}"/>
              </a:ext>
            </a:extLst>
          </p:cNvPr>
          <p:cNvSpPr txBox="1"/>
          <p:nvPr/>
        </p:nvSpPr>
        <p:spPr>
          <a:xfrm>
            <a:off x="765145" y="5091889"/>
            <a:ext cx="9536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7876"/>
                </a:solidFill>
              </a:rPr>
              <a:t>c. </a:t>
            </a:r>
            <a:r>
              <a:rPr lang="ko-KR" altLang="en-US" sz="1500">
                <a:solidFill>
                  <a:srgbClr val="FF7876"/>
                </a:solidFill>
              </a:rPr>
              <a:t>첫번째 세그먼트가 도착하기 전 두번째 세그먼트가 도착했으면</a:t>
            </a:r>
            <a:r>
              <a:rPr lang="en-US" altLang="ko-KR" sz="1500">
                <a:solidFill>
                  <a:srgbClr val="FF7876"/>
                </a:solidFill>
              </a:rPr>
              <a:t>,</a:t>
            </a:r>
          </a:p>
          <a:p>
            <a:r>
              <a:rPr lang="en-US" altLang="ko-KR" sz="1500">
                <a:solidFill>
                  <a:srgbClr val="FF7876"/>
                </a:solidFill>
              </a:rPr>
              <a:t> </a:t>
            </a:r>
            <a:r>
              <a:rPr lang="ko-KR" altLang="en-US" sz="1500">
                <a:solidFill>
                  <a:srgbClr val="FF7876"/>
                </a:solidFill>
              </a:rPr>
              <a:t>처음 도착한 세그먼트의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에서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번호는 무엇인가</a:t>
            </a:r>
            <a:r>
              <a:rPr lang="en-US" altLang="ko-KR" sz="1500">
                <a:solidFill>
                  <a:srgbClr val="FF7876"/>
                </a:solidFill>
              </a:rPr>
              <a:t>?</a:t>
            </a:r>
            <a:endParaRPr lang="ko-KR" altLang="en-US" sz="1500">
              <a:solidFill>
                <a:srgbClr val="FF7876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4F457-40CD-4FC7-B0FA-99B3BCA029E6}"/>
              </a:ext>
            </a:extLst>
          </p:cNvPr>
          <p:cNvSpPr/>
          <p:nvPr/>
        </p:nvSpPr>
        <p:spPr>
          <a:xfrm>
            <a:off x="843147" y="5645887"/>
            <a:ext cx="9458533" cy="65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>
                <a:solidFill>
                  <a:schemeClr val="tx1"/>
                </a:solidFill>
              </a:rPr>
              <a:t>수신자 입장에서 첫번째 세그먼트가 오기전에 두번째 세그먼트가 먼저 와버렸기에 </a:t>
            </a:r>
            <a:r>
              <a:rPr lang="ko-KR" altLang="en-US" sz="1300">
                <a:solidFill>
                  <a:srgbClr val="FF7876"/>
                </a:solidFill>
              </a:rPr>
              <a:t>오류를 알려주어야 한다</a:t>
            </a:r>
            <a:r>
              <a:rPr lang="en-US" altLang="ko-KR" sz="1300">
                <a:solidFill>
                  <a:srgbClr val="FF7876"/>
                </a:solidFill>
              </a:rPr>
              <a:t>.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그러므로</a:t>
            </a:r>
            <a:r>
              <a:rPr lang="en-US" altLang="ko-KR" sz="1300">
                <a:solidFill>
                  <a:schemeClr val="tx1"/>
                </a:solidFill>
              </a:rPr>
              <a:t>, </a:t>
            </a:r>
            <a:r>
              <a:rPr lang="ko-KR" altLang="en-US" sz="1300">
                <a:solidFill>
                  <a:srgbClr val="FF7876"/>
                </a:solidFill>
              </a:rPr>
              <a:t>이전까지 온전히 받았던 마지막 </a:t>
            </a:r>
            <a:r>
              <a:rPr lang="en-US" altLang="ko-KR" sz="1300">
                <a:solidFill>
                  <a:srgbClr val="FF7876"/>
                </a:solidFill>
              </a:rPr>
              <a:t>ACK </a:t>
            </a:r>
            <a:r>
              <a:rPr lang="ko-KR" altLang="en-US" sz="1300">
                <a:solidFill>
                  <a:srgbClr val="FF7876"/>
                </a:solidFill>
              </a:rPr>
              <a:t>번호인 </a:t>
            </a:r>
            <a:r>
              <a:rPr lang="en-US" altLang="ko-KR" sz="1300">
                <a:solidFill>
                  <a:srgbClr val="FF7876"/>
                </a:solidFill>
              </a:rPr>
              <a:t>127</a:t>
            </a:r>
            <a:r>
              <a:rPr lang="ko-KR" altLang="en-US" sz="1300">
                <a:solidFill>
                  <a:srgbClr val="FF7876"/>
                </a:solidFill>
              </a:rPr>
              <a:t>을 전송</a:t>
            </a:r>
            <a:r>
              <a:rPr lang="ko-KR" altLang="en-US" sz="1300">
                <a:solidFill>
                  <a:schemeClr val="tx1"/>
                </a:solidFill>
              </a:rPr>
              <a:t>한다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이후 발신자가 </a:t>
            </a:r>
            <a:r>
              <a:rPr lang="en-US" altLang="ko-KR" sz="1300">
                <a:solidFill>
                  <a:schemeClr val="tx1"/>
                </a:solidFill>
              </a:rPr>
              <a:t>127ACK</a:t>
            </a:r>
            <a:r>
              <a:rPr lang="ko-KR" altLang="en-US" sz="1300">
                <a:solidFill>
                  <a:schemeClr val="tx1"/>
                </a:solidFill>
              </a:rPr>
              <a:t>를 받으면 </a:t>
            </a:r>
            <a:r>
              <a:rPr lang="ko-KR" altLang="en-US" sz="1300">
                <a:solidFill>
                  <a:srgbClr val="FF7876"/>
                </a:solidFill>
              </a:rPr>
              <a:t>순서번호 </a:t>
            </a:r>
            <a:r>
              <a:rPr lang="en-US" altLang="ko-KR" sz="1300">
                <a:solidFill>
                  <a:srgbClr val="FF7876"/>
                </a:solidFill>
              </a:rPr>
              <a:t>127 </a:t>
            </a:r>
            <a:r>
              <a:rPr lang="ko-KR" altLang="en-US" sz="1300">
                <a:solidFill>
                  <a:srgbClr val="FF7876"/>
                </a:solidFill>
              </a:rPr>
              <a:t>이후 데이터인 첫번째 세그먼트를 재전송</a:t>
            </a:r>
            <a:r>
              <a:rPr lang="ko-KR" altLang="en-US" sz="1300">
                <a:solidFill>
                  <a:schemeClr val="tx1"/>
                </a:solidFill>
              </a:rPr>
              <a:t> 하게 된다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5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P27. </a:t>
            </a:r>
            <a:r>
              <a:rPr lang="ko-KR" altLang="en-US" sz="1100" i="1">
                <a:solidFill>
                  <a:srgbClr val="FF7876"/>
                </a:solidFill>
              </a:rPr>
              <a:t>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와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는 </a:t>
            </a:r>
            <a:r>
              <a:rPr lang="en-US" altLang="ko-KR" sz="1100" i="1">
                <a:solidFill>
                  <a:srgbClr val="FF7876"/>
                </a:solidFill>
              </a:rPr>
              <a:t>TCP</a:t>
            </a:r>
            <a:r>
              <a:rPr lang="ko-KR" altLang="en-US" sz="1100" i="1">
                <a:solidFill>
                  <a:srgbClr val="FF7876"/>
                </a:solidFill>
              </a:rPr>
              <a:t>연결로 통신하고 있고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는 이미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로부터 </a:t>
            </a:r>
            <a:r>
              <a:rPr lang="en-US" altLang="ko-KR" sz="1100" i="1">
                <a:solidFill>
                  <a:srgbClr val="FF7876"/>
                </a:solidFill>
              </a:rPr>
              <a:t>126</a:t>
            </a:r>
            <a:r>
              <a:rPr lang="ko-KR" altLang="en-US" sz="1100" i="1">
                <a:solidFill>
                  <a:srgbClr val="FF7876"/>
                </a:solidFill>
              </a:rPr>
              <a:t>바이트까지 받았다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그러고 나서 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는 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에게 연이어</a:t>
            </a:r>
            <a:endParaRPr lang="en-US" altLang="ko-KR" sz="1100" i="1">
              <a:solidFill>
                <a:srgbClr val="FF7876"/>
              </a:solidFill>
            </a:endParaRP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세그먼트를 보낸다고 가정하자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첫번째와 두번째 세그먼트는 </a:t>
            </a:r>
            <a:r>
              <a:rPr lang="en-US" altLang="ko-KR" sz="1100" i="1">
                <a:solidFill>
                  <a:srgbClr val="FF7876"/>
                </a:solidFill>
              </a:rPr>
              <a:t>80</a:t>
            </a:r>
            <a:r>
              <a:rPr lang="ko-KR" altLang="en-US" sz="1100" i="1">
                <a:solidFill>
                  <a:srgbClr val="FF7876"/>
                </a:solidFill>
              </a:rPr>
              <a:t>바이트와 </a:t>
            </a:r>
            <a:r>
              <a:rPr lang="en-US" altLang="ko-KR" sz="1100" i="1">
                <a:solidFill>
                  <a:srgbClr val="FF7876"/>
                </a:solidFill>
              </a:rPr>
              <a:t>40</a:t>
            </a:r>
            <a:r>
              <a:rPr lang="ko-KR" altLang="en-US" sz="1100" i="1">
                <a:solidFill>
                  <a:srgbClr val="FF7876"/>
                </a:solidFill>
              </a:rPr>
              <a:t>바이트의 데이터를 각각 가지고 있다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첫번째 세그먼트에서 순서번호는 </a:t>
            </a:r>
            <a:r>
              <a:rPr lang="en-US" altLang="ko-KR" sz="1100" i="1">
                <a:solidFill>
                  <a:srgbClr val="FF7876"/>
                </a:solidFill>
              </a:rPr>
              <a:t>127</a:t>
            </a:r>
            <a:r>
              <a:rPr lang="ko-KR" altLang="en-US" sz="1100" i="1">
                <a:solidFill>
                  <a:srgbClr val="FF7876"/>
                </a:solidFill>
              </a:rPr>
              <a:t>이고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출발지 포트 번호는 </a:t>
            </a:r>
            <a:r>
              <a:rPr lang="en-US" altLang="ko-KR" sz="1100" i="1">
                <a:solidFill>
                  <a:srgbClr val="FF7876"/>
                </a:solidFill>
              </a:rPr>
              <a:t>302</a:t>
            </a:r>
            <a:r>
              <a:rPr lang="ko-KR" altLang="en-US" sz="1100" i="1">
                <a:solidFill>
                  <a:srgbClr val="FF7876"/>
                </a:solidFill>
              </a:rPr>
              <a:t>이고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목적지는 </a:t>
            </a:r>
            <a:r>
              <a:rPr lang="en-US" altLang="ko-KR" sz="1100" i="1">
                <a:solidFill>
                  <a:srgbClr val="FF7876"/>
                </a:solidFill>
              </a:rPr>
              <a:t>80</a:t>
            </a:r>
            <a:r>
              <a:rPr lang="ko-KR" altLang="en-US" sz="1100" i="1">
                <a:solidFill>
                  <a:srgbClr val="FF7876"/>
                </a:solidFill>
              </a:rPr>
              <a:t>이다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는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로부터 세그먼트를 수신하면 즉시 확인 응답을 보낸다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3D1AC-43AB-4984-860B-3808E752C888}"/>
              </a:ext>
            </a:extLst>
          </p:cNvPr>
          <p:cNvSpPr/>
          <p:nvPr/>
        </p:nvSpPr>
        <p:spPr>
          <a:xfrm>
            <a:off x="7181392" y="3973925"/>
            <a:ext cx="2459090" cy="346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5C86E-EB01-4392-A056-0A4E5D2D1C48}"/>
              </a:ext>
            </a:extLst>
          </p:cNvPr>
          <p:cNvSpPr txBox="1"/>
          <p:nvPr/>
        </p:nvSpPr>
        <p:spPr>
          <a:xfrm>
            <a:off x="765146" y="1619912"/>
            <a:ext cx="953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7876"/>
                </a:solidFill>
              </a:rPr>
              <a:t>d. A</a:t>
            </a:r>
            <a:r>
              <a:rPr lang="ko-KR" altLang="en-US" sz="1500">
                <a:solidFill>
                  <a:srgbClr val="FF7876"/>
                </a:solidFill>
              </a:rPr>
              <a:t>에서</a:t>
            </a:r>
            <a:r>
              <a:rPr lang="en-US" altLang="ko-KR" sz="1500">
                <a:solidFill>
                  <a:srgbClr val="FF7876"/>
                </a:solidFill>
              </a:rPr>
              <a:t> </a:t>
            </a:r>
            <a:r>
              <a:rPr lang="ko-KR" altLang="en-US" sz="1500">
                <a:solidFill>
                  <a:srgbClr val="FF7876"/>
                </a:solidFill>
              </a:rPr>
              <a:t>보낸 두 세그먼트가 </a:t>
            </a:r>
            <a:r>
              <a:rPr lang="en-US" altLang="ko-KR" sz="1500">
                <a:solidFill>
                  <a:srgbClr val="FF7876"/>
                </a:solidFill>
              </a:rPr>
              <a:t>B</a:t>
            </a:r>
            <a:r>
              <a:rPr lang="ko-KR" altLang="en-US" sz="1500">
                <a:solidFill>
                  <a:srgbClr val="FF7876"/>
                </a:solidFill>
              </a:rPr>
              <a:t>에 순서대로 도착했다고 가정하자</a:t>
            </a:r>
            <a:r>
              <a:rPr lang="en-US" altLang="ko-KR" sz="1500">
                <a:solidFill>
                  <a:srgbClr val="FF7876"/>
                </a:solidFill>
              </a:rPr>
              <a:t>. </a:t>
            </a:r>
            <a:r>
              <a:rPr lang="ko-KR" altLang="en-US" sz="1500">
                <a:solidFill>
                  <a:srgbClr val="FF7876"/>
                </a:solidFill>
              </a:rPr>
              <a:t>첫 번째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를 손실하고 두 번째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가 첫 타임아웃 후에 도착했다</a:t>
            </a:r>
            <a:r>
              <a:rPr lang="en-US" altLang="ko-KR" sz="1500">
                <a:solidFill>
                  <a:srgbClr val="FF7876"/>
                </a:solidFill>
              </a:rPr>
              <a:t>. </a:t>
            </a:r>
            <a:r>
              <a:rPr lang="ko-KR" altLang="en-US" sz="1500">
                <a:solidFill>
                  <a:srgbClr val="FF7876"/>
                </a:solidFill>
              </a:rPr>
              <a:t>이 세그먼트들과 모든 다른 세그먼트</a:t>
            </a:r>
            <a:r>
              <a:rPr lang="en-US" altLang="ko-KR" sz="1500">
                <a:solidFill>
                  <a:srgbClr val="FF7876"/>
                </a:solidFill>
              </a:rPr>
              <a:t> </a:t>
            </a:r>
            <a:r>
              <a:rPr lang="ko-KR" altLang="en-US" sz="1500">
                <a:solidFill>
                  <a:srgbClr val="FF7876"/>
                </a:solidFill>
              </a:rPr>
              <a:t>그리고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를 보여 주는 타이밍 다이어그램을 그려라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추가 패킷 손실은 없다고 가정</a:t>
            </a:r>
            <a:r>
              <a:rPr lang="en-US" altLang="ko-KR" sz="1500">
                <a:solidFill>
                  <a:srgbClr val="FF7876"/>
                </a:solidFill>
              </a:rPr>
              <a:t>). </a:t>
            </a:r>
            <a:r>
              <a:rPr lang="ko-KR" altLang="en-US" sz="1500">
                <a:solidFill>
                  <a:srgbClr val="FF7876"/>
                </a:solidFill>
              </a:rPr>
              <a:t>여러분의 그림에 있는 세그먼트에 순서번호와 데이터의 바이트 수를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여러분이 추가한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에 대해 </a:t>
            </a:r>
            <a:r>
              <a:rPr lang="en-US" altLang="ko-KR" sz="1500">
                <a:solidFill>
                  <a:srgbClr val="FF7876"/>
                </a:solidFill>
              </a:rPr>
              <a:t>ACK</a:t>
            </a:r>
            <a:r>
              <a:rPr lang="ko-KR" altLang="en-US" sz="1500">
                <a:solidFill>
                  <a:srgbClr val="FF7876"/>
                </a:solidFill>
              </a:rPr>
              <a:t>번호를 표시하라</a:t>
            </a:r>
            <a:r>
              <a:rPr lang="en-US" altLang="ko-KR" sz="1500">
                <a:solidFill>
                  <a:srgbClr val="FF7876"/>
                </a:solidFill>
              </a:rPr>
              <a:t>.</a:t>
            </a:r>
            <a:endParaRPr lang="ko-KR" altLang="en-US" sz="1500">
              <a:solidFill>
                <a:srgbClr val="FF7876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CC6316-5BA8-4FB1-9B5F-63EB0C0A33EB}"/>
              </a:ext>
            </a:extLst>
          </p:cNvPr>
          <p:cNvCxnSpPr>
            <a:cxnSpLocks/>
          </p:cNvCxnSpPr>
          <p:nvPr/>
        </p:nvCxnSpPr>
        <p:spPr>
          <a:xfrm flipH="1">
            <a:off x="4661487" y="3137481"/>
            <a:ext cx="1" cy="2946773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C40F1894-4711-4DFE-A149-092D08B54EDB}"/>
              </a:ext>
            </a:extLst>
          </p:cNvPr>
          <p:cNvSpPr txBox="1"/>
          <p:nvPr/>
        </p:nvSpPr>
        <p:spPr>
          <a:xfrm>
            <a:off x="4395135" y="2893388"/>
            <a:ext cx="4580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rgbClr val="FF7876"/>
                </a:solidFill>
              </a:rPr>
              <a:t>송신자</a:t>
            </a:r>
            <a:r>
              <a:rPr lang="en-US" altLang="ko-KR" sz="1000">
                <a:solidFill>
                  <a:srgbClr val="FF7876"/>
                </a:solidFill>
              </a:rPr>
              <a:t>		     </a:t>
            </a:r>
            <a:r>
              <a:rPr lang="ko-KR" altLang="en-US" sz="1000">
                <a:solidFill>
                  <a:srgbClr val="FF7876"/>
                </a:solidFill>
              </a:rPr>
              <a:t>수신자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466311-2815-4650-A54E-A79914CCF402}"/>
              </a:ext>
            </a:extLst>
          </p:cNvPr>
          <p:cNvCxnSpPr>
            <a:cxnSpLocks/>
          </p:cNvCxnSpPr>
          <p:nvPr/>
        </p:nvCxnSpPr>
        <p:spPr>
          <a:xfrm>
            <a:off x="4655263" y="3233047"/>
            <a:ext cx="2047542" cy="300955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1">
            <a:extLst>
              <a:ext uri="{FF2B5EF4-FFF2-40B4-BE49-F238E27FC236}">
                <a16:creationId xmlns:a16="http://schemas.microsoft.com/office/drawing/2014/main" id="{158D8238-1226-4863-984F-1D81CF052B33}"/>
              </a:ext>
            </a:extLst>
          </p:cNvPr>
          <p:cNvSpPr txBox="1"/>
          <p:nvPr/>
        </p:nvSpPr>
        <p:spPr>
          <a:xfrm>
            <a:off x="2097251" y="3120001"/>
            <a:ext cx="25642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/>
              <a:t>각 세그먼트 전송</a:t>
            </a:r>
            <a:r>
              <a:rPr lang="en-US" altLang="ko-KR" sz="1000"/>
              <a:t>(2</a:t>
            </a:r>
            <a:r>
              <a:rPr lang="ko-KR" altLang="en-US" sz="1000"/>
              <a:t>개</a:t>
            </a:r>
            <a:r>
              <a:rPr lang="en-US" altLang="ko-KR" sz="1000"/>
              <a:t>)</a:t>
            </a:r>
          </a:p>
          <a:p>
            <a:pPr algn="r"/>
            <a:r>
              <a:rPr lang="ko-KR" altLang="en-US" sz="1000"/>
              <a:t>첫 </a:t>
            </a:r>
            <a:r>
              <a:rPr lang="en-US" altLang="ko-KR" sz="1000"/>
              <a:t>SendBase = 127</a:t>
            </a:r>
          </a:p>
          <a:p>
            <a:pPr algn="r"/>
            <a:r>
              <a:rPr lang="ko-KR" altLang="en-US" sz="1000"/>
              <a:t>두번째 </a:t>
            </a:r>
            <a:r>
              <a:rPr lang="en-US" altLang="ko-KR" sz="1000"/>
              <a:t>SendBase = 207</a:t>
            </a:r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 Time Out</a:t>
            </a:r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timeout</a:t>
            </a:r>
          </a:p>
          <a:p>
            <a:pPr algn="r"/>
            <a:r>
              <a:rPr lang="en-US" altLang="ko-KR" sz="1000"/>
              <a:t>127 </a:t>
            </a:r>
            <a:r>
              <a:rPr lang="ko-KR" altLang="en-US" sz="1000"/>
              <a:t>재전송</a:t>
            </a:r>
            <a:endParaRPr lang="en-US" altLang="ko-KR" sz="1000"/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ACK=247</a:t>
            </a:r>
            <a:r>
              <a:rPr lang="ko-KR" altLang="en-US" sz="1000"/>
              <a:t> 수신</a:t>
            </a:r>
            <a:endParaRPr lang="en-US" altLang="ko-KR" sz="1000"/>
          </a:p>
          <a:p>
            <a:pPr algn="r"/>
            <a:r>
              <a:rPr lang="ko-KR" altLang="en-US" sz="1000"/>
              <a:t>두번째 세그먼트까지 잘 간것을 확인</a:t>
            </a:r>
            <a:endParaRPr lang="en-US" altLang="ko-KR" sz="1000"/>
          </a:p>
          <a:p>
            <a:pPr algn="r"/>
            <a:r>
              <a:rPr lang="en-US" altLang="ko-KR" sz="1000"/>
              <a:t>SendBase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247</a:t>
            </a:r>
          </a:p>
          <a:p>
            <a:pPr algn="r"/>
            <a:endParaRPr lang="en-US" altLang="ko-KR" sz="1000"/>
          </a:p>
          <a:p>
            <a:pPr algn="r"/>
            <a:r>
              <a:rPr lang="en-US" altLang="ko-KR" sz="1000"/>
              <a:t>ACK=207 </a:t>
            </a:r>
            <a:r>
              <a:rPr lang="ko-KR" altLang="en-US" sz="1000"/>
              <a:t>수신</a:t>
            </a:r>
            <a:endParaRPr lang="en-US" altLang="ko-KR" sz="1000"/>
          </a:p>
          <a:p>
            <a:pPr algn="r"/>
            <a:r>
              <a:rPr lang="ko-KR" altLang="en-US" sz="1000"/>
              <a:t>이제 두번째 세그먼트 이후의 데이터 전송</a:t>
            </a:r>
            <a:endParaRPr lang="en-US" altLang="ko-KR" sz="1000"/>
          </a:p>
          <a:p>
            <a:pPr algn="r"/>
            <a:r>
              <a:rPr lang="en-US" altLang="ko-KR" sz="1000"/>
              <a:t>SendBase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247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CDE05EBC-72BE-460B-8C8E-A4ACC9FEF2F8}"/>
              </a:ext>
            </a:extLst>
          </p:cNvPr>
          <p:cNvSpPr txBox="1"/>
          <p:nvPr/>
        </p:nvSpPr>
        <p:spPr>
          <a:xfrm>
            <a:off x="6725900" y="3142443"/>
            <a:ext cx="40036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두 세그먼트 정상 수신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응답 </a:t>
            </a:r>
            <a:r>
              <a:rPr lang="en-US" altLang="ko-KR" sz="1000"/>
              <a:t>ACK </a:t>
            </a:r>
            <a:r>
              <a:rPr lang="ko-KR" altLang="en-US" sz="1000"/>
              <a:t>전송</a:t>
            </a:r>
            <a:r>
              <a:rPr lang="en-US" altLang="ko-KR" sz="1000"/>
              <a:t>(1</a:t>
            </a:r>
            <a:r>
              <a:rPr lang="ko-KR" altLang="en-US" sz="1000"/>
              <a:t>번응답 </a:t>
            </a:r>
            <a:r>
              <a:rPr lang="en-US" altLang="ko-KR" sz="1000"/>
              <a:t>= 207, 2</a:t>
            </a:r>
            <a:r>
              <a:rPr lang="ko-KR" altLang="en-US" sz="1000"/>
              <a:t>번응답 </a:t>
            </a:r>
            <a:r>
              <a:rPr lang="en-US" altLang="ko-KR" sz="1000"/>
              <a:t>= 247).</a:t>
            </a:r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이미 받은 데이터</a:t>
            </a:r>
            <a:r>
              <a:rPr lang="en-US" altLang="ko-KR" sz="1000"/>
              <a:t>(</a:t>
            </a:r>
            <a:r>
              <a:rPr lang="ko-KR" altLang="en-US" sz="1000"/>
              <a:t>첫번째 세그먼트</a:t>
            </a:r>
            <a:r>
              <a:rPr lang="en-US" altLang="ko-KR" sz="1000"/>
              <a:t>)</a:t>
            </a:r>
            <a:r>
              <a:rPr lang="ko-KR" altLang="en-US" sz="1000"/>
              <a:t>임을 확인</a:t>
            </a:r>
            <a:endParaRPr lang="en-US" altLang="ko-KR" sz="1000"/>
          </a:p>
          <a:p>
            <a:r>
              <a:rPr lang="ko-KR" altLang="en-US" sz="1000"/>
              <a:t>마지막으로 받은</a:t>
            </a:r>
            <a:r>
              <a:rPr lang="en-US" altLang="ko-KR" sz="1000"/>
              <a:t> </a:t>
            </a:r>
            <a:r>
              <a:rPr lang="ko-KR" altLang="en-US" sz="1000"/>
              <a:t>데이터인 두번째 세그먼트의 </a:t>
            </a:r>
            <a:r>
              <a:rPr lang="en-US" altLang="ko-KR" sz="1000"/>
              <a:t>ACK</a:t>
            </a:r>
            <a:r>
              <a:rPr lang="ko-KR" altLang="en-US" sz="1000"/>
              <a:t> </a:t>
            </a:r>
            <a:r>
              <a:rPr lang="en-US" altLang="ko-KR" sz="1000"/>
              <a:t>247</a:t>
            </a:r>
            <a:r>
              <a:rPr lang="ko-KR" altLang="en-US" sz="1000"/>
              <a:t>을 재전송</a:t>
            </a:r>
            <a:endParaRPr lang="en-US" altLang="ko-KR" sz="10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10E905-B333-4512-AC61-5C19EA0D7B65}"/>
              </a:ext>
            </a:extLst>
          </p:cNvPr>
          <p:cNvCxnSpPr>
            <a:cxnSpLocks/>
          </p:cNvCxnSpPr>
          <p:nvPr/>
        </p:nvCxnSpPr>
        <p:spPr>
          <a:xfrm>
            <a:off x="4661487" y="3373223"/>
            <a:ext cx="2023815" cy="320028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F552F8-3EB5-430B-A14C-E159E5436C4C}"/>
              </a:ext>
            </a:extLst>
          </p:cNvPr>
          <p:cNvCxnSpPr>
            <a:cxnSpLocks/>
          </p:cNvCxnSpPr>
          <p:nvPr/>
        </p:nvCxnSpPr>
        <p:spPr>
          <a:xfrm flipH="1">
            <a:off x="5645426" y="3558078"/>
            <a:ext cx="1063923" cy="397691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ABBF22C4-8158-4909-A690-6CD4957A9A23}"/>
              </a:ext>
            </a:extLst>
          </p:cNvPr>
          <p:cNvSpPr/>
          <p:nvPr/>
        </p:nvSpPr>
        <p:spPr>
          <a:xfrm>
            <a:off x="5609469" y="5751712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A9B06F8-BE73-4E74-8ECA-9FACADDEEC76}"/>
              </a:ext>
            </a:extLst>
          </p:cNvPr>
          <p:cNvSpPr/>
          <p:nvPr/>
        </p:nvSpPr>
        <p:spPr>
          <a:xfrm>
            <a:off x="5609469" y="5949953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E4F5FD-3B9F-4E8F-A5DB-03B1CB8C9671}"/>
              </a:ext>
            </a:extLst>
          </p:cNvPr>
          <p:cNvSpPr/>
          <p:nvPr/>
        </p:nvSpPr>
        <p:spPr>
          <a:xfrm>
            <a:off x="5609469" y="6148194"/>
            <a:ext cx="75826" cy="55707"/>
          </a:xfrm>
          <a:prstGeom prst="ellipse">
            <a:avLst/>
          </a:prstGeom>
          <a:solidFill>
            <a:srgbClr val="13ACEF"/>
          </a:solidFill>
          <a:ln>
            <a:solidFill>
              <a:srgbClr val="13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번개 26">
            <a:extLst>
              <a:ext uri="{FF2B5EF4-FFF2-40B4-BE49-F238E27FC236}">
                <a16:creationId xmlns:a16="http://schemas.microsoft.com/office/drawing/2014/main" id="{37A03ABB-EB2F-4987-AD4C-CDFC6FE5D73B}"/>
              </a:ext>
            </a:extLst>
          </p:cNvPr>
          <p:cNvSpPr/>
          <p:nvPr/>
        </p:nvSpPr>
        <p:spPr>
          <a:xfrm flipH="1">
            <a:off x="5460354" y="3788388"/>
            <a:ext cx="184650" cy="28752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8" name="TextBox 60">
            <a:extLst>
              <a:ext uri="{FF2B5EF4-FFF2-40B4-BE49-F238E27FC236}">
                <a16:creationId xmlns:a16="http://schemas.microsoft.com/office/drawing/2014/main" id="{54559251-0013-4C33-9CBF-C9E1B77CD418}"/>
              </a:ext>
            </a:extLst>
          </p:cNvPr>
          <p:cNvSpPr txBox="1"/>
          <p:nvPr/>
        </p:nvSpPr>
        <p:spPr>
          <a:xfrm>
            <a:off x="5121742" y="3249307"/>
            <a:ext cx="106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/>
              <a:t>sq</a:t>
            </a:r>
            <a:r>
              <a:rPr lang="ko-KR" altLang="en-US" sz="800"/>
              <a:t> </a:t>
            </a:r>
            <a:r>
              <a:rPr lang="en-US" altLang="ko-KR" sz="800"/>
              <a:t>= 127, 80byte</a:t>
            </a:r>
            <a:endParaRPr lang="ko-KR" altLang="en-US" sz="800"/>
          </a:p>
        </p:txBody>
      </p:sp>
      <p:sp>
        <p:nvSpPr>
          <p:cNvPr id="33" name="TextBox 69">
            <a:extLst>
              <a:ext uri="{FF2B5EF4-FFF2-40B4-BE49-F238E27FC236}">
                <a16:creationId xmlns:a16="http://schemas.microsoft.com/office/drawing/2014/main" id="{45E4C9BB-6022-4B62-A9FD-F692443C3CE3}"/>
              </a:ext>
            </a:extLst>
          </p:cNvPr>
          <p:cNvSpPr txBox="1"/>
          <p:nvPr/>
        </p:nvSpPr>
        <p:spPr>
          <a:xfrm>
            <a:off x="5156287" y="3665847"/>
            <a:ext cx="1039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/>
              <a:t>ACK</a:t>
            </a:r>
            <a:r>
              <a:rPr lang="ko-KR" altLang="en-US" sz="800"/>
              <a:t> </a:t>
            </a:r>
            <a:r>
              <a:rPr lang="en-US" altLang="ko-KR" sz="800"/>
              <a:t>=</a:t>
            </a:r>
            <a:r>
              <a:rPr lang="ko-KR" altLang="en-US" sz="800"/>
              <a:t> </a:t>
            </a:r>
            <a:r>
              <a:rPr lang="en-US" altLang="ko-KR" sz="800"/>
              <a:t>207 </a:t>
            </a:r>
            <a:r>
              <a:rPr lang="ko-KR" altLang="en-US" sz="800"/>
              <a:t>손실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FBEFA4-5267-43D5-A382-14772C6A233C}"/>
              </a:ext>
            </a:extLst>
          </p:cNvPr>
          <p:cNvCxnSpPr>
            <a:cxnSpLocks/>
          </p:cNvCxnSpPr>
          <p:nvPr/>
        </p:nvCxnSpPr>
        <p:spPr>
          <a:xfrm flipH="1">
            <a:off x="6707557" y="3137481"/>
            <a:ext cx="1" cy="2946773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0">
            <a:extLst>
              <a:ext uri="{FF2B5EF4-FFF2-40B4-BE49-F238E27FC236}">
                <a16:creationId xmlns:a16="http://schemas.microsoft.com/office/drawing/2014/main" id="{93576E74-48E9-48E8-BDE0-2CDF4C21F92C}"/>
              </a:ext>
            </a:extLst>
          </p:cNvPr>
          <p:cNvSpPr txBox="1"/>
          <p:nvPr/>
        </p:nvSpPr>
        <p:spPr>
          <a:xfrm>
            <a:off x="5126494" y="3443318"/>
            <a:ext cx="106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/>
              <a:t>sq</a:t>
            </a:r>
            <a:r>
              <a:rPr lang="ko-KR" altLang="en-US" sz="800"/>
              <a:t> </a:t>
            </a:r>
            <a:r>
              <a:rPr lang="en-US" altLang="ko-KR" sz="800"/>
              <a:t>= 207, 40byte</a:t>
            </a:r>
            <a:endParaRPr lang="ko-KR" altLang="en-US" sz="8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E7EC27D-DE2E-495E-A02F-BDD07F22E3A6}"/>
              </a:ext>
            </a:extLst>
          </p:cNvPr>
          <p:cNvCxnSpPr>
            <a:cxnSpLocks/>
          </p:cNvCxnSpPr>
          <p:nvPr/>
        </p:nvCxnSpPr>
        <p:spPr>
          <a:xfrm flipH="1">
            <a:off x="4678039" y="3730028"/>
            <a:ext cx="2007264" cy="880839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9">
            <a:extLst>
              <a:ext uri="{FF2B5EF4-FFF2-40B4-BE49-F238E27FC236}">
                <a16:creationId xmlns:a16="http://schemas.microsoft.com/office/drawing/2014/main" id="{7E39FD69-C3B9-48C2-A004-B69C58A6223C}"/>
              </a:ext>
            </a:extLst>
          </p:cNvPr>
          <p:cNvSpPr txBox="1"/>
          <p:nvPr/>
        </p:nvSpPr>
        <p:spPr>
          <a:xfrm>
            <a:off x="5314924" y="4061972"/>
            <a:ext cx="793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/>
              <a:t>ACK</a:t>
            </a:r>
            <a:r>
              <a:rPr lang="ko-KR" altLang="en-US" sz="800"/>
              <a:t> </a:t>
            </a:r>
            <a:r>
              <a:rPr lang="en-US" altLang="ko-KR" sz="800"/>
              <a:t>=</a:t>
            </a:r>
            <a:r>
              <a:rPr lang="ko-KR" altLang="en-US" sz="800"/>
              <a:t> </a:t>
            </a:r>
            <a:r>
              <a:rPr lang="en-US" altLang="ko-KR" sz="800"/>
              <a:t>247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AA1ECD6-A956-4720-95F0-87FEF213B18E}"/>
              </a:ext>
            </a:extLst>
          </p:cNvPr>
          <p:cNvCxnSpPr>
            <a:cxnSpLocks/>
          </p:cNvCxnSpPr>
          <p:nvPr/>
        </p:nvCxnSpPr>
        <p:spPr>
          <a:xfrm>
            <a:off x="4588778" y="3640511"/>
            <a:ext cx="0" cy="4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68E9A4-98CE-4265-BAAA-56DE6DBD7211}"/>
              </a:ext>
            </a:extLst>
          </p:cNvPr>
          <p:cNvCxnSpPr>
            <a:cxnSpLocks/>
          </p:cNvCxnSpPr>
          <p:nvPr/>
        </p:nvCxnSpPr>
        <p:spPr>
          <a:xfrm>
            <a:off x="4678039" y="4256595"/>
            <a:ext cx="2031310" cy="392253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60">
            <a:extLst>
              <a:ext uri="{FF2B5EF4-FFF2-40B4-BE49-F238E27FC236}">
                <a16:creationId xmlns:a16="http://schemas.microsoft.com/office/drawing/2014/main" id="{DFC53206-35DE-43F7-9A7B-C869BA79BF4A}"/>
              </a:ext>
            </a:extLst>
          </p:cNvPr>
          <p:cNvSpPr txBox="1"/>
          <p:nvPr/>
        </p:nvSpPr>
        <p:spPr>
          <a:xfrm>
            <a:off x="5201067" y="4352171"/>
            <a:ext cx="106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/>
              <a:t>sq</a:t>
            </a:r>
            <a:r>
              <a:rPr lang="ko-KR" altLang="en-US" sz="800"/>
              <a:t> </a:t>
            </a:r>
            <a:r>
              <a:rPr lang="en-US" altLang="ko-KR" sz="800"/>
              <a:t>= 127, 80byte</a:t>
            </a:r>
            <a:endParaRPr lang="ko-KR" altLang="en-US" sz="8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55DCFA-8031-4984-9F6C-04A396A5201C}"/>
              </a:ext>
            </a:extLst>
          </p:cNvPr>
          <p:cNvCxnSpPr>
            <a:cxnSpLocks/>
          </p:cNvCxnSpPr>
          <p:nvPr/>
        </p:nvCxnSpPr>
        <p:spPr>
          <a:xfrm flipH="1">
            <a:off x="4683742" y="4714613"/>
            <a:ext cx="2025607" cy="553674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11B2CFF-1D12-4224-BF74-1078ED6F1C2A}"/>
              </a:ext>
            </a:extLst>
          </p:cNvPr>
          <p:cNvCxnSpPr>
            <a:cxnSpLocks/>
          </p:cNvCxnSpPr>
          <p:nvPr/>
        </p:nvCxnSpPr>
        <p:spPr>
          <a:xfrm>
            <a:off x="4667712" y="5332283"/>
            <a:ext cx="884967" cy="312291"/>
          </a:xfrm>
          <a:prstGeom prst="straightConnector1">
            <a:avLst/>
          </a:prstGeom>
          <a:ln>
            <a:solidFill>
              <a:srgbClr val="13AC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0">
            <a:extLst>
              <a:ext uri="{FF2B5EF4-FFF2-40B4-BE49-F238E27FC236}">
                <a16:creationId xmlns:a16="http://schemas.microsoft.com/office/drawing/2014/main" id="{A65C2FD4-9BA4-4C39-A48D-B23D6B926157}"/>
              </a:ext>
            </a:extLst>
          </p:cNvPr>
          <p:cNvSpPr txBox="1"/>
          <p:nvPr/>
        </p:nvSpPr>
        <p:spPr>
          <a:xfrm>
            <a:off x="5209823" y="5460826"/>
            <a:ext cx="106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/>
              <a:t>sq</a:t>
            </a:r>
            <a:r>
              <a:rPr lang="ko-KR" altLang="en-US" sz="800"/>
              <a:t> </a:t>
            </a:r>
            <a:r>
              <a:rPr lang="en-US" altLang="ko-KR" sz="800"/>
              <a:t>= 247, ?byte</a:t>
            </a:r>
            <a:endParaRPr lang="ko-KR" altLang="en-US" sz="800"/>
          </a:p>
        </p:txBody>
      </p:sp>
      <p:sp>
        <p:nvSpPr>
          <p:cNvPr id="84" name="TextBox 69">
            <a:extLst>
              <a:ext uri="{FF2B5EF4-FFF2-40B4-BE49-F238E27FC236}">
                <a16:creationId xmlns:a16="http://schemas.microsoft.com/office/drawing/2014/main" id="{620C2B6C-C263-4F7B-9453-D1A0B175C7A1}"/>
              </a:ext>
            </a:extLst>
          </p:cNvPr>
          <p:cNvSpPr txBox="1"/>
          <p:nvPr/>
        </p:nvSpPr>
        <p:spPr>
          <a:xfrm>
            <a:off x="5319733" y="4808708"/>
            <a:ext cx="793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/>
              <a:t>ACK</a:t>
            </a:r>
            <a:r>
              <a:rPr lang="ko-KR" altLang="en-US" sz="800"/>
              <a:t> </a:t>
            </a:r>
            <a:r>
              <a:rPr lang="en-US" altLang="ko-KR" sz="800"/>
              <a:t>=</a:t>
            </a:r>
            <a:r>
              <a:rPr lang="ko-KR" altLang="en-US" sz="800"/>
              <a:t> </a:t>
            </a:r>
            <a:r>
              <a:rPr lang="en-US" altLang="ko-KR" sz="800"/>
              <a:t>207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37614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TCP</a:t>
            </a:r>
            <a:r>
              <a:rPr lang="ko-KR" altLang="en-US" sz="1100" i="1">
                <a:solidFill>
                  <a:srgbClr val="FF7876"/>
                </a:solidFill>
              </a:rPr>
              <a:t>와 </a:t>
            </a:r>
            <a:r>
              <a:rPr lang="en-US" altLang="ko-KR" sz="1100" i="1">
                <a:solidFill>
                  <a:srgbClr val="FF7876"/>
                </a:solidFill>
              </a:rPr>
              <a:t>GBN(Go-Back-N) </a:t>
            </a:r>
            <a:r>
              <a:rPr lang="ko-KR" altLang="en-US" sz="1100" i="1">
                <a:solidFill>
                  <a:srgbClr val="FF7876"/>
                </a:solidFill>
              </a:rPr>
              <a:t>및 </a:t>
            </a:r>
            <a:r>
              <a:rPr lang="en-US" altLang="ko-KR" sz="1100" i="1">
                <a:solidFill>
                  <a:srgbClr val="FF7876"/>
                </a:solidFill>
              </a:rPr>
              <a:t>SR Selective Repeat) </a:t>
            </a:r>
            <a:r>
              <a:rPr lang="ko-KR" altLang="en-US" sz="1100" i="1">
                <a:solidFill>
                  <a:srgbClr val="FF7876"/>
                </a:solidFill>
              </a:rPr>
              <a:t>프로토콜 간의 차이를 각각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B5084-A1E0-4521-83DF-5ADEEAED9A2F}"/>
              </a:ext>
            </a:extLst>
          </p:cNvPr>
          <p:cNvSpPr txBox="1"/>
          <p:nvPr/>
        </p:nvSpPr>
        <p:spPr>
          <a:xfrm>
            <a:off x="843148" y="1293976"/>
            <a:ext cx="44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7876"/>
                </a:solidFill>
              </a:rPr>
              <a:t>TCP</a:t>
            </a:r>
            <a:r>
              <a:rPr lang="ko-KR" altLang="en-US">
                <a:solidFill>
                  <a:srgbClr val="FF7876"/>
                </a:solidFill>
              </a:rPr>
              <a:t>는 </a:t>
            </a:r>
            <a:r>
              <a:rPr lang="en-US" altLang="ko-KR">
                <a:solidFill>
                  <a:srgbClr val="FF7876"/>
                </a:solidFill>
              </a:rPr>
              <a:t>GBN</a:t>
            </a:r>
            <a:r>
              <a:rPr lang="ko-KR" altLang="en-US">
                <a:solidFill>
                  <a:srgbClr val="FF7876"/>
                </a:solidFill>
              </a:rPr>
              <a:t>인가 </a:t>
            </a:r>
            <a:r>
              <a:rPr lang="en-US" altLang="ko-KR">
                <a:solidFill>
                  <a:srgbClr val="FF7876"/>
                </a:solidFill>
              </a:rPr>
              <a:t>SR</a:t>
            </a:r>
            <a:r>
              <a:rPr lang="ko-KR" altLang="en-US">
                <a:solidFill>
                  <a:srgbClr val="FF7876"/>
                </a:solidFill>
              </a:rPr>
              <a:t>인가</a:t>
            </a:r>
            <a:endParaRPr lang="en-US" altLang="ko-KR">
              <a:solidFill>
                <a:srgbClr val="FF787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EB273A-5CED-455D-81F2-BE1D5B500626}"/>
              </a:ext>
            </a:extLst>
          </p:cNvPr>
          <p:cNvSpPr/>
          <p:nvPr/>
        </p:nvSpPr>
        <p:spPr>
          <a:xfrm>
            <a:off x="765146" y="1855660"/>
            <a:ext cx="6944337" cy="2905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>
                <a:solidFill>
                  <a:srgbClr val="FF7876"/>
                </a:solidFill>
              </a:rPr>
              <a:t>GBN</a:t>
            </a:r>
            <a:r>
              <a:rPr lang="ko-KR" altLang="en-US" sz="1300">
                <a:solidFill>
                  <a:srgbClr val="FF7876"/>
                </a:solidFill>
              </a:rPr>
              <a:t>의 특징</a:t>
            </a:r>
            <a:r>
              <a:rPr lang="en-US" altLang="ko-KR" sz="1300">
                <a:solidFill>
                  <a:srgbClr val="FF7876"/>
                </a:solidFill>
              </a:rPr>
              <a:t> :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손상 </a:t>
            </a:r>
            <a:r>
              <a:rPr lang="en-US" altLang="ko-KR" sz="1300">
                <a:solidFill>
                  <a:schemeClr val="tx1"/>
                </a:solidFill>
              </a:rPr>
              <a:t>/ </a:t>
            </a:r>
            <a:r>
              <a:rPr lang="ko-KR" altLang="en-US" sz="1300">
                <a:solidFill>
                  <a:schemeClr val="tx1"/>
                </a:solidFill>
              </a:rPr>
              <a:t>분실된 프레임 이후의 프레임을 모두 재전송함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구조가 비교적 간단하고 구현이 단순함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데이터 폐기방식을 사용하여 추가적 버퍼가 필요 없음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비용이 비교적 저렴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en-US" altLang="ko-KR" sz="1300">
                <a:solidFill>
                  <a:srgbClr val="FF7876"/>
                </a:solidFill>
              </a:rPr>
              <a:t>SR</a:t>
            </a:r>
            <a:r>
              <a:rPr lang="ko-KR" altLang="en-US" sz="1300">
                <a:solidFill>
                  <a:srgbClr val="FF7876"/>
                </a:solidFill>
              </a:rPr>
              <a:t>의 특징 </a:t>
            </a:r>
            <a:r>
              <a:rPr lang="en-US" altLang="ko-KR" sz="1300">
                <a:solidFill>
                  <a:srgbClr val="FF7876"/>
                </a:solidFill>
              </a:rPr>
              <a:t>: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손상 </a:t>
            </a:r>
            <a:r>
              <a:rPr lang="en-US" altLang="ko-KR" sz="1300">
                <a:solidFill>
                  <a:schemeClr val="tx1"/>
                </a:solidFill>
              </a:rPr>
              <a:t>/ </a:t>
            </a:r>
            <a:r>
              <a:rPr lang="ko-KR" altLang="en-US" sz="1300">
                <a:solidFill>
                  <a:schemeClr val="tx1"/>
                </a:solidFill>
              </a:rPr>
              <a:t>분실된 프레임만을 재전송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구조가 복잡</a:t>
            </a:r>
            <a:r>
              <a:rPr lang="en-US" altLang="ko-KR" sz="1300">
                <a:solidFill>
                  <a:schemeClr val="tx1"/>
                </a:solidFill>
              </a:rPr>
              <a:t>(</a:t>
            </a:r>
            <a:r>
              <a:rPr lang="ko-KR" altLang="en-US" sz="1300">
                <a:solidFill>
                  <a:schemeClr val="tx1"/>
                </a:solidFill>
              </a:rPr>
              <a:t>재배열 로직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폐기방식을 사용하지 않으므로 순차적이지 않은 프레임을 재 배열하기 위한 버퍼가 필요함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ko-KR" altLang="en-US" sz="1300">
                <a:solidFill>
                  <a:schemeClr val="tx1"/>
                </a:solidFill>
              </a:rPr>
              <a:t>비용 및 유지관리 비용이 증가</a:t>
            </a:r>
            <a:endParaRPr lang="en-US" altLang="ko-KR" sz="1300">
              <a:solidFill>
                <a:schemeClr val="tx1"/>
              </a:solidFill>
            </a:endParaRPr>
          </a:p>
          <a:p>
            <a:pPr algn="just"/>
            <a:endParaRPr lang="en-US" altLang="ko-KR" sz="1300">
              <a:solidFill>
                <a:schemeClr val="tx1"/>
              </a:solidFill>
            </a:endParaRPr>
          </a:p>
          <a:p>
            <a:pPr algn="just"/>
            <a:r>
              <a:rPr lang="en-US" altLang="ko-KR" sz="1300">
                <a:solidFill>
                  <a:srgbClr val="FF7876"/>
                </a:solidFill>
              </a:rPr>
              <a:t>TCP</a:t>
            </a:r>
            <a:r>
              <a:rPr lang="ko-KR" altLang="en-US" sz="1300">
                <a:solidFill>
                  <a:srgbClr val="FF7876"/>
                </a:solidFill>
              </a:rPr>
              <a:t>통신은 </a:t>
            </a:r>
            <a:r>
              <a:rPr lang="en-US" altLang="ko-KR" sz="1300">
                <a:solidFill>
                  <a:srgbClr val="FF7876"/>
                </a:solidFill>
              </a:rPr>
              <a:t>GBN</a:t>
            </a:r>
            <a:r>
              <a:rPr lang="ko-KR" altLang="en-US" sz="1300">
                <a:solidFill>
                  <a:srgbClr val="FF7876"/>
                </a:solidFill>
              </a:rPr>
              <a:t>과 </a:t>
            </a:r>
            <a:r>
              <a:rPr lang="en-US" altLang="ko-KR" sz="1300">
                <a:solidFill>
                  <a:srgbClr val="FF7876"/>
                </a:solidFill>
              </a:rPr>
              <a:t>SR</a:t>
            </a:r>
            <a:r>
              <a:rPr lang="ko-KR" altLang="en-US" sz="1300">
                <a:solidFill>
                  <a:srgbClr val="FF7876"/>
                </a:solidFill>
              </a:rPr>
              <a:t>의 혼합방식</a:t>
            </a:r>
            <a:endParaRPr lang="en-US" altLang="ko-KR" sz="1300">
              <a:solidFill>
                <a:srgbClr val="FF787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A59B6-3F8D-4BDB-BAE6-E039ABFC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83" y="3925438"/>
            <a:ext cx="3897975" cy="26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102B35-B267-43D2-ADD9-0305BFAE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02" y="1317140"/>
            <a:ext cx="3563474" cy="261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1297F2-3AF6-4669-B75D-4699C50F8FFC}"/>
              </a:ext>
            </a:extLst>
          </p:cNvPr>
          <p:cNvSpPr/>
          <p:nvPr/>
        </p:nvSpPr>
        <p:spPr>
          <a:xfrm>
            <a:off x="10066789" y="2306972"/>
            <a:ext cx="1031846" cy="79153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83D3F2-F21F-46ED-A8FC-A39C753EC66B}"/>
              </a:ext>
            </a:extLst>
          </p:cNvPr>
          <p:cNvCxnSpPr>
            <a:cxnSpLocks/>
          </p:cNvCxnSpPr>
          <p:nvPr/>
        </p:nvCxnSpPr>
        <p:spPr>
          <a:xfrm>
            <a:off x="11093164" y="2850284"/>
            <a:ext cx="333690" cy="413467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60878-7A33-40EA-9228-D7A98AC39612}"/>
              </a:ext>
            </a:extLst>
          </p:cNvPr>
          <p:cNvSpPr/>
          <p:nvPr/>
        </p:nvSpPr>
        <p:spPr>
          <a:xfrm>
            <a:off x="11239408" y="3292147"/>
            <a:ext cx="952592" cy="88569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/>
                </a:solidFill>
              </a:rPr>
              <a:t>오류 이후의 데이터들을 전부 폐기처리하여 자원낭비가 심함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31A959-C43D-43F3-9970-D7929620F1B2}"/>
              </a:ext>
            </a:extLst>
          </p:cNvPr>
          <p:cNvSpPr/>
          <p:nvPr/>
        </p:nvSpPr>
        <p:spPr>
          <a:xfrm>
            <a:off x="10335182" y="5004775"/>
            <a:ext cx="1272276" cy="124284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460992-3D3A-45CF-8EE2-11ACA8ED685C}"/>
              </a:ext>
            </a:extLst>
          </p:cNvPr>
          <p:cNvCxnSpPr>
            <a:cxnSpLocks/>
          </p:cNvCxnSpPr>
          <p:nvPr/>
        </p:nvCxnSpPr>
        <p:spPr>
          <a:xfrm flipH="1" flipV="1">
            <a:off x="7625593" y="5626196"/>
            <a:ext cx="2709589" cy="171522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B22274-491F-45D8-AA55-01F1D83DED13}"/>
              </a:ext>
            </a:extLst>
          </p:cNvPr>
          <p:cNvSpPr/>
          <p:nvPr/>
        </p:nvSpPr>
        <p:spPr>
          <a:xfrm>
            <a:off x="6055213" y="4949690"/>
            <a:ext cx="1570380" cy="114910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/>
                </a:solidFill>
              </a:rPr>
              <a:t>누락 이후 수신된 데이터들은 버퍼에 저장시켜 자원손실은 적지만 해당버퍼에대한 관리가 필요</a:t>
            </a:r>
            <a:endParaRPr lang="en-US" altLang="ko-KR" sz="1000">
              <a:solidFill>
                <a:schemeClr val="tx1"/>
              </a:solidFill>
            </a:endParaRPr>
          </a:p>
          <a:p>
            <a:pPr algn="just"/>
            <a:endParaRPr lang="en-US" altLang="ko-KR" sz="1000">
              <a:solidFill>
                <a:schemeClr val="tx1"/>
              </a:solidFill>
            </a:endParaRPr>
          </a:p>
          <a:p>
            <a:pPr algn="just"/>
            <a:r>
              <a:rPr lang="ko-KR" altLang="en-US" sz="1000">
                <a:solidFill>
                  <a:schemeClr val="tx1"/>
                </a:solidFill>
              </a:rPr>
              <a:t>이후 손상된 데이터 수신 후 다시 정상작동</a:t>
            </a:r>
          </a:p>
        </p:txBody>
      </p:sp>
    </p:spTree>
    <p:extLst>
      <p:ext uri="{BB962C8B-B14F-4D97-AF65-F5344CB8AC3E}">
        <p14:creationId xmlns:p14="http://schemas.microsoft.com/office/powerpoint/2010/main" val="211808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762</Words>
  <Application>Microsoft Office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241</cp:revision>
  <dcterms:created xsi:type="dcterms:W3CDTF">2020-09-01T02:41:10Z</dcterms:created>
  <dcterms:modified xsi:type="dcterms:W3CDTF">2020-10-16T06:28:40Z</dcterms:modified>
</cp:coreProperties>
</file>