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P40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h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56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h. 70</a:t>
            </a:r>
            <a:r>
              <a:rPr lang="ko-KR" altLang="en-US" dirty="0" smtClean="0">
                <a:solidFill>
                  <a:srgbClr val="FF7876"/>
                </a:solidFill>
              </a:rPr>
              <a:t>번째 세그먼트를 보낸 전송은 몇 번째인가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6503" y="2777706"/>
            <a:ext cx="1090659" cy="2311877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22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슬로 스타트 구간에서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첫번째에 </a:t>
            </a:r>
            <a:r>
              <a:rPr lang="en-US" altLang="ko-KR" sz="1300" dirty="0" smtClean="0">
                <a:solidFill>
                  <a:srgbClr val="FF7876"/>
                </a:solidFill>
              </a:rPr>
              <a:t>1, </a:t>
            </a:r>
            <a:r>
              <a:rPr lang="ko-KR" altLang="en-US" sz="1300" dirty="0" smtClean="0">
                <a:solidFill>
                  <a:srgbClr val="FF7876"/>
                </a:solidFill>
              </a:rPr>
              <a:t>두번째에 </a:t>
            </a:r>
            <a:r>
              <a:rPr lang="en-US" altLang="ko-KR" sz="1300" dirty="0" smtClean="0">
                <a:solidFill>
                  <a:srgbClr val="FF7876"/>
                </a:solidFill>
              </a:rPr>
              <a:t>2, </a:t>
            </a:r>
            <a:r>
              <a:rPr lang="ko-KR" altLang="en-US" sz="1300" dirty="0" smtClean="0">
                <a:solidFill>
                  <a:srgbClr val="FF7876"/>
                </a:solidFill>
              </a:rPr>
              <a:t>세번째에 </a:t>
            </a:r>
            <a:r>
              <a:rPr lang="en-US" altLang="ko-KR" sz="1300" dirty="0" smtClean="0">
                <a:solidFill>
                  <a:srgbClr val="FF7876"/>
                </a:solidFill>
              </a:rPr>
              <a:t>4… </a:t>
            </a:r>
            <a:r>
              <a:rPr lang="ko-KR" altLang="en-US" sz="1300" dirty="0" smtClean="0">
                <a:solidFill>
                  <a:srgbClr val="FF7876"/>
                </a:solidFill>
              </a:rPr>
              <a:t>지수적으로 보내게 되면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1+2+4+8+16+32=63, 6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번째에 누적 </a:t>
            </a:r>
            <a:r>
              <a:rPr lang="en-US" altLang="ko-KR" sz="1300" dirty="0" smtClean="0">
                <a:solidFill>
                  <a:srgbClr val="FF7876"/>
                </a:solidFill>
              </a:rPr>
              <a:t>63</a:t>
            </a:r>
            <a:r>
              <a:rPr lang="ko-KR" altLang="en-US" sz="1300" dirty="0" smtClean="0">
                <a:solidFill>
                  <a:srgbClr val="FF7876"/>
                </a:solidFill>
              </a:rPr>
              <a:t>개를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보내게되고</a:t>
            </a:r>
            <a:r>
              <a:rPr lang="en-US" altLang="ko-KR" sz="1300" dirty="0" smtClean="0">
                <a:solidFill>
                  <a:srgbClr val="FF7876"/>
                </a:solidFill>
              </a:rPr>
              <a:t>,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슬로 스타트 이후 구간에서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증가량</a:t>
            </a:r>
            <a:r>
              <a:rPr lang="ko-KR" altLang="en-US" sz="1300" dirty="0" smtClean="0">
                <a:solidFill>
                  <a:srgbClr val="FF7876"/>
                </a:solidFill>
              </a:rPr>
              <a:t> </a:t>
            </a:r>
            <a:r>
              <a:rPr lang="en-US" altLang="ko-KR" sz="1300" dirty="0" smtClean="0">
                <a:solidFill>
                  <a:srgbClr val="FF7876"/>
                </a:solidFill>
              </a:rPr>
              <a:t>1/n</a:t>
            </a:r>
            <a:r>
              <a:rPr lang="ko-KR" altLang="en-US" sz="1300" dirty="0" smtClean="0">
                <a:solidFill>
                  <a:srgbClr val="FF7876"/>
                </a:solidFill>
              </a:rPr>
              <a:t>로 변하게 되면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>
                <a:solidFill>
                  <a:srgbClr val="FF7876"/>
                </a:solidFill>
              </a:rPr>
              <a:t>7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 전송에서 누적 </a:t>
            </a:r>
            <a:r>
              <a:rPr lang="en-US" altLang="ko-KR" sz="1300" dirty="0" smtClean="0">
                <a:solidFill>
                  <a:srgbClr val="FF7876"/>
                </a:solidFill>
              </a:rPr>
              <a:t>127</a:t>
            </a:r>
            <a:r>
              <a:rPr lang="ko-KR" altLang="en-US" sz="1300" dirty="0" smtClean="0">
                <a:solidFill>
                  <a:srgbClr val="FF7876"/>
                </a:solidFill>
              </a:rPr>
              <a:t>개를 보내게 되니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70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 세그먼트는 </a:t>
            </a:r>
            <a:r>
              <a:rPr lang="en-US" altLang="ko-KR" sz="1300" dirty="0" smtClean="0">
                <a:solidFill>
                  <a:srgbClr val="FF7876"/>
                </a:solidFill>
              </a:rPr>
              <a:t>7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 구간에서 보내게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9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895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7876"/>
                </a:solidFill>
              </a:rPr>
              <a:t>i</a:t>
            </a:r>
            <a:r>
              <a:rPr lang="en-US" altLang="ko-KR" dirty="0" smtClean="0">
                <a:solidFill>
                  <a:srgbClr val="FF7876"/>
                </a:solidFill>
              </a:rPr>
              <a:t>. 3</a:t>
            </a:r>
            <a:r>
              <a:rPr lang="ko-KR" altLang="en-US" dirty="0" smtClean="0">
                <a:solidFill>
                  <a:srgbClr val="FF7876"/>
                </a:solidFill>
              </a:rPr>
              <a:t>개의 중복 </a:t>
            </a:r>
            <a:r>
              <a:rPr lang="en-US" altLang="ko-KR" dirty="0" smtClean="0">
                <a:solidFill>
                  <a:srgbClr val="FF7876"/>
                </a:solidFill>
              </a:rPr>
              <a:t>ACK </a:t>
            </a:r>
            <a:r>
              <a:rPr lang="ko-KR" altLang="en-US" dirty="0" smtClean="0">
                <a:solidFill>
                  <a:srgbClr val="FF7876"/>
                </a:solidFill>
              </a:rPr>
              <a:t>수신에 의해 </a:t>
            </a:r>
            <a:r>
              <a:rPr lang="en-US" altLang="ko-KR" dirty="0" smtClean="0">
                <a:solidFill>
                  <a:srgbClr val="FF7876"/>
                </a:solidFill>
              </a:rPr>
              <a:t>26</a:t>
            </a:r>
            <a:r>
              <a:rPr lang="ko-KR" altLang="en-US" dirty="0" smtClean="0">
                <a:solidFill>
                  <a:srgbClr val="FF7876"/>
                </a:solidFill>
              </a:rPr>
              <a:t>번째 이후 패킷이 손실된 것을 감지했다고 가정하면</a:t>
            </a:r>
            <a:r>
              <a:rPr lang="en-US" altLang="ko-KR" dirty="0" smtClean="0">
                <a:solidFill>
                  <a:srgbClr val="FF7876"/>
                </a:solidFill>
              </a:rPr>
              <a:t>, </a:t>
            </a:r>
            <a:r>
              <a:rPr lang="ko-KR" altLang="en-US" dirty="0" smtClean="0">
                <a:solidFill>
                  <a:srgbClr val="FF7876"/>
                </a:solidFill>
              </a:rPr>
              <a:t>혼잡 윈도우 크기와 </a:t>
            </a:r>
            <a:r>
              <a:rPr lang="en-US" altLang="ko-KR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dirty="0" smtClean="0">
                <a:solidFill>
                  <a:srgbClr val="FF7876"/>
                </a:solidFill>
              </a:rPr>
              <a:t>값은 얼마인가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51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26</a:t>
            </a:r>
            <a:r>
              <a:rPr lang="ko-KR" altLang="en-US" sz="1300" dirty="0" smtClean="0">
                <a:solidFill>
                  <a:srgbClr val="FF7876"/>
                </a:solidFill>
              </a:rPr>
              <a:t>번 기준에서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en-US" altLang="ko-KR" sz="1300" dirty="0" smtClean="0">
                <a:solidFill>
                  <a:srgbClr val="FF7876"/>
                </a:solidFill>
              </a:rPr>
              <a:t> </a:t>
            </a:r>
            <a:r>
              <a:rPr lang="ko-KR" altLang="en-US" sz="1300" dirty="0" smtClean="0">
                <a:solidFill>
                  <a:srgbClr val="FF7876"/>
                </a:solidFill>
              </a:rPr>
              <a:t>크기는</a:t>
            </a:r>
            <a:r>
              <a:rPr lang="en-US" altLang="ko-KR" sz="1300" dirty="0" smtClean="0">
                <a:solidFill>
                  <a:srgbClr val="FF7876"/>
                </a:solidFill>
              </a:rPr>
              <a:t>8</a:t>
            </a:r>
            <a:r>
              <a:rPr lang="ko-KR" altLang="en-US" sz="1300" dirty="0" smtClean="0">
                <a:solidFill>
                  <a:srgbClr val="FF7876"/>
                </a:solidFill>
              </a:rPr>
              <a:t>이고</a:t>
            </a:r>
            <a:r>
              <a:rPr lang="en-US" altLang="ko-KR" sz="1300" dirty="0" smtClean="0">
                <a:solidFill>
                  <a:srgbClr val="FF7876"/>
                </a:solidFill>
              </a:rPr>
              <a:t>,</a:t>
            </a:r>
          </a:p>
          <a:p>
            <a:pPr algn="just"/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값은 이전 손실 구간에서의</a:t>
            </a:r>
            <a:r>
              <a:rPr lang="en-US" altLang="ko-KR" sz="1300" dirty="0">
                <a:solidFill>
                  <a:srgbClr val="FF7876"/>
                </a:solidFill>
              </a:rPr>
              <a:t>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en-US" altLang="ko-KR" sz="1300" dirty="0" smtClean="0">
                <a:solidFill>
                  <a:srgbClr val="FF7876"/>
                </a:solidFill>
              </a:rPr>
              <a:t> </a:t>
            </a:r>
            <a:r>
              <a:rPr lang="ko-KR" altLang="en-US" sz="1300" dirty="0" smtClean="0">
                <a:solidFill>
                  <a:srgbClr val="FF7876"/>
                </a:solidFill>
              </a:rPr>
              <a:t>사이즈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절반값인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15</a:t>
            </a:r>
            <a:r>
              <a:rPr lang="ko-KR" altLang="en-US" sz="1300" dirty="0" smtClean="0">
                <a:solidFill>
                  <a:srgbClr val="FF7876"/>
                </a:solidFill>
              </a:rPr>
              <a:t>가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이후 </a:t>
            </a:r>
            <a:r>
              <a:rPr lang="en-US" altLang="ko-KR" sz="1300" dirty="0" smtClean="0">
                <a:solidFill>
                  <a:srgbClr val="FF7876"/>
                </a:solidFill>
              </a:rPr>
              <a:t>3</a:t>
            </a:r>
            <a:r>
              <a:rPr lang="ko-KR" altLang="en-US" sz="1300" dirty="0" smtClean="0">
                <a:solidFill>
                  <a:srgbClr val="FF7876"/>
                </a:solidFill>
              </a:rPr>
              <a:t>개 중복 </a:t>
            </a:r>
            <a:r>
              <a:rPr lang="en-US" altLang="ko-KR" sz="1300" dirty="0" smtClean="0">
                <a:solidFill>
                  <a:srgbClr val="FF7876"/>
                </a:solidFill>
              </a:rPr>
              <a:t>ACK</a:t>
            </a:r>
            <a:r>
              <a:rPr lang="ko-KR" altLang="en-US" sz="1300" dirty="0" smtClean="0">
                <a:solidFill>
                  <a:srgbClr val="FF7876"/>
                </a:solidFill>
              </a:rPr>
              <a:t>에 의한 패킷 손실 감지가 이루어지면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크기는 다시 절반으로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줄게되고</a:t>
            </a:r>
            <a:r>
              <a:rPr lang="en-US" altLang="ko-KR" sz="1300" dirty="0" smtClean="0">
                <a:solidFill>
                  <a:srgbClr val="FF7876"/>
                </a:solidFill>
              </a:rPr>
              <a:t>, </a:t>
            </a:r>
            <a:r>
              <a:rPr lang="ko-KR" altLang="en-US" sz="1300" dirty="0" smtClean="0">
                <a:solidFill>
                  <a:srgbClr val="FF7876"/>
                </a:solidFill>
              </a:rPr>
              <a:t>혼잡 윈도우 크기는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의 절반에 </a:t>
            </a:r>
            <a:r>
              <a:rPr lang="en-US" altLang="ko-KR" sz="1300" dirty="0" smtClean="0">
                <a:solidFill>
                  <a:srgbClr val="FF7876"/>
                </a:solidFill>
              </a:rPr>
              <a:t>+3</a:t>
            </a:r>
            <a:r>
              <a:rPr lang="ko-KR" altLang="en-US" sz="1300" dirty="0" smtClean="0">
                <a:solidFill>
                  <a:srgbClr val="FF7876"/>
                </a:solidFill>
              </a:rPr>
              <a:t>을 해주게 된 값이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즉 혼잡 윈도우는 </a:t>
            </a:r>
            <a:r>
              <a:rPr lang="en-US" altLang="ko-KR" sz="1300" dirty="0">
                <a:solidFill>
                  <a:srgbClr val="FF7876"/>
                </a:solidFill>
              </a:rPr>
              <a:t>7</a:t>
            </a:r>
            <a:r>
              <a:rPr lang="en-US" altLang="ko-KR" sz="1300" dirty="0" smtClean="0">
                <a:solidFill>
                  <a:srgbClr val="FF7876"/>
                </a:solidFill>
              </a:rPr>
              <a:t>,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는 </a:t>
            </a:r>
            <a:r>
              <a:rPr lang="en-US" altLang="ko-KR" sz="1300" dirty="0" smtClean="0">
                <a:solidFill>
                  <a:srgbClr val="FF7876"/>
                </a:solidFill>
              </a:rPr>
              <a:t>4</a:t>
            </a:r>
            <a:r>
              <a:rPr lang="ko-KR" altLang="en-US" sz="1300" dirty="0" smtClean="0">
                <a:solidFill>
                  <a:srgbClr val="FF7876"/>
                </a:solidFill>
              </a:rPr>
              <a:t>가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en-US" altLang="ko-KR" sz="1300" dirty="0">
              <a:solidFill>
                <a:srgbClr val="FF7876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11309" y="4477113"/>
            <a:ext cx="201968" cy="189780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j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9" y="1329632"/>
            <a:ext cx="1009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j. (TCP</a:t>
            </a:r>
            <a:r>
              <a:rPr lang="ko-KR" altLang="en-US" dirty="0" smtClean="0">
                <a:solidFill>
                  <a:srgbClr val="FF7876"/>
                </a:solidFill>
              </a:rPr>
              <a:t>리노 대신</a:t>
            </a:r>
            <a:r>
              <a:rPr lang="en-US" altLang="ko-KR" dirty="0" smtClean="0">
                <a:solidFill>
                  <a:srgbClr val="FF7876"/>
                </a:solidFill>
              </a:rPr>
              <a:t>)TCP </a:t>
            </a:r>
            <a:r>
              <a:rPr lang="ko-KR" altLang="en-US" dirty="0" err="1" smtClean="0">
                <a:solidFill>
                  <a:srgbClr val="FF7876"/>
                </a:solidFill>
              </a:rPr>
              <a:t>타호가</a:t>
            </a:r>
            <a:r>
              <a:rPr lang="ko-KR" altLang="en-US" dirty="0">
                <a:solidFill>
                  <a:srgbClr val="FF7876"/>
                </a:solidFill>
              </a:rPr>
              <a:t> </a:t>
            </a:r>
            <a:r>
              <a:rPr lang="ko-KR" altLang="en-US" dirty="0" smtClean="0">
                <a:solidFill>
                  <a:srgbClr val="FF7876"/>
                </a:solidFill>
              </a:rPr>
              <a:t>사용된다고 하자</a:t>
            </a:r>
            <a:r>
              <a:rPr lang="en-US" altLang="ko-KR" dirty="0" smtClean="0">
                <a:solidFill>
                  <a:srgbClr val="FF7876"/>
                </a:solidFill>
              </a:rPr>
              <a:t>. </a:t>
            </a:r>
            <a:r>
              <a:rPr lang="ko-KR" altLang="en-US" dirty="0" smtClean="0">
                <a:solidFill>
                  <a:srgbClr val="FF7876"/>
                </a:solidFill>
              </a:rPr>
              <a:t>그리고 </a:t>
            </a:r>
            <a:r>
              <a:rPr lang="en-US" altLang="ko-KR" dirty="0" smtClean="0">
                <a:solidFill>
                  <a:srgbClr val="FF7876"/>
                </a:solidFill>
              </a:rPr>
              <a:t>3</a:t>
            </a:r>
            <a:r>
              <a:rPr lang="ko-KR" altLang="en-US" dirty="0" smtClean="0">
                <a:solidFill>
                  <a:srgbClr val="FF7876"/>
                </a:solidFill>
              </a:rPr>
              <a:t>개의 중복 </a:t>
            </a:r>
            <a:r>
              <a:rPr lang="en-US" altLang="ko-KR" dirty="0" smtClean="0">
                <a:solidFill>
                  <a:srgbClr val="FF7876"/>
                </a:solidFill>
              </a:rPr>
              <a:t>ACK</a:t>
            </a:r>
            <a:r>
              <a:rPr lang="ko-KR" altLang="en-US" dirty="0" smtClean="0">
                <a:solidFill>
                  <a:srgbClr val="FF7876"/>
                </a:solidFill>
              </a:rPr>
              <a:t>가 </a:t>
            </a:r>
            <a:r>
              <a:rPr lang="en-US" altLang="ko-KR" dirty="0" smtClean="0">
                <a:solidFill>
                  <a:srgbClr val="FF7876"/>
                </a:solidFill>
              </a:rPr>
              <a:t>16</a:t>
            </a:r>
            <a:r>
              <a:rPr lang="ko-KR" altLang="en-US" dirty="0" smtClean="0">
                <a:solidFill>
                  <a:srgbClr val="FF7876"/>
                </a:solidFill>
              </a:rPr>
              <a:t>번째에서 수신된다고 가정하자</a:t>
            </a:r>
            <a:r>
              <a:rPr lang="en-US" altLang="ko-KR" dirty="0" smtClean="0">
                <a:solidFill>
                  <a:srgbClr val="FF7876"/>
                </a:solidFill>
              </a:rPr>
              <a:t>. 19</a:t>
            </a:r>
            <a:r>
              <a:rPr lang="ko-KR" altLang="en-US" dirty="0" smtClean="0">
                <a:solidFill>
                  <a:srgbClr val="FF7876"/>
                </a:solidFill>
              </a:rPr>
              <a:t>번째의 </a:t>
            </a:r>
            <a:r>
              <a:rPr lang="en-US" altLang="ko-KR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dirty="0" smtClean="0">
                <a:solidFill>
                  <a:srgbClr val="FF7876"/>
                </a:solidFill>
              </a:rPr>
              <a:t>와 혼잡 윈도우 크기는 얼마인가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5357004" y="2237559"/>
            <a:ext cx="181154" cy="2774388"/>
          </a:xfrm>
          <a:prstGeom prst="straightConnector1">
            <a:avLst/>
          </a:prstGeom>
          <a:ln w="28575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51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TCP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타호의</a:t>
            </a:r>
            <a:r>
              <a:rPr lang="ko-KR" altLang="en-US" sz="1300" dirty="0" smtClean="0">
                <a:solidFill>
                  <a:srgbClr val="FF7876"/>
                </a:solidFill>
              </a:rPr>
              <a:t> 경우</a:t>
            </a:r>
            <a:r>
              <a:rPr lang="en-US" altLang="ko-KR" sz="1300" dirty="0">
                <a:solidFill>
                  <a:srgbClr val="FF7876"/>
                </a:solidFill>
              </a:rPr>
              <a:t> </a:t>
            </a:r>
            <a:r>
              <a:rPr lang="en-US" altLang="ko-KR" sz="1300" dirty="0" smtClean="0">
                <a:solidFill>
                  <a:srgbClr val="FF7876"/>
                </a:solidFill>
              </a:rPr>
              <a:t>Timeout</a:t>
            </a:r>
            <a:r>
              <a:rPr lang="ko-KR" altLang="en-US" sz="1300" dirty="0" smtClean="0">
                <a:solidFill>
                  <a:srgbClr val="FF7876"/>
                </a:solidFill>
              </a:rPr>
              <a:t>과 중복 </a:t>
            </a:r>
            <a:r>
              <a:rPr lang="en-US" altLang="ko-KR" sz="1300" dirty="0" smtClean="0">
                <a:solidFill>
                  <a:srgbClr val="FF7876"/>
                </a:solidFill>
              </a:rPr>
              <a:t>ACK 3</a:t>
            </a:r>
            <a:r>
              <a:rPr lang="ko-KR" altLang="en-US" sz="1300" dirty="0" smtClean="0">
                <a:solidFill>
                  <a:srgbClr val="FF7876"/>
                </a:solidFill>
              </a:rPr>
              <a:t>개 검출 모두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en-US" altLang="ko-KR" sz="1300" dirty="0" smtClean="0">
                <a:solidFill>
                  <a:srgbClr val="FF7876"/>
                </a:solidFill>
              </a:rPr>
              <a:t> </a:t>
            </a:r>
            <a:r>
              <a:rPr lang="ko-KR" altLang="en-US" sz="1300" dirty="0" smtClean="0">
                <a:solidFill>
                  <a:srgbClr val="FF7876"/>
                </a:solidFill>
              </a:rPr>
              <a:t>사이즈를 </a:t>
            </a:r>
            <a:r>
              <a:rPr lang="en-US" altLang="ko-KR" sz="1300" dirty="0" smtClean="0">
                <a:solidFill>
                  <a:srgbClr val="FF7876"/>
                </a:solidFill>
              </a:rPr>
              <a:t>1</a:t>
            </a:r>
            <a:r>
              <a:rPr lang="ko-KR" altLang="en-US" sz="1300" dirty="0" smtClean="0">
                <a:solidFill>
                  <a:srgbClr val="FF7876"/>
                </a:solidFill>
              </a:rPr>
              <a:t>로 설정합니다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고로 </a:t>
            </a:r>
            <a:r>
              <a:rPr lang="en-US" altLang="ko-KR" sz="1300" dirty="0" smtClean="0">
                <a:solidFill>
                  <a:srgbClr val="FF7876"/>
                </a:solidFill>
              </a:rPr>
              <a:t>17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에선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cnwd</a:t>
            </a:r>
            <a:r>
              <a:rPr lang="ko-KR" altLang="en-US" sz="1300" dirty="0" smtClean="0">
                <a:solidFill>
                  <a:srgbClr val="FF7876"/>
                </a:solidFill>
              </a:rPr>
              <a:t>는 </a:t>
            </a:r>
            <a:r>
              <a:rPr lang="en-US" altLang="ko-KR" sz="1300" dirty="0" smtClean="0">
                <a:solidFill>
                  <a:srgbClr val="FF7876"/>
                </a:solidFill>
              </a:rPr>
              <a:t>1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이되고</a:t>
            </a:r>
            <a:r>
              <a:rPr lang="en-US" altLang="ko-KR" sz="1300" dirty="0" smtClean="0">
                <a:solidFill>
                  <a:srgbClr val="FF7876"/>
                </a:solidFill>
              </a:rPr>
              <a:t>,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는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손실이전</a:t>
            </a:r>
            <a:r>
              <a:rPr lang="ko-KR" altLang="en-US" sz="1300" dirty="0" smtClean="0">
                <a:solidFill>
                  <a:srgbClr val="FF7876"/>
                </a:solidFill>
              </a:rPr>
              <a:t>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ko-KR" altLang="en-US" sz="1300" dirty="0" smtClean="0">
                <a:solidFill>
                  <a:srgbClr val="FF7876"/>
                </a:solidFill>
              </a:rPr>
              <a:t>절반인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이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고로 </a:t>
            </a:r>
            <a:r>
              <a:rPr lang="en-US" altLang="ko-KR" sz="1300" dirty="0" smtClean="0">
                <a:solidFill>
                  <a:srgbClr val="FF7876"/>
                </a:solidFill>
              </a:rPr>
              <a:t>19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에선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ko-KR" altLang="en-US" sz="1300" dirty="0" smtClean="0">
                <a:solidFill>
                  <a:srgbClr val="FF7876"/>
                </a:solidFill>
              </a:rPr>
              <a:t>는 </a:t>
            </a:r>
            <a:r>
              <a:rPr lang="en-US" altLang="ko-KR" sz="1300" dirty="0" smtClean="0">
                <a:solidFill>
                  <a:srgbClr val="FF7876"/>
                </a:solidFill>
              </a:rPr>
              <a:t>4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가되고</a:t>
            </a:r>
            <a:r>
              <a:rPr lang="en-US" altLang="ko-KR" sz="1300" dirty="0" smtClean="0">
                <a:solidFill>
                  <a:srgbClr val="FF7876"/>
                </a:solidFill>
              </a:rPr>
              <a:t>,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는 </a:t>
            </a:r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이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en-US" altLang="ko-KR" sz="1300" dirty="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3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k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106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k. </a:t>
            </a:r>
            <a:r>
              <a:rPr lang="ko-KR" altLang="en-US" dirty="0" err="1" smtClean="0">
                <a:solidFill>
                  <a:srgbClr val="FF7876"/>
                </a:solidFill>
              </a:rPr>
              <a:t>또한번</a:t>
            </a:r>
            <a:r>
              <a:rPr lang="ko-KR" altLang="en-US" dirty="0" smtClean="0">
                <a:solidFill>
                  <a:srgbClr val="FF7876"/>
                </a:solidFill>
              </a:rPr>
              <a:t> </a:t>
            </a:r>
            <a:r>
              <a:rPr lang="en-US" altLang="ko-KR" dirty="0" smtClean="0">
                <a:solidFill>
                  <a:srgbClr val="FF7876"/>
                </a:solidFill>
              </a:rPr>
              <a:t>TCP </a:t>
            </a:r>
            <a:r>
              <a:rPr lang="ko-KR" altLang="en-US" dirty="0" err="1" smtClean="0">
                <a:solidFill>
                  <a:srgbClr val="FF7876"/>
                </a:solidFill>
              </a:rPr>
              <a:t>타호가</a:t>
            </a:r>
            <a:r>
              <a:rPr lang="ko-KR" altLang="en-US" dirty="0" smtClean="0">
                <a:solidFill>
                  <a:srgbClr val="FF7876"/>
                </a:solidFill>
              </a:rPr>
              <a:t> 사용되고</a:t>
            </a:r>
            <a:r>
              <a:rPr lang="en-US" altLang="ko-KR" dirty="0" smtClean="0">
                <a:solidFill>
                  <a:srgbClr val="FF7876"/>
                </a:solidFill>
              </a:rPr>
              <a:t>, 22</a:t>
            </a:r>
            <a:r>
              <a:rPr lang="ko-KR" altLang="en-US" dirty="0" smtClean="0">
                <a:solidFill>
                  <a:srgbClr val="FF7876"/>
                </a:solidFill>
              </a:rPr>
              <a:t>번째에서 타임아웃이 발생한다고 가정하자</a:t>
            </a:r>
            <a:r>
              <a:rPr lang="en-US" altLang="ko-KR" dirty="0" smtClean="0">
                <a:solidFill>
                  <a:srgbClr val="FF7876"/>
                </a:solidFill>
              </a:rPr>
              <a:t>. 17</a:t>
            </a:r>
            <a:r>
              <a:rPr lang="ko-KR" altLang="en-US" dirty="0" smtClean="0">
                <a:solidFill>
                  <a:srgbClr val="FF7876"/>
                </a:solidFill>
              </a:rPr>
              <a:t>번째에서 </a:t>
            </a:r>
            <a:r>
              <a:rPr lang="en-US" altLang="ko-KR" dirty="0" smtClean="0">
                <a:solidFill>
                  <a:srgbClr val="FF7876"/>
                </a:solidFill>
              </a:rPr>
              <a:t>22</a:t>
            </a:r>
            <a:r>
              <a:rPr lang="ko-KR" altLang="en-US" dirty="0" smtClean="0">
                <a:solidFill>
                  <a:srgbClr val="FF7876"/>
                </a:solidFill>
              </a:rPr>
              <a:t>번째까지 얼마나 많은 패킷들이 송신됐는가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357004" y="2237559"/>
            <a:ext cx="181154" cy="2774388"/>
          </a:xfrm>
          <a:prstGeom prst="straightConnector1">
            <a:avLst/>
          </a:prstGeom>
          <a:ln w="28575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51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17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에서 </a:t>
            </a:r>
            <a:r>
              <a:rPr lang="en-US" altLang="ko-KR" sz="1300" dirty="0" smtClean="0">
                <a:solidFill>
                  <a:srgbClr val="FF7876"/>
                </a:solidFill>
              </a:rPr>
              <a:t>1, 18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에서 </a:t>
            </a:r>
            <a:r>
              <a:rPr lang="en-US" altLang="ko-KR" sz="1300" dirty="0" smtClean="0">
                <a:solidFill>
                  <a:srgbClr val="FF7876"/>
                </a:solidFill>
              </a:rPr>
              <a:t>2, 19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에서 </a:t>
            </a:r>
            <a:r>
              <a:rPr lang="en-US" altLang="ko-KR" sz="1300" dirty="0" smtClean="0">
                <a:solidFill>
                  <a:srgbClr val="FF7876"/>
                </a:solidFill>
              </a:rPr>
              <a:t>4… </a:t>
            </a:r>
            <a:r>
              <a:rPr lang="ko-KR" altLang="en-US" sz="1300" dirty="0" smtClean="0">
                <a:solidFill>
                  <a:srgbClr val="FF7876"/>
                </a:solidFill>
              </a:rPr>
              <a:t>순으로 지수적으로 증가하기에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1+2+4+8+16=31. </a:t>
            </a:r>
            <a:r>
              <a:rPr lang="ko-KR" altLang="en-US" sz="1300" dirty="0" smtClean="0">
                <a:solidFill>
                  <a:srgbClr val="FF7876"/>
                </a:solidFill>
              </a:rPr>
              <a:t>손실 전인 </a:t>
            </a:r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번까지 </a:t>
            </a:r>
            <a:r>
              <a:rPr lang="en-US" altLang="ko-KR" sz="1300" dirty="0" smtClean="0">
                <a:solidFill>
                  <a:srgbClr val="FF7876"/>
                </a:solidFill>
              </a:rPr>
              <a:t>31</a:t>
            </a:r>
            <a:r>
              <a:rPr lang="ko-KR" altLang="en-US" sz="1300" dirty="0" smtClean="0">
                <a:solidFill>
                  <a:srgbClr val="FF7876"/>
                </a:solidFill>
              </a:rPr>
              <a:t>개가 송신됩니다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이후</a:t>
            </a:r>
            <a:r>
              <a:rPr lang="en-US" altLang="ko-KR" sz="1300" dirty="0">
                <a:solidFill>
                  <a:srgbClr val="FF7876"/>
                </a:solidFill>
              </a:rPr>
              <a:t> </a:t>
            </a:r>
            <a:r>
              <a:rPr lang="en-US" altLang="ko-KR" sz="1300" dirty="0" smtClean="0">
                <a:solidFill>
                  <a:srgbClr val="FF7876"/>
                </a:solidFill>
              </a:rPr>
              <a:t>22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번째엔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en-US" altLang="ko-KR" sz="1300" dirty="0" smtClean="0">
                <a:solidFill>
                  <a:srgbClr val="FF7876"/>
                </a:solidFill>
              </a:rPr>
              <a:t> </a:t>
            </a:r>
            <a:r>
              <a:rPr lang="ko-KR" altLang="en-US" sz="1300" dirty="0" smtClean="0">
                <a:solidFill>
                  <a:srgbClr val="FF7876"/>
                </a:solidFill>
              </a:rPr>
              <a:t>사이즈인 </a:t>
            </a:r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에 걸려 지수적 증가가 아닌 </a:t>
            </a:r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에서 부터 </a:t>
            </a:r>
            <a:r>
              <a:rPr lang="en-US" altLang="ko-KR" sz="1300" dirty="0" smtClean="0">
                <a:solidFill>
                  <a:srgbClr val="FF7876"/>
                </a:solidFill>
              </a:rPr>
              <a:t>1/n</a:t>
            </a:r>
            <a:r>
              <a:rPr lang="ko-KR" altLang="en-US" sz="1300" dirty="0" smtClean="0">
                <a:solidFill>
                  <a:srgbClr val="FF7876"/>
                </a:solidFill>
              </a:rPr>
              <a:t>씩 증가하게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즉 </a:t>
            </a:r>
            <a:r>
              <a:rPr lang="en-US" altLang="ko-KR" sz="1300" dirty="0" smtClean="0">
                <a:solidFill>
                  <a:srgbClr val="FF7876"/>
                </a:solidFill>
              </a:rPr>
              <a:t>22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번째엔 </a:t>
            </a:r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개를 송신하게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결국 </a:t>
            </a:r>
            <a:r>
              <a:rPr lang="en-US" altLang="ko-KR" sz="1300" dirty="0" smtClean="0">
                <a:solidFill>
                  <a:srgbClr val="FF7876"/>
                </a:solidFill>
              </a:rPr>
              <a:t>31+21</a:t>
            </a:r>
            <a:r>
              <a:rPr lang="ko-KR" altLang="en-US" sz="1300" dirty="0" smtClean="0">
                <a:solidFill>
                  <a:srgbClr val="FF7876"/>
                </a:solidFill>
              </a:rPr>
              <a:t>인 </a:t>
            </a:r>
            <a:r>
              <a:rPr lang="en-US" altLang="ko-KR" sz="1300" dirty="0" smtClean="0">
                <a:solidFill>
                  <a:srgbClr val="FF7876"/>
                </a:solidFill>
              </a:rPr>
              <a:t>52</a:t>
            </a:r>
            <a:r>
              <a:rPr lang="ko-KR" altLang="en-US" sz="1300" dirty="0" smtClean="0">
                <a:solidFill>
                  <a:srgbClr val="FF7876"/>
                </a:solidFill>
              </a:rPr>
              <a:t>개를 송신합니다</a:t>
            </a:r>
            <a:r>
              <a:rPr lang="en-US" altLang="ko-KR" sz="1300" dirty="0">
                <a:solidFill>
                  <a:srgbClr val="FF7876"/>
                </a:solidFill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524314" y="5011944"/>
            <a:ext cx="45719" cy="45719"/>
          </a:xfrm>
          <a:prstGeom prst="ellipse">
            <a:avLst/>
          </a:prstGeom>
          <a:solidFill>
            <a:srgbClr val="FF7876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59462" y="4948682"/>
            <a:ext cx="45719" cy="45719"/>
          </a:xfrm>
          <a:prstGeom prst="ellipse">
            <a:avLst/>
          </a:prstGeom>
          <a:solidFill>
            <a:srgbClr val="FF7876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11862" y="4799165"/>
            <a:ext cx="45719" cy="45719"/>
          </a:xfrm>
          <a:prstGeom prst="ellipse">
            <a:avLst/>
          </a:prstGeom>
          <a:solidFill>
            <a:srgbClr val="FF7876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938384" y="4520247"/>
            <a:ext cx="45719" cy="45719"/>
          </a:xfrm>
          <a:prstGeom prst="ellipse">
            <a:avLst/>
          </a:prstGeom>
          <a:solidFill>
            <a:srgbClr val="FF7876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99410" y="3982537"/>
            <a:ext cx="45719" cy="45719"/>
          </a:xfrm>
          <a:prstGeom prst="ellipse">
            <a:avLst/>
          </a:prstGeom>
          <a:solidFill>
            <a:srgbClr val="FF7876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69061" y="3643223"/>
            <a:ext cx="45719" cy="45719"/>
          </a:xfrm>
          <a:prstGeom prst="ellipse">
            <a:avLst/>
          </a:prstGeom>
          <a:solidFill>
            <a:srgbClr val="FF7876"/>
          </a:solidFill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16" idx="3"/>
            <a:endCxn id="17" idx="3"/>
          </p:cNvCxnSpPr>
          <p:nvPr/>
        </p:nvCxnSpPr>
        <p:spPr>
          <a:xfrm flipV="1">
            <a:off x="5666157" y="4838189"/>
            <a:ext cx="152400" cy="149517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7"/>
            <a:endCxn id="18" idx="3"/>
          </p:cNvCxnSpPr>
          <p:nvPr/>
        </p:nvCxnSpPr>
        <p:spPr>
          <a:xfrm flipV="1">
            <a:off x="5850886" y="4559271"/>
            <a:ext cx="94193" cy="246589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4"/>
            <a:endCxn id="19" idx="3"/>
          </p:cNvCxnSpPr>
          <p:nvPr/>
        </p:nvCxnSpPr>
        <p:spPr>
          <a:xfrm flipV="1">
            <a:off x="5961244" y="4021561"/>
            <a:ext cx="144861" cy="544405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6" idx="3"/>
          </p:cNvCxnSpPr>
          <p:nvPr/>
        </p:nvCxnSpPr>
        <p:spPr>
          <a:xfrm flipV="1">
            <a:off x="5570033" y="4987706"/>
            <a:ext cx="96124" cy="24238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9" idx="0"/>
            <a:endCxn id="20" idx="3"/>
          </p:cNvCxnSpPr>
          <p:nvPr/>
        </p:nvCxnSpPr>
        <p:spPr>
          <a:xfrm flipV="1">
            <a:off x="6122270" y="3682247"/>
            <a:ext cx="153486" cy="300290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32668" y="3411943"/>
            <a:ext cx="1145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ssthresh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2881223" y="3662740"/>
            <a:ext cx="3370589" cy="3344"/>
          </a:xfrm>
          <a:prstGeom prst="line">
            <a:avLst/>
          </a:prstGeom>
          <a:ln w="1905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Q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68" y="1663308"/>
            <a:ext cx="6315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FF7876"/>
                </a:solidFill>
              </a:rPr>
              <a:t>a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56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a. TCP </a:t>
            </a:r>
            <a:r>
              <a:rPr lang="ko-KR" altLang="en-US" dirty="0" smtClean="0">
                <a:solidFill>
                  <a:srgbClr val="FF7876"/>
                </a:solidFill>
              </a:rPr>
              <a:t>슬로스타트가 일어나는 기간을 찾아라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67486" y="2820838"/>
            <a:ext cx="905774" cy="2268747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79416" y="4404077"/>
            <a:ext cx="607980" cy="685508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56150" y="3521124"/>
            <a:ext cx="4929458" cy="86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슬로 스타트 구간은 지수적으로 증가하는 구간이고</a:t>
            </a:r>
            <a:r>
              <a:rPr lang="en-US" altLang="ko-KR" sz="1300" dirty="0" smtClean="0">
                <a:solidFill>
                  <a:srgbClr val="FF7876"/>
                </a:solidFill>
              </a:rPr>
              <a:t>,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슬로 스타트 이후 구간은 </a:t>
            </a:r>
            <a:r>
              <a:rPr lang="en-US" altLang="ko-KR" sz="1300" dirty="0" smtClean="0">
                <a:solidFill>
                  <a:srgbClr val="FF7876"/>
                </a:solidFill>
              </a:rPr>
              <a:t>1/n</a:t>
            </a:r>
            <a:r>
              <a:rPr lang="ko-KR" altLang="en-US" sz="1300" dirty="0" smtClean="0">
                <a:solidFill>
                  <a:srgbClr val="FF7876"/>
                </a:solidFill>
              </a:rPr>
              <a:t>씩 증가합니다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ko-KR" altLang="en-US" sz="1300" dirty="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3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FF7876"/>
                </a:solidFill>
              </a:rPr>
              <a:t>b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56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b. TCP </a:t>
            </a:r>
            <a:r>
              <a:rPr lang="ko-KR" altLang="en-US" dirty="0" smtClean="0">
                <a:solidFill>
                  <a:srgbClr val="FF7876"/>
                </a:solidFill>
              </a:rPr>
              <a:t>혼잡 회피가 일어나는 기간을 찾아라</a:t>
            </a:r>
            <a:r>
              <a:rPr lang="en-US" altLang="ko-KR" dirty="0" smtClean="0">
                <a:solidFill>
                  <a:srgbClr val="FF7876"/>
                </a:solidFill>
              </a:rPr>
              <a:t>.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97173" y="2139350"/>
            <a:ext cx="1789228" cy="879895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2" y="3079630"/>
            <a:ext cx="888520" cy="459080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86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슬로 스타트 </a:t>
            </a:r>
            <a:r>
              <a:rPr lang="ko-KR" altLang="en-US" sz="1300" dirty="0">
                <a:solidFill>
                  <a:srgbClr val="FF7876"/>
                </a:solidFill>
              </a:rPr>
              <a:t>구간 이후 선형적 증가가 이루어지는 </a:t>
            </a:r>
            <a:r>
              <a:rPr lang="ko-KR" altLang="en-US" sz="1300" dirty="0" smtClean="0">
                <a:solidFill>
                  <a:srgbClr val="FF7876"/>
                </a:solidFill>
              </a:rPr>
              <a:t>구간입니다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en-US" altLang="ko-KR" sz="1300" dirty="0">
              <a:solidFill>
                <a:srgbClr val="FF7876"/>
              </a:solidFill>
            </a:endParaRPr>
          </a:p>
          <a:p>
            <a:pPr algn="just"/>
            <a:r>
              <a:rPr lang="ko-KR" altLang="en-US" sz="1300" dirty="0">
                <a:solidFill>
                  <a:srgbClr val="FF7876"/>
                </a:solidFill>
              </a:rPr>
              <a:t>그러므로 </a:t>
            </a:r>
            <a:r>
              <a:rPr lang="en-US" altLang="ko-KR" sz="1300" dirty="0">
                <a:solidFill>
                  <a:srgbClr val="FF7876"/>
                </a:solidFill>
              </a:rPr>
              <a:t>6~16, 18~22</a:t>
            </a:r>
            <a:r>
              <a:rPr lang="ko-KR" altLang="en-US" sz="1300" dirty="0">
                <a:solidFill>
                  <a:srgbClr val="FF7876"/>
                </a:solidFill>
              </a:rPr>
              <a:t>의 구간이 </a:t>
            </a:r>
            <a:r>
              <a:rPr lang="ko-KR" altLang="en-US" sz="1300" dirty="0" smtClean="0">
                <a:solidFill>
                  <a:srgbClr val="FF7876"/>
                </a:solidFill>
              </a:rPr>
              <a:t>혼잡 회피 구간입니다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ko-KR" altLang="en-US" sz="1300" dirty="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3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c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106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c. 16</a:t>
            </a:r>
            <a:r>
              <a:rPr lang="ko-KR" altLang="en-US" dirty="0" smtClean="0">
                <a:solidFill>
                  <a:srgbClr val="FF7876"/>
                </a:solidFill>
              </a:rPr>
              <a:t>번째 전송 후는 </a:t>
            </a:r>
            <a:r>
              <a:rPr lang="en-US" altLang="ko-KR" dirty="0" smtClean="0">
                <a:solidFill>
                  <a:srgbClr val="FF7876"/>
                </a:solidFill>
              </a:rPr>
              <a:t>3</a:t>
            </a:r>
            <a:r>
              <a:rPr lang="ko-KR" altLang="en-US" dirty="0" smtClean="0">
                <a:solidFill>
                  <a:srgbClr val="FF7876"/>
                </a:solidFill>
              </a:rPr>
              <a:t>개의 중복 </a:t>
            </a:r>
            <a:r>
              <a:rPr lang="en-US" altLang="ko-KR" dirty="0" smtClean="0">
                <a:solidFill>
                  <a:srgbClr val="FF7876"/>
                </a:solidFill>
              </a:rPr>
              <a:t>ACK</a:t>
            </a:r>
            <a:r>
              <a:rPr lang="ko-KR" altLang="en-US" dirty="0" err="1" smtClean="0">
                <a:solidFill>
                  <a:srgbClr val="FF7876"/>
                </a:solidFill>
              </a:rPr>
              <a:t>에의한</a:t>
            </a:r>
            <a:r>
              <a:rPr lang="ko-KR" altLang="en-US" dirty="0" smtClean="0">
                <a:solidFill>
                  <a:srgbClr val="FF7876"/>
                </a:solidFill>
              </a:rPr>
              <a:t> 세그먼트 손실 감지인가 아니면 </a:t>
            </a:r>
            <a:r>
              <a:rPr lang="ko-KR" altLang="en-US" dirty="0" err="1" smtClean="0">
                <a:solidFill>
                  <a:srgbClr val="FF7876"/>
                </a:solidFill>
              </a:rPr>
              <a:t>타임아웃에</a:t>
            </a:r>
            <a:r>
              <a:rPr lang="ko-KR" altLang="en-US" dirty="0" smtClean="0">
                <a:solidFill>
                  <a:srgbClr val="FF7876"/>
                </a:solidFill>
              </a:rPr>
              <a:t> 의한 것인가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87992" y="2120551"/>
            <a:ext cx="310551" cy="1400573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86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3</a:t>
            </a:r>
            <a:r>
              <a:rPr lang="ko-KR" altLang="en-US" sz="1300" dirty="0" smtClean="0">
                <a:solidFill>
                  <a:srgbClr val="FF7876"/>
                </a:solidFill>
              </a:rPr>
              <a:t>개의 중복 </a:t>
            </a:r>
            <a:r>
              <a:rPr lang="en-US" altLang="ko-KR" sz="1300" dirty="0" smtClean="0">
                <a:solidFill>
                  <a:srgbClr val="FF7876"/>
                </a:solidFill>
              </a:rPr>
              <a:t>ACK</a:t>
            </a:r>
            <a:r>
              <a:rPr lang="ko-KR" altLang="en-US" sz="1300" dirty="0" smtClean="0">
                <a:solidFill>
                  <a:srgbClr val="FF7876"/>
                </a:solidFill>
              </a:rPr>
              <a:t>에 의한 세그먼트 손실에선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ko-KR" altLang="en-US" sz="1300" dirty="0" smtClean="0">
                <a:solidFill>
                  <a:srgbClr val="FF7876"/>
                </a:solidFill>
              </a:rPr>
              <a:t>사이즈를 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절반으로 줄인다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>
                <a:solidFill>
                  <a:srgbClr val="FF7876"/>
                </a:solidFill>
              </a:rPr>
              <a:t>해당 구간에서 </a:t>
            </a:r>
            <a:r>
              <a:rPr lang="en-US" altLang="ko-KR" sz="1300" dirty="0" err="1">
                <a:solidFill>
                  <a:srgbClr val="FF7876"/>
                </a:solidFill>
              </a:rPr>
              <a:t>cwnd</a:t>
            </a:r>
            <a:r>
              <a:rPr lang="ko-KR" altLang="en-US" sz="1300" dirty="0">
                <a:solidFill>
                  <a:srgbClr val="FF7876"/>
                </a:solidFill>
              </a:rPr>
              <a:t>사이즈가 절반으로 줄어든 것을 볼 수 </a:t>
            </a:r>
            <a:r>
              <a:rPr lang="ko-KR" altLang="en-US" sz="1300" dirty="0" smtClean="0">
                <a:solidFill>
                  <a:srgbClr val="FF7876"/>
                </a:solidFill>
              </a:rPr>
              <a:t>있기 때문에 중복 </a:t>
            </a:r>
            <a:r>
              <a:rPr lang="en-US" altLang="ko-KR" sz="1300" dirty="0" smtClean="0">
                <a:solidFill>
                  <a:srgbClr val="FF7876"/>
                </a:solidFill>
              </a:rPr>
              <a:t>ACK</a:t>
            </a:r>
            <a:r>
              <a:rPr lang="ko-KR" altLang="en-US" sz="1300" dirty="0" smtClean="0">
                <a:solidFill>
                  <a:srgbClr val="FF7876"/>
                </a:solidFill>
              </a:rPr>
              <a:t>에 의한 회피가 맞다 볼 수 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ko-KR" altLang="en-US" sz="1300" dirty="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d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1058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d. 22</a:t>
            </a:r>
            <a:r>
              <a:rPr lang="ko-KR" altLang="en-US" dirty="0" smtClean="0">
                <a:solidFill>
                  <a:srgbClr val="FF7876"/>
                </a:solidFill>
              </a:rPr>
              <a:t>번째 전송 후는 </a:t>
            </a:r>
            <a:r>
              <a:rPr lang="en-US" altLang="ko-KR" dirty="0" smtClean="0">
                <a:solidFill>
                  <a:srgbClr val="FF7876"/>
                </a:solidFill>
              </a:rPr>
              <a:t>3</a:t>
            </a:r>
            <a:r>
              <a:rPr lang="ko-KR" altLang="en-US" dirty="0" smtClean="0">
                <a:solidFill>
                  <a:srgbClr val="FF7876"/>
                </a:solidFill>
              </a:rPr>
              <a:t>개의 중복 </a:t>
            </a:r>
            <a:r>
              <a:rPr lang="en-US" altLang="ko-KR" dirty="0" smtClean="0">
                <a:solidFill>
                  <a:srgbClr val="FF7876"/>
                </a:solidFill>
              </a:rPr>
              <a:t>ACK</a:t>
            </a:r>
            <a:r>
              <a:rPr lang="ko-KR" altLang="en-US" dirty="0" smtClean="0">
                <a:solidFill>
                  <a:srgbClr val="FF7876"/>
                </a:solidFill>
              </a:rPr>
              <a:t>에 의한 세그먼트 손실 감지인가 </a:t>
            </a:r>
            <a:r>
              <a:rPr lang="ko-KR" altLang="en-US" dirty="0">
                <a:solidFill>
                  <a:srgbClr val="FF7876"/>
                </a:solidFill>
              </a:rPr>
              <a:t>아</a:t>
            </a:r>
            <a:r>
              <a:rPr lang="ko-KR" altLang="en-US" dirty="0" smtClean="0">
                <a:solidFill>
                  <a:srgbClr val="FF7876"/>
                </a:solidFill>
              </a:rPr>
              <a:t>니면 </a:t>
            </a:r>
            <a:r>
              <a:rPr lang="ko-KR" altLang="en-US" dirty="0" err="1" smtClean="0">
                <a:solidFill>
                  <a:srgbClr val="FF7876"/>
                </a:solidFill>
              </a:rPr>
              <a:t>타임아웃에</a:t>
            </a:r>
            <a:r>
              <a:rPr lang="ko-KR" altLang="en-US" dirty="0" smtClean="0">
                <a:solidFill>
                  <a:srgbClr val="FF7876"/>
                </a:solidFill>
              </a:rPr>
              <a:t> 의한 것인가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28272" y="3019245"/>
            <a:ext cx="293298" cy="2061713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86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err="1" smtClean="0">
                <a:solidFill>
                  <a:srgbClr val="FF7876"/>
                </a:solidFill>
              </a:rPr>
              <a:t>타임아웃에</a:t>
            </a:r>
            <a:r>
              <a:rPr lang="ko-KR" altLang="en-US" sz="1300" dirty="0" smtClean="0">
                <a:solidFill>
                  <a:srgbClr val="FF7876"/>
                </a:solidFill>
              </a:rPr>
              <a:t> 의한 것이었다면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ko-KR" altLang="en-US" sz="1300" dirty="0" smtClean="0">
                <a:solidFill>
                  <a:srgbClr val="FF7876"/>
                </a:solidFill>
              </a:rPr>
              <a:t>는 </a:t>
            </a:r>
            <a:r>
              <a:rPr lang="en-US" altLang="ko-KR" sz="1300" dirty="0" smtClean="0">
                <a:solidFill>
                  <a:srgbClr val="FF7876"/>
                </a:solidFill>
              </a:rPr>
              <a:t>1</a:t>
            </a:r>
            <a:r>
              <a:rPr lang="ko-KR" altLang="en-US" sz="1300" dirty="0" smtClean="0">
                <a:solidFill>
                  <a:srgbClr val="FF7876"/>
                </a:solidFill>
              </a:rPr>
              <a:t>로 변하게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해당 구간에서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cwnd</a:t>
            </a:r>
            <a:r>
              <a:rPr lang="ko-KR" altLang="en-US" sz="1300" dirty="0" smtClean="0">
                <a:solidFill>
                  <a:srgbClr val="FF7876"/>
                </a:solidFill>
              </a:rPr>
              <a:t>가 </a:t>
            </a:r>
            <a:r>
              <a:rPr lang="en-US" altLang="ko-KR" sz="1300" dirty="0" smtClean="0">
                <a:solidFill>
                  <a:srgbClr val="FF7876"/>
                </a:solidFill>
              </a:rPr>
              <a:t>1</a:t>
            </a:r>
            <a:r>
              <a:rPr lang="ko-KR" altLang="en-US" sz="1300" dirty="0" smtClean="0">
                <a:solidFill>
                  <a:srgbClr val="FF7876"/>
                </a:solidFill>
              </a:rPr>
              <a:t>로 변하였기 때문에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ko-KR" altLang="en-US" sz="1300" dirty="0" err="1" smtClean="0">
                <a:solidFill>
                  <a:srgbClr val="FF7876"/>
                </a:solidFill>
              </a:rPr>
              <a:t>타임아웃에</a:t>
            </a:r>
            <a:r>
              <a:rPr lang="ko-KR" altLang="en-US" sz="1300" dirty="0" smtClean="0">
                <a:solidFill>
                  <a:srgbClr val="FF7876"/>
                </a:solidFill>
              </a:rPr>
              <a:t>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의한것으로</a:t>
            </a:r>
            <a:r>
              <a:rPr lang="ko-KR" altLang="en-US" sz="1300" dirty="0" smtClean="0">
                <a:solidFill>
                  <a:srgbClr val="FF7876"/>
                </a:solidFill>
              </a:rPr>
              <a:t> 볼 수 있습니다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ko-KR" altLang="en-US" sz="1300" dirty="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6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56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e. </a:t>
            </a:r>
            <a:r>
              <a:rPr lang="ko-KR" altLang="en-US" dirty="0" smtClean="0">
                <a:solidFill>
                  <a:srgbClr val="FF7876"/>
                </a:solidFill>
              </a:rPr>
              <a:t>첫 번째 전송의 초기 </a:t>
            </a:r>
            <a:r>
              <a:rPr lang="en-US" altLang="ko-KR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dirty="0" smtClean="0">
                <a:solidFill>
                  <a:srgbClr val="FF7876"/>
                </a:solidFill>
              </a:rPr>
              <a:t>값은 얼마인가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22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특정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임계치</a:t>
            </a:r>
            <a:r>
              <a:rPr lang="en-US" altLang="ko-KR" sz="1300" dirty="0" smtClean="0">
                <a:solidFill>
                  <a:srgbClr val="FF7876"/>
                </a:solidFill>
              </a:rPr>
              <a:t>(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en-US" altLang="ko-KR" sz="1300" dirty="0" smtClean="0">
                <a:solidFill>
                  <a:srgbClr val="FF7876"/>
                </a:solidFill>
              </a:rPr>
              <a:t>)</a:t>
            </a:r>
            <a:r>
              <a:rPr lang="ko-KR" altLang="en-US" sz="1300" dirty="0" smtClean="0">
                <a:solidFill>
                  <a:srgbClr val="FF7876"/>
                </a:solidFill>
              </a:rPr>
              <a:t>는 슬로 스타트에서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혼잡회피로</a:t>
            </a:r>
            <a:r>
              <a:rPr lang="ko-KR" altLang="en-US" sz="1300" dirty="0" smtClean="0">
                <a:solidFill>
                  <a:srgbClr val="FF7876"/>
                </a:solidFill>
              </a:rPr>
              <a:t> 가는 구간의 윈도우 사이즈를 말합니다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전송 초기에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슬로우</a:t>
            </a:r>
            <a:r>
              <a:rPr lang="ko-KR" altLang="en-US" sz="1300" dirty="0" smtClean="0">
                <a:solidFill>
                  <a:srgbClr val="FF7876"/>
                </a:solidFill>
              </a:rPr>
              <a:t> 스타트에서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혼잡회피로</a:t>
            </a:r>
            <a:r>
              <a:rPr lang="ko-KR" altLang="en-US" sz="1300" dirty="0" smtClean="0">
                <a:solidFill>
                  <a:srgbClr val="FF7876"/>
                </a:solidFill>
              </a:rPr>
              <a:t> 변하게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되는곳인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32</a:t>
            </a:r>
            <a:r>
              <a:rPr lang="ko-KR" altLang="en-US" sz="1300" dirty="0" smtClean="0">
                <a:solidFill>
                  <a:srgbClr val="FF7876"/>
                </a:solidFill>
              </a:rPr>
              <a:t>가 </a:t>
            </a:r>
            <a:r>
              <a:rPr lang="ko-KR" altLang="en-US" sz="1300" dirty="0" err="1" smtClean="0">
                <a:solidFill>
                  <a:srgbClr val="FF7876"/>
                </a:solidFill>
              </a:rPr>
              <a:t>전송초기의</a:t>
            </a:r>
            <a:r>
              <a:rPr lang="ko-KR" altLang="en-US" sz="1300" dirty="0" smtClean="0">
                <a:solidFill>
                  <a:srgbClr val="FF7876"/>
                </a:solidFill>
              </a:rPr>
              <a:t>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값이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즉 첫번째 전송인 </a:t>
            </a:r>
            <a:r>
              <a:rPr lang="en-US" altLang="ko-KR" sz="1300" dirty="0" smtClean="0">
                <a:solidFill>
                  <a:srgbClr val="FF7876"/>
                </a:solidFill>
              </a:rPr>
              <a:t>1</a:t>
            </a:r>
            <a:r>
              <a:rPr lang="ko-KR" altLang="en-US" sz="1300" dirty="0" smtClean="0">
                <a:solidFill>
                  <a:srgbClr val="FF7876"/>
                </a:solidFill>
              </a:rPr>
              <a:t>에서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값은 </a:t>
            </a:r>
            <a:r>
              <a:rPr lang="en-US" altLang="ko-KR" sz="1300" dirty="0" smtClean="0">
                <a:solidFill>
                  <a:srgbClr val="FF7876"/>
                </a:solidFill>
              </a:rPr>
              <a:t>32</a:t>
            </a:r>
            <a:r>
              <a:rPr lang="ko-KR" altLang="en-US" sz="1300" dirty="0" smtClean="0">
                <a:solidFill>
                  <a:srgbClr val="FF7876"/>
                </a:solidFill>
              </a:rPr>
              <a:t>가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  <a:endParaRPr lang="ko-KR" altLang="en-US" sz="1300" dirty="0">
              <a:solidFill>
                <a:srgbClr val="FF7876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97172" y="2829465"/>
            <a:ext cx="201968" cy="189780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881223" y="2907102"/>
            <a:ext cx="940279" cy="8626"/>
          </a:xfrm>
          <a:prstGeom prst="line">
            <a:avLst/>
          </a:prstGeom>
          <a:ln w="28575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3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f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56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876"/>
                </a:solidFill>
              </a:rPr>
              <a:t>f. 18</a:t>
            </a:r>
            <a:r>
              <a:rPr lang="ko-KR" altLang="en-US" dirty="0" smtClean="0">
                <a:solidFill>
                  <a:srgbClr val="FF7876"/>
                </a:solidFill>
              </a:rPr>
              <a:t>번째 전송의 </a:t>
            </a:r>
            <a:r>
              <a:rPr lang="en-US" altLang="ko-KR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dirty="0" smtClean="0">
                <a:solidFill>
                  <a:srgbClr val="FF7876"/>
                </a:solidFill>
              </a:rPr>
              <a:t>값은 얼마인가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H="1" flipV="1">
            <a:off x="2863973" y="3636385"/>
            <a:ext cx="2494468" cy="12939"/>
          </a:xfrm>
          <a:prstGeom prst="line">
            <a:avLst/>
          </a:prstGeom>
          <a:ln w="28575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22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18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 전송에서의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값은</a:t>
            </a:r>
            <a:r>
              <a:rPr lang="ko-KR" altLang="en-US" sz="1300" dirty="0">
                <a:solidFill>
                  <a:srgbClr val="FF7876"/>
                </a:solidFill>
              </a:rPr>
              <a:t> </a:t>
            </a:r>
            <a:r>
              <a:rPr lang="ko-KR" altLang="en-US" sz="1300" dirty="0" smtClean="0">
                <a:solidFill>
                  <a:srgbClr val="FF7876"/>
                </a:solidFill>
              </a:rPr>
              <a:t>이전 손실 감지 구간에서 윈도우 크기의 절반이 되게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즉 </a:t>
            </a:r>
            <a:r>
              <a:rPr lang="en-US" altLang="ko-KR" sz="1300" dirty="0" smtClean="0">
                <a:solidFill>
                  <a:srgbClr val="FF7876"/>
                </a:solidFill>
              </a:rPr>
              <a:t>16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 전송에서의 윈도우 크기인 </a:t>
            </a:r>
            <a:r>
              <a:rPr lang="en-US" altLang="ko-KR" sz="1300" dirty="0" smtClean="0">
                <a:solidFill>
                  <a:srgbClr val="FF7876"/>
                </a:solidFill>
              </a:rPr>
              <a:t>42</a:t>
            </a:r>
            <a:r>
              <a:rPr lang="ko-KR" altLang="en-US" sz="1300" dirty="0" smtClean="0">
                <a:solidFill>
                  <a:srgbClr val="FF7876"/>
                </a:solidFill>
              </a:rPr>
              <a:t>의 절반인 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rgbClr val="FF7876"/>
                </a:solidFill>
              </a:rPr>
              <a:t>21</a:t>
            </a:r>
            <a:r>
              <a:rPr lang="ko-KR" altLang="en-US" sz="1300" dirty="0" smtClean="0">
                <a:solidFill>
                  <a:srgbClr val="FF7876"/>
                </a:solidFill>
              </a:rPr>
              <a:t>이 되게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67864" y="2156200"/>
            <a:ext cx="181155" cy="165448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5" idx="2"/>
          </p:cNvCxnSpPr>
          <p:nvPr/>
        </p:nvCxnSpPr>
        <p:spPr>
          <a:xfrm flipH="1">
            <a:off x="5358441" y="2321648"/>
            <a:ext cx="1" cy="2716178"/>
          </a:xfrm>
          <a:prstGeom prst="straightConnector1">
            <a:avLst/>
          </a:prstGeom>
          <a:ln w="28575">
            <a:solidFill>
              <a:srgbClr val="FF787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82551" y="3326433"/>
            <a:ext cx="5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25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g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 smtClean="0">
                <a:solidFill>
                  <a:srgbClr val="FF7876"/>
                </a:solidFill>
              </a:rPr>
              <a:t>P40.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그림 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3.58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을 참조하라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 TCP </a:t>
            </a:r>
            <a:r>
              <a:rPr lang="ko-KR" altLang="en-US" sz="1100" i="1" dirty="0" smtClean="0">
                <a:solidFill>
                  <a:srgbClr val="FF7876"/>
                </a:solidFill>
              </a:rPr>
              <a:t>리노는 위에서 보인 동작을 경험하는 프로토콜이라고 가정하고</a:t>
            </a:r>
            <a:endParaRPr lang="en-US" altLang="ko-KR" sz="1100" i="1" dirty="0" smtClean="0">
              <a:solidFill>
                <a:srgbClr val="FF7876"/>
              </a:solidFill>
            </a:endParaRPr>
          </a:p>
          <a:p>
            <a:pPr algn="ctr"/>
            <a:r>
              <a:rPr lang="ko-KR" altLang="en-US" sz="1100" i="1" dirty="0" smtClean="0">
                <a:solidFill>
                  <a:srgbClr val="FF7876"/>
                </a:solidFill>
              </a:rPr>
              <a:t>다음 질문에 간단하고 명확하게 답하라</a:t>
            </a:r>
            <a:r>
              <a:rPr lang="en-US" altLang="ko-KR" sz="1100" i="1" dirty="0" smtClean="0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329632"/>
            <a:ext cx="56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876"/>
                </a:solidFill>
              </a:rPr>
              <a:t>g</a:t>
            </a:r>
            <a:r>
              <a:rPr lang="en-US" altLang="ko-KR" dirty="0" smtClean="0">
                <a:solidFill>
                  <a:srgbClr val="FF7876"/>
                </a:solidFill>
              </a:rPr>
              <a:t>. 24</a:t>
            </a:r>
            <a:r>
              <a:rPr lang="ko-KR" altLang="en-US" dirty="0" smtClean="0">
                <a:solidFill>
                  <a:srgbClr val="FF7876"/>
                </a:solidFill>
              </a:rPr>
              <a:t>번째 전송의 </a:t>
            </a:r>
            <a:r>
              <a:rPr lang="en-US" altLang="ko-KR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dirty="0" smtClean="0">
                <a:solidFill>
                  <a:srgbClr val="FF7876"/>
                </a:solidFill>
              </a:rPr>
              <a:t>값은 얼마인가</a:t>
            </a:r>
            <a:r>
              <a:rPr lang="en-US" altLang="ko-KR" dirty="0" smtClean="0">
                <a:solidFill>
                  <a:srgbClr val="FF7876"/>
                </a:solidFill>
              </a:rPr>
              <a:t>?</a:t>
            </a:r>
            <a:endParaRPr lang="ko-KR" altLang="en-US" dirty="0">
              <a:solidFill>
                <a:srgbClr val="FF787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1" y="1913473"/>
            <a:ext cx="6315075" cy="4343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28272" y="3045125"/>
            <a:ext cx="146649" cy="171875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7170979" y="3217000"/>
            <a:ext cx="4929458" cy="122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전과 마찬가지로 이전 손실 구간인 </a:t>
            </a:r>
            <a:r>
              <a:rPr lang="en-US" altLang="ko-KR" sz="1300" dirty="0" smtClean="0">
                <a:solidFill>
                  <a:srgbClr val="FF7876"/>
                </a:solidFill>
              </a:rPr>
              <a:t>22</a:t>
            </a:r>
            <a:r>
              <a:rPr lang="ko-KR" altLang="en-US" sz="1300" dirty="0" smtClean="0">
                <a:solidFill>
                  <a:srgbClr val="FF7876"/>
                </a:solidFill>
              </a:rPr>
              <a:t>번째 전송구간에서</a:t>
            </a:r>
            <a:endParaRPr lang="en-US" altLang="ko-KR" sz="1300" dirty="0" smtClean="0">
              <a:solidFill>
                <a:srgbClr val="FF7876"/>
              </a:solidFill>
            </a:endParaRPr>
          </a:p>
          <a:p>
            <a:pPr algn="just"/>
            <a:r>
              <a:rPr lang="en-US" altLang="ko-KR" sz="1300" dirty="0" err="1">
                <a:solidFill>
                  <a:srgbClr val="FF7876"/>
                </a:solidFill>
              </a:rPr>
              <a:t>c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wnd</a:t>
            </a:r>
            <a:r>
              <a:rPr lang="ko-KR" altLang="en-US" sz="1300" dirty="0" smtClean="0">
                <a:solidFill>
                  <a:srgbClr val="FF7876"/>
                </a:solidFill>
              </a:rPr>
              <a:t>의</a:t>
            </a:r>
            <a:r>
              <a:rPr lang="en-US" altLang="ko-KR" sz="1300" dirty="0">
                <a:solidFill>
                  <a:srgbClr val="FF7876"/>
                </a:solidFill>
              </a:rPr>
              <a:t> </a:t>
            </a:r>
            <a:r>
              <a:rPr lang="ko-KR" altLang="en-US" sz="1300" dirty="0" smtClean="0">
                <a:solidFill>
                  <a:srgbClr val="FF7876"/>
                </a:solidFill>
              </a:rPr>
              <a:t>절반이 </a:t>
            </a:r>
            <a:r>
              <a:rPr lang="en-US" altLang="ko-KR" sz="1300" dirty="0" err="1" smtClean="0">
                <a:solidFill>
                  <a:srgbClr val="FF7876"/>
                </a:solidFill>
              </a:rPr>
              <a:t>ssthresh</a:t>
            </a:r>
            <a:r>
              <a:rPr lang="ko-KR" altLang="en-US" sz="1300" dirty="0" smtClean="0">
                <a:solidFill>
                  <a:srgbClr val="FF7876"/>
                </a:solidFill>
              </a:rPr>
              <a:t>값이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 dirty="0" smtClean="0">
                <a:solidFill>
                  <a:srgbClr val="FF7876"/>
                </a:solidFill>
              </a:rPr>
              <a:t>즉</a:t>
            </a:r>
            <a:r>
              <a:rPr lang="en-US" altLang="ko-KR" sz="1300" dirty="0" smtClean="0">
                <a:solidFill>
                  <a:srgbClr val="FF7876"/>
                </a:solidFill>
              </a:rPr>
              <a:t> 29 /2 </a:t>
            </a:r>
            <a:r>
              <a:rPr lang="ko-KR" altLang="en-US" sz="1300" dirty="0" smtClean="0">
                <a:solidFill>
                  <a:srgbClr val="FF7876"/>
                </a:solidFill>
              </a:rPr>
              <a:t>인 약 </a:t>
            </a:r>
            <a:r>
              <a:rPr lang="en-US" altLang="ko-KR" sz="1300" dirty="0" smtClean="0">
                <a:solidFill>
                  <a:srgbClr val="FF7876"/>
                </a:solidFill>
              </a:rPr>
              <a:t>15</a:t>
            </a:r>
            <a:r>
              <a:rPr lang="ko-KR" altLang="en-US" sz="1300" dirty="0" smtClean="0">
                <a:solidFill>
                  <a:srgbClr val="FF7876"/>
                </a:solidFill>
              </a:rPr>
              <a:t>가 됩니다</a:t>
            </a:r>
            <a:r>
              <a:rPr lang="en-US" altLang="ko-KR" sz="1300" dirty="0" smtClean="0">
                <a:solidFill>
                  <a:srgbClr val="FF7876"/>
                </a:solidFill>
              </a:rPr>
              <a:t>.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301596" y="3217000"/>
            <a:ext cx="1" cy="1881211"/>
          </a:xfrm>
          <a:prstGeom prst="straightConnector1">
            <a:avLst/>
          </a:prstGeom>
          <a:ln w="28575">
            <a:solidFill>
              <a:srgbClr val="FF787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2863973" y="4063609"/>
            <a:ext cx="3437623" cy="21564"/>
          </a:xfrm>
          <a:prstGeom prst="line">
            <a:avLst/>
          </a:prstGeom>
          <a:ln w="28575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0820" y="3694277"/>
            <a:ext cx="5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4564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858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254</cp:revision>
  <dcterms:created xsi:type="dcterms:W3CDTF">2020-09-01T02:41:10Z</dcterms:created>
  <dcterms:modified xsi:type="dcterms:W3CDTF">2020-10-21T19:06:56Z</dcterms:modified>
</cp:coreProperties>
</file>