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400" r:id="rId3"/>
    <p:sldId id="404" r:id="rId4"/>
    <p:sldId id="405" r:id="rId5"/>
    <p:sldId id="406" r:id="rId6"/>
    <p:sldId id="407" r:id="rId7"/>
    <p:sldId id="409" r:id="rId8"/>
    <p:sldId id="411" r:id="rId9"/>
    <p:sldId id="410" r:id="rId10"/>
    <p:sldId id="408" r:id="rId11"/>
    <p:sldId id="394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24252C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2021. 11. 24.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프로그래밍 기초 </a:t>
            </a:r>
            <a:r>
              <a:rPr lang="en-US" altLang="ko-KR" sz="4800" b="1" i="1" kern="0" dirty="0">
                <a:solidFill>
                  <a:srgbClr val="FF7876"/>
                </a:solidFill>
              </a:rPr>
              <a:t>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Base of Programming 2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 과제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ko-KR" altLang="en-US" sz="2000" b="1" i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머신러닝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예제</a:t>
            </a:r>
            <a:r>
              <a:rPr lang="en-US" altLang="ko-KR" sz="2000" b="1" i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:a16="http://schemas.microsoft.com/office/drawing/2014/main" id="{361021B1-8F31-3A49-BB00-EEC193B1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8" y="1924132"/>
            <a:ext cx="6693981" cy="388288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3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>
                <a:solidFill>
                  <a:srgbClr val="FF7876"/>
                </a:solidFill>
              </a:rPr>
              <a:t>임의의 프로그램 </a:t>
            </a:r>
            <a:r>
              <a:rPr lang="en-US" altLang="ko-KR" sz="1100" i="1" dirty="0">
                <a:solidFill>
                  <a:srgbClr val="FF7876"/>
                </a:solidFill>
              </a:rPr>
              <a:t>– </a:t>
            </a:r>
            <a:r>
              <a:rPr lang="ko-KR" altLang="en-US" sz="1100" i="1" dirty="0">
                <a:solidFill>
                  <a:srgbClr val="FF7876"/>
                </a:solidFill>
              </a:rPr>
              <a:t>패션아이템 분류 모델 예제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316770" y="2881606"/>
            <a:ext cx="465989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패션 아이템 데이터를 </a:t>
            </a:r>
            <a:r>
              <a:rPr lang="ko-KR" altLang="en-US" sz="1100" dirty="0" err="1"/>
              <a:t>로드합니다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테스트데이터와 학습데이터로 받아오도록 합니다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BA1AB-4E9A-A142-A984-248C474C8394}"/>
              </a:ext>
            </a:extLst>
          </p:cNvPr>
          <p:cNvSpPr txBox="1"/>
          <p:nvPr/>
        </p:nvSpPr>
        <p:spPr>
          <a:xfrm>
            <a:off x="215338" y="2924917"/>
            <a:ext cx="6693980" cy="34426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152476-531D-004C-B82C-E7F0B9D472F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6909318" y="3097050"/>
            <a:ext cx="40745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19F2F9C-F47F-0B45-9B9C-80FA295D1990}"/>
              </a:ext>
            </a:extLst>
          </p:cNvPr>
          <p:cNvSpPr txBox="1"/>
          <p:nvPr/>
        </p:nvSpPr>
        <p:spPr>
          <a:xfrm>
            <a:off x="215337" y="3701532"/>
            <a:ext cx="4235282" cy="161493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9141D5B-2D22-8B4D-BD39-C60BD57C89DD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450619" y="4509000"/>
            <a:ext cx="2257678" cy="5339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CBD499-60C3-6043-B6E4-403927F2BCBB}"/>
              </a:ext>
            </a:extLst>
          </p:cNvPr>
          <p:cNvSpPr txBox="1"/>
          <p:nvPr/>
        </p:nvSpPr>
        <p:spPr>
          <a:xfrm>
            <a:off x="6708297" y="3754485"/>
            <a:ext cx="5099934" cy="161582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이제 학습 모델을 생성합니다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이전 글씨 입력과 같이 입력 데이터 이미지 크기가</a:t>
            </a:r>
            <a:endParaRPr lang="en-US" altLang="ko-KR" sz="1100" dirty="0"/>
          </a:p>
          <a:p>
            <a:pPr algn="ctr"/>
            <a:r>
              <a:rPr lang="en-US" altLang="ko-KR" sz="1100" dirty="0"/>
              <a:t>28</a:t>
            </a:r>
            <a:r>
              <a:rPr lang="ko-KR" altLang="en-US" sz="1100" dirty="0"/>
              <a:t> * </a:t>
            </a:r>
            <a:r>
              <a:rPr lang="en-US" altLang="ko-KR" sz="1100" dirty="0"/>
              <a:t>28</a:t>
            </a:r>
            <a:r>
              <a:rPr lang="ko-KR" altLang="en-US" sz="1100" dirty="0"/>
              <a:t>사이즈이므로 해당 입력에 맞게 학습 모델을 구성해줍니다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/>
              <a:t>2</a:t>
            </a:r>
            <a:r>
              <a:rPr lang="ko-KR" altLang="en-US" sz="1100" dirty="0"/>
              <a:t>차원 형태의 이미지데이터를 </a:t>
            </a:r>
            <a:r>
              <a:rPr lang="en-US" altLang="ko-KR" sz="1100" dirty="0"/>
              <a:t>1</a:t>
            </a:r>
            <a:r>
              <a:rPr lang="ko-KR" altLang="en-US" sz="1100" dirty="0"/>
              <a:t>차원의 데이터로 변환하기 위한 </a:t>
            </a:r>
            <a:r>
              <a:rPr lang="en-US" altLang="ko-KR" sz="1100" dirty="0"/>
              <a:t>Flatten</a:t>
            </a:r>
            <a:r>
              <a:rPr lang="ko-KR" altLang="en-US" sz="1100" dirty="0"/>
              <a:t>층 하나</a:t>
            </a:r>
            <a:r>
              <a:rPr lang="en-US" altLang="ko-KR" sz="1100" dirty="0"/>
              <a:t>,</a:t>
            </a:r>
          </a:p>
          <a:p>
            <a:pPr algn="ctr"/>
            <a:r>
              <a:rPr lang="en-US" altLang="ko-KR" sz="1100" dirty="0"/>
              <a:t>128</a:t>
            </a:r>
            <a:r>
              <a:rPr lang="ko-KR" altLang="en-US" sz="1100" dirty="0"/>
              <a:t>개의 노드를 가진 </a:t>
            </a:r>
            <a:r>
              <a:rPr lang="ko-KR" altLang="en-US" sz="1100" dirty="0" err="1"/>
              <a:t>렐루함수를</a:t>
            </a:r>
            <a:r>
              <a:rPr lang="ko-KR" altLang="en-US" sz="1100" dirty="0"/>
              <a:t> 활성화함수로한 층 하나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 err="1"/>
              <a:t>출력을위해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소프트맥스</a:t>
            </a:r>
            <a:r>
              <a:rPr lang="ko-KR" altLang="en-US" sz="1100" dirty="0"/>
              <a:t> 함수를 </a:t>
            </a:r>
            <a:r>
              <a:rPr lang="ko-KR" altLang="en-US" sz="1100" dirty="0" err="1"/>
              <a:t>활성화함수로하고</a:t>
            </a:r>
            <a:r>
              <a:rPr lang="ko-KR" altLang="en-US" sz="1100" dirty="0"/>
              <a:t> </a:t>
            </a:r>
            <a:r>
              <a:rPr lang="en-US" altLang="ko-KR" sz="1100" dirty="0"/>
              <a:t>10</a:t>
            </a:r>
            <a:r>
              <a:rPr lang="ko-KR" altLang="en-US" sz="1100" dirty="0"/>
              <a:t>개의 노드로 구성한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출력층</a:t>
            </a:r>
            <a:r>
              <a:rPr lang="ko-KR" altLang="en-US" sz="1100" dirty="0"/>
              <a:t> 하나로 구성합니다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컴파일 구성으로 </a:t>
            </a:r>
            <a:r>
              <a:rPr lang="ko-KR" altLang="en-US" sz="1100" dirty="0" err="1"/>
              <a:t>옵티마이저는</a:t>
            </a:r>
            <a:r>
              <a:rPr lang="ko-KR" altLang="en-US" sz="1100" dirty="0"/>
              <a:t> 아담</a:t>
            </a:r>
            <a:r>
              <a:rPr lang="en-US" altLang="ko-KR" sz="1100" dirty="0"/>
              <a:t>,</a:t>
            </a:r>
            <a:r>
              <a:rPr lang="ko-KR" altLang="en-US" sz="1100" dirty="0"/>
              <a:t> 손실함수로는</a:t>
            </a:r>
            <a:endParaRPr lang="en-US" altLang="ko-KR" sz="1100" dirty="0"/>
          </a:p>
          <a:p>
            <a:pPr algn="ctr"/>
            <a:r>
              <a:rPr lang="en-US" altLang="ko-KR" sz="1100" dirty="0" err="1"/>
              <a:t>sparse_categorical_crossentropy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사용해줍니다</a:t>
            </a:r>
            <a:r>
              <a:rPr lang="en-US" altLang="ko-KR" sz="11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DEDEFA-453C-3641-B31F-D8969F853DDA}"/>
              </a:ext>
            </a:extLst>
          </p:cNvPr>
          <p:cNvSpPr txBox="1"/>
          <p:nvPr/>
        </p:nvSpPr>
        <p:spPr>
          <a:xfrm>
            <a:off x="215336" y="5447567"/>
            <a:ext cx="4923106" cy="3594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19EC01F-68C7-5148-AA76-D6794E9A6D82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138442" y="5481824"/>
            <a:ext cx="2009897" cy="74390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813772A-A1FC-E04E-AA4E-EFDE41EBA792}"/>
              </a:ext>
            </a:extLst>
          </p:cNvPr>
          <p:cNvSpPr txBox="1"/>
          <p:nvPr/>
        </p:nvSpPr>
        <p:spPr>
          <a:xfrm>
            <a:off x="7148339" y="6010288"/>
            <a:ext cx="465989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이후 테스트 데이터를 통해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테스트 정확도를 출력해주도록 합니다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274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825D75-47BE-4247-BE4D-F7D4F36F4B08}"/>
              </a:ext>
            </a:extLst>
          </p:cNvPr>
          <p:cNvSpPr txBox="1"/>
          <p:nvPr/>
        </p:nvSpPr>
        <p:spPr>
          <a:xfrm>
            <a:off x="2752639" y="5463991"/>
            <a:ext cx="668672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100" dirty="0"/>
              <a:t>이번과제의 최종 코드와 작업물들은 제 깃에서 확인 가능합니다</a:t>
            </a:r>
            <a:r>
              <a:rPr lang="en-US" altLang="ko-Kore-KR" sz="1100" dirty="0"/>
              <a:t>.</a:t>
            </a:r>
          </a:p>
          <a:p>
            <a:pPr algn="ctr"/>
            <a:r>
              <a:rPr lang="en-US" altLang="ko-Kore-KR" sz="1100" dirty="0"/>
              <a:t>https://</a:t>
            </a:r>
            <a:r>
              <a:rPr lang="en-US" altLang="ko-Kore-KR" sz="1100" dirty="0" err="1"/>
              <a:t>github.com</a:t>
            </a:r>
            <a:r>
              <a:rPr lang="en-US" altLang="ko-Kore-KR" sz="1100" dirty="0"/>
              <a:t>/yooatom2200/Programing_Base_2/tree/main/7%EC%9E%A5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9CFBE9-C6B1-CE4F-BF6A-3075D8B4C5E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 dirty="0" err="1">
                <a:solidFill>
                  <a:srgbClr val="FF7876"/>
                </a:solidFill>
              </a:rPr>
              <a:t>경사하강법</a:t>
            </a:r>
            <a:r>
              <a:rPr lang="ko-KR" altLang="en-US" sz="1100" i="1" dirty="0">
                <a:solidFill>
                  <a:srgbClr val="FF7876"/>
                </a:solidFill>
              </a:rPr>
              <a:t> 선형회귀분석 코드 </a:t>
            </a:r>
            <a:r>
              <a:rPr lang="en-US" altLang="ko-KR" sz="1100" i="1" dirty="0">
                <a:solidFill>
                  <a:srgbClr val="FF7876"/>
                </a:solidFill>
              </a:rPr>
              <a:t>–</a:t>
            </a:r>
            <a:r>
              <a:rPr lang="ko-KR" altLang="en-US" sz="1100" i="1" dirty="0">
                <a:solidFill>
                  <a:srgbClr val="FF7876"/>
                </a:solidFill>
              </a:rPr>
              <a:t> 예시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학습률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배치사이즈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ko-KR" altLang="en-US" sz="1100" i="1" dirty="0">
                <a:solidFill>
                  <a:srgbClr val="FF7876"/>
                </a:solidFill>
              </a:rPr>
              <a:t> 조정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C84BD-ED44-634A-973B-FE41999E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2" y="1698964"/>
            <a:ext cx="5874818" cy="3373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C937A1-9BEF-2E40-8BAD-1981E42A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861" y="1698964"/>
            <a:ext cx="5874806" cy="33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EE8272-9CD5-DD47-A942-31BAEF5E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91" y="4058482"/>
            <a:ext cx="3113161" cy="253696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8B51DE2-C67C-4949-B958-01A47852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1" y="1382151"/>
            <a:ext cx="6096000" cy="259365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MNIST </a:t>
            </a:r>
            <a:r>
              <a:rPr lang="ko-KR" altLang="en-US" sz="1100" i="1" dirty="0">
                <a:solidFill>
                  <a:srgbClr val="FF7876"/>
                </a:solidFill>
              </a:rPr>
              <a:t>필기 인식 프로그램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96000" y="2479494"/>
            <a:ext cx="5495062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데이터를 로드시키고 해당 데이터들을 출력시켜본 모습입니다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학습에 </a:t>
            </a:r>
            <a:r>
              <a:rPr lang="en-US" altLang="ko-KR" sz="1100" dirty="0"/>
              <a:t>60000</a:t>
            </a:r>
            <a:r>
              <a:rPr lang="ko-KR" altLang="en-US" sz="1100" dirty="0"/>
              <a:t>개의 </a:t>
            </a:r>
            <a:r>
              <a:rPr lang="en-US" altLang="ko-KR" sz="1100" dirty="0"/>
              <a:t>28x28</a:t>
            </a:r>
            <a:r>
              <a:rPr lang="ko-KR" altLang="en-US" sz="1100" dirty="0"/>
              <a:t>사이즈의 이미지들이 사용되고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테스트에 </a:t>
            </a:r>
            <a:r>
              <a:rPr lang="en-US" altLang="ko-KR" sz="1100" dirty="0"/>
              <a:t>10000</a:t>
            </a:r>
            <a:r>
              <a:rPr lang="ko-KR" altLang="en-US" sz="1100" dirty="0"/>
              <a:t>개의 </a:t>
            </a:r>
            <a:r>
              <a:rPr lang="ko-KR" altLang="en-US" sz="1100" dirty="0" err="1"/>
              <a:t>같은사이즈의</a:t>
            </a:r>
            <a:r>
              <a:rPr lang="ko-KR" altLang="en-US" sz="1100" dirty="0"/>
              <a:t> 이미지들이 </a:t>
            </a:r>
            <a:r>
              <a:rPr lang="ko-KR" altLang="en-US" sz="1100" dirty="0" err="1"/>
              <a:t>사용되는것을</a:t>
            </a:r>
            <a:r>
              <a:rPr lang="ko-KR" altLang="en-US" sz="1100" dirty="0"/>
              <a:t> 알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81135" y="4515679"/>
            <a:ext cx="5914158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로드한</a:t>
            </a:r>
            <a:r>
              <a:rPr lang="ko-KR" altLang="en-US" sz="1100" dirty="0"/>
              <a:t> 이미지를 출력시켜줍니다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앞의 </a:t>
            </a:r>
            <a:r>
              <a:rPr lang="en-US" altLang="ko-KR" sz="1100" dirty="0"/>
              <a:t>25</a:t>
            </a:r>
            <a:r>
              <a:rPr lang="ko-KR" altLang="en-US" sz="1100" dirty="0"/>
              <a:t>장의 이미지를 출력시키도록 </a:t>
            </a:r>
            <a:r>
              <a:rPr lang="ko-KR" altLang="en-US" sz="1100" dirty="0" err="1"/>
              <a:t>설정후</a:t>
            </a:r>
            <a:endParaRPr lang="en-US" altLang="ko-KR" sz="1100" dirty="0"/>
          </a:p>
          <a:p>
            <a:pPr algn="ctr"/>
            <a:r>
              <a:rPr lang="en-US" altLang="ko-KR" sz="1100" dirty="0"/>
              <a:t>for</a:t>
            </a:r>
            <a:r>
              <a:rPr lang="ko-KR" altLang="en-US" sz="1100" dirty="0"/>
              <a:t>문을 통해 이미지를 로드시켜 출력하도록 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2864581" y="2779576"/>
            <a:ext cx="3231419" cy="145682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179691" y="2552999"/>
            <a:ext cx="2951927" cy="4531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D12503-C4D3-6A4B-8E1F-3D473B270A2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3131618" y="2779576"/>
            <a:ext cx="2964382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BCB975-57DB-8E43-8910-AFFA1AEF7974}"/>
              </a:ext>
            </a:extLst>
          </p:cNvPr>
          <p:cNvSpPr txBox="1"/>
          <p:nvPr/>
        </p:nvSpPr>
        <p:spPr>
          <a:xfrm>
            <a:off x="175180" y="4062640"/>
            <a:ext cx="2689401" cy="34752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A3F11-A843-8844-8C82-693AFE64C32A}"/>
              </a:ext>
            </a:extLst>
          </p:cNvPr>
          <p:cNvSpPr txBox="1"/>
          <p:nvPr/>
        </p:nvSpPr>
        <p:spPr>
          <a:xfrm>
            <a:off x="183272" y="3086059"/>
            <a:ext cx="2689401" cy="80675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183273" y="4506300"/>
            <a:ext cx="2999660" cy="20891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9BA968-0F7A-F943-8F56-F1FDE6AF3DF9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872673" y="3489437"/>
            <a:ext cx="3108462" cy="132632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3182933" y="4815761"/>
            <a:ext cx="2798202" cy="7351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E63E26-92AF-044E-AB22-A8BE9767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9" y="4172528"/>
            <a:ext cx="3902275" cy="2375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DD2545-4140-904A-99EA-70843F8E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6" y="1293870"/>
            <a:ext cx="4940300" cy="28575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MNIST </a:t>
            </a:r>
            <a:r>
              <a:rPr lang="ko-KR" altLang="en-US" sz="1100" i="1" dirty="0">
                <a:solidFill>
                  <a:srgbClr val="FF7876"/>
                </a:solidFill>
              </a:rPr>
              <a:t>필기 인식 프로그램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096000" y="2183401"/>
            <a:ext cx="5495062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이제 픽셀 데이터들을 </a:t>
            </a:r>
            <a:r>
              <a:rPr lang="en-US" altLang="ko-KR" sz="1100" dirty="0"/>
              <a:t>0~1</a:t>
            </a:r>
            <a:r>
              <a:rPr lang="ko-KR" altLang="en-US" sz="1100" dirty="0"/>
              <a:t>사이의 </a:t>
            </a:r>
            <a:r>
              <a:rPr lang="ko-KR" altLang="en-US" sz="1100" dirty="0" err="1"/>
              <a:t>실수값으로</a:t>
            </a:r>
            <a:r>
              <a:rPr lang="ko-KR" altLang="en-US" sz="1100" dirty="0"/>
              <a:t> 변환하기 위해</a:t>
            </a:r>
            <a:endParaRPr lang="en-US" altLang="ko-KR" sz="1100" dirty="0"/>
          </a:p>
          <a:p>
            <a:pPr algn="ctr"/>
            <a:r>
              <a:rPr lang="ko-KR" altLang="en-US" sz="1100" dirty="0"/>
              <a:t>기존 </a:t>
            </a:r>
            <a:r>
              <a:rPr lang="ko-KR" altLang="en-US" sz="1100" dirty="0" err="1"/>
              <a:t>데이터형을</a:t>
            </a:r>
            <a:r>
              <a:rPr lang="ko-KR" altLang="en-US" sz="1100" dirty="0"/>
              <a:t> </a:t>
            </a:r>
            <a:r>
              <a:rPr lang="en-US" altLang="ko-KR" sz="1100" dirty="0"/>
              <a:t>float32</a:t>
            </a:r>
            <a:r>
              <a:rPr lang="ko-KR" altLang="en-US" sz="1100" dirty="0"/>
              <a:t>로 변환시켜준 후</a:t>
            </a:r>
            <a:r>
              <a:rPr lang="en-US" altLang="ko-KR" sz="1100" dirty="0"/>
              <a:t> 255(</a:t>
            </a:r>
            <a:r>
              <a:rPr lang="ko-KR" altLang="en-US" sz="1100" dirty="0" err="1"/>
              <a:t>픽셀최대값</a:t>
            </a:r>
            <a:r>
              <a:rPr lang="en-US" altLang="ko-KR" sz="1100" dirty="0"/>
              <a:t>)</a:t>
            </a:r>
            <a:r>
              <a:rPr lang="ko-KR" altLang="en-US" sz="1100" dirty="0" err="1"/>
              <a:t>으로</a:t>
            </a:r>
            <a:r>
              <a:rPr lang="ko-KR" altLang="en-US" sz="1100" dirty="0"/>
              <a:t> 나누어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실수형태로</a:t>
            </a:r>
            <a:r>
              <a:rPr lang="ko-KR" altLang="en-US" sz="1100" dirty="0"/>
              <a:t> 변환시켜줍니다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5981135" y="4069565"/>
            <a:ext cx="4659892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출력값이</a:t>
            </a:r>
            <a:r>
              <a:rPr lang="ko-KR" altLang="en-US" sz="1100" dirty="0"/>
              <a:t> </a:t>
            </a:r>
            <a:r>
              <a:rPr lang="en-US" altLang="ko-KR" sz="1100" dirty="0"/>
              <a:t>0~9</a:t>
            </a:r>
            <a:r>
              <a:rPr lang="ko-KR" altLang="en-US" sz="1100" dirty="0" err="1"/>
              <a:t>까지의</a:t>
            </a:r>
            <a:r>
              <a:rPr lang="ko-KR" altLang="en-US" sz="1100" dirty="0"/>
              <a:t> 숫자이므로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원 </a:t>
            </a:r>
            <a:r>
              <a:rPr lang="ko-KR" altLang="en-US" sz="1100" dirty="0" err="1"/>
              <a:t>핫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인코딩을</a:t>
            </a:r>
            <a:r>
              <a:rPr lang="ko-KR" altLang="en-US" sz="1100" dirty="0"/>
              <a:t> 통해 데이터 </a:t>
            </a:r>
            <a:r>
              <a:rPr lang="ko-KR" altLang="en-US" sz="1100" dirty="0" err="1"/>
              <a:t>정답형을</a:t>
            </a:r>
            <a:r>
              <a:rPr lang="ko-KR" altLang="en-US" sz="1100" dirty="0"/>
              <a:t> </a:t>
            </a:r>
            <a:r>
              <a:rPr lang="en-US" altLang="ko-KR" sz="1100" dirty="0"/>
              <a:t>10</a:t>
            </a:r>
            <a:r>
              <a:rPr lang="ko-KR" altLang="en-US" sz="1100" dirty="0"/>
              <a:t>가지로 설정하여 변경해주도록</a:t>
            </a:r>
            <a:endParaRPr lang="en-US" altLang="ko-KR" sz="1100" dirty="0"/>
          </a:p>
          <a:p>
            <a:pPr algn="ctr"/>
            <a:r>
              <a:rPr lang="ko-KR" altLang="en-US" sz="1100" dirty="0"/>
              <a:t>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4070294" y="2483483"/>
            <a:ext cx="2025706" cy="20190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231005" y="1629081"/>
            <a:ext cx="4810333" cy="82515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D12503-C4D3-6A4B-8E1F-3D473B270A2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041338" y="2041657"/>
            <a:ext cx="1054662" cy="44182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BCB975-57DB-8E43-8910-AFFA1AEF7974}"/>
              </a:ext>
            </a:extLst>
          </p:cNvPr>
          <p:cNvSpPr txBox="1"/>
          <p:nvPr/>
        </p:nvSpPr>
        <p:spPr>
          <a:xfrm>
            <a:off x="231004" y="2690969"/>
            <a:ext cx="3782645" cy="64941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1AADEB-1745-9447-B047-A45261205A3C}"/>
              </a:ext>
            </a:extLst>
          </p:cNvPr>
          <p:cNvSpPr txBox="1"/>
          <p:nvPr/>
        </p:nvSpPr>
        <p:spPr>
          <a:xfrm>
            <a:off x="183272" y="4863313"/>
            <a:ext cx="1467503" cy="17140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9BA968-0F7A-F943-8F56-F1FDE6AF3DF9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4013649" y="3015677"/>
            <a:ext cx="1967486" cy="135397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C067E06-EA51-6E47-AF7F-B7055DDD7938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 flipV="1">
            <a:off x="1650775" y="4369647"/>
            <a:ext cx="4330360" cy="135069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31FBEB-0A49-534E-BC8F-625A354DC56F}"/>
              </a:ext>
            </a:extLst>
          </p:cNvPr>
          <p:cNvSpPr txBox="1"/>
          <p:nvPr/>
        </p:nvSpPr>
        <p:spPr>
          <a:xfrm>
            <a:off x="183272" y="4168159"/>
            <a:ext cx="3887022" cy="66876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53802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9C2363FD-09A2-A944-AF62-51EE4A0A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3" y="4014613"/>
            <a:ext cx="3822700" cy="162844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E2E8481-708B-D449-BD36-9E808A64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3" y="1577412"/>
            <a:ext cx="7000760" cy="225300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MNIST </a:t>
            </a:r>
            <a:r>
              <a:rPr lang="ko-KR" altLang="en-US" sz="1100" i="1" dirty="0">
                <a:solidFill>
                  <a:srgbClr val="FF7876"/>
                </a:solidFill>
              </a:rPr>
              <a:t>필기 인식 프로그램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43C5F-1424-2340-B6C8-02302E05F9D4}"/>
              </a:ext>
            </a:extLst>
          </p:cNvPr>
          <p:cNvSpPr txBox="1"/>
          <p:nvPr/>
        </p:nvSpPr>
        <p:spPr>
          <a:xfrm>
            <a:off x="6178641" y="1566107"/>
            <a:ext cx="5495062" cy="1107996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다음 </a:t>
            </a:r>
            <a:r>
              <a:rPr lang="ko-KR" altLang="en-US" sz="1100" dirty="0" err="1"/>
              <a:t>머신러닝을</a:t>
            </a:r>
            <a:r>
              <a:rPr lang="ko-KR" altLang="en-US" sz="1100" dirty="0"/>
              <a:t> 위해 </a:t>
            </a:r>
            <a:r>
              <a:rPr lang="ko-KR" altLang="en-US" sz="1100" dirty="0" err="1"/>
              <a:t>머신러닝</a:t>
            </a:r>
            <a:r>
              <a:rPr lang="ko-KR" altLang="en-US" sz="1100" dirty="0"/>
              <a:t> 모델을 생성해줍니다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입력형태를</a:t>
            </a:r>
            <a:r>
              <a:rPr lang="ko-KR" altLang="en-US" sz="1100" dirty="0"/>
              <a:t> 제공해주고 </a:t>
            </a:r>
            <a:r>
              <a:rPr lang="en-US" altLang="ko-KR" sz="1100" dirty="0"/>
              <a:t>2</a:t>
            </a:r>
            <a:r>
              <a:rPr lang="ko-KR" altLang="en-US" sz="1100" dirty="0"/>
              <a:t>차원 형태의 이미지데이터를 </a:t>
            </a:r>
            <a:r>
              <a:rPr lang="en-US" altLang="ko-KR" sz="1100" dirty="0"/>
              <a:t>1</a:t>
            </a:r>
            <a:r>
              <a:rPr lang="ko-KR" altLang="en-US" sz="1100" dirty="0"/>
              <a:t>차원의 데이터로</a:t>
            </a:r>
            <a:endParaRPr lang="en-US" altLang="ko-KR" sz="1100" dirty="0"/>
          </a:p>
          <a:p>
            <a:pPr algn="ctr"/>
            <a:r>
              <a:rPr lang="ko-KR" altLang="en-US" sz="1100" dirty="0"/>
              <a:t>변환하기 위한 </a:t>
            </a:r>
            <a:r>
              <a:rPr lang="en-US" altLang="ko-KR" sz="1100" dirty="0"/>
              <a:t>Flatten</a:t>
            </a:r>
            <a:r>
              <a:rPr lang="ko-KR" altLang="en-US" sz="1100" dirty="0"/>
              <a:t>층 하나와</a:t>
            </a:r>
            <a:endParaRPr lang="en-US" altLang="ko-KR" sz="1100" dirty="0"/>
          </a:p>
          <a:p>
            <a:pPr algn="ctr"/>
            <a:r>
              <a:rPr lang="en-US" altLang="ko-KR" sz="1100" dirty="0"/>
              <a:t>128</a:t>
            </a:r>
            <a:r>
              <a:rPr lang="ko-KR" altLang="en-US" sz="1100" dirty="0"/>
              <a:t>개의 노드를 가진 </a:t>
            </a:r>
            <a:r>
              <a:rPr lang="ko-KR" altLang="en-US" sz="1100" dirty="0" err="1"/>
              <a:t>렐루함수를</a:t>
            </a:r>
            <a:r>
              <a:rPr lang="ko-KR" altLang="en-US" sz="1100" dirty="0"/>
              <a:t> 활성화함수로한 층 하나와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출력을위해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소프트맥스</a:t>
            </a:r>
            <a:r>
              <a:rPr lang="ko-KR" altLang="en-US" sz="1100" dirty="0"/>
              <a:t> 함수를 </a:t>
            </a:r>
            <a:r>
              <a:rPr lang="ko-KR" altLang="en-US" sz="1100" dirty="0" err="1"/>
              <a:t>활성화함수로하고</a:t>
            </a:r>
            <a:r>
              <a:rPr lang="ko-KR" altLang="en-US" sz="1100" dirty="0"/>
              <a:t> </a:t>
            </a:r>
            <a:r>
              <a:rPr lang="en-US" altLang="ko-KR" sz="1100" dirty="0"/>
              <a:t>10</a:t>
            </a:r>
            <a:r>
              <a:rPr lang="ko-KR" altLang="en-US" sz="1100" dirty="0"/>
              <a:t>개의 노드로 구성한 층 하나로 구성합니다</a:t>
            </a:r>
            <a:r>
              <a:rPr lang="en-US" altLang="ko-KR" sz="11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6385737" y="4457982"/>
            <a:ext cx="4659892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모델을 만든 후 학습을 진행해줍니다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컴파일시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옵티마이저로</a:t>
            </a:r>
            <a:r>
              <a:rPr lang="ko-KR" altLang="en-US" sz="1100" dirty="0"/>
              <a:t> </a:t>
            </a:r>
            <a:r>
              <a:rPr lang="en-US" altLang="ko-KR" sz="1100" dirty="0"/>
              <a:t>SGD, </a:t>
            </a:r>
            <a:r>
              <a:rPr lang="ko-KR" altLang="en-US" sz="1100" dirty="0" err="1"/>
              <a:t>손실함수로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카테고리칼</a:t>
            </a:r>
            <a:r>
              <a:rPr lang="ko-KR" altLang="en-US" sz="1100" dirty="0"/>
              <a:t> 크로스엔트로피</a:t>
            </a:r>
            <a:r>
              <a:rPr lang="en-US" altLang="ko-KR" sz="1100" dirty="0"/>
              <a:t>,</a:t>
            </a:r>
          </a:p>
          <a:p>
            <a:pPr algn="ctr"/>
            <a:r>
              <a:rPr lang="ko-KR" altLang="en-US" sz="1100" dirty="0"/>
              <a:t>척도로 정확도를 </a:t>
            </a:r>
            <a:r>
              <a:rPr lang="ko-KR" altLang="en-US" sz="1100" dirty="0" err="1"/>
              <a:t>설정해준후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학습데이터</a:t>
            </a:r>
            <a:r>
              <a:rPr lang="ko-KR" altLang="en-US" sz="1100" dirty="0"/>
              <a:t> </a:t>
            </a:r>
            <a:r>
              <a:rPr lang="en-US" altLang="ko-KR" sz="1100" dirty="0"/>
              <a:t>X,Y</a:t>
            </a:r>
            <a:r>
              <a:rPr lang="ko-KR" altLang="en-US" sz="1100" dirty="0"/>
              <a:t>로</a:t>
            </a:r>
            <a:r>
              <a:rPr lang="en-US" altLang="ko-KR" sz="1100" dirty="0"/>
              <a:t> 200</a:t>
            </a:r>
            <a:r>
              <a:rPr lang="ko-KR" altLang="en-US" sz="1100" dirty="0"/>
              <a:t>번</a:t>
            </a:r>
            <a:r>
              <a:rPr lang="en-US" altLang="ko-KR" sz="1100" dirty="0"/>
              <a:t>,</a:t>
            </a:r>
            <a:r>
              <a:rPr lang="ko-KR" altLang="en-US" sz="1100" dirty="0"/>
              <a:t> 배치사이즈는 </a:t>
            </a:r>
            <a:r>
              <a:rPr lang="en-US" altLang="ko-KR" sz="1100" dirty="0"/>
              <a:t>128</a:t>
            </a:r>
            <a:r>
              <a:rPr lang="ko-KR" altLang="en-US" sz="1100" dirty="0"/>
              <a:t>로 설정 후 진행합니다</a:t>
            </a:r>
            <a:r>
              <a:rPr lang="en-US" altLang="ko-KR" sz="1100" dirty="0"/>
              <a:t>.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7876963-D856-2645-A890-56B9642502B7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3979001" y="2120105"/>
            <a:ext cx="2199640" cy="270444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31BADE-183C-E149-8168-A1AF97D31E41}"/>
              </a:ext>
            </a:extLst>
          </p:cNvPr>
          <p:cNvSpPr txBox="1"/>
          <p:nvPr/>
        </p:nvSpPr>
        <p:spPr>
          <a:xfrm>
            <a:off x="183272" y="1623625"/>
            <a:ext cx="4170243" cy="99296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CD12503-C4D3-6A4B-8E1F-3D473B270A2B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4353515" y="2120105"/>
            <a:ext cx="1825126" cy="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BCB975-57DB-8E43-8910-AFFA1AEF7974}"/>
              </a:ext>
            </a:extLst>
          </p:cNvPr>
          <p:cNvSpPr txBox="1"/>
          <p:nvPr/>
        </p:nvSpPr>
        <p:spPr>
          <a:xfrm>
            <a:off x="183272" y="2808325"/>
            <a:ext cx="6981881" cy="50280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29BA968-0F7A-F943-8F56-F1FDE6AF3DF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543044" y="3311134"/>
            <a:ext cx="842693" cy="153156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31FBEB-0A49-534E-BC8F-625A354DC56F}"/>
              </a:ext>
            </a:extLst>
          </p:cNvPr>
          <p:cNvSpPr txBox="1"/>
          <p:nvPr/>
        </p:nvSpPr>
        <p:spPr>
          <a:xfrm>
            <a:off x="156301" y="4006038"/>
            <a:ext cx="3822700" cy="163701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4187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CC0DD9-425E-DF48-A89A-AB17FA49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90" y="1718954"/>
            <a:ext cx="7256820" cy="312374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1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MNIST </a:t>
            </a:r>
            <a:r>
              <a:rPr lang="ko-KR" altLang="en-US" sz="1100" i="1" dirty="0">
                <a:solidFill>
                  <a:srgbClr val="FF7876"/>
                </a:solidFill>
              </a:rPr>
              <a:t>필기 인식 프로그램 예</a:t>
            </a:r>
            <a:endParaRPr lang="en-US" altLang="ko-KR" sz="1100" i="1" dirty="0">
              <a:solidFill>
                <a:srgbClr val="FF787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3766054" y="5336924"/>
            <a:ext cx="4659892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200</a:t>
            </a:r>
            <a:r>
              <a:rPr lang="ko-KR" altLang="en-US" sz="1100" dirty="0"/>
              <a:t>번 학습한 결과입니다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학습 정확도로 </a:t>
            </a:r>
            <a:r>
              <a:rPr lang="en-US" altLang="ko-KR" sz="1100" dirty="0"/>
              <a:t>0.9884</a:t>
            </a:r>
            <a:r>
              <a:rPr lang="ko-KR" altLang="en-US" sz="1100" dirty="0"/>
              <a:t>이 </a:t>
            </a:r>
            <a:r>
              <a:rPr lang="ko-KR" altLang="en-US" sz="1100" dirty="0" err="1"/>
              <a:t>나온것을</a:t>
            </a:r>
            <a:r>
              <a:rPr lang="ko-KR" altLang="en-US" sz="1100" dirty="0"/>
              <a:t> 볼 수 있으며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모델평가로</a:t>
            </a:r>
            <a:r>
              <a:rPr lang="ko-KR" altLang="en-US" sz="1100" dirty="0"/>
              <a:t> 테스트 </a:t>
            </a:r>
            <a:r>
              <a:rPr lang="ko-KR" altLang="en-US" sz="1100" dirty="0" err="1"/>
              <a:t>데이터기준</a:t>
            </a:r>
            <a:r>
              <a:rPr lang="ko-KR" altLang="en-US" sz="1100" dirty="0"/>
              <a:t> </a:t>
            </a:r>
            <a:r>
              <a:rPr lang="en-US" altLang="ko-KR" sz="1100" dirty="0"/>
              <a:t>0.9767</a:t>
            </a:r>
            <a:r>
              <a:rPr lang="ko-KR" altLang="en-US" sz="1100" dirty="0"/>
              <a:t>이 </a:t>
            </a:r>
            <a:r>
              <a:rPr lang="ko-KR" altLang="en-US" sz="1100" dirty="0" err="1"/>
              <a:t>나온것을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BA1AB-4E9A-A142-A984-248C474C8394}"/>
              </a:ext>
            </a:extLst>
          </p:cNvPr>
          <p:cNvSpPr txBox="1"/>
          <p:nvPr/>
        </p:nvSpPr>
        <p:spPr>
          <a:xfrm>
            <a:off x="2467590" y="3743740"/>
            <a:ext cx="5519249" cy="22945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E2B96-6C4A-A040-9654-1DF436696D3F}"/>
              </a:ext>
            </a:extLst>
          </p:cNvPr>
          <p:cNvSpPr txBox="1"/>
          <p:nvPr/>
        </p:nvSpPr>
        <p:spPr>
          <a:xfrm>
            <a:off x="2467590" y="4564698"/>
            <a:ext cx="5519249" cy="27800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b="1" dirty="0"/>
          </a:p>
        </p:txBody>
      </p:sp>
    </p:spTree>
    <p:extLst>
      <p:ext uri="{BB962C8B-B14F-4D97-AF65-F5344CB8AC3E}">
        <p14:creationId xmlns:p14="http://schemas.microsoft.com/office/powerpoint/2010/main" val="249921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CAEBCD-82F3-D448-A78F-3E91BCBA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07" y="1583554"/>
            <a:ext cx="5054600" cy="26543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MNIST </a:t>
            </a:r>
            <a:r>
              <a:rPr lang="ko-KR" altLang="en-US" sz="1100" i="1" dirty="0">
                <a:solidFill>
                  <a:srgbClr val="FF7876"/>
                </a:solidFill>
              </a:rPr>
              <a:t>필기 인식 프로그램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구조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3766054" y="5336924"/>
            <a:ext cx="4659892" cy="600164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학습의 대한 모델 예측으로</a:t>
            </a:r>
            <a:endParaRPr lang="en-US" altLang="ko-KR" sz="1100" dirty="0"/>
          </a:p>
          <a:p>
            <a:pPr algn="ctr"/>
            <a:r>
              <a:rPr lang="en-US" altLang="ko-KR" sz="1100" dirty="0"/>
              <a:t>0</a:t>
            </a:r>
            <a:r>
              <a:rPr lang="ko-KR" altLang="en-US" sz="1100" dirty="0"/>
              <a:t>번째 이미지와 </a:t>
            </a:r>
            <a:r>
              <a:rPr lang="en-US" altLang="ko-KR" sz="1100" dirty="0"/>
              <a:t>5</a:t>
            </a:r>
            <a:r>
              <a:rPr lang="ko-KR" altLang="en-US" sz="1100" dirty="0"/>
              <a:t>번째 이미지의 대한 예측을 해보니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정확시</a:t>
            </a:r>
            <a:r>
              <a:rPr lang="ko-KR" altLang="en-US" sz="1100" dirty="0"/>
              <a:t> </a:t>
            </a:r>
            <a:r>
              <a:rPr lang="en-US" altLang="ko-KR" sz="1100" dirty="0"/>
              <a:t>5</a:t>
            </a:r>
            <a:r>
              <a:rPr lang="ko-KR" altLang="en-US" sz="1100" dirty="0"/>
              <a:t>와 </a:t>
            </a:r>
            <a:r>
              <a:rPr lang="en-US" altLang="ko-KR" sz="1100" dirty="0"/>
              <a:t>2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맞춘것을</a:t>
            </a:r>
            <a:r>
              <a:rPr lang="ko-KR" altLang="en-US" sz="1100" dirty="0"/>
              <a:t> 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BA1AB-4E9A-A142-A984-248C474C8394}"/>
              </a:ext>
            </a:extLst>
          </p:cNvPr>
          <p:cNvSpPr txBox="1"/>
          <p:nvPr/>
        </p:nvSpPr>
        <p:spPr>
          <a:xfrm>
            <a:off x="679252" y="1863619"/>
            <a:ext cx="3318214" cy="2403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263DB-87F2-2D4E-9598-DAE5DE4CB879}"/>
              </a:ext>
            </a:extLst>
          </p:cNvPr>
          <p:cNvSpPr txBox="1"/>
          <p:nvPr/>
        </p:nvSpPr>
        <p:spPr>
          <a:xfrm>
            <a:off x="679252" y="2763667"/>
            <a:ext cx="3318214" cy="2403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6CB9A7-E397-D54E-9CF1-4A722FC8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66" y="1701914"/>
            <a:ext cx="3635359" cy="2604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76FC62-4C38-FB45-B2EF-03F7D6B34EA9}"/>
              </a:ext>
            </a:extLst>
          </p:cNvPr>
          <p:cNvSpPr txBox="1"/>
          <p:nvPr/>
        </p:nvSpPr>
        <p:spPr>
          <a:xfrm>
            <a:off x="6845862" y="1782719"/>
            <a:ext cx="461246" cy="40866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DD40F1-5D8E-5344-8824-9746BCED6564}"/>
              </a:ext>
            </a:extLst>
          </p:cNvPr>
          <p:cNvSpPr txBox="1"/>
          <p:nvPr/>
        </p:nvSpPr>
        <p:spPr>
          <a:xfrm>
            <a:off x="6845862" y="2252709"/>
            <a:ext cx="461246" cy="408663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F8E4FFD-1A3B-4341-AC0B-33C7A94E4F4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997466" y="1983774"/>
            <a:ext cx="2848396" cy="327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939A05-4A0D-6B4F-B001-93D63AF7C9E1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3997466" y="2457041"/>
            <a:ext cx="2848396" cy="42678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58DA58-3F40-6240-89A2-0B6F9EF7ED36}"/>
              </a:ext>
            </a:extLst>
          </p:cNvPr>
          <p:cNvSpPr txBox="1"/>
          <p:nvPr/>
        </p:nvSpPr>
        <p:spPr>
          <a:xfrm>
            <a:off x="671160" y="3805471"/>
            <a:ext cx="2063948" cy="1596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BD51C-A971-B94A-96D1-B88BD394ADC7}"/>
              </a:ext>
            </a:extLst>
          </p:cNvPr>
          <p:cNvSpPr txBox="1"/>
          <p:nvPr/>
        </p:nvSpPr>
        <p:spPr>
          <a:xfrm>
            <a:off x="671160" y="4021662"/>
            <a:ext cx="2063948" cy="15962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AAFB27-DE43-8144-9843-E7FFAECF9CB4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735108" y="1987051"/>
            <a:ext cx="4110754" cy="189823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152476-531D-004C-B82C-E7F0B9D472F3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 flipV="1">
            <a:off x="2735108" y="2457041"/>
            <a:ext cx="4110754" cy="164443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3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F27717-1910-D54C-9FF3-2FD0DFD7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8" y="1756131"/>
            <a:ext cx="7234199" cy="429588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MNIST </a:t>
            </a:r>
            <a:r>
              <a:rPr lang="ko-KR" altLang="en-US" sz="1100" i="1" dirty="0">
                <a:solidFill>
                  <a:srgbClr val="FF7876"/>
                </a:solidFill>
              </a:rPr>
              <a:t>필기 인식 프로그램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구조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7643717" y="4414202"/>
            <a:ext cx="4470060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/>
              <a:t>학습모델</a:t>
            </a:r>
            <a:r>
              <a:rPr lang="ko-KR" altLang="en-US" sz="1100" dirty="0"/>
              <a:t> 수정입니다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 err="1"/>
              <a:t>은닉층에</a:t>
            </a:r>
            <a:r>
              <a:rPr lang="ko-KR" altLang="en-US" sz="1100" dirty="0"/>
              <a:t> </a:t>
            </a:r>
            <a:r>
              <a:rPr lang="en-US" altLang="ko-KR" sz="1100" dirty="0"/>
              <a:t>32</a:t>
            </a:r>
            <a:r>
              <a:rPr lang="ko-KR" altLang="en-US" sz="1100" dirty="0"/>
              <a:t>개 노드를 가지는 </a:t>
            </a:r>
            <a:r>
              <a:rPr lang="ko-KR" altLang="en-US" sz="1100" dirty="0" err="1"/>
              <a:t>렐루함수를</a:t>
            </a:r>
            <a:r>
              <a:rPr lang="ko-KR" altLang="en-US" sz="1100" dirty="0"/>
              <a:t> 활성화함수로한 층 하나를</a:t>
            </a:r>
            <a:endParaRPr lang="en-US" altLang="ko-KR" sz="1100" dirty="0"/>
          </a:p>
          <a:p>
            <a:pPr algn="ctr"/>
            <a:r>
              <a:rPr lang="ko-KR" altLang="en-US" sz="1100" dirty="0"/>
              <a:t>추가하였습니다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옵티마이저도</a:t>
            </a:r>
            <a:r>
              <a:rPr lang="ko-KR" altLang="en-US" sz="1100" dirty="0"/>
              <a:t> 아담으로 변경하고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손실함수도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sparse_categorical_crossentropy</a:t>
            </a:r>
            <a:r>
              <a:rPr lang="ko-KR" altLang="en-US" sz="1100" dirty="0"/>
              <a:t>로 변경하였습니다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BA1AB-4E9A-A142-A984-248C474C8394}"/>
              </a:ext>
            </a:extLst>
          </p:cNvPr>
          <p:cNvSpPr txBox="1"/>
          <p:nvPr/>
        </p:nvSpPr>
        <p:spPr>
          <a:xfrm>
            <a:off x="231567" y="3091151"/>
            <a:ext cx="7234199" cy="264610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BD51C-A971-B94A-96D1-B88BD394ADC7}"/>
              </a:ext>
            </a:extLst>
          </p:cNvPr>
          <p:cNvSpPr txBox="1"/>
          <p:nvPr/>
        </p:nvSpPr>
        <p:spPr>
          <a:xfrm>
            <a:off x="231568" y="5894879"/>
            <a:ext cx="2859590" cy="15714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AAFB27-DE43-8144-9843-E7FFAECF9CB4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3091158" y="5973449"/>
            <a:ext cx="2927703" cy="27933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152476-531D-004C-B82C-E7F0B9D472F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7465766" y="4414202"/>
            <a:ext cx="177951" cy="384721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C944E595-97F8-E046-A915-03B2A7AFD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215" y="2070603"/>
            <a:ext cx="3290542" cy="142729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9B2C54E-A7F6-CD4A-B5A3-3253C94F0F81}"/>
              </a:ext>
            </a:extLst>
          </p:cNvPr>
          <p:cNvSpPr txBox="1"/>
          <p:nvPr/>
        </p:nvSpPr>
        <p:spPr>
          <a:xfrm>
            <a:off x="6018861" y="6121974"/>
            <a:ext cx="4659892" cy="26161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학습 </a:t>
            </a:r>
            <a:r>
              <a:rPr lang="ko-KR" altLang="en-US" sz="1100" dirty="0" err="1"/>
              <a:t>에포크도</a:t>
            </a:r>
            <a:r>
              <a:rPr lang="ko-KR" altLang="en-US" sz="1100" dirty="0"/>
              <a:t> </a:t>
            </a:r>
            <a:r>
              <a:rPr lang="en-US" altLang="ko-KR" sz="1100" dirty="0"/>
              <a:t>50</a:t>
            </a:r>
            <a:r>
              <a:rPr lang="ko-KR" altLang="en-US" sz="1100" dirty="0"/>
              <a:t>회로 변경하였습니다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83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4229DF-929C-8B40-8904-D356878E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77" y="1537337"/>
            <a:ext cx="4258773" cy="392112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C44F00D-2278-BD48-87FE-D6529C5BD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0" y="1537337"/>
            <a:ext cx="5267698" cy="392112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MNIST </a:t>
            </a:r>
            <a:r>
              <a:rPr lang="ko-KR" altLang="en-US" sz="1100" i="1" dirty="0">
                <a:solidFill>
                  <a:srgbClr val="FF7876"/>
                </a:solidFill>
              </a:rPr>
              <a:t>필기 인식 프로그램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구조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BD51C-A971-B94A-96D1-B88BD394ADC7}"/>
              </a:ext>
            </a:extLst>
          </p:cNvPr>
          <p:cNvSpPr txBox="1"/>
          <p:nvPr/>
        </p:nvSpPr>
        <p:spPr>
          <a:xfrm>
            <a:off x="672130" y="4292656"/>
            <a:ext cx="5178412" cy="255068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B2C54E-A7F6-CD4A-B5A3-3253C94F0F81}"/>
              </a:ext>
            </a:extLst>
          </p:cNvPr>
          <p:cNvSpPr txBox="1"/>
          <p:nvPr/>
        </p:nvSpPr>
        <p:spPr>
          <a:xfrm>
            <a:off x="3724108" y="5789548"/>
            <a:ext cx="4659892" cy="769441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좌 기존 모델</a:t>
            </a:r>
            <a:r>
              <a:rPr lang="en-US" altLang="ko-KR" sz="1100" dirty="0"/>
              <a:t>,</a:t>
            </a:r>
            <a:r>
              <a:rPr lang="ko-KR" altLang="en-US" sz="1100" dirty="0"/>
              <a:t> 우 수정한 모델의 </a:t>
            </a:r>
            <a:r>
              <a:rPr lang="ko-KR" altLang="en-US" sz="1100" dirty="0" err="1"/>
              <a:t>학습률</a:t>
            </a:r>
            <a:r>
              <a:rPr lang="ko-KR" altLang="en-US" sz="1100" dirty="0"/>
              <a:t> 비교입니다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기존 모델보다 </a:t>
            </a:r>
            <a:r>
              <a:rPr lang="ko-KR" altLang="en-US" sz="1100" dirty="0" err="1"/>
              <a:t>에포크횟수가</a:t>
            </a:r>
            <a:r>
              <a:rPr lang="ko-KR" altLang="en-US" sz="1100" dirty="0"/>
              <a:t> </a:t>
            </a:r>
            <a:r>
              <a:rPr lang="en-US" altLang="ko-KR" sz="1100" dirty="0"/>
              <a:t>150</a:t>
            </a:r>
            <a:r>
              <a:rPr lang="ko-KR" altLang="en-US" sz="1100" dirty="0"/>
              <a:t>회 줄었음에도 불구하고</a:t>
            </a:r>
            <a:endParaRPr lang="en-US" altLang="ko-KR" sz="1100" dirty="0"/>
          </a:p>
          <a:p>
            <a:pPr algn="ctr"/>
            <a:r>
              <a:rPr lang="ko-KR" altLang="en-US" sz="1100" dirty="0"/>
              <a:t>층 하나를 추가함으로써 정확도가 조금 </a:t>
            </a:r>
            <a:r>
              <a:rPr lang="ko-KR" altLang="en-US" sz="1100" dirty="0" err="1"/>
              <a:t>올라간것을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볼 수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A7888-E8AF-8E43-A107-DA187EE1E322}"/>
              </a:ext>
            </a:extLst>
          </p:cNvPr>
          <p:cNvSpPr txBox="1"/>
          <p:nvPr/>
        </p:nvSpPr>
        <p:spPr>
          <a:xfrm>
            <a:off x="6459278" y="5267938"/>
            <a:ext cx="4219476" cy="190520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</p:spTree>
    <p:extLst>
      <p:ext uri="{BB962C8B-B14F-4D97-AF65-F5344CB8AC3E}">
        <p14:creationId xmlns:p14="http://schemas.microsoft.com/office/powerpoint/2010/main" val="25217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19914ACD-F745-0346-B30B-4C5F5483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235" y="1441236"/>
            <a:ext cx="2875882" cy="289571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06157DC-5177-D74A-8DFD-82143083A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6" y="1266749"/>
            <a:ext cx="3720826" cy="398498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srgbClr val="FF7876"/>
                </a:solidFill>
              </a:rPr>
              <a:t>2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 dirty="0">
                <a:solidFill>
                  <a:srgbClr val="FF7876"/>
                </a:solidFill>
              </a:rPr>
              <a:t>MNIST </a:t>
            </a:r>
            <a:r>
              <a:rPr lang="ko-KR" altLang="en-US" sz="1100" i="1" dirty="0">
                <a:solidFill>
                  <a:srgbClr val="FF7876"/>
                </a:solidFill>
              </a:rPr>
              <a:t>필기 인식 프로그램 수정 </a:t>
            </a:r>
            <a:r>
              <a:rPr lang="en-US" altLang="ko-KR" sz="1100" i="1" dirty="0">
                <a:solidFill>
                  <a:srgbClr val="FF7876"/>
                </a:solidFill>
              </a:rPr>
              <a:t>(</a:t>
            </a:r>
            <a:r>
              <a:rPr lang="ko-KR" altLang="en-US" sz="1100" i="1" dirty="0">
                <a:solidFill>
                  <a:srgbClr val="FF7876"/>
                </a:solidFill>
              </a:rPr>
              <a:t> </a:t>
            </a:r>
            <a:r>
              <a:rPr lang="ko-KR" altLang="en-US" sz="1100" i="1" dirty="0" err="1">
                <a:solidFill>
                  <a:srgbClr val="FF7876"/>
                </a:solidFill>
              </a:rPr>
              <a:t>에포크</a:t>
            </a:r>
            <a:r>
              <a:rPr lang="en-US" altLang="ko-KR" sz="1100" i="1" dirty="0">
                <a:solidFill>
                  <a:srgbClr val="FF7876"/>
                </a:solidFill>
              </a:rPr>
              <a:t>,</a:t>
            </a:r>
            <a:r>
              <a:rPr lang="ko-KR" altLang="en-US" sz="1100" i="1" dirty="0">
                <a:solidFill>
                  <a:srgbClr val="FF7876"/>
                </a:solidFill>
              </a:rPr>
              <a:t> 구조 수정 </a:t>
            </a:r>
            <a:r>
              <a:rPr lang="en-US" altLang="ko-KR" sz="1100" i="1" dirty="0">
                <a:solidFill>
                  <a:srgbClr val="FF7876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21188F-1076-9D4B-825B-58B55608DCC1}"/>
              </a:ext>
            </a:extLst>
          </p:cNvPr>
          <p:cNvSpPr txBox="1"/>
          <p:nvPr/>
        </p:nvSpPr>
        <p:spPr>
          <a:xfrm>
            <a:off x="6612684" y="4450619"/>
            <a:ext cx="4659892" cy="938719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제가 직접 </a:t>
            </a:r>
            <a:r>
              <a:rPr lang="ko-KR" altLang="en-US" sz="1100" dirty="0" err="1"/>
              <a:t>그림판으로</a:t>
            </a:r>
            <a:r>
              <a:rPr lang="ko-KR" altLang="en-US" sz="1100" dirty="0"/>
              <a:t> 그린 숫자 </a:t>
            </a:r>
            <a:r>
              <a:rPr lang="en-US" altLang="ko-KR" sz="1100" dirty="0"/>
              <a:t>4</a:t>
            </a:r>
            <a:r>
              <a:rPr lang="ko-KR" altLang="en-US" sz="1100" dirty="0"/>
              <a:t> 입니다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해당 숫자를 통해 실제 </a:t>
            </a:r>
            <a:r>
              <a:rPr lang="ko-KR" altLang="en-US" sz="1100" dirty="0" err="1"/>
              <a:t>테스트결과</a:t>
            </a:r>
            <a:r>
              <a:rPr lang="ko-KR" altLang="en-US" sz="1100" dirty="0"/>
              <a:t> 이미지가 읽혀지는지</a:t>
            </a:r>
            <a:endParaRPr lang="en-US" altLang="ko-KR" sz="1100" dirty="0"/>
          </a:p>
          <a:p>
            <a:pPr algn="ctr"/>
            <a:r>
              <a:rPr lang="ko-KR" altLang="en-US" sz="1100" dirty="0"/>
              <a:t>확인해 보았습니다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en-US" altLang="ko-KR" sz="1100" dirty="0" err="1"/>
              <a:t>opencv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통해 이미지를 읽어와 각 픽셀을 </a:t>
            </a:r>
            <a:r>
              <a:rPr lang="en-US" altLang="ko-KR" sz="1100" dirty="0"/>
              <a:t>float</a:t>
            </a:r>
            <a:r>
              <a:rPr lang="ko-KR" altLang="en-US" sz="1100" dirty="0"/>
              <a:t>형식으로 저장하고</a:t>
            </a:r>
            <a:endParaRPr lang="en-US" altLang="ko-KR" sz="1100" dirty="0"/>
          </a:p>
          <a:p>
            <a:pPr algn="ctr"/>
            <a:r>
              <a:rPr lang="en-US" altLang="ko-KR" sz="1100" dirty="0"/>
              <a:t>0~1</a:t>
            </a:r>
            <a:r>
              <a:rPr lang="ko-KR" altLang="en-US" sz="1100" dirty="0"/>
              <a:t>사이의 값으로 표현하기 위해 </a:t>
            </a:r>
            <a:r>
              <a:rPr lang="en-US" altLang="ko-KR" sz="1100" dirty="0"/>
              <a:t>255</a:t>
            </a:r>
            <a:r>
              <a:rPr lang="ko-KR" altLang="en-US" sz="1100" dirty="0"/>
              <a:t>로 나누었습니다</a:t>
            </a:r>
            <a:r>
              <a:rPr lang="en-US" altLang="ko-KR" sz="11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BA1AB-4E9A-A142-A984-248C474C8394}"/>
              </a:ext>
            </a:extLst>
          </p:cNvPr>
          <p:cNvSpPr txBox="1"/>
          <p:nvPr/>
        </p:nvSpPr>
        <p:spPr>
          <a:xfrm>
            <a:off x="517156" y="1956573"/>
            <a:ext cx="3350837" cy="1175045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152476-531D-004C-B82C-E7F0B9D472F3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>
            <a:off x="3867993" y="2544096"/>
            <a:ext cx="2744691" cy="237588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B2D6B4DC-3516-BC48-8757-7423CFFCF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2754" y="1561851"/>
            <a:ext cx="3022090" cy="274521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D93FDF-63F8-2D42-8753-4A6A4F9B9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46" y="5389338"/>
            <a:ext cx="3333627" cy="5062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03DA3F-E41C-F04B-B8E9-1FDEECF2B670}"/>
              </a:ext>
            </a:extLst>
          </p:cNvPr>
          <p:cNvSpPr txBox="1"/>
          <p:nvPr/>
        </p:nvSpPr>
        <p:spPr>
          <a:xfrm>
            <a:off x="517155" y="5435317"/>
            <a:ext cx="3180017" cy="459562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ore-KR" sz="11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21041CE-5C69-B043-B9AF-BC78BF4A7F8C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3697172" y="5665098"/>
            <a:ext cx="2592352" cy="34519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AEDFC8-235E-0943-A925-B78C045A6C65}"/>
              </a:ext>
            </a:extLst>
          </p:cNvPr>
          <p:cNvSpPr txBox="1"/>
          <p:nvPr/>
        </p:nvSpPr>
        <p:spPr>
          <a:xfrm>
            <a:off x="6289524" y="5794844"/>
            <a:ext cx="4659892" cy="430887"/>
          </a:xfrm>
          <a:prstGeom prst="rect">
            <a:avLst/>
          </a:prstGeom>
          <a:noFill/>
          <a:ln w="12700"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모델 예측 결과 </a:t>
            </a:r>
            <a:r>
              <a:rPr lang="en-US" altLang="ko-KR" sz="1100" dirty="0"/>
              <a:t>4</a:t>
            </a:r>
            <a:r>
              <a:rPr lang="ko-KR" altLang="en-US" sz="1100" dirty="0"/>
              <a:t>로 나왔습니다</a:t>
            </a:r>
            <a:r>
              <a:rPr lang="en-US" altLang="ko-KR" sz="1100" dirty="0"/>
              <a:t>.</a:t>
            </a:r>
          </a:p>
          <a:p>
            <a:pPr algn="ctr"/>
            <a:r>
              <a:rPr lang="ko-KR" altLang="en-US" sz="1100" dirty="0"/>
              <a:t>모델이 제 그림에 대해 예측을 성공한 것을 볼 수 있습니다</a:t>
            </a:r>
            <a:r>
              <a:rPr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601457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559</Words>
  <Application>Microsoft Macintosh PowerPoint</Application>
  <PresentationFormat>와이드스크린</PresentationFormat>
  <Paragraphs>85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송희령</cp:lastModifiedBy>
  <cp:revision>620</cp:revision>
  <dcterms:created xsi:type="dcterms:W3CDTF">2020-09-01T02:41:10Z</dcterms:created>
  <dcterms:modified xsi:type="dcterms:W3CDTF">2021-11-23T20:06:30Z</dcterms:modified>
</cp:coreProperties>
</file>