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11" r:id="rId4"/>
    <p:sldId id="310" r:id="rId5"/>
    <p:sldId id="308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1" r:id="rId14"/>
    <p:sldId id="320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응용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747ADF-E9A7-C64A-B86E-47886008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7" y="1274834"/>
            <a:ext cx="5513379" cy="30639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오늘의 운세 정보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1" name="오른쪽 중괄호[R] 30">
            <a:extLst>
              <a:ext uri="{FF2B5EF4-FFF2-40B4-BE49-F238E27FC236}">
                <a16:creationId xmlns:a16="http://schemas.microsoft.com/office/drawing/2014/main" id="{2415603D-FFD5-0547-B3D1-B4497841B56A}"/>
              </a:ext>
            </a:extLst>
          </p:cNvPr>
          <p:cNvSpPr/>
          <p:nvPr/>
        </p:nvSpPr>
        <p:spPr>
          <a:xfrm>
            <a:off x="5645787" y="2982792"/>
            <a:ext cx="241918" cy="40911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206071-8821-0047-BDA8-92370769D40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887705" y="3191062"/>
            <a:ext cx="654156" cy="63061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903668-0D13-DE46-AAF3-93369858E114}"/>
              </a:ext>
            </a:extLst>
          </p:cNvPr>
          <p:cNvSpPr txBox="1"/>
          <p:nvPr/>
        </p:nvSpPr>
        <p:spPr>
          <a:xfrm>
            <a:off x="6541861" y="3606233"/>
            <a:ext cx="452344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메인페이지에서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해당 페이지  설명에 대한 부분을 나타내줍니다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오른쪽 중괄호[R] 32">
            <a:extLst>
              <a:ext uri="{FF2B5EF4-FFF2-40B4-BE49-F238E27FC236}">
                <a16:creationId xmlns:a16="http://schemas.microsoft.com/office/drawing/2014/main" id="{E1D02BCB-3B99-B644-9B3E-94FF649B908C}"/>
              </a:ext>
            </a:extLst>
          </p:cNvPr>
          <p:cNvSpPr/>
          <p:nvPr/>
        </p:nvSpPr>
        <p:spPr>
          <a:xfrm>
            <a:off x="2431900" y="2285528"/>
            <a:ext cx="241918" cy="40911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31DDE1-EAC0-4C4C-8DC3-D0782BCCBD94}"/>
              </a:ext>
            </a:extLst>
          </p:cNvPr>
          <p:cNvCxnSpPr>
            <a:cxnSpLocks/>
          </p:cNvCxnSpPr>
          <p:nvPr/>
        </p:nvCxnSpPr>
        <p:spPr>
          <a:xfrm flipV="1">
            <a:off x="2665726" y="2370966"/>
            <a:ext cx="3353135" cy="11103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A5DB96-5E56-5E4D-A31A-F05682C96CC0}"/>
              </a:ext>
            </a:extLst>
          </p:cNvPr>
          <p:cNvSpPr txBox="1"/>
          <p:nvPr/>
        </p:nvSpPr>
        <p:spPr>
          <a:xfrm>
            <a:off x="6000572" y="2174886"/>
            <a:ext cx="452344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 </a:t>
            </a:r>
            <a:r>
              <a:rPr lang="ko-KR" altLang="en-US" sz="1100" dirty="0"/>
              <a:t>파일의 </a:t>
            </a:r>
            <a:r>
              <a:rPr lang="ko-KR" altLang="en-US" sz="1100" dirty="0" err="1"/>
              <a:t>인코딩의</a:t>
            </a:r>
            <a:r>
              <a:rPr lang="ko-KR" altLang="en-US" sz="1100" dirty="0"/>
              <a:t> 대한 </a:t>
            </a:r>
            <a:r>
              <a:rPr lang="ko-KR" altLang="en-US" sz="1100" dirty="0" err="1"/>
              <a:t>설명부분과</a:t>
            </a:r>
            <a:endParaRPr lang="en-US" altLang="ko-KR" sz="1100" dirty="0"/>
          </a:p>
          <a:p>
            <a:pPr algn="ctr"/>
            <a:r>
              <a:rPr lang="ko-KR" altLang="en-US" sz="1100" dirty="0"/>
              <a:t>페이지 제목을 나타낸 부분입니다</a:t>
            </a:r>
            <a:r>
              <a:rPr lang="en-US" altLang="ko-KR" sz="1100" dirty="0"/>
              <a:t>.</a:t>
            </a:r>
          </a:p>
        </p:txBody>
      </p:sp>
      <p:sp>
        <p:nvSpPr>
          <p:cNvPr id="42" name="오른쪽 중괄호[R] 41">
            <a:extLst>
              <a:ext uri="{FF2B5EF4-FFF2-40B4-BE49-F238E27FC236}">
                <a16:creationId xmlns:a16="http://schemas.microsoft.com/office/drawing/2014/main" id="{199CA203-1D5E-A54C-9A03-5F0A7D994743}"/>
              </a:ext>
            </a:extLst>
          </p:cNvPr>
          <p:cNvSpPr/>
          <p:nvPr/>
        </p:nvSpPr>
        <p:spPr>
          <a:xfrm>
            <a:off x="3928927" y="3373569"/>
            <a:ext cx="241918" cy="40911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7EE96F-0A32-8347-87FC-BD182EF149DD}"/>
              </a:ext>
            </a:extLst>
          </p:cNvPr>
          <p:cNvCxnSpPr>
            <a:cxnSpLocks/>
          </p:cNvCxnSpPr>
          <p:nvPr/>
        </p:nvCxnSpPr>
        <p:spPr>
          <a:xfrm>
            <a:off x="4052755" y="3578129"/>
            <a:ext cx="1088570" cy="98234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5141325" y="4392370"/>
            <a:ext cx="5513379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보내는 데이터에 대한 형식을 지정해주는 </a:t>
            </a:r>
            <a:r>
              <a:rPr lang="en-US" altLang="ko-Kore-KR" sz="1100" dirty="0"/>
              <a:t>form</a:t>
            </a:r>
            <a:r>
              <a:rPr lang="ko-Kore-KR" altLang="en-US" sz="1100" dirty="0"/>
              <a:t>태그입니다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보내는 형식은 </a:t>
            </a:r>
            <a:r>
              <a:rPr lang="en-US" altLang="ko-Kore-KR" sz="1100" dirty="0"/>
              <a:t>POST</a:t>
            </a:r>
            <a:r>
              <a:rPr lang="ko-Kore-KR" altLang="en-US" sz="1100" dirty="0"/>
              <a:t>형식으로 보내고 </a:t>
            </a:r>
            <a:r>
              <a:rPr lang="en-US" altLang="ko-Kore-KR" sz="1100" dirty="0"/>
              <a:t>/show</a:t>
            </a:r>
            <a:r>
              <a:rPr lang="ko-Kore-KR" altLang="en-US" sz="1100" dirty="0"/>
              <a:t>페이지의 요청 대해 전송하게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R" sz="1100" dirty="0"/>
              <a:t>date</a:t>
            </a:r>
            <a:r>
              <a:rPr lang="ko-KR" altLang="en-US" sz="1100" dirty="0"/>
              <a:t>타입의 날짜 선택 창을 생성하게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해당 데이터를 받아오기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이름을 </a:t>
            </a:r>
            <a:r>
              <a:rPr lang="en-US" altLang="ko-KR" sz="1100" dirty="0" err="1"/>
              <a:t>ymd</a:t>
            </a:r>
            <a:r>
              <a:rPr lang="ko-KR" altLang="en-US" sz="1100" dirty="0"/>
              <a:t>로 설정합니다</a:t>
            </a:r>
            <a:endParaRPr lang="en-US" altLang="ko-KR" sz="1100" dirty="0"/>
          </a:p>
          <a:p>
            <a:pPr algn="ctr"/>
            <a:r>
              <a:rPr lang="ko-KR" altLang="en-US" sz="1100" dirty="0"/>
              <a:t>다음 확인버튼을 위해 </a:t>
            </a:r>
            <a:r>
              <a:rPr lang="en-US" altLang="ko-KR" sz="1100" dirty="0"/>
              <a:t>submit</a:t>
            </a:r>
            <a:r>
              <a:rPr lang="ko-KR" altLang="en-US" sz="1100" dirty="0"/>
              <a:t>타입의 객체를 하나 생성합니다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value</a:t>
            </a:r>
            <a:r>
              <a:rPr lang="ko-KR" altLang="en-US" sz="1100" dirty="0"/>
              <a:t>로 버튼에 표시될 </a:t>
            </a:r>
            <a:r>
              <a:rPr lang="ko-KR" altLang="en-US" sz="1100" dirty="0" err="1"/>
              <a:t>텍스트값을</a:t>
            </a:r>
            <a:r>
              <a:rPr lang="ko-KR" altLang="en-US" sz="1100" dirty="0"/>
              <a:t> 지정합니다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874D4F9-70D2-DD4C-9665-531249CB5646}"/>
              </a:ext>
            </a:extLst>
          </p:cNvPr>
          <p:cNvCxnSpPr>
            <a:cxnSpLocks/>
          </p:cNvCxnSpPr>
          <p:nvPr/>
        </p:nvCxnSpPr>
        <p:spPr>
          <a:xfrm flipV="1">
            <a:off x="1391681" y="2792659"/>
            <a:ext cx="4912616" cy="19619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560A50-AB24-CA4E-986F-6CBB99761CDB}"/>
              </a:ext>
            </a:extLst>
          </p:cNvPr>
          <p:cNvSpPr txBox="1"/>
          <p:nvPr/>
        </p:nvSpPr>
        <p:spPr>
          <a:xfrm>
            <a:off x="6276871" y="2659398"/>
            <a:ext cx="452344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center </a:t>
            </a:r>
            <a:r>
              <a:rPr lang="ko-KR" altLang="en-US" sz="1100" dirty="0"/>
              <a:t>태그를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이후 작성된 내용들이</a:t>
            </a:r>
            <a:endParaRPr lang="en-US" altLang="ko-KR" sz="1100" dirty="0"/>
          </a:p>
          <a:p>
            <a:pPr algn="ctr"/>
            <a:r>
              <a:rPr lang="ko-KR" altLang="en-US" sz="1100" dirty="0"/>
              <a:t>페이지 </a:t>
            </a:r>
            <a:r>
              <a:rPr lang="ko-KR" altLang="en-US" sz="1100" dirty="0" err="1"/>
              <a:t>중앙정렬을</a:t>
            </a:r>
            <a:r>
              <a:rPr lang="ko-KR" altLang="en-US" sz="1100" dirty="0"/>
              <a:t> 하도록 구성하였습니다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80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E6EC79-3144-6B42-90EA-318DA074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096" y="1119873"/>
            <a:ext cx="7839807" cy="450248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오늘의 운세 정보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9" y="5622360"/>
            <a:ext cx="5513379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렌더링 된 </a:t>
            </a:r>
            <a:r>
              <a:rPr lang="en-US" altLang="ko-Kore-KR" sz="1100" dirty="0"/>
              <a:t>main </a:t>
            </a:r>
            <a:r>
              <a:rPr lang="ko-Kore-KR" altLang="en-US" sz="1100" dirty="0"/>
              <a:t>페이지 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상단 정보를 나타낸 부분과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날짜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선택</a:t>
            </a:r>
            <a:r>
              <a:rPr lang="en-US" altLang="ko-Kore-KR" sz="1100" dirty="0"/>
              <a:t>, </a:t>
            </a:r>
            <a:r>
              <a:rPr lang="ko-Kore-KR" altLang="en-US" sz="1100" dirty="0"/>
              <a:t>확인버튼이 정상적으로 구현된 것을 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F5FA7-3133-B447-8C44-D3860E3F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63" y="2233401"/>
            <a:ext cx="1425560" cy="1418804"/>
          </a:xfrm>
          <a:prstGeom prst="rect">
            <a:avLst/>
          </a:prstGeom>
          <a:ln w="12700">
            <a:solidFill>
              <a:srgbClr val="FF7876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5CD57D5-66E7-AE44-AAAD-4A42EDF27481}"/>
              </a:ext>
            </a:extLst>
          </p:cNvPr>
          <p:cNvCxnSpPr>
            <a:cxnSpLocks/>
          </p:cNvCxnSpPr>
          <p:nvPr/>
        </p:nvCxnSpPr>
        <p:spPr>
          <a:xfrm>
            <a:off x="6408048" y="2155026"/>
            <a:ext cx="715515" cy="4020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7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517741F-80D7-4D47-AB09-42B26091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7" y="1473395"/>
            <a:ext cx="5987607" cy="365286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오늘의 운세 정보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31" name="오른쪽 중괄호[R] 30">
            <a:extLst>
              <a:ext uri="{FF2B5EF4-FFF2-40B4-BE49-F238E27FC236}">
                <a16:creationId xmlns:a16="http://schemas.microsoft.com/office/drawing/2014/main" id="{2415603D-FFD5-0547-B3D1-B4497841B56A}"/>
              </a:ext>
            </a:extLst>
          </p:cNvPr>
          <p:cNvSpPr/>
          <p:nvPr/>
        </p:nvSpPr>
        <p:spPr>
          <a:xfrm>
            <a:off x="4080225" y="2363071"/>
            <a:ext cx="241918" cy="40911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206071-8821-0047-BDA8-92370769D405}"/>
              </a:ext>
            </a:extLst>
          </p:cNvPr>
          <p:cNvCxnSpPr>
            <a:cxnSpLocks/>
            <a:stCxn id="24" idx="1"/>
            <a:endCxn id="40" idx="1"/>
          </p:cNvCxnSpPr>
          <p:nvPr/>
        </p:nvCxnSpPr>
        <p:spPr>
          <a:xfrm>
            <a:off x="6290604" y="3592555"/>
            <a:ext cx="301412" cy="1766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903668-0D13-DE46-AAF3-93369858E114}"/>
              </a:ext>
            </a:extLst>
          </p:cNvPr>
          <p:cNvSpPr txBox="1"/>
          <p:nvPr/>
        </p:nvSpPr>
        <p:spPr>
          <a:xfrm>
            <a:off x="6592016" y="3299826"/>
            <a:ext cx="4523448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해당 정보의 출처사이트를 표현해주기위해</a:t>
            </a:r>
            <a:endParaRPr lang="en-US" altLang="ko-Kore-KR" sz="1100" dirty="0"/>
          </a:p>
          <a:p>
            <a:pPr algn="ctr"/>
            <a:r>
              <a:rPr lang="en-US" altLang="ko-KR" sz="1100" dirty="0" err="1"/>
              <a:t>href</a:t>
            </a:r>
            <a:r>
              <a:rPr lang="ko-KR" altLang="en-US" sz="1100" dirty="0"/>
              <a:t>로 하이퍼링크를 지정해주었습니다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 헤드부분에서 지정한 </a:t>
            </a:r>
            <a:r>
              <a:rPr lang="en-US" altLang="ko-KR" sz="1100" dirty="0"/>
              <a:t>a</a:t>
            </a:r>
            <a:r>
              <a:rPr lang="ko-KR" altLang="en-US" sz="1100" dirty="0"/>
              <a:t>태그에 대한 스타일 선언에 맞게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출력되도록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&amp;</a:t>
            </a:r>
            <a:r>
              <a:rPr lang="en-US" altLang="ko-KR" sz="1100" dirty="0" err="1"/>
              <a:t>emsp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탭크기만큼</a:t>
            </a:r>
            <a:r>
              <a:rPr lang="ko-KR" altLang="en-US" sz="1100" dirty="0"/>
              <a:t> 띄운 다음 다음 문자를 출력하게 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A5DB96-5E56-5E4D-A31A-F05682C96CC0}"/>
              </a:ext>
            </a:extLst>
          </p:cNvPr>
          <p:cNvSpPr txBox="1"/>
          <p:nvPr/>
        </p:nvSpPr>
        <p:spPr>
          <a:xfrm>
            <a:off x="6427280" y="1622287"/>
            <a:ext cx="4523448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문서의 문자인코딩 형식과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제목이 선언되있는것을 볼 수 있습니다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다음 이후로 표현될 하이퍼링크에서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밑줄에 대한 표현을 없애도록 하기 위해</a:t>
            </a:r>
            <a:endParaRPr lang="en-US" altLang="ko-Kore-KR" sz="1100" dirty="0"/>
          </a:p>
          <a:p>
            <a:pPr algn="ctr"/>
            <a:r>
              <a:rPr lang="en-US" altLang="ko-Kore-KR" sz="1100" dirty="0" err="1"/>
              <a:t>css</a:t>
            </a:r>
            <a:r>
              <a:rPr lang="ko-Kore-KR" altLang="en-US" sz="1100" dirty="0"/>
              <a:t>선언 형식의 </a:t>
            </a:r>
            <a:r>
              <a:rPr lang="en-US" altLang="ko-Kore-KR" sz="1100" dirty="0"/>
              <a:t>style</a:t>
            </a:r>
            <a:r>
              <a:rPr lang="ko-Kore-KR" altLang="en-US" sz="1100" dirty="0"/>
              <a:t>태그를 추가해주었습니다</a:t>
            </a:r>
            <a:r>
              <a:rPr lang="en-US" altLang="ko-Kore-KR" sz="11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6048686" y="4766353"/>
            <a:ext cx="5513379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다음 사용자가 입력한 날짜에 맞는</a:t>
            </a:r>
            <a:r>
              <a:rPr lang="en-US" altLang="ko-Kore-KR" sz="1100" dirty="0"/>
              <a:t> </a:t>
            </a:r>
            <a:r>
              <a:rPr lang="ko-Kore-KR" altLang="en-US" sz="1100" dirty="0"/>
              <a:t>운세데이터를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출력하도록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이전 렌더링시 제공했던 매개변수들을 활용하여 데이터를 출력하도록 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 데이터가 운세정보에 없는 경우를 대비해 조건문을 추가하여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경우에 맞게 출력하도록 하였습니다</a:t>
            </a:r>
            <a:r>
              <a:rPr lang="en-US" altLang="ko-Kore-KR" sz="1100" dirty="0"/>
              <a:t>.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874D4F9-70D2-DD4C-9665-531249CB564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4284918" y="2007008"/>
            <a:ext cx="2142362" cy="56062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560A50-AB24-CA4E-986F-6CBB99761CDB}"/>
              </a:ext>
            </a:extLst>
          </p:cNvPr>
          <p:cNvSpPr txBox="1"/>
          <p:nvPr/>
        </p:nvSpPr>
        <p:spPr>
          <a:xfrm>
            <a:off x="6579767" y="2560257"/>
            <a:ext cx="4523448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body</a:t>
            </a:r>
            <a:r>
              <a:rPr lang="ko-KR" altLang="en-US" sz="1100" dirty="0"/>
              <a:t>부분 시작입니다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처음 출력으로 이전 페이지인 메인페이지에서 받은 </a:t>
            </a:r>
            <a:r>
              <a:rPr lang="ko-KR" altLang="en-US" sz="1100" dirty="0" err="1"/>
              <a:t>날짜값들을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출력하도록 하였습니다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hr</a:t>
            </a:r>
            <a:r>
              <a:rPr lang="en-US" altLang="ko-KR" sz="1100" dirty="0"/>
              <a:t> </a:t>
            </a:r>
            <a:r>
              <a:rPr lang="ko-KR" altLang="en-US" sz="1100" dirty="0"/>
              <a:t>태그로 구분선 역시 추가해주었습니다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24" name="오른쪽 중괄호[R] 23">
            <a:extLst>
              <a:ext uri="{FF2B5EF4-FFF2-40B4-BE49-F238E27FC236}">
                <a16:creationId xmlns:a16="http://schemas.microsoft.com/office/drawing/2014/main" id="{C600A9AE-4DC3-8449-9960-B18D1C71511B}"/>
              </a:ext>
            </a:extLst>
          </p:cNvPr>
          <p:cNvSpPr/>
          <p:nvPr/>
        </p:nvSpPr>
        <p:spPr>
          <a:xfrm>
            <a:off x="6048686" y="3466303"/>
            <a:ext cx="241918" cy="25250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5BD731C-DBAE-1C4C-AF0E-DA482D7EB967}"/>
              </a:ext>
            </a:extLst>
          </p:cNvPr>
          <p:cNvSpPr/>
          <p:nvPr/>
        </p:nvSpPr>
        <p:spPr>
          <a:xfrm>
            <a:off x="3959266" y="3718229"/>
            <a:ext cx="241918" cy="116126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51F30A7-6D5C-C442-ABE2-6EBD5306FD53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4201184" y="4298863"/>
            <a:ext cx="1832160" cy="8649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중괄호[R] 46">
            <a:extLst>
              <a:ext uri="{FF2B5EF4-FFF2-40B4-BE49-F238E27FC236}">
                <a16:creationId xmlns:a16="http://schemas.microsoft.com/office/drawing/2014/main" id="{FC701A0A-A3A3-5A47-A0D4-8EC65A24FDE5}"/>
              </a:ext>
            </a:extLst>
          </p:cNvPr>
          <p:cNvSpPr/>
          <p:nvPr/>
        </p:nvSpPr>
        <p:spPr>
          <a:xfrm>
            <a:off x="4875346" y="2968651"/>
            <a:ext cx="241918" cy="33117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6380715-E1AA-E346-9AC0-82D051E240F6}"/>
              </a:ext>
            </a:extLst>
          </p:cNvPr>
          <p:cNvCxnSpPr>
            <a:cxnSpLocks/>
          </p:cNvCxnSpPr>
          <p:nvPr/>
        </p:nvCxnSpPr>
        <p:spPr>
          <a:xfrm flipV="1">
            <a:off x="5117264" y="2953070"/>
            <a:ext cx="1462503" cy="17663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GET</a:t>
            </a:r>
            <a:r>
              <a:rPr lang="ko-Kore-KR" altLang="en-US" sz="1100" i="1" dirty="0">
                <a:solidFill>
                  <a:srgbClr val="FF7876"/>
                </a:solidFill>
              </a:rPr>
              <a:t> 과 </a:t>
            </a:r>
            <a:r>
              <a:rPr lang="en-US" altLang="ko-Kore-KR" sz="1100" i="1" dirty="0">
                <a:solidFill>
                  <a:srgbClr val="FF7876"/>
                </a:solidFill>
              </a:rPr>
              <a:t>POST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9" y="5240847"/>
            <a:ext cx="5513379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페이지에서 페이지 데이터 전송시 </a:t>
            </a:r>
            <a:r>
              <a:rPr lang="en-US" altLang="ko-Kore-KR" sz="1100" dirty="0"/>
              <a:t>GET</a:t>
            </a:r>
            <a:r>
              <a:rPr lang="ko-Kore-KR" altLang="en-US" sz="1100" dirty="0"/>
              <a:t>과 </a:t>
            </a:r>
            <a:r>
              <a:rPr lang="en-US" altLang="ko-Kore-KR" sz="1100" dirty="0"/>
              <a:t>POST</a:t>
            </a:r>
            <a:r>
              <a:rPr lang="ko-Kore-KR" altLang="en-US" sz="1100" dirty="0"/>
              <a:t>를 주로 이용하게 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GET</a:t>
            </a:r>
            <a:r>
              <a:rPr lang="ko-Kore-KR" altLang="en-US" sz="1100" dirty="0"/>
              <a:t>의 경우 </a:t>
            </a:r>
            <a:r>
              <a:rPr lang="en-US" altLang="ko-Kore-KR" sz="1100" dirty="0"/>
              <a:t>http </a:t>
            </a:r>
            <a:r>
              <a:rPr lang="ko-Kore-KR" altLang="en-US" sz="1100" dirty="0"/>
              <a:t>주소에 데이터를 입력하여 전송하는 방식이고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POST</a:t>
            </a:r>
            <a:r>
              <a:rPr lang="ko-Kore-KR" altLang="en-US" sz="1100" dirty="0"/>
              <a:t>의 경우 </a:t>
            </a:r>
            <a:r>
              <a:rPr lang="en-US" altLang="ko-Kore-KR" sz="1100" dirty="0"/>
              <a:t>HTTP body </a:t>
            </a:r>
            <a:r>
              <a:rPr lang="ko-Kore-KR" altLang="en-US" sz="1100" dirty="0"/>
              <a:t>내에 데이터를 넣어 전송하는 방식입니다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GET</a:t>
            </a:r>
            <a:r>
              <a:rPr lang="ko-Kore-KR" altLang="en-US" sz="1100" dirty="0"/>
              <a:t>에선 주소에서 </a:t>
            </a:r>
            <a:r>
              <a:rPr lang="en-US" altLang="ko-Kore-KR" sz="1100" dirty="0"/>
              <a:t>? </a:t>
            </a:r>
            <a:r>
              <a:rPr lang="ko-Kore-KR" altLang="en-US" sz="1100" dirty="0"/>
              <a:t>이후 데이터 정보가 나오는것을 확인할 수 있고</a:t>
            </a:r>
            <a:endParaRPr lang="en-US" altLang="ko-Kore-KR" sz="1100" dirty="0"/>
          </a:p>
          <a:p>
            <a:pPr algn="ctr"/>
            <a:r>
              <a:rPr lang="en-US" altLang="ko-Kore-KR" sz="1100" dirty="0"/>
              <a:t>POST</a:t>
            </a:r>
            <a:r>
              <a:rPr lang="ko-Kore-KR" altLang="en-US" sz="1100" dirty="0"/>
              <a:t>의 경우 웹페이지 받아오는 소스에서 확인할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018DC1-D9F9-1C4B-929F-249B5638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33" y="1363231"/>
            <a:ext cx="5452796" cy="3079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E27974-AC3D-054E-B7D4-FA63F2E1735C}"/>
              </a:ext>
            </a:extLst>
          </p:cNvPr>
          <p:cNvSpPr txBox="1"/>
          <p:nvPr/>
        </p:nvSpPr>
        <p:spPr>
          <a:xfrm>
            <a:off x="2059417" y="2622156"/>
            <a:ext cx="1468710" cy="18578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1DFB6-43AE-984A-B311-97D737474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79" y="1197441"/>
            <a:ext cx="6767603" cy="38867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7FA618-FD3D-084A-9F25-8BF13318D039}"/>
              </a:ext>
            </a:extLst>
          </p:cNvPr>
          <p:cNvSpPr txBox="1"/>
          <p:nvPr/>
        </p:nvSpPr>
        <p:spPr>
          <a:xfrm>
            <a:off x="9090047" y="3980268"/>
            <a:ext cx="1211114" cy="19522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02EEAA-7917-EB4A-8FDC-CB65CCD7D97A}"/>
              </a:ext>
            </a:extLst>
          </p:cNvPr>
          <p:cNvCxnSpPr>
            <a:cxnSpLocks/>
          </p:cNvCxnSpPr>
          <p:nvPr/>
        </p:nvCxnSpPr>
        <p:spPr>
          <a:xfrm>
            <a:off x="3439115" y="4086478"/>
            <a:ext cx="565093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5D3EBB-860D-524E-8CBF-B66BF3839B5D}"/>
              </a:ext>
            </a:extLst>
          </p:cNvPr>
          <p:cNvCxnSpPr>
            <a:cxnSpLocks/>
          </p:cNvCxnSpPr>
          <p:nvPr/>
        </p:nvCxnSpPr>
        <p:spPr>
          <a:xfrm flipH="1" flipV="1">
            <a:off x="7072439" y="1804524"/>
            <a:ext cx="2170008" cy="21757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3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최종결과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AFEF72-DA94-0C4C-A7C0-3C5BFDFFBAAF}"/>
              </a:ext>
            </a:extLst>
          </p:cNvPr>
          <p:cNvSpPr txBox="1"/>
          <p:nvPr/>
        </p:nvSpPr>
        <p:spPr>
          <a:xfrm>
            <a:off x="3339309" y="5240847"/>
            <a:ext cx="5513379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렌더링된 </a:t>
            </a:r>
            <a:r>
              <a:rPr lang="en-US" altLang="ko-Kore-KR" sz="1100" dirty="0"/>
              <a:t>show</a:t>
            </a:r>
            <a:r>
              <a:rPr lang="ko-Kore-KR" altLang="en-US" sz="1100" dirty="0"/>
              <a:t>페이지 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ko-Kore-KR" altLang="en-US" sz="1100" dirty="0"/>
              <a:t>입력받은 값이 정상적으로 넘어와 적용된것과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크롤링에 성공과 실패 여부에 맞게 정상적으로 출력되는 것을 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볼 수 있습니다</a:t>
            </a:r>
            <a:r>
              <a:rPr lang="en-US" altLang="ko-Kore-KR" sz="11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3D1B27-7C58-2E46-9B5E-B6C9F678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" y="1363231"/>
            <a:ext cx="5995772" cy="34434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A4A425-05D8-994F-A4F9-D84D4128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24" y="2040423"/>
            <a:ext cx="1942519" cy="758871"/>
          </a:xfrm>
          <a:prstGeom prst="rect">
            <a:avLst/>
          </a:prstGeom>
          <a:ln w="12700">
            <a:solidFill>
              <a:srgbClr val="FF7876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63615-7E9E-384E-A49F-EF00976B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78" y="1363231"/>
            <a:ext cx="5995772" cy="3443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F74E4C-2AF5-2248-8D39-F56F155B6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396" y="2092277"/>
            <a:ext cx="1942519" cy="760329"/>
          </a:xfrm>
          <a:prstGeom prst="rect">
            <a:avLst/>
          </a:prstGeom>
          <a:ln w="12700">
            <a:solidFill>
              <a:srgbClr val="FF7876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B15F60-6216-5C48-8386-F690FCAA4A1F}"/>
              </a:ext>
            </a:extLst>
          </p:cNvPr>
          <p:cNvCxnSpPr>
            <a:cxnSpLocks/>
          </p:cNvCxnSpPr>
          <p:nvPr/>
        </p:nvCxnSpPr>
        <p:spPr>
          <a:xfrm flipH="1" flipV="1">
            <a:off x="3339309" y="1893536"/>
            <a:ext cx="496315" cy="32811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977BA0-7DD8-F64E-83D1-209CA5781F7A}"/>
              </a:ext>
            </a:extLst>
          </p:cNvPr>
          <p:cNvCxnSpPr>
            <a:cxnSpLocks/>
          </p:cNvCxnSpPr>
          <p:nvPr/>
        </p:nvCxnSpPr>
        <p:spPr>
          <a:xfrm flipH="1" flipV="1">
            <a:off x="9335081" y="1928220"/>
            <a:ext cx="496315" cy="32811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1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ADB23-2E94-594D-865E-03323723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6" y="1330863"/>
            <a:ext cx="5936900" cy="38821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763706" y="1938623"/>
            <a:ext cx="42112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플라스크를 실행하기 위해 먼저</a:t>
            </a:r>
            <a:endParaRPr lang="en-US" altLang="ko-KR" sz="1100" dirty="0"/>
          </a:p>
          <a:p>
            <a:pPr algn="ctr"/>
            <a:r>
              <a:rPr lang="ko-KR" altLang="en-US" sz="1100" dirty="0"/>
              <a:t>플라스크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2855219" y="2238705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097137" y="2154067"/>
            <a:ext cx="1666569" cy="2779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2976178" y="2895684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>
            <a:off x="3218096" y="3146343"/>
            <a:ext cx="3442803" cy="5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6660899" y="2762157"/>
            <a:ext cx="39963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앱 실행 기본경로에서 </a:t>
            </a:r>
            <a:r>
              <a:rPr lang="en-US" altLang="ko-KR" sz="1100" dirty="0"/>
              <a:t>/prices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진행되는 함수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prices</a:t>
            </a:r>
            <a:r>
              <a:rPr lang="ko-KR" altLang="en-US" sz="1100" dirty="0"/>
              <a:t>라는 함수로 정의하고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랜덤한</a:t>
            </a:r>
            <a:r>
              <a:rPr lang="ko-KR" altLang="en-US" sz="1100" dirty="0"/>
              <a:t> 값을 넣어주기 위해 </a:t>
            </a:r>
            <a:r>
              <a:rPr lang="en-US" altLang="ko-KR" sz="1100" dirty="0"/>
              <a:t>random</a:t>
            </a:r>
            <a:r>
              <a:rPr lang="ko-KR" altLang="en-US" sz="1100" dirty="0"/>
              <a:t>과 </a:t>
            </a:r>
            <a:r>
              <a:rPr lang="en-US" altLang="ko-KR" sz="1100" dirty="0"/>
              <a:t>time</a:t>
            </a:r>
            <a:r>
              <a:rPr lang="ko-KR" altLang="en-US" sz="1100" dirty="0"/>
              <a:t>라이브러리를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적재해줍니다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3338784" y="3591320"/>
            <a:ext cx="241918" cy="48385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865934" y="3638624"/>
            <a:ext cx="3996310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랜덤한</a:t>
            </a:r>
            <a:r>
              <a:rPr lang="ko-KR" altLang="en-US" sz="1100" dirty="0"/>
              <a:t> 값을 제공해주기 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p</a:t>
            </a:r>
            <a:r>
              <a:rPr lang="ko-KR" altLang="en-US" sz="1100" dirty="0"/>
              <a:t>변수에 </a:t>
            </a:r>
            <a:r>
              <a:rPr lang="en-US" altLang="ko-KR" sz="1100" dirty="0"/>
              <a:t>4</a:t>
            </a:r>
            <a:r>
              <a:rPr lang="ko-KR" altLang="en-US" sz="1100" dirty="0"/>
              <a:t>이상 </a:t>
            </a:r>
            <a:r>
              <a:rPr lang="en-US" altLang="ko-KR" sz="1100" dirty="0"/>
              <a:t>7</a:t>
            </a:r>
            <a:r>
              <a:rPr lang="ko-KR" altLang="en-US" sz="1100" dirty="0"/>
              <a:t>미만의 수를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넣어줍니다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소수점 반올림을 위해 </a:t>
            </a:r>
            <a:r>
              <a:rPr lang="en-US" altLang="ko-KR" sz="1100" dirty="0"/>
              <a:t>price</a:t>
            </a:r>
            <a:r>
              <a:rPr lang="ko-KR" altLang="en-US" sz="1100" dirty="0"/>
              <a:t>변수에</a:t>
            </a:r>
            <a:endParaRPr lang="en-US" altLang="ko-KR" sz="1100" dirty="0"/>
          </a:p>
          <a:p>
            <a:pPr algn="ctr"/>
            <a:r>
              <a:rPr lang="en-US" altLang="ko-KR" sz="1100" dirty="0"/>
              <a:t>round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en-US" altLang="ko-KR" sz="1100" dirty="0"/>
              <a:t>p</a:t>
            </a:r>
            <a:r>
              <a:rPr lang="ko-KR" altLang="en-US" sz="1100" dirty="0"/>
              <a:t>변수의 소수점 중 </a:t>
            </a:r>
            <a:r>
              <a:rPr lang="en-US" altLang="ko-KR" sz="1100" dirty="0"/>
              <a:t>2</a:t>
            </a:r>
            <a:r>
              <a:rPr lang="ko-KR" altLang="en-US" sz="1100" dirty="0"/>
              <a:t>자리단위에서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반올림을 진행해주고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daytime</a:t>
            </a:r>
            <a:r>
              <a:rPr lang="ko-KR" altLang="en-US" sz="1100" dirty="0"/>
              <a:t>에 현재시간정보를 제공해줍니다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3580702" y="3833248"/>
            <a:ext cx="3285232" cy="3593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95E183-FE66-284C-BB3B-3E1AFA782B83}"/>
              </a:ext>
            </a:extLst>
          </p:cNvPr>
          <p:cNvCxnSpPr>
            <a:cxnSpLocks/>
          </p:cNvCxnSpPr>
          <p:nvPr/>
        </p:nvCxnSpPr>
        <p:spPr>
          <a:xfrm>
            <a:off x="4369697" y="4494272"/>
            <a:ext cx="2496237" cy="44697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DE3493-9D44-084D-BB36-526FB86AD0DB}"/>
              </a:ext>
            </a:extLst>
          </p:cNvPr>
          <p:cNvSpPr txBox="1"/>
          <p:nvPr/>
        </p:nvSpPr>
        <p:spPr>
          <a:xfrm>
            <a:off x="6865934" y="4845755"/>
            <a:ext cx="399631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prices.html</a:t>
            </a:r>
            <a:r>
              <a:rPr lang="ko-KR" altLang="en-US" sz="1100" dirty="0"/>
              <a:t> 파일에 </a:t>
            </a:r>
            <a:r>
              <a:rPr lang="en-US" altLang="ko-KR" sz="1100" dirty="0"/>
              <a:t>pr</a:t>
            </a:r>
            <a:r>
              <a:rPr lang="ko-KR" altLang="en-US" sz="1100" dirty="0"/>
              <a:t>과 </a:t>
            </a:r>
            <a:r>
              <a:rPr lang="en-US" altLang="ko-KR" sz="1100" dirty="0"/>
              <a:t>dt</a:t>
            </a:r>
            <a:r>
              <a:rPr lang="ko-KR" altLang="en-US" sz="1100" dirty="0"/>
              <a:t>변수를 제공하여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렌더링하여 </a:t>
            </a:r>
            <a:r>
              <a:rPr lang="en-US" altLang="ko-KR" sz="1100" dirty="0"/>
              <a:t>flask</a:t>
            </a:r>
            <a:r>
              <a:rPr lang="ko-KR" altLang="en-US" sz="1100" dirty="0"/>
              <a:t>에 표현하도록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696535" y="5764821"/>
            <a:ext cx="39963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if __name__ == “__main__”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프로그램이 첫 실행되는 부분이 해당 </a:t>
            </a:r>
            <a:r>
              <a:rPr lang="ko-KR" altLang="en-US" sz="1100" dirty="0" err="1"/>
              <a:t>부분인경우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메인함수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실행하도록 하는 분기입니다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플라스크 객체인 </a:t>
            </a:r>
            <a:r>
              <a:rPr lang="en-US" altLang="ko-KR" sz="1100" dirty="0"/>
              <a:t>app</a:t>
            </a:r>
            <a:r>
              <a:rPr lang="ko-KR" altLang="en-US" sz="1100" dirty="0"/>
              <a:t>을 실행하도록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4BE365-49C6-A345-8DD9-05A0D087E9A2}"/>
              </a:ext>
            </a:extLst>
          </p:cNvPr>
          <p:cNvCxnSpPr>
            <a:cxnSpLocks/>
          </p:cNvCxnSpPr>
          <p:nvPr/>
        </p:nvCxnSpPr>
        <p:spPr>
          <a:xfrm>
            <a:off x="3358755" y="4996491"/>
            <a:ext cx="1164691" cy="76833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C3A73203-31D1-984A-968B-247EB4BE2152}"/>
              </a:ext>
            </a:extLst>
          </p:cNvPr>
          <p:cNvSpPr/>
          <p:nvPr/>
        </p:nvSpPr>
        <p:spPr>
          <a:xfrm>
            <a:off x="3139351" y="4746620"/>
            <a:ext cx="241918" cy="48385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7FE229-75F2-7745-B650-4213AB98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224732"/>
            <a:ext cx="5909709" cy="274870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758460" y="1952415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브라우저 탭</a:t>
            </a:r>
            <a:r>
              <a:rPr lang="en-US" altLang="ko-KR" sz="1100" dirty="0"/>
              <a:t>(</a:t>
            </a:r>
            <a:r>
              <a:rPr lang="ko-KR" altLang="en-US" sz="1100" dirty="0"/>
              <a:t>헤드</a:t>
            </a:r>
            <a:r>
              <a:rPr lang="en-US" altLang="ko-KR" sz="1100" dirty="0"/>
              <a:t>)</a:t>
            </a:r>
            <a:r>
              <a:rPr lang="ko-KR" altLang="en-US" sz="1100" dirty="0"/>
              <a:t>에 표현될 </a:t>
            </a:r>
            <a:r>
              <a:rPr lang="en-US" altLang="ko-KR" sz="1100" dirty="0"/>
              <a:t>head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226186" y="2249048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5468104" y="2083220"/>
            <a:ext cx="1290356" cy="35916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B1CA88-16EB-B64E-B79B-8AB15B9B7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78" y="1368334"/>
            <a:ext cx="3653498" cy="570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160589-B721-6F48-9534-A4BDFD345CDC}"/>
              </a:ext>
            </a:extLst>
          </p:cNvPr>
          <p:cNvSpPr txBox="1"/>
          <p:nvPr/>
        </p:nvSpPr>
        <p:spPr>
          <a:xfrm>
            <a:off x="8779858" y="1408550"/>
            <a:ext cx="1840553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31" name="오른쪽 중괄호[R] 30">
            <a:extLst>
              <a:ext uri="{FF2B5EF4-FFF2-40B4-BE49-F238E27FC236}">
                <a16:creationId xmlns:a16="http://schemas.microsoft.com/office/drawing/2014/main" id="{32CAA667-E215-A343-9890-D13C0887D6C7}"/>
              </a:ext>
            </a:extLst>
          </p:cNvPr>
          <p:cNvSpPr/>
          <p:nvPr/>
        </p:nvSpPr>
        <p:spPr>
          <a:xfrm>
            <a:off x="5975041" y="2947821"/>
            <a:ext cx="241918" cy="56412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300C58-531F-204A-BE66-B36A2E34BBC5}"/>
              </a:ext>
            </a:extLst>
          </p:cNvPr>
          <p:cNvSpPr txBox="1"/>
          <p:nvPr/>
        </p:nvSpPr>
        <p:spPr>
          <a:xfrm>
            <a:off x="6674229" y="3736311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브라우저 </a:t>
            </a:r>
            <a:r>
              <a:rPr lang="ko-KR" altLang="en-US" sz="1100" dirty="0" err="1"/>
              <a:t>메인화면</a:t>
            </a:r>
            <a:r>
              <a:rPr lang="en-US" altLang="ko-KR" sz="1100" dirty="0"/>
              <a:t>(</a:t>
            </a:r>
            <a:r>
              <a:rPr lang="ko-KR" altLang="en-US" sz="1100" dirty="0"/>
              <a:t>바디</a:t>
            </a:r>
            <a:r>
              <a:rPr lang="en-US" altLang="ko-KR" sz="1100" dirty="0"/>
              <a:t>)</a:t>
            </a:r>
            <a:r>
              <a:rPr lang="ko-KR" altLang="en-US" sz="1100" dirty="0"/>
              <a:t>에 표현될 </a:t>
            </a:r>
            <a:r>
              <a:rPr lang="en-US" altLang="ko-KR" sz="1100" dirty="0"/>
              <a:t>body </a:t>
            </a:r>
            <a:r>
              <a:rPr lang="ko-KR" altLang="en-US" sz="1100" dirty="0"/>
              <a:t>내용입니다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이전에 </a:t>
            </a:r>
            <a:r>
              <a:rPr lang="en-US" altLang="ko-KR" sz="1100" dirty="0"/>
              <a:t>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제공받은 변수 </a:t>
            </a:r>
            <a:r>
              <a:rPr lang="en-US" altLang="ko-KR" sz="1100" dirty="0"/>
              <a:t>pr</a:t>
            </a:r>
            <a:r>
              <a:rPr lang="ko-KR" altLang="en-US" sz="1100" dirty="0"/>
              <a:t>과 </a:t>
            </a:r>
            <a:r>
              <a:rPr lang="en-US" altLang="ko-KR" sz="1100" dirty="0"/>
              <a:t>dt</a:t>
            </a:r>
            <a:r>
              <a:rPr lang="ko-KR" altLang="en-US" sz="1100" dirty="0"/>
              <a:t>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삽입되어 </a:t>
            </a:r>
            <a:r>
              <a:rPr lang="ko-KR" altLang="en-US" sz="1100" dirty="0" err="1"/>
              <a:t>작성된것을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98FF57-4C5D-3C4C-928E-694E494E13B5}"/>
              </a:ext>
            </a:extLst>
          </p:cNvPr>
          <p:cNvCxnSpPr>
            <a:cxnSpLocks/>
            <a:stCxn id="31" idx="1"/>
            <a:endCxn id="34" idx="1"/>
          </p:cNvCxnSpPr>
          <p:nvPr/>
        </p:nvCxnSpPr>
        <p:spPr>
          <a:xfrm>
            <a:off x="6216959" y="3229882"/>
            <a:ext cx="457270" cy="8065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2388FEE-A4DC-CD49-A582-A8388A17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41" y="2612721"/>
            <a:ext cx="2691182" cy="1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35672-8528-944C-9585-B91B6543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36" y="2476162"/>
            <a:ext cx="2610620" cy="1030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51E6B-B9D0-5646-810D-563B064E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90" y="2476162"/>
            <a:ext cx="2610620" cy="1041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DAD9B6-8378-AE48-8D7B-EC79DDA4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45" y="2476162"/>
            <a:ext cx="2610620" cy="11033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4218785" y="4578069"/>
            <a:ext cx="3871660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flask </a:t>
            </a:r>
            <a:r>
              <a:rPr lang="ko-KR" altLang="en-US" sz="1100" dirty="0"/>
              <a:t>기본 주소에서 </a:t>
            </a:r>
            <a:r>
              <a:rPr lang="en-US" altLang="ko-KR" sz="1100" dirty="0"/>
              <a:t>/prices</a:t>
            </a:r>
            <a:r>
              <a:rPr lang="ko-KR" altLang="en-US" sz="1100" dirty="0"/>
              <a:t>에 접속하여 나온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작성한 </a:t>
            </a:r>
            <a:r>
              <a:rPr lang="ko-KR" altLang="en-US" sz="1100" dirty="0" err="1"/>
              <a:t>코드대로</a:t>
            </a:r>
            <a:r>
              <a:rPr lang="ko-KR" altLang="en-US" sz="1100" dirty="0"/>
              <a:t> 출력되며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새로고침시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랜덤한</a:t>
            </a:r>
            <a:r>
              <a:rPr lang="ko-KR" altLang="en-US" sz="1100" dirty="0"/>
              <a:t> 커피빈값들이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3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(for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2669349"/>
            <a:ext cx="360015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템플릿 </a:t>
            </a:r>
            <a:r>
              <a:rPr lang="ko-KR" altLang="en-US" sz="1100" dirty="0" err="1"/>
              <a:t>렌더링시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리스트를 전송하도록 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83F09-8671-DC46-9AF5-6F2CBDA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3" y="1232376"/>
            <a:ext cx="4554988" cy="2399335"/>
          </a:xfrm>
          <a:prstGeom prst="rect">
            <a:avLst/>
          </a:prstGeom>
        </p:spPr>
      </p:pic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ABFAE10-F29D-C649-B355-12C5E6D664D3}"/>
              </a:ext>
            </a:extLst>
          </p:cNvPr>
          <p:cNvSpPr/>
          <p:nvPr/>
        </p:nvSpPr>
        <p:spPr>
          <a:xfrm>
            <a:off x="4948322" y="2708043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26A97-6E77-D743-B250-EBADDAC838D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5190240" y="2901382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B7001210-9D4E-BC4C-9D3F-56C7ADB3CD35}"/>
              </a:ext>
            </a:extLst>
          </p:cNvPr>
          <p:cNvSpPr/>
          <p:nvPr/>
        </p:nvSpPr>
        <p:spPr>
          <a:xfrm>
            <a:off x="2562242" y="3235661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239CF9-5683-654D-9494-D62DCA1C8E3D}"/>
              </a:ext>
            </a:extLst>
          </p:cNvPr>
          <p:cNvCxnSpPr>
            <a:cxnSpLocks/>
          </p:cNvCxnSpPr>
          <p:nvPr/>
        </p:nvCxnSpPr>
        <p:spPr>
          <a:xfrm>
            <a:off x="2766719" y="3429000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327186-8D7B-AF45-8DBF-18289886FCA5}"/>
              </a:ext>
            </a:extLst>
          </p:cNvPr>
          <p:cNvSpPr txBox="1"/>
          <p:nvPr/>
        </p:nvSpPr>
        <p:spPr>
          <a:xfrm>
            <a:off x="3697172" y="3261812"/>
            <a:ext cx="3600152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포트는 </a:t>
            </a:r>
            <a:r>
              <a:rPr lang="en-US" altLang="ko-KR" sz="1100" dirty="0"/>
              <a:t>8080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275769-5BBE-D14F-BACF-7A41266F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71" y="3841452"/>
            <a:ext cx="2765903" cy="2530659"/>
          </a:xfrm>
          <a:prstGeom prst="rect">
            <a:avLst/>
          </a:prstGeom>
        </p:spPr>
      </p:pic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5E9C4C31-E7DC-C740-B21D-21CCCC6DB549}"/>
              </a:ext>
            </a:extLst>
          </p:cNvPr>
          <p:cNvSpPr/>
          <p:nvPr/>
        </p:nvSpPr>
        <p:spPr>
          <a:xfrm>
            <a:off x="3688815" y="5471132"/>
            <a:ext cx="241918" cy="42374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317273-D8E0-C847-9317-B1B5A58DD40D}"/>
              </a:ext>
            </a:extLst>
          </p:cNvPr>
          <p:cNvCxnSpPr>
            <a:cxnSpLocks/>
          </p:cNvCxnSpPr>
          <p:nvPr/>
        </p:nvCxnSpPr>
        <p:spPr>
          <a:xfrm>
            <a:off x="3930733" y="5683694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52699-8046-AF4C-9882-0E082C59A410}"/>
              </a:ext>
            </a:extLst>
          </p:cNvPr>
          <p:cNvSpPr txBox="1"/>
          <p:nvPr/>
        </p:nvSpPr>
        <p:spPr>
          <a:xfrm>
            <a:off x="4836493" y="5276426"/>
            <a:ext cx="4364151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문서에서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제공받은 리스트변수를 출력하도록 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에선 </a:t>
            </a:r>
            <a:r>
              <a:rPr lang="ko-KR" altLang="en-US" sz="1100" dirty="0" err="1"/>
              <a:t>파이썬</a:t>
            </a:r>
            <a:r>
              <a:rPr lang="ko-KR" altLang="en-US" sz="1100" dirty="0"/>
              <a:t>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문의 들여쓰기 </a:t>
            </a:r>
            <a:r>
              <a:rPr lang="ko-KR" altLang="en-US" sz="1100" dirty="0" err="1"/>
              <a:t>종료구분을</a:t>
            </a:r>
            <a:r>
              <a:rPr lang="ko-KR" altLang="en-US" sz="1100" dirty="0"/>
              <a:t> 하지 못하기에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endfor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종료구문을</a:t>
            </a:r>
            <a:r>
              <a:rPr lang="ko-KR" altLang="en-US" sz="1100" dirty="0"/>
              <a:t> 추가하여 실행하도록 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(for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4218785" y="4578069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flask </a:t>
            </a:r>
            <a:r>
              <a:rPr lang="ko-Kore-KR" altLang="en-US" sz="1100" dirty="0"/>
              <a:t>실행시 제공했던 리스트 요소들이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 출력되는것을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FE934-C177-4D48-A73A-43A54CCD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15" y="1928445"/>
            <a:ext cx="3124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84C7F8-9268-9A42-8CD6-015DF5B8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7" y="3875110"/>
            <a:ext cx="2625952" cy="28846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1FBD48-9322-C24D-A904-09B4EEC4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7" y="987398"/>
            <a:ext cx="5558184" cy="288462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(if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ABFAE10-F29D-C649-B355-12C5E6D664D3}"/>
              </a:ext>
            </a:extLst>
          </p:cNvPr>
          <p:cNvSpPr/>
          <p:nvPr/>
        </p:nvSpPr>
        <p:spPr>
          <a:xfrm>
            <a:off x="5971922" y="2555318"/>
            <a:ext cx="241918" cy="58541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26A97-6E77-D743-B250-EBADDAC838D7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6213840" y="2748658"/>
            <a:ext cx="905760" cy="993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5E9C4C31-E7DC-C740-B21D-21CCCC6DB549}"/>
              </a:ext>
            </a:extLst>
          </p:cNvPr>
          <p:cNvSpPr/>
          <p:nvPr/>
        </p:nvSpPr>
        <p:spPr>
          <a:xfrm>
            <a:off x="3050088" y="4917820"/>
            <a:ext cx="241918" cy="148665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317273-D8E0-C847-9317-B1B5A58DD40D}"/>
              </a:ext>
            </a:extLst>
          </p:cNvPr>
          <p:cNvCxnSpPr>
            <a:cxnSpLocks/>
          </p:cNvCxnSpPr>
          <p:nvPr/>
        </p:nvCxnSpPr>
        <p:spPr>
          <a:xfrm>
            <a:off x="3202179" y="5661145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52699-8046-AF4C-9882-0E082C59A410}"/>
              </a:ext>
            </a:extLst>
          </p:cNvPr>
          <p:cNvSpPr txBox="1"/>
          <p:nvPr/>
        </p:nvSpPr>
        <p:spPr>
          <a:xfrm>
            <a:off x="4172946" y="5246687"/>
            <a:ext cx="4364151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문서에서 </a:t>
            </a:r>
            <a:r>
              <a:rPr lang="en-US" altLang="ko-KR" sz="1100" dirty="0"/>
              <a:t>if </a:t>
            </a:r>
            <a:r>
              <a:rPr lang="ko-KR" altLang="en-US" sz="1100" dirty="0"/>
              <a:t>문을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제공받은 변수를 통해 분기하도록 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조건변수가</a:t>
            </a:r>
            <a:r>
              <a:rPr lang="ko-KR" altLang="en-US" sz="1100" dirty="0"/>
              <a:t> </a:t>
            </a:r>
            <a:r>
              <a:rPr lang="en-US" altLang="ko-KR" sz="1100" dirty="0"/>
              <a:t>Big</a:t>
            </a:r>
            <a:r>
              <a:rPr lang="ko-KR" altLang="en-US" sz="1100" dirty="0"/>
              <a:t>이면 </a:t>
            </a:r>
            <a:r>
              <a:rPr lang="en-US" altLang="ko-KR" sz="1100" dirty="0"/>
              <a:t>h1,</a:t>
            </a:r>
          </a:p>
          <a:p>
            <a:pPr algn="ctr"/>
            <a:r>
              <a:rPr lang="en-US" altLang="ko-KR" sz="1100" dirty="0"/>
              <a:t>Medium </a:t>
            </a:r>
            <a:r>
              <a:rPr lang="ko-KR" altLang="en-US" sz="1100" dirty="0"/>
              <a:t>이면 </a:t>
            </a:r>
            <a:r>
              <a:rPr lang="en-US" altLang="ko-KR" sz="1100" dirty="0"/>
              <a:t>h3, Small </a:t>
            </a:r>
            <a:r>
              <a:rPr lang="ko-KR" altLang="en-US" sz="1100" dirty="0"/>
              <a:t>이면 </a:t>
            </a:r>
            <a:r>
              <a:rPr lang="en-US" altLang="ko-KR" sz="1100" dirty="0"/>
              <a:t>h6</a:t>
            </a:r>
          </a:p>
          <a:p>
            <a:pPr algn="ctr"/>
            <a:r>
              <a:rPr lang="ko-KR" altLang="en-US" sz="1100" dirty="0"/>
              <a:t>이외의 경우 기본출력으로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064AD-6501-3249-BC8D-130F824E6DDE}"/>
              </a:ext>
            </a:extLst>
          </p:cNvPr>
          <p:cNvSpPr txBox="1"/>
          <p:nvPr/>
        </p:nvSpPr>
        <p:spPr>
          <a:xfrm>
            <a:off x="7119600" y="2549885"/>
            <a:ext cx="436415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</a:t>
            </a:r>
            <a:r>
              <a:rPr lang="en-US" altLang="ko-KR" sz="1100" dirty="0"/>
              <a:t>if</a:t>
            </a:r>
            <a:r>
              <a:rPr lang="ko-KR" altLang="en-US" sz="1100" dirty="0"/>
              <a:t>문을 테스트해보기위해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문의 </a:t>
            </a:r>
            <a:r>
              <a:rPr lang="ko-KR" altLang="en-US" sz="1100" dirty="0" err="1"/>
              <a:t>조건변수가</a:t>
            </a:r>
            <a:r>
              <a:rPr lang="ko-KR" altLang="en-US" sz="1100" dirty="0"/>
              <a:t> 될 </a:t>
            </a:r>
            <a:r>
              <a:rPr lang="en-US" altLang="ko-KR" sz="1100" dirty="0"/>
              <a:t>size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제공하여 렌더링 시키도록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9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(if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7623561" y="3663669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분기문이</a:t>
            </a:r>
            <a:r>
              <a:rPr lang="en-US" altLang="ko-KR" sz="1100" dirty="0"/>
              <a:t> </a:t>
            </a:r>
            <a:r>
              <a:rPr lang="ko-KR" altLang="en-US" sz="1100" dirty="0"/>
              <a:t>조건에 맞게 </a:t>
            </a:r>
            <a:r>
              <a:rPr lang="ko-KR" altLang="en-US" sz="1100" dirty="0" err="1"/>
              <a:t>실행시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 출력되는것을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2ED930-619A-AF49-8747-6FCBFB7B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0" y="1608829"/>
            <a:ext cx="3213100" cy="21545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700EC9-D23A-9A4F-9DC3-C355C1DE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2" y="1612900"/>
            <a:ext cx="3213100" cy="181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2D81C-7E89-9A48-8A68-CCFBDB7C9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0" y="4107312"/>
            <a:ext cx="3213100" cy="187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69D88-CBEF-DC48-B7F0-EAFDE408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72" y="4090943"/>
            <a:ext cx="3263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i="1" dirty="0">
                <a:solidFill>
                  <a:srgbClr val="FF7876"/>
                </a:solidFill>
              </a:rPr>
              <a:t>임의 프로그램 </a:t>
            </a:r>
            <a:r>
              <a:rPr lang="en-US" altLang="ko-Kore-KR" sz="1100" i="1" dirty="0">
                <a:solidFill>
                  <a:srgbClr val="FF7876"/>
                </a:solidFill>
              </a:rPr>
              <a:t>– </a:t>
            </a:r>
            <a:r>
              <a:rPr lang="ko-Kore-KR" altLang="en-US" sz="1100" i="1" dirty="0">
                <a:solidFill>
                  <a:srgbClr val="FF7876"/>
                </a:solidFill>
              </a:rPr>
              <a:t>오늘의 운세 정보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6392708" y="1646183"/>
            <a:ext cx="387166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메인화면을 나타낼 부분입니다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R" sz="1100" dirty="0" err="1"/>
              <a:t>main.html</a:t>
            </a:r>
            <a:r>
              <a:rPr lang="ko-KR" altLang="en-US" sz="1100" dirty="0"/>
              <a:t>을 렌더링하여 표현합니다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C8906D-C3BA-6F43-A341-698E6894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2" y="1383465"/>
            <a:ext cx="6138247" cy="5352882"/>
          </a:xfrm>
          <a:prstGeom prst="rect">
            <a:avLst/>
          </a:prstGeom>
        </p:spPr>
      </p:pic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CAECEC76-946D-1348-8A5E-EA132D8AF6E5}"/>
              </a:ext>
            </a:extLst>
          </p:cNvPr>
          <p:cNvSpPr/>
          <p:nvPr/>
        </p:nvSpPr>
        <p:spPr>
          <a:xfrm>
            <a:off x="2393973" y="2201495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94E599-973E-914A-8B2A-3309F81C2F68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2635891" y="2004802"/>
            <a:ext cx="3756817" cy="39003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A6A7D4EC-C83E-F241-89FB-3D2BD194C0D4}"/>
              </a:ext>
            </a:extLst>
          </p:cNvPr>
          <p:cNvSpPr/>
          <p:nvPr/>
        </p:nvSpPr>
        <p:spPr>
          <a:xfrm>
            <a:off x="2273014" y="2603079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351042-5ABD-AF4F-B416-690B41217A9E}"/>
              </a:ext>
            </a:extLst>
          </p:cNvPr>
          <p:cNvCxnSpPr>
            <a:cxnSpLocks/>
          </p:cNvCxnSpPr>
          <p:nvPr/>
        </p:nvCxnSpPr>
        <p:spPr>
          <a:xfrm flipV="1">
            <a:off x="2477679" y="2409740"/>
            <a:ext cx="4020225" cy="38835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B6DC75-6F30-2E47-A98E-B122E3BFFE3C}"/>
              </a:ext>
            </a:extLst>
          </p:cNvPr>
          <p:cNvSpPr txBox="1"/>
          <p:nvPr/>
        </p:nvSpPr>
        <p:spPr>
          <a:xfrm>
            <a:off x="6491898" y="2157286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main</a:t>
            </a:r>
            <a:r>
              <a:rPr lang="ko-KR" altLang="en-US" sz="1100" dirty="0"/>
              <a:t>화면에서 정보들을 </a:t>
            </a:r>
            <a:r>
              <a:rPr lang="en-US" altLang="ko-KR" sz="1100" dirty="0"/>
              <a:t>POST</a:t>
            </a:r>
            <a:r>
              <a:rPr lang="ko-KR" altLang="en-US" sz="1100" dirty="0"/>
              <a:t>형식으로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데이터를 받아와 </a:t>
            </a:r>
            <a:r>
              <a:rPr lang="ko-KR" altLang="en-US" sz="1100" dirty="0" err="1"/>
              <a:t>검색값들을</a:t>
            </a:r>
            <a:r>
              <a:rPr lang="ko-KR" altLang="en-US" sz="1100" dirty="0"/>
              <a:t> 출력해주는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show.html</a:t>
            </a:r>
            <a:r>
              <a:rPr lang="ko-KR" altLang="en-US" sz="1100" dirty="0"/>
              <a:t>을 렌더링하여 표현해주는 부분입니다</a:t>
            </a:r>
            <a:r>
              <a:rPr lang="en-US" altLang="ko-KR" sz="1100" dirty="0"/>
              <a:t>.</a:t>
            </a:r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BBDF1FD4-310F-7C45-BC79-B3D325D36120}"/>
              </a:ext>
            </a:extLst>
          </p:cNvPr>
          <p:cNvSpPr/>
          <p:nvPr/>
        </p:nvSpPr>
        <p:spPr>
          <a:xfrm>
            <a:off x="4974405" y="2992018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010041-3EF8-1540-8EC1-1A4F1356DAB7}"/>
              </a:ext>
            </a:extLst>
          </p:cNvPr>
          <p:cNvCxnSpPr>
            <a:cxnSpLocks/>
          </p:cNvCxnSpPr>
          <p:nvPr/>
        </p:nvCxnSpPr>
        <p:spPr>
          <a:xfrm flipV="1">
            <a:off x="5216323" y="3185357"/>
            <a:ext cx="1275575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DB62CE-41FC-2A41-BC14-655571ED15AA}"/>
              </a:ext>
            </a:extLst>
          </p:cNvPr>
          <p:cNvSpPr txBox="1"/>
          <p:nvPr/>
        </p:nvSpPr>
        <p:spPr>
          <a:xfrm>
            <a:off x="6491898" y="2885275"/>
            <a:ext cx="387166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크롤링을</a:t>
            </a:r>
            <a:r>
              <a:rPr lang="ko-KR" altLang="en-US" sz="1100" dirty="0"/>
              <a:t> 위해 </a:t>
            </a:r>
            <a:r>
              <a:rPr lang="ko-KR" altLang="en-US" sz="1100" dirty="0" err="1"/>
              <a:t>운세페이지</a:t>
            </a:r>
            <a:r>
              <a:rPr lang="ko-KR" altLang="en-US" sz="1100" dirty="0"/>
              <a:t> 정보를 받아와</a:t>
            </a:r>
            <a:endParaRPr lang="en-US" altLang="ko-KR" sz="1100" dirty="0"/>
          </a:p>
          <a:p>
            <a:pPr algn="ctr"/>
            <a:r>
              <a:rPr lang="en-US" altLang="ko-KR" sz="1100" dirty="0"/>
              <a:t>BS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파싱을</a:t>
            </a:r>
            <a:r>
              <a:rPr lang="ko-KR" altLang="en-US" sz="1100" dirty="0"/>
              <a:t> 합니다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5EBE15BB-6CC9-2C4E-934E-167E96523673}"/>
              </a:ext>
            </a:extLst>
          </p:cNvPr>
          <p:cNvSpPr/>
          <p:nvPr/>
        </p:nvSpPr>
        <p:spPr>
          <a:xfrm>
            <a:off x="1849531" y="3492375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F52F0A-04F3-2340-BB24-FEE19F79302B}"/>
              </a:ext>
            </a:extLst>
          </p:cNvPr>
          <p:cNvCxnSpPr>
            <a:cxnSpLocks/>
          </p:cNvCxnSpPr>
          <p:nvPr/>
        </p:nvCxnSpPr>
        <p:spPr>
          <a:xfrm flipV="1">
            <a:off x="2081005" y="3685714"/>
            <a:ext cx="4402801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1D64C3-2C03-8C4A-8B4D-E0B9668A90A7}"/>
              </a:ext>
            </a:extLst>
          </p:cNvPr>
          <p:cNvSpPr txBox="1"/>
          <p:nvPr/>
        </p:nvSpPr>
        <p:spPr>
          <a:xfrm>
            <a:off x="6491898" y="3485440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/>
              <a:t>main.html</a:t>
            </a:r>
            <a:r>
              <a:rPr lang="ko-KR" altLang="en-US" sz="1100" dirty="0"/>
              <a:t>에서 생성한 날짜 정보 데이터 </a:t>
            </a:r>
            <a:r>
              <a:rPr lang="en-US" altLang="ko-KR" sz="1100" dirty="0" err="1"/>
              <a:t>ymd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받아올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변수 설정 부분입니다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연월일 구분을 위해 </a:t>
            </a:r>
            <a:r>
              <a:rPr lang="en-US" altLang="ko-KR" sz="1100" dirty="0"/>
              <a:t>split</a:t>
            </a:r>
            <a:r>
              <a:rPr lang="ko-KR" altLang="en-US" sz="1100" dirty="0"/>
              <a:t>을 진행합니다</a:t>
            </a:r>
            <a:r>
              <a:rPr lang="en-US" altLang="ko-KR" sz="1100" dirty="0"/>
              <a:t>.</a:t>
            </a:r>
          </a:p>
        </p:txBody>
      </p: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FB4BF14F-4F84-894B-AD0E-8480B6B56282}"/>
              </a:ext>
            </a:extLst>
          </p:cNvPr>
          <p:cNvSpPr/>
          <p:nvPr/>
        </p:nvSpPr>
        <p:spPr>
          <a:xfrm>
            <a:off x="4575199" y="3994993"/>
            <a:ext cx="241918" cy="447523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4F1FFB8-DB6B-DF4E-88AA-080A18BFB8B3}"/>
              </a:ext>
            </a:extLst>
          </p:cNvPr>
          <p:cNvCxnSpPr>
            <a:cxnSpLocks/>
          </p:cNvCxnSpPr>
          <p:nvPr/>
        </p:nvCxnSpPr>
        <p:spPr>
          <a:xfrm flipV="1">
            <a:off x="4781481" y="4218754"/>
            <a:ext cx="1611227" cy="809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45392F-92FC-5246-8628-D5DBB412566D}"/>
              </a:ext>
            </a:extLst>
          </p:cNvPr>
          <p:cNvSpPr txBox="1"/>
          <p:nvPr/>
        </p:nvSpPr>
        <p:spPr>
          <a:xfrm>
            <a:off x="6392708" y="4142434"/>
            <a:ext cx="452344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띠 계산을 진행할 코드입니다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R" sz="1100" dirty="0"/>
              <a:t>12</a:t>
            </a:r>
            <a:r>
              <a:rPr lang="ko-KR" altLang="en-US" sz="1100" dirty="0"/>
              <a:t>간지에 맞게 연도를 구분하여 계산하고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추후 연도에 맞는 운세를 추출하기위해 변수를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31" name="오른쪽 중괄호[R] 30">
            <a:extLst>
              <a:ext uri="{FF2B5EF4-FFF2-40B4-BE49-F238E27FC236}">
                <a16:creationId xmlns:a16="http://schemas.microsoft.com/office/drawing/2014/main" id="{2415603D-FFD5-0547-B3D1-B4497841B56A}"/>
              </a:ext>
            </a:extLst>
          </p:cNvPr>
          <p:cNvSpPr/>
          <p:nvPr/>
        </p:nvSpPr>
        <p:spPr>
          <a:xfrm>
            <a:off x="3227691" y="4636737"/>
            <a:ext cx="241918" cy="1285322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A352282-0630-964C-90B3-070134DFA57A}"/>
              </a:ext>
            </a:extLst>
          </p:cNvPr>
          <p:cNvCxnSpPr>
            <a:cxnSpLocks/>
          </p:cNvCxnSpPr>
          <p:nvPr/>
        </p:nvCxnSpPr>
        <p:spPr>
          <a:xfrm flipV="1">
            <a:off x="3437241" y="5279398"/>
            <a:ext cx="2955467" cy="14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FCBC80-70E1-8F42-806E-98CE191D275F}"/>
              </a:ext>
            </a:extLst>
          </p:cNvPr>
          <p:cNvSpPr txBox="1"/>
          <p:nvPr/>
        </p:nvSpPr>
        <p:spPr>
          <a:xfrm>
            <a:off x="6392708" y="5033488"/>
            <a:ext cx="452344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웹페이지의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운세목록을</a:t>
            </a:r>
            <a:r>
              <a:rPr lang="ko-KR" altLang="en-US" sz="1100" dirty="0"/>
              <a:t> 추출하여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사용자의 변수에 맞는 데이터를 생성합니다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206071-8821-0047-BDA8-92370769D405}"/>
              </a:ext>
            </a:extLst>
          </p:cNvPr>
          <p:cNvCxnSpPr>
            <a:cxnSpLocks/>
          </p:cNvCxnSpPr>
          <p:nvPr/>
        </p:nvCxnSpPr>
        <p:spPr>
          <a:xfrm flipV="1">
            <a:off x="3010057" y="6241932"/>
            <a:ext cx="3569710" cy="370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903668-0D13-DE46-AAF3-93369858E114}"/>
              </a:ext>
            </a:extLst>
          </p:cNvPr>
          <p:cNvSpPr txBox="1"/>
          <p:nvPr/>
        </p:nvSpPr>
        <p:spPr>
          <a:xfrm>
            <a:off x="6579767" y="5987562"/>
            <a:ext cx="452344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생성했던 변수들 중 필요한 데이터들만을 </a:t>
            </a:r>
            <a:r>
              <a:rPr lang="en-US" altLang="ko-Kore-KR" sz="1100" dirty="0" err="1"/>
              <a:t>show.html</a:t>
            </a:r>
            <a:r>
              <a:rPr lang="ko-Kore-KR" altLang="en-US" sz="1100" dirty="0"/>
              <a:t>에서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표현될 수 있도록 매개변수를 넘겨주어 렌더링 하여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웹에 출력하도록 합니다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53623422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813</Words>
  <Application>Microsoft Macintosh PowerPoint</Application>
  <PresentationFormat>와이드스크린</PresentationFormat>
  <Paragraphs>141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578</cp:revision>
  <dcterms:created xsi:type="dcterms:W3CDTF">2020-09-01T02:41:10Z</dcterms:created>
  <dcterms:modified xsi:type="dcterms:W3CDTF">2021-09-29T15:09:55Z</dcterms:modified>
</cp:coreProperties>
</file>