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21" r:id="rId3"/>
    <p:sldId id="306" r:id="rId4"/>
    <p:sldId id="322" r:id="rId5"/>
    <p:sldId id="323" r:id="rId6"/>
    <p:sldId id="319" r:id="rId7"/>
    <p:sldId id="324" r:id="rId8"/>
    <p:sldId id="326" r:id="rId9"/>
    <p:sldId id="327" r:id="rId10"/>
    <p:sldId id="328" r:id="rId11"/>
    <p:sldId id="329" r:id="rId12"/>
    <p:sldId id="330" r:id="rId13"/>
    <p:sldId id="320" r:id="rId14"/>
    <p:sldId id="25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96" autoAdjust="0"/>
    <p:restoredTop sz="94660"/>
  </p:normalViewPr>
  <p:slideViewPr>
    <p:cSldViewPr snapToGrid="0">
      <p:cViewPr>
        <p:scale>
          <a:sx n="150" d="100"/>
          <a:sy n="150" d="100"/>
        </p:scale>
        <p:origin x="13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Introduction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to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Big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Data Computing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데이터베이스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i="1" dirty="0">
                <a:solidFill>
                  <a:srgbClr val="FF7876"/>
                </a:solidFill>
              </a:rPr>
              <a:t>임의의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EF74B-1692-BA45-8956-883EEBFB3876}"/>
              </a:ext>
            </a:extLst>
          </p:cNvPr>
          <p:cNvSpPr txBox="1"/>
          <p:nvPr/>
        </p:nvSpPr>
        <p:spPr>
          <a:xfrm>
            <a:off x="2506747" y="5710206"/>
            <a:ext cx="7178505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저는 </a:t>
            </a:r>
            <a:r>
              <a:rPr lang="ko-KR" altLang="en-US" sz="1100" dirty="0" err="1"/>
              <a:t>지난과제에</a:t>
            </a:r>
            <a:r>
              <a:rPr lang="ko-KR" altLang="en-US" sz="1100" dirty="0"/>
              <a:t> 이어서 접목시키는 방식으로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웹상에서</a:t>
            </a:r>
            <a:r>
              <a:rPr lang="ko-KR" altLang="en-US" sz="1100" dirty="0"/>
              <a:t> 자신의 생년월일을 입력하면</a:t>
            </a:r>
            <a:endParaRPr lang="en-US" altLang="ko-KR" sz="1100" dirty="0"/>
          </a:p>
          <a:p>
            <a:pPr algn="ctr"/>
            <a:r>
              <a:rPr lang="en-US" altLang="ko-KR" sz="1100" dirty="0"/>
              <a:t>DB</a:t>
            </a:r>
            <a:r>
              <a:rPr lang="ko-KR" altLang="en-US" sz="1100" dirty="0"/>
              <a:t>검색을 통해 자신의 탄생석과 </a:t>
            </a:r>
            <a:r>
              <a:rPr lang="ko-KR" altLang="en-US" sz="1100" dirty="0" err="1"/>
              <a:t>탄생화의</a:t>
            </a:r>
            <a:r>
              <a:rPr lang="ko-KR" altLang="en-US" sz="1100" dirty="0"/>
              <a:t> 대한 정보를</a:t>
            </a:r>
            <a:r>
              <a:rPr lang="en-US" altLang="ko-KR" sz="1100" dirty="0"/>
              <a:t> </a:t>
            </a:r>
            <a:r>
              <a:rPr lang="ko-KR" altLang="en-US" sz="1100" dirty="0"/>
              <a:t>제공해주는 프로그램으로 변화시켜 보았습니다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탄생석과 </a:t>
            </a:r>
            <a:r>
              <a:rPr lang="ko-KR" altLang="en-US" sz="1100" dirty="0" err="1"/>
              <a:t>탄생화에</a:t>
            </a:r>
            <a:r>
              <a:rPr lang="ko-KR" altLang="en-US" sz="1100" dirty="0"/>
              <a:t> 대한 데이터는 웹에서 </a:t>
            </a:r>
            <a:r>
              <a:rPr lang="ko-KR" altLang="en-US" sz="1100" dirty="0" err="1"/>
              <a:t>크롤링으로</a:t>
            </a:r>
            <a:r>
              <a:rPr lang="ko-KR" altLang="en-US" sz="1100" dirty="0"/>
              <a:t> 자료를 </a:t>
            </a:r>
            <a:r>
              <a:rPr lang="ko-KR" altLang="en-US" sz="1100" dirty="0" err="1"/>
              <a:t>추린후</a:t>
            </a:r>
            <a:r>
              <a:rPr lang="ko-KR" altLang="en-US" sz="1100" dirty="0"/>
              <a:t> </a:t>
            </a:r>
            <a:r>
              <a:rPr lang="en-US" altLang="ko-KR" sz="1100" dirty="0"/>
              <a:t>DB</a:t>
            </a:r>
            <a:r>
              <a:rPr lang="ko-KR" altLang="en-US" sz="1100" dirty="0"/>
              <a:t>화 하였습니다</a:t>
            </a:r>
            <a:r>
              <a:rPr lang="en-US" altLang="ko-KR" sz="11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1D42D7-8ACC-CA41-9F59-6CF706B55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73" y="1583554"/>
            <a:ext cx="5286835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163624-C06A-C349-963F-8A4DF33A2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016" y="1732249"/>
            <a:ext cx="5797801" cy="33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6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6F4567-F560-994C-9572-A79297D5B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63" y="1224732"/>
            <a:ext cx="5031076" cy="549476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i="1" dirty="0">
                <a:solidFill>
                  <a:srgbClr val="FF7876"/>
                </a:solidFill>
              </a:rPr>
              <a:t>임의의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EF74B-1692-BA45-8956-883EEBFB3876}"/>
              </a:ext>
            </a:extLst>
          </p:cNvPr>
          <p:cNvSpPr txBox="1"/>
          <p:nvPr/>
        </p:nvSpPr>
        <p:spPr>
          <a:xfrm>
            <a:off x="5612235" y="1851058"/>
            <a:ext cx="3509246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DB</a:t>
            </a:r>
            <a:r>
              <a:rPr lang="ko-KR" altLang="en-US" sz="1100" dirty="0"/>
              <a:t>에 연결하고 해당 </a:t>
            </a:r>
            <a:r>
              <a:rPr lang="en-US" altLang="ko-KR" sz="1100" dirty="0"/>
              <a:t>DB</a:t>
            </a:r>
            <a:r>
              <a:rPr lang="ko-KR" altLang="en-US" sz="1100" dirty="0"/>
              <a:t>에 맞는 커서를 생성합니다</a:t>
            </a:r>
            <a:r>
              <a:rPr lang="en-US" altLang="ko-KR" sz="1100" dirty="0"/>
              <a:t>.</a:t>
            </a:r>
          </a:p>
        </p:txBody>
      </p:sp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9C13034B-556F-9F43-A9AE-621EB26E951A}"/>
              </a:ext>
            </a:extLst>
          </p:cNvPr>
          <p:cNvSpPr/>
          <p:nvPr/>
        </p:nvSpPr>
        <p:spPr>
          <a:xfrm>
            <a:off x="3227691" y="2543970"/>
            <a:ext cx="241918" cy="433899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ACCA2EA-C441-254D-8FEC-74A1EE2C7E69}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3469609" y="1998733"/>
            <a:ext cx="2142626" cy="76218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중괄호[R] 14">
            <a:extLst>
              <a:ext uri="{FF2B5EF4-FFF2-40B4-BE49-F238E27FC236}">
                <a16:creationId xmlns:a16="http://schemas.microsoft.com/office/drawing/2014/main" id="{29323553-AE24-CE48-B59B-625C3B4E7AFE}"/>
              </a:ext>
            </a:extLst>
          </p:cNvPr>
          <p:cNvSpPr/>
          <p:nvPr/>
        </p:nvSpPr>
        <p:spPr>
          <a:xfrm>
            <a:off x="4299004" y="3164572"/>
            <a:ext cx="241918" cy="433899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413183B-7FB1-8E4B-9A19-370007D8BB4C}"/>
              </a:ext>
            </a:extLst>
          </p:cNvPr>
          <p:cNvCxnSpPr>
            <a:cxnSpLocks/>
          </p:cNvCxnSpPr>
          <p:nvPr/>
        </p:nvCxnSpPr>
        <p:spPr>
          <a:xfrm flipV="1">
            <a:off x="4540922" y="2705131"/>
            <a:ext cx="1071313" cy="67639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83DE28-DE9F-D84B-A8B9-3C694DEE5854}"/>
              </a:ext>
            </a:extLst>
          </p:cNvPr>
          <p:cNvSpPr txBox="1"/>
          <p:nvPr/>
        </p:nvSpPr>
        <p:spPr>
          <a:xfrm>
            <a:off x="5612235" y="2489687"/>
            <a:ext cx="3509246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탄생석의 정보를 담고있는 사이트 페이지를 불러와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BeautifulSoup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파싱합니다</a:t>
            </a:r>
            <a:r>
              <a:rPr lang="en-US" altLang="ko-KR" sz="1100" dirty="0"/>
              <a:t>.</a:t>
            </a:r>
          </a:p>
        </p:txBody>
      </p:sp>
      <p:sp>
        <p:nvSpPr>
          <p:cNvPr id="19" name="오른쪽 중괄호[R] 18">
            <a:extLst>
              <a:ext uri="{FF2B5EF4-FFF2-40B4-BE49-F238E27FC236}">
                <a16:creationId xmlns:a16="http://schemas.microsoft.com/office/drawing/2014/main" id="{4B78AC2A-2272-5942-B77C-BDD3B65E7133}"/>
              </a:ext>
            </a:extLst>
          </p:cNvPr>
          <p:cNvSpPr/>
          <p:nvPr/>
        </p:nvSpPr>
        <p:spPr>
          <a:xfrm>
            <a:off x="3633725" y="3815395"/>
            <a:ext cx="241918" cy="56239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FC55B6D-15B0-5A44-9596-568F0FDF6840}"/>
              </a:ext>
            </a:extLst>
          </p:cNvPr>
          <p:cNvCxnSpPr>
            <a:cxnSpLocks/>
          </p:cNvCxnSpPr>
          <p:nvPr/>
        </p:nvCxnSpPr>
        <p:spPr>
          <a:xfrm flipV="1">
            <a:off x="3875643" y="3467318"/>
            <a:ext cx="1837335" cy="62976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1ACB653-F317-9540-8F82-CD1EADBC99B5}"/>
              </a:ext>
            </a:extLst>
          </p:cNvPr>
          <p:cNvSpPr txBox="1"/>
          <p:nvPr/>
        </p:nvSpPr>
        <p:spPr>
          <a:xfrm>
            <a:off x="5730374" y="3298195"/>
            <a:ext cx="4389263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탄생석 정보 테이블을 검색합니다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class</a:t>
            </a:r>
            <a:r>
              <a:rPr lang="ko-KR" altLang="en-US" sz="1100" dirty="0"/>
              <a:t>명이 </a:t>
            </a:r>
            <a:r>
              <a:rPr lang="en-US" altLang="ko-KR" sz="1100" dirty="0" err="1"/>
              <a:t>wikitable</a:t>
            </a:r>
            <a:r>
              <a:rPr lang="en-US" altLang="ko-KR" sz="1100" dirty="0"/>
              <a:t> </a:t>
            </a:r>
            <a:r>
              <a:rPr lang="ko-KR" altLang="en-US" sz="1100" dirty="0"/>
              <a:t>인 </a:t>
            </a:r>
            <a:r>
              <a:rPr lang="en-US" altLang="ko-KR" sz="1100" dirty="0"/>
              <a:t>table</a:t>
            </a:r>
            <a:r>
              <a:rPr lang="ko-KR" altLang="en-US" sz="1100" dirty="0"/>
              <a:t>태그를 검색합니다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데이터를 저장할 </a:t>
            </a:r>
            <a:r>
              <a:rPr lang="ko-KR" altLang="en-US" sz="1100" dirty="0" err="1"/>
              <a:t>리스트변수</a:t>
            </a:r>
            <a:r>
              <a:rPr lang="ko-KR" altLang="en-US" sz="1100" dirty="0"/>
              <a:t> </a:t>
            </a:r>
            <a:r>
              <a:rPr lang="en-US" altLang="ko-KR" sz="1100" dirty="0" err="1"/>
              <a:t>bs_data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생성합니다</a:t>
            </a:r>
            <a:r>
              <a:rPr lang="en-US" altLang="ko-KR" sz="1100" dirty="0"/>
              <a:t>.</a:t>
            </a:r>
          </a:p>
        </p:txBody>
      </p:sp>
      <p:sp>
        <p:nvSpPr>
          <p:cNvPr id="24" name="오른쪽 중괄호[R] 23">
            <a:extLst>
              <a:ext uri="{FF2B5EF4-FFF2-40B4-BE49-F238E27FC236}">
                <a16:creationId xmlns:a16="http://schemas.microsoft.com/office/drawing/2014/main" id="{9455150B-0209-5A40-BF54-953D06FE38C1}"/>
              </a:ext>
            </a:extLst>
          </p:cNvPr>
          <p:cNvSpPr/>
          <p:nvPr/>
        </p:nvSpPr>
        <p:spPr>
          <a:xfrm>
            <a:off x="2256730" y="4704170"/>
            <a:ext cx="241918" cy="56239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8163A2D-CD81-CF4C-837E-7222B88C08E8}"/>
              </a:ext>
            </a:extLst>
          </p:cNvPr>
          <p:cNvCxnSpPr>
            <a:cxnSpLocks/>
          </p:cNvCxnSpPr>
          <p:nvPr/>
        </p:nvCxnSpPr>
        <p:spPr>
          <a:xfrm flipV="1">
            <a:off x="2498648" y="4327151"/>
            <a:ext cx="3113587" cy="65821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A19AE0-50EE-7D4D-A8C4-89AF446ACD61}"/>
              </a:ext>
            </a:extLst>
          </p:cNvPr>
          <p:cNvSpPr txBox="1"/>
          <p:nvPr/>
        </p:nvSpPr>
        <p:spPr>
          <a:xfrm>
            <a:off x="5606719" y="4063902"/>
            <a:ext cx="4389263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테이블 내의 데이터에서 해당 데이터에 맞는 태그들을 검색하고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데이터 저장 리스트 변수에 추가하도록 합니다</a:t>
            </a:r>
            <a:r>
              <a:rPr lang="en-US" altLang="ko-Kore-KR" sz="1100" dirty="0"/>
              <a:t>.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BF88905-46C3-184B-9F80-8371021A89CF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5239003" y="5581000"/>
            <a:ext cx="611539" cy="42928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오른쪽 중괄호[R] 29">
            <a:extLst>
              <a:ext uri="{FF2B5EF4-FFF2-40B4-BE49-F238E27FC236}">
                <a16:creationId xmlns:a16="http://schemas.microsoft.com/office/drawing/2014/main" id="{9FFB162E-4736-EF48-930E-956AC2CE0452}"/>
              </a:ext>
            </a:extLst>
          </p:cNvPr>
          <p:cNvSpPr/>
          <p:nvPr/>
        </p:nvSpPr>
        <p:spPr>
          <a:xfrm>
            <a:off x="4997085" y="5399378"/>
            <a:ext cx="241918" cy="123016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B9BECF-0957-AD4F-B10D-70EFE2812A39}"/>
              </a:ext>
            </a:extLst>
          </p:cNvPr>
          <p:cNvSpPr txBox="1"/>
          <p:nvPr/>
        </p:nvSpPr>
        <p:spPr>
          <a:xfrm>
            <a:off x="5850542" y="5196279"/>
            <a:ext cx="545547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이후 데이터들을 </a:t>
            </a:r>
            <a:r>
              <a:rPr lang="en-US" altLang="ko-KR" sz="1100" dirty="0"/>
              <a:t>DB</a:t>
            </a:r>
            <a:r>
              <a:rPr lang="ko-KR" altLang="en-US" sz="1100" dirty="0"/>
              <a:t>에 삽입하도록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데이터 저장 리스트에 날짜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탄생석이름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탄생석뜻</a:t>
            </a:r>
            <a:r>
              <a:rPr lang="ko-KR" altLang="en-US" sz="1100" dirty="0"/>
              <a:t> 순서대로 저장하였기에</a:t>
            </a:r>
            <a:endParaRPr lang="en-US" altLang="ko-KR" sz="1100" dirty="0"/>
          </a:p>
          <a:p>
            <a:pPr algn="ctr"/>
            <a:r>
              <a:rPr lang="en-US" altLang="ko-KR" sz="1100" dirty="0"/>
              <a:t>while</a:t>
            </a:r>
            <a:r>
              <a:rPr lang="ko-KR" altLang="en-US" sz="1100" dirty="0"/>
              <a:t>문을 통해 전체적으로 데이터를 삽입하게 하였습니다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</a:t>
            </a:r>
            <a:r>
              <a:rPr lang="ko-KR" altLang="en-US" sz="1100" dirty="0" err="1"/>
              <a:t>커밋명령으로</a:t>
            </a:r>
            <a:r>
              <a:rPr lang="ko-KR" altLang="en-US" sz="1100" dirty="0"/>
              <a:t> </a:t>
            </a:r>
            <a:r>
              <a:rPr lang="en-US" altLang="ko-KR" sz="1100" dirty="0"/>
              <a:t>DB</a:t>
            </a:r>
            <a:r>
              <a:rPr lang="ko-KR" altLang="en-US" sz="1100" dirty="0"/>
              <a:t>에 삽입한 데이터들을 저장하도록 하였습니다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044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2FD52A8-47E4-E549-835E-0670B93A5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8" y="1236734"/>
            <a:ext cx="6603663" cy="551785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i="1" dirty="0">
                <a:solidFill>
                  <a:srgbClr val="FF7876"/>
                </a:solidFill>
              </a:rPr>
              <a:t>임의의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EF74B-1692-BA45-8956-883EEBFB3876}"/>
              </a:ext>
            </a:extLst>
          </p:cNvPr>
          <p:cNvSpPr txBox="1"/>
          <p:nvPr/>
        </p:nvSpPr>
        <p:spPr>
          <a:xfrm>
            <a:off x="8145042" y="1452749"/>
            <a:ext cx="3509246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탄생화</a:t>
            </a:r>
            <a:r>
              <a:rPr lang="ko-KR" altLang="en-US" sz="1100" dirty="0"/>
              <a:t> 정보 사이트의 페이지를</a:t>
            </a:r>
            <a:endParaRPr lang="en-US" altLang="ko-KR" sz="1100" dirty="0"/>
          </a:p>
          <a:p>
            <a:pPr algn="ctr"/>
            <a:r>
              <a:rPr lang="en-US" altLang="ko-KR" sz="1100" dirty="0"/>
              <a:t>BS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파싱하도록</a:t>
            </a:r>
            <a:r>
              <a:rPr lang="ko-KR" altLang="en-US" sz="1100" dirty="0"/>
              <a:t> 합니다</a:t>
            </a:r>
            <a:r>
              <a:rPr lang="en-US" altLang="ko-KR" sz="1100" dirty="0"/>
              <a:t>.</a:t>
            </a:r>
          </a:p>
        </p:txBody>
      </p:sp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9C13034B-556F-9F43-A9AE-621EB26E951A}"/>
              </a:ext>
            </a:extLst>
          </p:cNvPr>
          <p:cNvSpPr/>
          <p:nvPr/>
        </p:nvSpPr>
        <p:spPr>
          <a:xfrm>
            <a:off x="6529522" y="1497409"/>
            <a:ext cx="241918" cy="433899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ACCA2EA-C441-254D-8FEC-74A1EE2C7E69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771440" y="1668193"/>
            <a:ext cx="1373602" cy="4616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오른쪽 중괄호[R] 25">
            <a:extLst>
              <a:ext uri="{FF2B5EF4-FFF2-40B4-BE49-F238E27FC236}">
                <a16:creationId xmlns:a16="http://schemas.microsoft.com/office/drawing/2014/main" id="{5468EEAB-6C36-F342-8CD8-FD34DA6AB530}"/>
              </a:ext>
            </a:extLst>
          </p:cNvPr>
          <p:cNvSpPr/>
          <p:nvPr/>
        </p:nvSpPr>
        <p:spPr>
          <a:xfrm>
            <a:off x="4383784" y="2216252"/>
            <a:ext cx="241918" cy="810169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E6B7BCA-9434-9F4D-9405-7966D61A4350}"/>
              </a:ext>
            </a:extLst>
          </p:cNvPr>
          <p:cNvCxnSpPr>
            <a:cxnSpLocks/>
          </p:cNvCxnSpPr>
          <p:nvPr/>
        </p:nvCxnSpPr>
        <p:spPr>
          <a:xfrm flipV="1">
            <a:off x="4504743" y="2621336"/>
            <a:ext cx="2266697" cy="258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6011E1B-B1D4-684B-B831-496B2B1B8492}"/>
              </a:ext>
            </a:extLst>
          </p:cNvPr>
          <p:cNvSpPr txBox="1"/>
          <p:nvPr/>
        </p:nvSpPr>
        <p:spPr>
          <a:xfrm>
            <a:off x="6771439" y="2216252"/>
            <a:ext cx="4216007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탄생화</a:t>
            </a:r>
            <a:r>
              <a:rPr lang="ko-KR" altLang="en-US" sz="1100" dirty="0"/>
              <a:t> 정보는 테이블 형식으로 제공되지 않고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오직 텍스트 형식으로만 제공되기에</a:t>
            </a:r>
            <a:endParaRPr lang="en-US" altLang="ko-KR" sz="1100" dirty="0"/>
          </a:p>
          <a:p>
            <a:pPr algn="ctr"/>
            <a:r>
              <a:rPr lang="ko-KR" altLang="en-US" sz="1100" dirty="0"/>
              <a:t>해당 </a:t>
            </a:r>
            <a:r>
              <a:rPr lang="en-US" altLang="ko-KR" sz="1100" dirty="0"/>
              <a:t>p </a:t>
            </a:r>
            <a:r>
              <a:rPr lang="ko-KR" altLang="en-US" sz="1100" dirty="0"/>
              <a:t>태그를 검색하여 추출하였습니다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</a:t>
            </a:r>
            <a:r>
              <a:rPr lang="ko-KR" altLang="en-US" sz="1100" dirty="0" err="1"/>
              <a:t>탄생화의</a:t>
            </a:r>
            <a:r>
              <a:rPr lang="ko-KR" altLang="en-US" sz="1100" dirty="0"/>
              <a:t> 날짜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의미의 정보를 담을 리스트변수를</a:t>
            </a:r>
            <a:endParaRPr lang="en-US" altLang="ko-KR" sz="1100" dirty="0"/>
          </a:p>
          <a:p>
            <a:pPr algn="ctr"/>
            <a:r>
              <a:rPr lang="ko-KR" altLang="en-US" sz="1100" dirty="0"/>
              <a:t>생성하였습니다</a:t>
            </a:r>
            <a:r>
              <a:rPr lang="en-US" altLang="ko-KR" sz="1100" dirty="0"/>
              <a:t>.</a:t>
            </a:r>
          </a:p>
        </p:txBody>
      </p:sp>
      <p:sp>
        <p:nvSpPr>
          <p:cNvPr id="32" name="오른쪽 중괄호[R] 31">
            <a:extLst>
              <a:ext uri="{FF2B5EF4-FFF2-40B4-BE49-F238E27FC236}">
                <a16:creationId xmlns:a16="http://schemas.microsoft.com/office/drawing/2014/main" id="{283BF37D-A2B9-D149-AADC-00C25967958E}"/>
              </a:ext>
            </a:extLst>
          </p:cNvPr>
          <p:cNvSpPr/>
          <p:nvPr/>
        </p:nvSpPr>
        <p:spPr>
          <a:xfrm>
            <a:off x="3697172" y="3331604"/>
            <a:ext cx="241918" cy="1426513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7CEAF73-525C-594F-9D95-20462D7EBBA9}"/>
              </a:ext>
            </a:extLst>
          </p:cNvPr>
          <p:cNvCxnSpPr>
            <a:cxnSpLocks/>
          </p:cNvCxnSpPr>
          <p:nvPr/>
        </p:nvCxnSpPr>
        <p:spPr>
          <a:xfrm flipV="1">
            <a:off x="3935452" y="4047445"/>
            <a:ext cx="2835987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801CB9B-AF0E-5C43-8E99-54B3319C1056}"/>
              </a:ext>
            </a:extLst>
          </p:cNvPr>
          <p:cNvSpPr txBox="1"/>
          <p:nvPr/>
        </p:nvSpPr>
        <p:spPr>
          <a:xfrm>
            <a:off x="6771439" y="3493364"/>
            <a:ext cx="421600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웹 페이지에서 </a:t>
            </a:r>
            <a:r>
              <a:rPr lang="ko-KR" altLang="en-US" sz="1100" dirty="0" err="1"/>
              <a:t>표현시킨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탄생화</a:t>
            </a:r>
            <a:r>
              <a:rPr lang="ko-KR" altLang="en-US" sz="1100" dirty="0"/>
              <a:t> 정보들을 각 리스트에 저장하기 위해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데이터를 방식에 맞게 추출하였습니다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각 날짜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의미에 대한 데이터들 입니다</a:t>
            </a:r>
            <a:r>
              <a:rPr lang="en-US" altLang="ko-KR" sz="1100" dirty="0"/>
              <a:t>.</a:t>
            </a:r>
          </a:p>
        </p:txBody>
      </p:sp>
      <p:sp>
        <p:nvSpPr>
          <p:cNvPr id="36" name="오른쪽 중괄호[R] 35">
            <a:extLst>
              <a:ext uri="{FF2B5EF4-FFF2-40B4-BE49-F238E27FC236}">
                <a16:creationId xmlns:a16="http://schemas.microsoft.com/office/drawing/2014/main" id="{AAE0CD6B-5B56-E84C-9664-1288E003851F}"/>
              </a:ext>
            </a:extLst>
          </p:cNvPr>
          <p:cNvSpPr/>
          <p:nvPr/>
        </p:nvSpPr>
        <p:spPr>
          <a:xfrm>
            <a:off x="6054054" y="5049545"/>
            <a:ext cx="241918" cy="1426513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1480BA4-369D-5649-A14A-17B6FDD555C8}"/>
              </a:ext>
            </a:extLst>
          </p:cNvPr>
          <p:cNvCxnSpPr>
            <a:cxnSpLocks/>
          </p:cNvCxnSpPr>
          <p:nvPr/>
        </p:nvCxnSpPr>
        <p:spPr>
          <a:xfrm flipV="1">
            <a:off x="6287880" y="5621266"/>
            <a:ext cx="787856" cy="14153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33FB8C7-79A2-7141-AAC2-9FE84993A023}"/>
              </a:ext>
            </a:extLst>
          </p:cNvPr>
          <p:cNvSpPr txBox="1"/>
          <p:nvPr/>
        </p:nvSpPr>
        <p:spPr>
          <a:xfrm>
            <a:off x="7142324" y="5132546"/>
            <a:ext cx="4216007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이제 추출한 데이터들을 </a:t>
            </a:r>
            <a:r>
              <a:rPr lang="en-US" altLang="ko-KR" sz="1100" dirty="0"/>
              <a:t>DB</a:t>
            </a:r>
            <a:r>
              <a:rPr lang="ko-KR" altLang="en-US" sz="1100" dirty="0"/>
              <a:t>에 삽입시키도록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역시 </a:t>
            </a:r>
            <a:r>
              <a:rPr lang="en-US" altLang="ko-KR" sz="1100" dirty="0"/>
              <a:t>while</a:t>
            </a:r>
            <a:r>
              <a:rPr lang="ko-KR" altLang="en-US" sz="1100" dirty="0"/>
              <a:t>문을 통해 각 데이터들이</a:t>
            </a:r>
            <a:endParaRPr lang="en-US" altLang="ko-KR" sz="1100" dirty="0"/>
          </a:p>
          <a:p>
            <a:pPr algn="ctr"/>
            <a:r>
              <a:rPr lang="ko-KR" altLang="en-US" sz="1100" dirty="0"/>
              <a:t>형식에 맞게 잘 들어가도록 지정하였습니다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마지막에 </a:t>
            </a:r>
            <a:r>
              <a:rPr lang="ko-KR" altLang="en-US" sz="1100" dirty="0" err="1"/>
              <a:t>커밋을</a:t>
            </a:r>
            <a:r>
              <a:rPr lang="ko-KR" altLang="en-US" sz="1100" dirty="0"/>
              <a:t> 통해 삽입시킨 데이터들을 </a:t>
            </a:r>
            <a:r>
              <a:rPr lang="ko-KR" altLang="en-US" sz="1100" dirty="0" err="1"/>
              <a:t>저장시키도록하고</a:t>
            </a:r>
            <a:endParaRPr lang="en-US" altLang="ko-KR" sz="1100" dirty="0"/>
          </a:p>
          <a:p>
            <a:pPr algn="ctr"/>
            <a:r>
              <a:rPr lang="en-US" altLang="ko-KR" sz="1100" dirty="0"/>
              <a:t>close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통해 </a:t>
            </a:r>
            <a:r>
              <a:rPr lang="ko-KR" altLang="en-US" sz="1100" dirty="0" err="1"/>
              <a:t>연결종료</a:t>
            </a:r>
            <a:r>
              <a:rPr lang="ko-KR" altLang="en-US" sz="1100" dirty="0"/>
              <a:t> 시켰습니다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5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i="1" dirty="0">
                <a:solidFill>
                  <a:srgbClr val="FF7876"/>
                </a:solidFill>
              </a:rPr>
              <a:t>임의 프로그램 </a:t>
            </a:r>
            <a:r>
              <a:rPr lang="en-US" altLang="ko-Kore-KR" sz="1100" i="1" dirty="0">
                <a:solidFill>
                  <a:srgbClr val="FF7876"/>
                </a:solidFill>
              </a:rPr>
              <a:t>– </a:t>
            </a:r>
            <a:r>
              <a:rPr lang="ko-Kore-KR" altLang="en-US" sz="1100" i="1" dirty="0">
                <a:solidFill>
                  <a:srgbClr val="FF7876"/>
                </a:solidFill>
              </a:rPr>
              <a:t>최종결과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AFEF72-DA94-0C4C-A7C0-3C5BFDFFBAAF}"/>
              </a:ext>
            </a:extLst>
          </p:cNvPr>
          <p:cNvSpPr txBox="1"/>
          <p:nvPr/>
        </p:nvSpPr>
        <p:spPr>
          <a:xfrm>
            <a:off x="3297364" y="5635639"/>
            <a:ext cx="5513379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저장시킨 데이터베이스입니다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en-US" altLang="ko-Kore-KR" sz="1100" dirty="0"/>
              <a:t>DB </a:t>
            </a:r>
            <a:r>
              <a:rPr lang="ko-Kore-KR" altLang="en-US" sz="1100" dirty="0"/>
              <a:t>파일 이름은 </a:t>
            </a:r>
            <a:r>
              <a:rPr lang="en-US" altLang="ko-Kore-KR" sz="1100" dirty="0" err="1"/>
              <a:t>AllOfMyth.db</a:t>
            </a:r>
            <a:r>
              <a:rPr lang="ko-Kore-KR" altLang="en-US" sz="1100" dirty="0"/>
              <a:t>이며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테이블로 탄생화와 탄생석을 저장할 </a:t>
            </a:r>
            <a:r>
              <a:rPr lang="en-US" altLang="ko-Kore-KR" sz="1100" dirty="0"/>
              <a:t>flower</a:t>
            </a:r>
            <a:r>
              <a:rPr lang="ko-Kore-KR" altLang="en-US" sz="1100" dirty="0"/>
              <a:t>테이블과 </a:t>
            </a:r>
            <a:r>
              <a:rPr lang="en-US" altLang="ko-Kore-KR" sz="1100" dirty="0"/>
              <a:t>stone</a:t>
            </a:r>
            <a:r>
              <a:rPr lang="ko-Kore-KR" altLang="en-US" sz="1100" dirty="0"/>
              <a:t>테이블을 두었습니다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테이블 정의로 두 테이블 모두 같은형식으로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날짜</a:t>
            </a:r>
            <a:r>
              <a:rPr lang="en-US" altLang="ko-Kore-KR" sz="1100" dirty="0"/>
              <a:t>, </a:t>
            </a:r>
            <a:r>
              <a:rPr lang="ko-Kore-KR" altLang="en-US" sz="1100" dirty="0"/>
              <a:t>이름</a:t>
            </a:r>
            <a:r>
              <a:rPr lang="en-US" altLang="ko-Kore-KR" sz="1100" dirty="0"/>
              <a:t>, </a:t>
            </a:r>
            <a:r>
              <a:rPr lang="ko-Kore-KR" altLang="en-US" sz="1100" dirty="0"/>
              <a:t>의미를 저장하도록 열을 지정하였습니다</a:t>
            </a:r>
            <a:r>
              <a:rPr lang="en-US" altLang="ko-Kore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ADFC0B-DA8D-2C47-9BD9-D2E5C8115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66" y="1224732"/>
            <a:ext cx="5673695" cy="44787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689791E-8444-5A4B-A07A-97F26103B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695" y="1183445"/>
            <a:ext cx="3997618" cy="38720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F71B7A-C53A-B94C-8627-0E3A3FB98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636" y="1561915"/>
            <a:ext cx="4473492" cy="43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12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열 이름으로 조회 프로그램 작성 </a:t>
            </a:r>
            <a:r>
              <a:rPr lang="en-US" altLang="ko-KR" sz="1100" i="1" dirty="0">
                <a:solidFill>
                  <a:srgbClr val="FF7876"/>
                </a:solidFill>
              </a:rPr>
              <a:t>&amp; </a:t>
            </a:r>
            <a:r>
              <a:rPr lang="ko-KR" altLang="en-US" sz="1100" i="1" dirty="0">
                <a:solidFill>
                  <a:srgbClr val="FF7876"/>
                </a:solidFill>
              </a:rPr>
              <a:t>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0E4A93-0A1A-3342-9461-3FF259D552D3}"/>
              </a:ext>
            </a:extLst>
          </p:cNvPr>
          <p:cNvSpPr txBox="1"/>
          <p:nvPr/>
        </p:nvSpPr>
        <p:spPr>
          <a:xfrm>
            <a:off x="3276405" y="5794957"/>
            <a:ext cx="5649766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먼저 </a:t>
            </a:r>
            <a:r>
              <a:rPr lang="en-US" altLang="ko-KR" sz="1100" dirty="0"/>
              <a:t>DB</a:t>
            </a:r>
            <a:r>
              <a:rPr lang="ko-KR" altLang="en-US" sz="1100" dirty="0"/>
              <a:t>파일을 생성해줍니다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기존 </a:t>
            </a:r>
            <a:r>
              <a:rPr lang="ko-KR" altLang="en-US" sz="1100" dirty="0" err="1"/>
              <a:t>쿼리문으로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작성하는것</a:t>
            </a:r>
            <a:r>
              <a:rPr lang="ko-KR" altLang="en-US" sz="1100" dirty="0"/>
              <a:t> 대신 </a:t>
            </a:r>
            <a:r>
              <a:rPr lang="en-US" altLang="ko-KR" sz="1100" dirty="0" err="1"/>
              <a:t>Sqlite</a:t>
            </a:r>
            <a:r>
              <a:rPr lang="en-US" altLang="ko-KR" sz="1100" dirty="0"/>
              <a:t> Browser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통해</a:t>
            </a:r>
            <a:r>
              <a:rPr lang="en-US" altLang="ko-KR" sz="1100" dirty="0"/>
              <a:t> </a:t>
            </a:r>
            <a:r>
              <a:rPr lang="ko-KR" altLang="en-US" sz="1100" dirty="0"/>
              <a:t>생성해보았습니다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테이블 생성 후 레코드 값 역시 삽입해주었습니다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3DCC5B-8D9F-C846-9A87-97C1AEDD4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83" y="1421755"/>
            <a:ext cx="5284960" cy="40468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4AC9207-D0D7-6B42-B463-3DFAB2898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538" y="1224732"/>
            <a:ext cx="5971267" cy="471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열 이름으로 조회 프로그램 작성 </a:t>
            </a:r>
            <a:r>
              <a:rPr lang="en-US" altLang="ko-KR" sz="1100" i="1" dirty="0">
                <a:solidFill>
                  <a:srgbClr val="FF7876"/>
                </a:solidFill>
              </a:rPr>
              <a:t>&amp; </a:t>
            </a:r>
            <a:r>
              <a:rPr lang="ko-KR" altLang="en-US" sz="1100" i="1" dirty="0">
                <a:solidFill>
                  <a:srgbClr val="FF7876"/>
                </a:solidFill>
              </a:rPr>
              <a:t>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0E4A93-0A1A-3342-9461-3FF259D552D3}"/>
              </a:ext>
            </a:extLst>
          </p:cNvPr>
          <p:cNvSpPr txBox="1"/>
          <p:nvPr/>
        </p:nvSpPr>
        <p:spPr>
          <a:xfrm>
            <a:off x="3276405" y="5794957"/>
            <a:ext cx="5649766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다음 생성된 </a:t>
            </a:r>
            <a:r>
              <a:rPr lang="en-US" altLang="ko-KR" sz="1100" dirty="0"/>
              <a:t>DB</a:t>
            </a:r>
            <a:r>
              <a:rPr lang="ko-KR" altLang="en-US" sz="1100" dirty="0"/>
              <a:t>파일의 확인을 해보았습니다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주피터 폴더 내에 삽입 후 </a:t>
            </a:r>
            <a:r>
              <a:rPr lang="en-US" altLang="ko-KR" sz="1100" dirty="0"/>
              <a:t>DB</a:t>
            </a:r>
            <a:r>
              <a:rPr lang="ko-KR" altLang="en-US" sz="1100" dirty="0"/>
              <a:t>에 삽입한 데이터를 확인하기 위해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모든열에</a:t>
            </a:r>
            <a:r>
              <a:rPr lang="ko-KR" altLang="en-US" sz="1100" dirty="0"/>
              <a:t> 대한 </a:t>
            </a:r>
            <a:r>
              <a:rPr lang="ko-KR" altLang="en-US" sz="1100" dirty="0" err="1"/>
              <a:t>행데이터를</a:t>
            </a:r>
            <a:r>
              <a:rPr lang="ko-KR" altLang="en-US" sz="1100" dirty="0"/>
              <a:t> 출력해보았습니다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삽입한것과</a:t>
            </a:r>
            <a:r>
              <a:rPr lang="ko-KR" altLang="en-US" sz="1100" dirty="0"/>
              <a:t> 같이 정상적으로 </a:t>
            </a:r>
            <a:r>
              <a:rPr lang="ko-KR" altLang="en-US" sz="1100" dirty="0" err="1"/>
              <a:t>출력되는것을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6D7F9E-3F01-5645-98FA-1366392E5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39" y="1416398"/>
            <a:ext cx="4406900" cy="3873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33D403-A5A2-FC4C-8F84-23DC709A2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708" y="1478641"/>
            <a:ext cx="6602458" cy="354521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EB43BDA-E2E9-3B47-88F4-7675E362072B}"/>
              </a:ext>
            </a:extLst>
          </p:cNvPr>
          <p:cNvSpPr txBox="1"/>
          <p:nvPr/>
        </p:nvSpPr>
        <p:spPr>
          <a:xfrm>
            <a:off x="765146" y="4762242"/>
            <a:ext cx="1711017" cy="33574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A26BA5-7F13-8E4F-9B25-51D7DC6BB6A4}"/>
              </a:ext>
            </a:extLst>
          </p:cNvPr>
          <p:cNvSpPr txBox="1"/>
          <p:nvPr/>
        </p:nvSpPr>
        <p:spPr>
          <a:xfrm>
            <a:off x="5869871" y="4662487"/>
            <a:ext cx="5717924" cy="33574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04263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열 이름으로 조회 프로그램 작성 </a:t>
            </a:r>
            <a:r>
              <a:rPr lang="en-US" altLang="ko-KR" sz="1100" i="1" dirty="0">
                <a:solidFill>
                  <a:srgbClr val="FF7876"/>
                </a:solidFill>
              </a:rPr>
              <a:t>&amp; </a:t>
            </a:r>
            <a:r>
              <a:rPr lang="ko-KR" altLang="en-US" sz="1100" i="1" dirty="0">
                <a:solidFill>
                  <a:srgbClr val="FF7876"/>
                </a:solidFill>
              </a:rPr>
              <a:t>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0E4A93-0A1A-3342-9461-3FF259D552D3}"/>
              </a:ext>
            </a:extLst>
          </p:cNvPr>
          <p:cNvSpPr txBox="1"/>
          <p:nvPr/>
        </p:nvSpPr>
        <p:spPr>
          <a:xfrm>
            <a:off x="3276405" y="5794957"/>
            <a:ext cx="5649766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다음 열 이름으로 검색하기 위해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sql</a:t>
            </a:r>
            <a:r>
              <a:rPr lang="ko-KR" altLang="en-US" sz="1100" dirty="0"/>
              <a:t>연결에서 </a:t>
            </a:r>
            <a:r>
              <a:rPr lang="en-US" altLang="ko-KR" sz="1100" dirty="0" err="1"/>
              <a:t>row_factory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</a:t>
            </a:r>
            <a:r>
              <a:rPr lang="en-US" altLang="ko-KR" sz="1100" dirty="0"/>
              <a:t>sqlite3.Row </a:t>
            </a:r>
            <a:r>
              <a:rPr lang="ko-KR" altLang="en-US" sz="1100" dirty="0"/>
              <a:t>클래스로 변경 후</a:t>
            </a:r>
            <a:endParaRPr lang="en-US" altLang="ko-KR" sz="1100" dirty="0"/>
          </a:p>
          <a:p>
            <a:pPr algn="ctr"/>
            <a:r>
              <a:rPr lang="ko-KR" altLang="en-US" sz="1100" dirty="0"/>
              <a:t>테이블 내 모든 데이터를 가져온 후</a:t>
            </a:r>
            <a:r>
              <a:rPr lang="en-US" altLang="ko-KR" sz="1100" dirty="0"/>
              <a:t> </a:t>
            </a:r>
            <a:r>
              <a:rPr lang="ko-KR" altLang="en-US" sz="1100" dirty="0"/>
              <a:t>열 이름으로 </a:t>
            </a:r>
            <a:r>
              <a:rPr lang="en-US" altLang="ko-KR" sz="1100" dirty="0"/>
              <a:t>print </a:t>
            </a:r>
            <a:r>
              <a:rPr lang="ko-KR" altLang="en-US" sz="1100" dirty="0"/>
              <a:t>해 준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row[</a:t>
            </a:r>
            <a:r>
              <a:rPr lang="ko-KR" altLang="en-US" sz="1100" dirty="0" err="1"/>
              <a:t>열이름</a:t>
            </a:r>
            <a:r>
              <a:rPr lang="en-US" altLang="ko-KR" sz="1100" dirty="0"/>
              <a:t>]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열 이름으로 데이터를 가져올 수 </a:t>
            </a:r>
            <a:r>
              <a:rPr lang="ko-KR" altLang="en-US" sz="1100" dirty="0" err="1"/>
              <a:t>있는것을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2418C6-12CB-CB45-ACC3-17D4005EC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358900"/>
            <a:ext cx="81788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2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열 이름으로 조회 프로그램 작성 </a:t>
            </a:r>
            <a:r>
              <a:rPr lang="en-US" altLang="ko-KR" sz="1100" i="1" dirty="0">
                <a:solidFill>
                  <a:srgbClr val="FF7876"/>
                </a:solidFill>
              </a:rPr>
              <a:t>&amp; </a:t>
            </a:r>
            <a:r>
              <a:rPr lang="ko-KR" altLang="en-US" sz="1100" i="1" dirty="0">
                <a:solidFill>
                  <a:srgbClr val="FF7876"/>
                </a:solidFill>
              </a:rPr>
              <a:t>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0E4A93-0A1A-3342-9461-3FF259D552D3}"/>
              </a:ext>
            </a:extLst>
          </p:cNvPr>
          <p:cNvSpPr txBox="1"/>
          <p:nvPr/>
        </p:nvSpPr>
        <p:spPr>
          <a:xfrm>
            <a:off x="3276405" y="5794957"/>
            <a:ext cx="5649766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데이터 출력 형식에 있어서도 기존 </a:t>
            </a:r>
            <a:r>
              <a:rPr lang="en-US" altLang="ko-KR" sz="1100" dirty="0"/>
              <a:t>row</a:t>
            </a:r>
            <a:r>
              <a:rPr lang="ko-KR" altLang="en-US" sz="1100" dirty="0"/>
              <a:t> 그대로 출력을 해보면</a:t>
            </a:r>
            <a:endParaRPr lang="en-US" altLang="ko-KR" sz="1100" dirty="0"/>
          </a:p>
          <a:p>
            <a:pPr algn="ctr"/>
            <a:r>
              <a:rPr lang="en-US" altLang="ko-KR" sz="1100" dirty="0"/>
              <a:t>sqlite3.Row</a:t>
            </a:r>
            <a:r>
              <a:rPr lang="ko-KR" altLang="en-US" sz="1100" dirty="0"/>
              <a:t> 라는 데이터 형식으로 </a:t>
            </a:r>
            <a:r>
              <a:rPr lang="ko-KR" altLang="en-US" sz="1100" dirty="0" err="1"/>
              <a:t>출력되는것을</a:t>
            </a:r>
            <a:r>
              <a:rPr lang="ko-KR" altLang="en-US" sz="1100" dirty="0"/>
              <a:t> 보아</a:t>
            </a:r>
            <a:endParaRPr lang="en-US" altLang="ko-KR" sz="1100" dirty="0"/>
          </a:p>
          <a:p>
            <a:pPr algn="ctr"/>
            <a:r>
              <a:rPr lang="ko-KR" altLang="en-US" sz="1100" dirty="0"/>
              <a:t>특정 데이터 형식으로 저장되어 직접 </a:t>
            </a:r>
            <a:r>
              <a:rPr lang="ko-KR" altLang="en-US" sz="1100" dirty="0" err="1"/>
              <a:t>열에대한</a:t>
            </a:r>
            <a:r>
              <a:rPr lang="ko-KR" altLang="en-US" sz="1100" dirty="0"/>
              <a:t> 호출을 해주어야 출력 </a:t>
            </a:r>
            <a:r>
              <a:rPr lang="ko-KR" altLang="en-US" sz="1100" dirty="0" err="1"/>
              <a:t>가능하다는것을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알 수 있었습니다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B1780D-3798-9046-84AE-E0D211568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596" y="1298379"/>
            <a:ext cx="7104807" cy="44229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3B074B-FE8C-9845-9930-E43303CCE762}"/>
              </a:ext>
            </a:extLst>
          </p:cNvPr>
          <p:cNvSpPr txBox="1"/>
          <p:nvPr/>
        </p:nvSpPr>
        <p:spPr>
          <a:xfrm>
            <a:off x="3451702" y="5385570"/>
            <a:ext cx="3458896" cy="33574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18584-71E4-C24B-ABB2-15BB9459B55E}"/>
              </a:ext>
            </a:extLst>
          </p:cNvPr>
          <p:cNvSpPr txBox="1"/>
          <p:nvPr/>
        </p:nvSpPr>
        <p:spPr>
          <a:xfrm>
            <a:off x="3451702" y="4129955"/>
            <a:ext cx="1484440" cy="33574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28662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i="1" dirty="0">
                <a:solidFill>
                  <a:srgbClr val="FF7876"/>
                </a:solidFill>
              </a:rPr>
              <a:t>기상청 데이터 응용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AFEF72-DA94-0C4C-A7C0-3C5BFDFFBAAF}"/>
              </a:ext>
            </a:extLst>
          </p:cNvPr>
          <p:cNvSpPr txBox="1"/>
          <p:nvPr/>
        </p:nvSpPr>
        <p:spPr>
          <a:xfrm>
            <a:off x="3339308" y="6131735"/>
            <a:ext cx="5513379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먼저 기상청 데이터를 담을 </a:t>
            </a:r>
            <a:r>
              <a:rPr lang="en-US" altLang="ko-Kore-KR" sz="1100" dirty="0" err="1"/>
              <a:t>Weather.db</a:t>
            </a:r>
            <a:r>
              <a:rPr lang="ko-Kore-KR" altLang="en-US" sz="1100" dirty="0"/>
              <a:t>를 생성해 주었습니다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이후 제시한 조건에 맞게 테이블을 구성해주었습니다</a:t>
            </a:r>
            <a:r>
              <a:rPr lang="en-US" altLang="ko-Kore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E4DE86-8F28-394E-8D23-3E64621A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606" y="1068036"/>
            <a:ext cx="6554785" cy="51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3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7349D7-AFFD-4C4C-9668-C27F4D5C8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84" y="1340141"/>
            <a:ext cx="4882223" cy="336467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i="1" dirty="0">
                <a:solidFill>
                  <a:srgbClr val="FF7876"/>
                </a:solidFill>
              </a:rPr>
              <a:t>기상청 데이터 응용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AFEF72-DA94-0C4C-A7C0-3C5BFDFFBAAF}"/>
              </a:ext>
            </a:extLst>
          </p:cNvPr>
          <p:cNvSpPr txBox="1"/>
          <p:nvPr/>
        </p:nvSpPr>
        <p:spPr>
          <a:xfrm>
            <a:off x="5891944" y="1538342"/>
            <a:ext cx="5513379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먼저 기상청 데이터를 크롤링하기 위해</a:t>
            </a:r>
            <a:endParaRPr lang="en-US" altLang="ko-Kore-KR" sz="1100" dirty="0"/>
          </a:p>
          <a:p>
            <a:pPr algn="ctr"/>
            <a:r>
              <a:rPr lang="en-US" altLang="ko-Kore-KR" sz="1100" dirty="0" err="1"/>
              <a:t>urllib</a:t>
            </a:r>
            <a:r>
              <a:rPr lang="ko-Kore-KR" altLang="en-US" sz="1100" dirty="0"/>
              <a:t>와 </a:t>
            </a:r>
            <a:r>
              <a:rPr lang="en-US" altLang="ko-Kore-KR" sz="1100" dirty="0" err="1"/>
              <a:t>BeautifulSoup</a:t>
            </a:r>
            <a:r>
              <a:rPr lang="ko-Kore-KR" altLang="en-US" sz="1100" dirty="0"/>
              <a:t>을 이용하여 기상청 날씨페이지를 로드시켜줍니다</a:t>
            </a:r>
            <a:r>
              <a:rPr lang="en-US" altLang="ko-Kore-KR" sz="1100" dirty="0"/>
              <a:t>.</a:t>
            </a:r>
          </a:p>
        </p:txBody>
      </p:sp>
      <p:sp>
        <p:nvSpPr>
          <p:cNvPr id="27" name="오른쪽 중괄호[R] 26">
            <a:extLst>
              <a:ext uri="{FF2B5EF4-FFF2-40B4-BE49-F238E27FC236}">
                <a16:creationId xmlns:a16="http://schemas.microsoft.com/office/drawing/2014/main" id="{F5BD731C-DBAE-1C4C-AF0E-DA482D7EB967}"/>
              </a:ext>
            </a:extLst>
          </p:cNvPr>
          <p:cNvSpPr/>
          <p:nvPr/>
        </p:nvSpPr>
        <p:spPr>
          <a:xfrm>
            <a:off x="5080648" y="1766648"/>
            <a:ext cx="241918" cy="79043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51F30A7-6D5C-C442-ABE2-6EBD5306FD53}"/>
              </a:ext>
            </a:extLst>
          </p:cNvPr>
          <p:cNvCxnSpPr>
            <a:cxnSpLocks/>
            <a:stCxn id="27" idx="1"/>
          </p:cNvCxnSpPr>
          <p:nvPr/>
        </p:nvCxnSpPr>
        <p:spPr>
          <a:xfrm flipV="1">
            <a:off x="5322566" y="1925904"/>
            <a:ext cx="568436" cy="23596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중괄호[R] 11">
            <a:extLst>
              <a:ext uri="{FF2B5EF4-FFF2-40B4-BE49-F238E27FC236}">
                <a16:creationId xmlns:a16="http://schemas.microsoft.com/office/drawing/2014/main" id="{C8260AE6-3BCB-1149-83BD-797D989CDE23}"/>
              </a:ext>
            </a:extLst>
          </p:cNvPr>
          <p:cNvSpPr/>
          <p:nvPr/>
        </p:nvSpPr>
        <p:spPr>
          <a:xfrm>
            <a:off x="3169579" y="2720160"/>
            <a:ext cx="241918" cy="621851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65B67EF-52A3-A74A-963F-2987B6C6D859}"/>
              </a:ext>
            </a:extLst>
          </p:cNvPr>
          <p:cNvCxnSpPr>
            <a:cxnSpLocks/>
            <a:stCxn id="12" idx="1"/>
          </p:cNvCxnSpPr>
          <p:nvPr/>
        </p:nvCxnSpPr>
        <p:spPr>
          <a:xfrm flipV="1">
            <a:off x="3411497" y="2983591"/>
            <a:ext cx="1977799" cy="4749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D5FBC81-E8C8-F94C-89B9-B508081279EA}"/>
              </a:ext>
            </a:extLst>
          </p:cNvPr>
          <p:cNvSpPr txBox="1"/>
          <p:nvPr/>
        </p:nvSpPr>
        <p:spPr>
          <a:xfrm>
            <a:off x="5443526" y="2768147"/>
            <a:ext cx="3101664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다음 날씨정보를 저장하기 위해 만들어둔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데이터베이스를 연결시켜 줍니다</a:t>
            </a:r>
            <a:r>
              <a:rPr lang="en-US" altLang="ko-Kore-KR" sz="1100" dirty="0"/>
              <a:t>.</a:t>
            </a:r>
          </a:p>
        </p:txBody>
      </p:sp>
      <p:sp>
        <p:nvSpPr>
          <p:cNvPr id="19" name="오른쪽 중괄호[R] 18">
            <a:extLst>
              <a:ext uri="{FF2B5EF4-FFF2-40B4-BE49-F238E27FC236}">
                <a16:creationId xmlns:a16="http://schemas.microsoft.com/office/drawing/2014/main" id="{DB62DFC0-AB2B-B541-B28B-E6C8AFA9A078}"/>
              </a:ext>
            </a:extLst>
          </p:cNvPr>
          <p:cNvSpPr/>
          <p:nvPr/>
        </p:nvSpPr>
        <p:spPr>
          <a:xfrm>
            <a:off x="4459376" y="3520035"/>
            <a:ext cx="241918" cy="939503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9B353C6-5BDA-E047-9A01-AC4DC6173A86}"/>
              </a:ext>
            </a:extLst>
          </p:cNvPr>
          <p:cNvCxnSpPr>
            <a:cxnSpLocks/>
          </p:cNvCxnSpPr>
          <p:nvPr/>
        </p:nvCxnSpPr>
        <p:spPr>
          <a:xfrm flipV="1">
            <a:off x="4701294" y="3989165"/>
            <a:ext cx="825566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8A7EA5-CC45-2942-AF71-2988C291EB82}"/>
              </a:ext>
            </a:extLst>
          </p:cNvPr>
          <p:cNvSpPr txBox="1"/>
          <p:nvPr/>
        </p:nvSpPr>
        <p:spPr>
          <a:xfrm>
            <a:off x="5546969" y="3773721"/>
            <a:ext cx="4882222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다음 </a:t>
            </a:r>
            <a:r>
              <a:rPr lang="en-US" altLang="ko-Kore-KR" sz="1100" dirty="0"/>
              <a:t>DB</a:t>
            </a:r>
            <a:r>
              <a:rPr lang="ko-Kore-KR" altLang="en-US" sz="1100" dirty="0"/>
              <a:t>에 저장할 현재시간정보를</a:t>
            </a:r>
            <a:endParaRPr lang="en-US" altLang="ko-Kore-KR" sz="1100" dirty="0"/>
          </a:p>
          <a:p>
            <a:pPr algn="ctr"/>
            <a:r>
              <a:rPr lang="en-US" altLang="ko-Kore-KR" sz="1100" dirty="0" err="1"/>
              <a:t>Sqlite</a:t>
            </a:r>
            <a:r>
              <a:rPr lang="ko-Kore-KR" altLang="en-US" sz="1100" dirty="0"/>
              <a:t>의 시간정보포맷에 맞게 스플릿후</a:t>
            </a:r>
            <a:r>
              <a:rPr lang="en-US" altLang="ko-Kore-KR" sz="1100" dirty="0"/>
              <a:t> </a:t>
            </a:r>
            <a:r>
              <a:rPr lang="ko-Kore-KR" altLang="en-US" sz="1100" dirty="0"/>
              <a:t>가공하여</a:t>
            </a:r>
            <a:endParaRPr lang="en-US" altLang="ko-Kore-KR" sz="1100" dirty="0"/>
          </a:p>
          <a:p>
            <a:pPr algn="ctr"/>
            <a:r>
              <a:rPr lang="en-US" altLang="ko-Kore-KR" sz="1100" dirty="0" err="1"/>
              <a:t>date_time</a:t>
            </a:r>
            <a:r>
              <a:rPr lang="ko-Kore-KR" altLang="en-US" sz="1100" dirty="0"/>
              <a:t>이라는 현재시간변수를 생성해 줍니다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출력결과로 현재시간이 정상적으로 출력되는것을 볼 수 있습니다</a:t>
            </a:r>
            <a:r>
              <a:rPr lang="en-US" altLang="ko-Kore-KR" sz="1100" dirty="0"/>
              <a:t>.</a:t>
            </a:r>
            <a:r>
              <a:rPr lang="ko-Kore-KR" altLang="en-US" sz="1100" dirty="0"/>
              <a:t> </a:t>
            </a:r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151607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073BCE6-823F-964B-B212-72B51F56A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34" y="1538134"/>
            <a:ext cx="5213713" cy="2789008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i="1" dirty="0">
                <a:solidFill>
                  <a:srgbClr val="FF7876"/>
                </a:solidFill>
              </a:rPr>
              <a:t>기상청 데이터 응용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AFEF72-DA94-0C4C-A7C0-3C5BFDFFBAAF}"/>
              </a:ext>
            </a:extLst>
          </p:cNvPr>
          <p:cNvSpPr txBox="1"/>
          <p:nvPr/>
        </p:nvSpPr>
        <p:spPr>
          <a:xfrm>
            <a:off x="5891944" y="1538342"/>
            <a:ext cx="5513379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로드했던 페이지 내의 날씨정보 테이블을 검색하여</a:t>
            </a:r>
            <a:r>
              <a:rPr lang="en-US" altLang="ko-Kore-KR" sz="1100" dirty="0"/>
              <a:t> table</a:t>
            </a:r>
            <a:r>
              <a:rPr lang="ko-Kore-KR" altLang="en-US" sz="1100" dirty="0"/>
              <a:t>에 저장하고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날씨값들을 저장할 </a:t>
            </a:r>
            <a:r>
              <a:rPr lang="en-US" altLang="ko-Kore-KR" sz="1100" dirty="0"/>
              <a:t>data</a:t>
            </a:r>
            <a:r>
              <a:rPr lang="ko-Kore-KR" altLang="en-US" sz="1100" dirty="0"/>
              <a:t>리스트를 생성합니다</a:t>
            </a:r>
            <a:r>
              <a:rPr lang="en-US" altLang="ko-Kore-KR" sz="1100" dirty="0"/>
              <a:t>.</a:t>
            </a:r>
          </a:p>
        </p:txBody>
      </p:sp>
      <p:sp>
        <p:nvSpPr>
          <p:cNvPr id="27" name="오른쪽 중괄호[R] 26">
            <a:extLst>
              <a:ext uri="{FF2B5EF4-FFF2-40B4-BE49-F238E27FC236}">
                <a16:creationId xmlns:a16="http://schemas.microsoft.com/office/drawing/2014/main" id="{F5BD731C-DBAE-1C4C-AF0E-DA482D7EB967}"/>
              </a:ext>
            </a:extLst>
          </p:cNvPr>
          <p:cNvSpPr/>
          <p:nvPr/>
        </p:nvSpPr>
        <p:spPr>
          <a:xfrm>
            <a:off x="3721655" y="1583554"/>
            <a:ext cx="241918" cy="258864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51F30A7-6D5C-C442-ABE2-6EBD5306FD53}"/>
              </a:ext>
            </a:extLst>
          </p:cNvPr>
          <p:cNvCxnSpPr>
            <a:cxnSpLocks/>
            <a:stCxn id="27" idx="1"/>
            <a:endCxn id="44" idx="1"/>
          </p:cNvCxnSpPr>
          <p:nvPr/>
        </p:nvCxnSpPr>
        <p:spPr>
          <a:xfrm>
            <a:off x="3963573" y="1712986"/>
            <a:ext cx="1928371" cy="4080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D5FBC81-E8C8-F94C-89B9-B508081279EA}"/>
              </a:ext>
            </a:extLst>
          </p:cNvPr>
          <p:cNvSpPr txBox="1"/>
          <p:nvPr/>
        </p:nvSpPr>
        <p:spPr>
          <a:xfrm>
            <a:off x="6018860" y="2429449"/>
            <a:ext cx="4589797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날씨정보 </a:t>
            </a:r>
            <a:r>
              <a:rPr lang="en-US" altLang="ko-Kore-KR" sz="1100" dirty="0"/>
              <a:t>table</a:t>
            </a:r>
            <a:r>
              <a:rPr lang="ko-Kore-KR" altLang="en-US" sz="1100" dirty="0"/>
              <a:t>에서 필요한 날씨데이터값들에 대한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태그에 대해서 검색을 한 이후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도시명</a:t>
            </a:r>
            <a:r>
              <a:rPr lang="en-US" altLang="ko-Kore-KR" sz="1100" dirty="0"/>
              <a:t>, </a:t>
            </a:r>
            <a:r>
              <a:rPr lang="ko-Kore-KR" altLang="en-US" sz="1100" dirty="0"/>
              <a:t>기온</a:t>
            </a:r>
            <a:r>
              <a:rPr lang="en-US" altLang="ko-Kore-KR" sz="1100" dirty="0"/>
              <a:t>, </a:t>
            </a:r>
            <a:r>
              <a:rPr lang="ko-Kore-KR" altLang="en-US" sz="1100" dirty="0"/>
              <a:t>습도에 대한 정보들을 각 변수에 저장한 뒤</a:t>
            </a:r>
            <a:endParaRPr lang="en-US" altLang="ko-Kore-KR" sz="1100" dirty="0"/>
          </a:p>
          <a:p>
            <a:pPr algn="ctr"/>
            <a:r>
              <a:rPr lang="en-US" altLang="ko-Kore-KR" sz="1100" dirty="0" err="1"/>
              <a:t>sql</a:t>
            </a:r>
            <a:r>
              <a:rPr lang="ko-Kore-KR" altLang="en-US" sz="1100" dirty="0"/>
              <a:t>문으로 </a:t>
            </a:r>
            <a:r>
              <a:rPr lang="en-US" altLang="ko-Kore-KR" sz="1100" dirty="0"/>
              <a:t>DB</a:t>
            </a:r>
            <a:r>
              <a:rPr lang="ko-Kore-KR" altLang="en-US" sz="1100" dirty="0"/>
              <a:t>에 저장토록 시킵니다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이후 </a:t>
            </a:r>
            <a:r>
              <a:rPr lang="en-US" altLang="ko-Kore-KR" sz="1100" dirty="0"/>
              <a:t>commit</a:t>
            </a:r>
            <a:r>
              <a:rPr lang="ko-Kore-KR" altLang="en-US" sz="1100" dirty="0"/>
              <a:t>을 통해 해당 </a:t>
            </a:r>
            <a:r>
              <a:rPr lang="en-US" altLang="ko-Kore-KR" sz="1100" dirty="0"/>
              <a:t>DB</a:t>
            </a:r>
            <a:r>
              <a:rPr lang="ko-Kore-KR" altLang="en-US" sz="1100" dirty="0"/>
              <a:t>의 변경사항</a:t>
            </a:r>
            <a:r>
              <a:rPr lang="en-US" altLang="ko-Kore-KR" sz="1100" dirty="0"/>
              <a:t>(</a:t>
            </a:r>
            <a:r>
              <a:rPr lang="ko-Kore-KR" altLang="en-US" sz="1100" dirty="0"/>
              <a:t>추가데이터</a:t>
            </a:r>
            <a:r>
              <a:rPr lang="en-US" altLang="ko-KR" sz="1100" dirty="0"/>
              <a:t>)</a:t>
            </a:r>
            <a:r>
              <a:rPr lang="ko-KR" altLang="en-US" sz="1100" dirty="0"/>
              <a:t>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저장시킵니다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sp>
        <p:nvSpPr>
          <p:cNvPr id="19" name="오른쪽 중괄호[R] 18">
            <a:extLst>
              <a:ext uri="{FF2B5EF4-FFF2-40B4-BE49-F238E27FC236}">
                <a16:creationId xmlns:a16="http://schemas.microsoft.com/office/drawing/2014/main" id="{DB62DFC0-AB2B-B541-B28B-E6C8AFA9A078}"/>
              </a:ext>
            </a:extLst>
          </p:cNvPr>
          <p:cNvSpPr/>
          <p:nvPr/>
        </p:nvSpPr>
        <p:spPr>
          <a:xfrm>
            <a:off x="3723487" y="2020604"/>
            <a:ext cx="241918" cy="124857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9B353C6-5BDA-E047-9A01-AC4DC6173A86}"/>
              </a:ext>
            </a:extLst>
          </p:cNvPr>
          <p:cNvCxnSpPr>
            <a:cxnSpLocks/>
          </p:cNvCxnSpPr>
          <p:nvPr/>
        </p:nvCxnSpPr>
        <p:spPr>
          <a:xfrm>
            <a:off x="4733099" y="3843717"/>
            <a:ext cx="793761" cy="14544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8A7EA5-CC45-2942-AF71-2988C291EB82}"/>
              </a:ext>
            </a:extLst>
          </p:cNvPr>
          <p:cNvSpPr txBox="1"/>
          <p:nvPr/>
        </p:nvSpPr>
        <p:spPr>
          <a:xfrm>
            <a:off x="5546969" y="3773721"/>
            <a:ext cx="4882222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다음 </a:t>
            </a:r>
            <a:r>
              <a:rPr lang="en-US" altLang="ko-Kore-KR" sz="1100" dirty="0" err="1"/>
              <a:t>sql</a:t>
            </a:r>
            <a:r>
              <a:rPr lang="en-US" altLang="ko-Kore-KR" sz="1100" dirty="0"/>
              <a:t> </a:t>
            </a:r>
            <a:r>
              <a:rPr lang="ko-Kore-KR" altLang="en-US" sz="1100" dirty="0"/>
              <a:t>질의를 통해 </a:t>
            </a:r>
            <a:r>
              <a:rPr lang="en-US" altLang="ko-Kore-KR" sz="1100" dirty="0" err="1"/>
              <a:t>CityWeather</a:t>
            </a:r>
            <a:r>
              <a:rPr lang="ko-Kore-KR" altLang="en-US" sz="1100" dirty="0"/>
              <a:t> 테이블에서 </a:t>
            </a:r>
            <a:r>
              <a:rPr lang="en-US" altLang="ko-Kore-KR" sz="1100" dirty="0"/>
              <a:t>temperature(</a:t>
            </a:r>
            <a:r>
              <a:rPr lang="ko-Kore-KR" altLang="en-US" sz="1100" dirty="0"/>
              <a:t>기온</a:t>
            </a:r>
            <a:r>
              <a:rPr lang="en-US" altLang="ko-Kore-KR" sz="1100" dirty="0"/>
              <a:t>)</a:t>
            </a:r>
            <a:r>
              <a:rPr lang="ko-Kore-KR" altLang="en-US" sz="1100" dirty="0"/>
              <a:t>가 </a:t>
            </a:r>
            <a:r>
              <a:rPr lang="en-US" altLang="ko-Kore-KR" sz="1100" dirty="0"/>
              <a:t>2</a:t>
            </a:r>
            <a:r>
              <a:rPr lang="en-US" altLang="ko-KR" sz="1100" dirty="0"/>
              <a:t>0</a:t>
            </a:r>
            <a:r>
              <a:rPr lang="ko-KR" altLang="en-US" sz="1100" dirty="0"/>
              <a:t> 이상인 행들을 선택하도록 하고 </a:t>
            </a:r>
            <a:r>
              <a:rPr lang="en-US" altLang="ko-KR" sz="1100" dirty="0"/>
              <a:t>rows</a:t>
            </a:r>
            <a:r>
              <a:rPr lang="ko-KR" altLang="en-US" sz="1100" dirty="0"/>
              <a:t>에 저장하도록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ore-KR" altLang="en-US" sz="1100" dirty="0"/>
              <a:t>이후 </a:t>
            </a:r>
            <a:r>
              <a:rPr lang="en-US" altLang="ko-Kore-KR" sz="1100" dirty="0"/>
              <a:t>for</a:t>
            </a:r>
            <a:r>
              <a:rPr lang="ko-Kore-KR" altLang="en-US" sz="1100" dirty="0"/>
              <a:t>문을 통해 해당 정보들을 출력하도록 하게 합니다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하단 출력화면에서 온도가 </a:t>
            </a:r>
            <a:r>
              <a:rPr lang="en-US" altLang="ko-Kore-KR" sz="1100" dirty="0"/>
              <a:t>20</a:t>
            </a:r>
            <a:r>
              <a:rPr lang="ko-Kore-KR" altLang="en-US" sz="1100" dirty="0"/>
              <a:t>도 이상인 데이터들이 정상 출력된것을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확인할 수 있습니다</a:t>
            </a:r>
            <a:r>
              <a:rPr lang="en-US" altLang="ko-Kore-KR" sz="11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732661-B2D4-9649-914A-F30CFBDD0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97" y="4386901"/>
            <a:ext cx="2771417" cy="1507977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128FC91-571A-3349-A05F-5866A98040E2}"/>
              </a:ext>
            </a:extLst>
          </p:cNvPr>
          <p:cNvCxnSpPr>
            <a:cxnSpLocks/>
          </p:cNvCxnSpPr>
          <p:nvPr/>
        </p:nvCxnSpPr>
        <p:spPr>
          <a:xfrm flipV="1">
            <a:off x="3963573" y="2644893"/>
            <a:ext cx="2055288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중괄호[R] 22">
            <a:extLst>
              <a:ext uri="{FF2B5EF4-FFF2-40B4-BE49-F238E27FC236}">
                <a16:creationId xmlns:a16="http://schemas.microsoft.com/office/drawing/2014/main" id="{1D26D768-8C75-3348-907F-890B8024DFB6}"/>
              </a:ext>
            </a:extLst>
          </p:cNvPr>
          <p:cNvSpPr/>
          <p:nvPr/>
        </p:nvSpPr>
        <p:spPr>
          <a:xfrm>
            <a:off x="4491181" y="3364876"/>
            <a:ext cx="241918" cy="962262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700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1D11216-F601-334B-A6A3-A5D4CEA5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04" y="1164025"/>
            <a:ext cx="5906189" cy="466224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i="1" dirty="0">
                <a:solidFill>
                  <a:srgbClr val="FF7876"/>
                </a:solidFill>
              </a:rPr>
              <a:t>기상청 데이터 응용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FBC81-E8C8-F94C-89B9-B508081279EA}"/>
              </a:ext>
            </a:extLst>
          </p:cNvPr>
          <p:cNvSpPr txBox="1"/>
          <p:nvPr/>
        </p:nvSpPr>
        <p:spPr>
          <a:xfrm>
            <a:off x="6732573" y="2725704"/>
            <a:ext cx="458979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 err="1"/>
              <a:t>Sqlite</a:t>
            </a:r>
            <a:r>
              <a:rPr lang="en-US" altLang="ko-Kore-KR" sz="1100" dirty="0"/>
              <a:t> Browser</a:t>
            </a:r>
            <a:r>
              <a:rPr lang="ko-Kore-KR" altLang="en-US" sz="1100" dirty="0"/>
              <a:t>를 통해 본 데이터들입니다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이전 코드의 실행결과로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도시와 기온</a:t>
            </a:r>
            <a:r>
              <a:rPr lang="en-US" altLang="ko-Kore-KR" sz="1100" dirty="0"/>
              <a:t>, </a:t>
            </a:r>
            <a:r>
              <a:rPr lang="ko-Kore-KR" altLang="en-US" sz="1100" dirty="0"/>
              <a:t>습도</a:t>
            </a:r>
            <a:r>
              <a:rPr lang="en-US" altLang="ko-Kore-KR" sz="1100" dirty="0"/>
              <a:t>, </a:t>
            </a:r>
            <a:r>
              <a:rPr lang="ko-Kore-KR" altLang="en-US" sz="1100" dirty="0"/>
              <a:t>날짜 모두 정상적으로 삽입되어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저장된것을 확인할 수 있습니다</a:t>
            </a:r>
            <a:r>
              <a:rPr lang="en-US" altLang="ko-Kore-KR" sz="11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8A7EA5-CC45-2942-AF71-2988C291EB82}"/>
              </a:ext>
            </a:extLst>
          </p:cNvPr>
          <p:cNvSpPr txBox="1"/>
          <p:nvPr/>
        </p:nvSpPr>
        <p:spPr>
          <a:xfrm>
            <a:off x="578459" y="2144337"/>
            <a:ext cx="1512012" cy="294554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402E862-7D9C-A44F-80DC-051F812EE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943" y="1164024"/>
            <a:ext cx="5906165" cy="46622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D4F3A1C-3DFD-A54E-A175-62E799FB2B0B}"/>
              </a:ext>
            </a:extLst>
          </p:cNvPr>
          <p:cNvSpPr txBox="1"/>
          <p:nvPr/>
        </p:nvSpPr>
        <p:spPr>
          <a:xfrm>
            <a:off x="6256836" y="2228282"/>
            <a:ext cx="1847928" cy="244891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741679-9E78-4141-8AB5-BEFFBA5C06DA}"/>
              </a:ext>
            </a:extLst>
          </p:cNvPr>
          <p:cNvSpPr txBox="1"/>
          <p:nvPr/>
        </p:nvSpPr>
        <p:spPr>
          <a:xfrm>
            <a:off x="3697172" y="5731749"/>
            <a:ext cx="4589796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DB Browser</a:t>
            </a:r>
            <a:r>
              <a:rPr lang="ko-Kore-KR" altLang="en-US" sz="1100" dirty="0"/>
              <a:t>를 통해 본 데이터들입니다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이전 코드의 실행결과로 저장된 데이터들을 전체적으로 볼 수 있으며</a:t>
            </a:r>
            <a:endParaRPr lang="en-US" altLang="ko-Kore-KR" sz="1100" dirty="0"/>
          </a:p>
          <a:p>
            <a:pPr algn="ctr"/>
            <a:r>
              <a:rPr lang="en-US" altLang="ko-Kore-KR" sz="1100" dirty="0"/>
              <a:t>SQL</a:t>
            </a:r>
            <a:r>
              <a:rPr lang="ko-Kore-KR" altLang="en-US" sz="1100" dirty="0"/>
              <a:t>질의로 온도가 </a:t>
            </a:r>
            <a:r>
              <a:rPr lang="en-US" altLang="ko-Kore-KR" sz="1100" dirty="0"/>
              <a:t>2</a:t>
            </a:r>
            <a:r>
              <a:rPr lang="en-US" altLang="ko-KR" sz="1100" dirty="0"/>
              <a:t>0</a:t>
            </a:r>
            <a:r>
              <a:rPr lang="ko-KR" altLang="en-US" sz="1100" dirty="0"/>
              <a:t>이상인 경우의 데이터의 검색 역시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정상적으로 처리된 것을 볼 수 있습니다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2058088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12473</TotalTime>
  <Words>698</Words>
  <Application>Microsoft Macintosh PowerPoint</Application>
  <PresentationFormat>와이드스크린</PresentationFormat>
  <Paragraphs>114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603</cp:revision>
  <dcterms:created xsi:type="dcterms:W3CDTF">2020-09-01T02:41:10Z</dcterms:created>
  <dcterms:modified xsi:type="dcterms:W3CDTF">2021-10-06T16:55:37Z</dcterms:modified>
</cp:coreProperties>
</file>