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(NumPy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5CEAFF-002E-E346-912F-817463B9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90" y="1260356"/>
            <a:ext cx="3691192" cy="416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D19262-4661-CC4A-9F1B-E854CAE1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4" y="1321187"/>
            <a:ext cx="5746996" cy="244267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9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SIN, TAN </a:t>
            </a:r>
            <a:r>
              <a:rPr lang="ko-KR" altLang="en-US" sz="1100" i="1" dirty="0">
                <a:solidFill>
                  <a:srgbClr val="FF7876"/>
                </a:solidFill>
              </a:rPr>
              <a:t>그리기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배열에 </a:t>
            </a:r>
            <a:r>
              <a:rPr lang="ko-KR" altLang="en-US" sz="1100" dirty="0" err="1"/>
              <a:t>사인값과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탄젠트값을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대입후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값들을 토대로 그래프를 그린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각각 사인그래프와 탄젠트그래프가 표현된 것을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500414" y="2807428"/>
            <a:ext cx="964244" cy="4197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464658" y="3000779"/>
            <a:ext cx="5382478" cy="165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847136" y="2237700"/>
            <a:ext cx="2311377" cy="15261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847136" y="3953423"/>
            <a:ext cx="2232127" cy="15301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500414" y="3344094"/>
            <a:ext cx="964244" cy="4197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464658" y="3553976"/>
            <a:ext cx="5382478" cy="116454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500413" y="2400514"/>
            <a:ext cx="2032394" cy="2900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2532807" y="1673820"/>
            <a:ext cx="4260383" cy="8717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793190" y="1264923"/>
            <a:ext cx="3691192" cy="8177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80455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22E98F7-B9CB-5041-85AD-709E20F0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93" y="1421020"/>
            <a:ext cx="3893594" cy="4039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319BA1-846E-A74A-916C-01CD550B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3" y="1421020"/>
            <a:ext cx="5996830" cy="32530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계단 오르내리기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-1</a:t>
            </a:r>
            <a:r>
              <a:rPr lang="ko-KR" altLang="en-US" sz="1100" dirty="0"/>
              <a:t>과 </a:t>
            </a:r>
            <a:r>
              <a:rPr lang="en-US" altLang="ko-KR" sz="1100" dirty="0"/>
              <a:t>+1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대입하여 계단 오르내리기를 표현한 예제입니다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먼저 </a:t>
            </a:r>
            <a:r>
              <a:rPr lang="en-US" altLang="ko-KR" sz="1100" dirty="0"/>
              <a:t>0~1</a:t>
            </a:r>
            <a:r>
              <a:rPr lang="ko-KR" altLang="en-US" sz="1100" dirty="0"/>
              <a:t>의 값을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배열에 입력한 후</a:t>
            </a:r>
            <a:endParaRPr lang="en-US" altLang="ko-KR" sz="1100" dirty="0"/>
          </a:p>
          <a:p>
            <a:pPr algn="ctr"/>
            <a:r>
              <a:rPr lang="en-US" altLang="ko-KR" sz="1100" dirty="0"/>
              <a:t>0</a:t>
            </a:r>
            <a:r>
              <a:rPr lang="ko-KR" altLang="en-US" sz="1100" dirty="0"/>
              <a:t>의 수로 </a:t>
            </a:r>
            <a:r>
              <a:rPr lang="ko-KR" altLang="en-US" sz="1100" dirty="0" err="1"/>
              <a:t>입력된것을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로 변경한 후 누적 </a:t>
            </a:r>
            <a:r>
              <a:rPr lang="ko-KR" altLang="en-US" sz="1100" dirty="0" err="1"/>
              <a:t>연산한것을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이를 바탕으로 </a:t>
            </a:r>
            <a:r>
              <a:rPr lang="en-US" altLang="ko-KR" sz="1100" dirty="0"/>
              <a:t>matplotlib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그래프로 </a:t>
            </a:r>
            <a:r>
              <a:rPr lang="ko-KR" altLang="en-US" sz="1100" dirty="0" err="1"/>
              <a:t>표현한것을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500412" y="3655460"/>
            <a:ext cx="1700622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01034" y="3329896"/>
            <a:ext cx="4638010" cy="48361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839044" y="2871658"/>
            <a:ext cx="3691192" cy="9164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847136" y="3862062"/>
            <a:ext cx="2410152" cy="16319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500412" y="4102662"/>
            <a:ext cx="2841599" cy="57143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342011" y="4388378"/>
            <a:ext cx="3505125" cy="28965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560496" y="1683974"/>
            <a:ext cx="3265061" cy="13029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825557" y="1409674"/>
            <a:ext cx="3831653" cy="548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A997-81F1-9445-B549-76A7C13F38B3}"/>
              </a:ext>
            </a:extLst>
          </p:cNvPr>
          <p:cNvSpPr txBox="1"/>
          <p:nvPr/>
        </p:nvSpPr>
        <p:spPr>
          <a:xfrm>
            <a:off x="500411" y="3258812"/>
            <a:ext cx="2364169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AA006-562B-BF4D-8A9D-1022FEBBD827}"/>
              </a:ext>
            </a:extLst>
          </p:cNvPr>
          <p:cNvSpPr txBox="1"/>
          <p:nvPr/>
        </p:nvSpPr>
        <p:spPr>
          <a:xfrm>
            <a:off x="525533" y="2828856"/>
            <a:ext cx="3034963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C7FD52-60A7-B646-8C25-84CF367660B0}"/>
              </a:ext>
            </a:extLst>
          </p:cNvPr>
          <p:cNvSpPr txBox="1"/>
          <p:nvPr/>
        </p:nvSpPr>
        <p:spPr>
          <a:xfrm>
            <a:off x="6825557" y="2040938"/>
            <a:ext cx="3704680" cy="7567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0A6F03-1183-3946-A002-332DE8EAE8B4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2864580" y="2419334"/>
            <a:ext cx="3960977" cy="99752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8D22E8-D64B-8842-9133-2B0BE500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68" y="1824198"/>
            <a:ext cx="4622912" cy="20496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D360F3-7C46-1643-BD96-47349D6B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1714944"/>
            <a:ext cx="4864100" cy="1549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계단 오르내리기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7240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계단오르내리기에서 사용한 배열의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최대값과 최소값을 구한 모습과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절대값이 </a:t>
            </a:r>
            <a:r>
              <a:rPr lang="en-US" altLang="ko-KR" sz="1100" dirty="0"/>
              <a:t>5</a:t>
            </a:r>
            <a:r>
              <a:rPr lang="ko-KR" altLang="en-US" sz="1100" dirty="0"/>
              <a:t> 이상 되는 위치를 나타낸 모습을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762797" y="1959097"/>
            <a:ext cx="2468070" cy="532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230867" y="1824198"/>
            <a:ext cx="736375" cy="2697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A997-81F1-9445-B549-76A7C13F38B3}"/>
              </a:ext>
            </a:extLst>
          </p:cNvPr>
          <p:cNvSpPr txBox="1"/>
          <p:nvPr/>
        </p:nvSpPr>
        <p:spPr>
          <a:xfrm>
            <a:off x="651163" y="2631999"/>
            <a:ext cx="4864100" cy="60247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AA006-562B-BF4D-8A9D-1022FEBBD827}"/>
              </a:ext>
            </a:extLst>
          </p:cNvPr>
          <p:cNvSpPr txBox="1"/>
          <p:nvPr/>
        </p:nvSpPr>
        <p:spPr>
          <a:xfrm>
            <a:off x="659276" y="1748111"/>
            <a:ext cx="3103521" cy="43262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C7FD52-60A7-B646-8C25-84CF367660B0}"/>
              </a:ext>
            </a:extLst>
          </p:cNvPr>
          <p:cNvSpPr txBox="1"/>
          <p:nvPr/>
        </p:nvSpPr>
        <p:spPr>
          <a:xfrm>
            <a:off x="6230867" y="2190876"/>
            <a:ext cx="4563907" cy="168296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0A6F03-1183-3946-A002-332DE8EAE8B4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5515263" y="2933237"/>
            <a:ext cx="715604" cy="9912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7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492594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저는 기상청의 날씨정보를 받아와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현재기온과</a:t>
            </a:r>
            <a:r>
              <a:rPr lang="ko-KR" altLang="en-US" sz="1100" dirty="0"/>
              <a:t> 체감온도를 </a:t>
            </a:r>
            <a:r>
              <a:rPr lang="ko-KR" altLang="en-US" sz="1100" dirty="0" err="1"/>
              <a:t>넘파이에</a:t>
            </a:r>
            <a:r>
              <a:rPr lang="ko-KR" altLang="en-US" sz="1100" dirty="0"/>
              <a:t> 저장하고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저장한 배열을 통해 최고</a:t>
            </a:r>
            <a:r>
              <a:rPr lang="en-US" altLang="ko-KR" sz="1100" dirty="0"/>
              <a:t>,</a:t>
            </a:r>
            <a:r>
              <a:rPr lang="ko-KR" altLang="en-US" sz="1100" dirty="0"/>
              <a:t> 최저기온을 출력하도록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7742B-B9D0-F84C-808E-03D0861C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55" y="1557437"/>
            <a:ext cx="5780017" cy="3474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26D84C-FD10-E541-9234-373CC4E96DC3}"/>
              </a:ext>
            </a:extLst>
          </p:cNvPr>
          <p:cNvSpPr txBox="1"/>
          <p:nvPr/>
        </p:nvSpPr>
        <p:spPr>
          <a:xfrm>
            <a:off x="5752087" y="1872750"/>
            <a:ext cx="368189" cy="32090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6AD54-0E70-AE47-A5B3-202DEC4E9661}"/>
              </a:ext>
            </a:extLst>
          </p:cNvPr>
          <p:cNvSpPr txBox="1"/>
          <p:nvPr/>
        </p:nvSpPr>
        <p:spPr>
          <a:xfrm>
            <a:off x="6387580" y="1872750"/>
            <a:ext cx="368189" cy="32090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2678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168E3C7F-2DE0-4D4B-B4AF-0E6A2C32E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4" y="1583554"/>
            <a:ext cx="7055759" cy="41485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6D84C-FD10-E541-9234-373CC4E96DC3}"/>
              </a:ext>
            </a:extLst>
          </p:cNvPr>
          <p:cNvSpPr txBox="1"/>
          <p:nvPr/>
        </p:nvSpPr>
        <p:spPr>
          <a:xfrm>
            <a:off x="474957" y="2152482"/>
            <a:ext cx="6961623" cy="69048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6AD54-0E70-AE47-A5B3-202DEC4E9661}"/>
              </a:ext>
            </a:extLst>
          </p:cNvPr>
          <p:cNvSpPr txBox="1"/>
          <p:nvPr/>
        </p:nvSpPr>
        <p:spPr>
          <a:xfrm>
            <a:off x="474959" y="3381608"/>
            <a:ext cx="6848333" cy="12469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199B-F181-4F4A-B948-52F9122A0C22}"/>
              </a:ext>
            </a:extLst>
          </p:cNvPr>
          <p:cNvSpPr txBox="1"/>
          <p:nvPr/>
        </p:nvSpPr>
        <p:spPr>
          <a:xfrm>
            <a:off x="472849" y="4825582"/>
            <a:ext cx="4163887" cy="90654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F5EA7-54E0-1144-B6BD-A23BDC9D7223}"/>
              </a:ext>
            </a:extLst>
          </p:cNvPr>
          <p:cNvSpPr txBox="1"/>
          <p:nvPr/>
        </p:nvSpPr>
        <p:spPr>
          <a:xfrm>
            <a:off x="472849" y="3034299"/>
            <a:ext cx="1954761" cy="1674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D1EF95-A5C0-0142-BBEA-62DD15A3DC3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436580" y="2168666"/>
            <a:ext cx="407283" cy="32906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F00956-EC4C-9645-8E77-300192EE53F3}"/>
              </a:ext>
            </a:extLst>
          </p:cNvPr>
          <p:cNvSpPr txBox="1"/>
          <p:nvPr/>
        </p:nvSpPr>
        <p:spPr>
          <a:xfrm>
            <a:off x="7843863" y="1783945"/>
            <a:ext cx="387318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날씨데이터를 가져오기 위해 기상청의 날씨정보 페이지의 주소를 </a:t>
            </a:r>
            <a:r>
              <a:rPr lang="ko-KR" altLang="en-US" sz="1100" dirty="0" err="1"/>
              <a:t>파싱합니다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날씨정보가 위치하는 </a:t>
            </a:r>
            <a:r>
              <a:rPr lang="ko-KR" altLang="en-US" sz="1100" dirty="0" err="1"/>
              <a:t>태그정보를</a:t>
            </a:r>
            <a:r>
              <a:rPr lang="ko-KR" altLang="en-US" sz="1100" dirty="0"/>
              <a:t> 검색하여 </a:t>
            </a:r>
            <a:r>
              <a:rPr lang="en-US" altLang="ko-KR" sz="1100" dirty="0"/>
              <a:t>table</a:t>
            </a:r>
            <a:r>
              <a:rPr lang="ko-KR" altLang="en-US" sz="1100" dirty="0"/>
              <a:t>에 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367CFA-074D-624F-B0E4-091C9276DE23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2427610" y="3034299"/>
            <a:ext cx="5138444" cy="8374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2CFC49-2900-9C42-B573-F40BB3B7025D}"/>
              </a:ext>
            </a:extLst>
          </p:cNvPr>
          <p:cNvSpPr txBox="1"/>
          <p:nvPr/>
        </p:nvSpPr>
        <p:spPr>
          <a:xfrm>
            <a:off x="7566054" y="2903494"/>
            <a:ext cx="3873180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날씨정보를 담을 </a:t>
            </a:r>
            <a:r>
              <a:rPr lang="ko-KR" altLang="en-US" sz="1100" dirty="0" err="1"/>
              <a:t>넘파이배열</a:t>
            </a:r>
            <a:r>
              <a:rPr lang="ko-KR" altLang="en-US" sz="1100" dirty="0"/>
              <a:t> </a:t>
            </a:r>
            <a:r>
              <a:rPr lang="en-US" altLang="ko-KR" sz="1100" dirty="0"/>
              <a:t>data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B011E1-C91B-844D-9224-0CC9ECFF3743}"/>
              </a:ext>
            </a:extLst>
          </p:cNvPr>
          <p:cNvSpPr txBox="1"/>
          <p:nvPr/>
        </p:nvSpPr>
        <p:spPr>
          <a:xfrm>
            <a:off x="7566054" y="3547222"/>
            <a:ext cx="387318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기온과 </a:t>
            </a:r>
            <a:r>
              <a:rPr lang="ko-KR" altLang="en-US" sz="1100" dirty="0" err="1"/>
              <a:t>체감기온의</a:t>
            </a:r>
            <a:r>
              <a:rPr lang="ko-KR" altLang="en-US" sz="1100" dirty="0"/>
              <a:t> 정보를 </a:t>
            </a:r>
            <a:r>
              <a:rPr lang="ko-KR" altLang="en-US" sz="1100" dirty="0" err="1"/>
              <a:t>넘파이</a:t>
            </a:r>
            <a:r>
              <a:rPr lang="ko-KR" altLang="en-US" sz="1100" dirty="0"/>
              <a:t> 배열에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append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입력하도록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입력시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차원 배열로 구성하기 위해 </a:t>
            </a:r>
            <a:r>
              <a:rPr lang="ko-KR" altLang="en-US" sz="1100" dirty="0" err="1"/>
              <a:t>넘파이</a:t>
            </a:r>
            <a:r>
              <a:rPr lang="ko-KR" altLang="en-US" sz="1100" dirty="0"/>
              <a:t> 배열로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먼저 날씨정보들을 구성한 후 추가해주도록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900EC2-0CDE-B84F-85CD-8158CB3A8378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7323292" y="3931943"/>
            <a:ext cx="242762" cy="731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7FC8F2-8E6F-F343-BAE6-2D6E82500F4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36736" y="5129319"/>
            <a:ext cx="2929318" cy="1495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59CDBB-3B39-5E4F-AA3D-0918E7934AD1}"/>
              </a:ext>
            </a:extLst>
          </p:cNvPr>
          <p:cNvSpPr txBox="1"/>
          <p:nvPr/>
        </p:nvSpPr>
        <p:spPr>
          <a:xfrm>
            <a:off x="7566054" y="4651440"/>
            <a:ext cx="3873180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첫번째 행엔 </a:t>
            </a:r>
            <a:r>
              <a:rPr lang="ko-KR" altLang="en-US" sz="1100" dirty="0" err="1"/>
              <a:t>쓰레기값이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저장되있으므로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delete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</a:t>
            </a:r>
            <a:r>
              <a:rPr lang="en-US" altLang="ko-KR" sz="1100" dirty="0"/>
              <a:t>0</a:t>
            </a:r>
            <a:r>
              <a:rPr lang="ko-KR" altLang="en-US" sz="1100" dirty="0"/>
              <a:t>번째 열을 삭제하도도록 한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크롤링하여 가져온 데이터를 출력해보고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최고점의 기온과 최저점의 기온을</a:t>
            </a:r>
            <a:endParaRPr lang="en-US" altLang="ko-KR" sz="1100" dirty="0"/>
          </a:p>
          <a:p>
            <a:pPr algn="ctr"/>
            <a:r>
              <a:rPr lang="en-US" altLang="ko-Kore-KR" sz="1100" dirty="0"/>
              <a:t>max</a:t>
            </a:r>
            <a:r>
              <a:rPr lang="ko-KR" altLang="en-US" sz="1100" dirty="0"/>
              <a:t>와 </a:t>
            </a:r>
            <a:r>
              <a:rPr lang="en-US" altLang="ko-KR" sz="1100" dirty="0"/>
              <a:t>min</a:t>
            </a:r>
            <a:r>
              <a:rPr lang="ko-KR" altLang="en-US" sz="1100" dirty="0"/>
              <a:t>을 통해 구해보도록 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7351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임의 프로그램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00956-EC4C-9645-8E77-300192EE53F3}"/>
              </a:ext>
            </a:extLst>
          </p:cNvPr>
          <p:cNvSpPr txBox="1"/>
          <p:nvPr/>
        </p:nvSpPr>
        <p:spPr>
          <a:xfrm>
            <a:off x="3611745" y="5664038"/>
            <a:ext cx="4968509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기상청 홈페이지의 데이터와 가져온 데이터입니다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크롤링</a:t>
            </a:r>
            <a:r>
              <a:rPr lang="ko-KR" altLang="en-US" sz="1100" dirty="0"/>
              <a:t> 하였으며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numpy</a:t>
            </a:r>
            <a:r>
              <a:rPr lang="ko-KR" altLang="en-US" sz="1100" dirty="0"/>
              <a:t>의 </a:t>
            </a:r>
            <a:r>
              <a:rPr lang="en-US" altLang="ko-KR" sz="1100" dirty="0"/>
              <a:t>min, max</a:t>
            </a:r>
            <a:r>
              <a:rPr lang="ko-KR" altLang="en-US" sz="1100" dirty="0"/>
              <a:t>함수를 통해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최고기온과</a:t>
            </a:r>
            <a:r>
              <a:rPr lang="ko-KR" altLang="en-US" sz="1100" dirty="0"/>
              <a:t> 최저기온의 정보 역시 알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E70FE5-9A86-C748-9368-F212D858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4" y="1583554"/>
            <a:ext cx="4811310" cy="37329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F039B7-5C24-734C-8C4A-32E6B8AE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1714500"/>
            <a:ext cx="1435100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3118E7-1BA5-6947-B837-A6725F322ECF}"/>
              </a:ext>
            </a:extLst>
          </p:cNvPr>
          <p:cNvSpPr txBox="1"/>
          <p:nvPr/>
        </p:nvSpPr>
        <p:spPr>
          <a:xfrm>
            <a:off x="2457578" y="1876902"/>
            <a:ext cx="835880" cy="34395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D9138-E6ED-9F44-9DC9-593981AAD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46" y="3088684"/>
            <a:ext cx="3479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생성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NumPy</a:t>
            </a:r>
            <a:r>
              <a:rPr lang="ko-KR" altLang="en-US" sz="1100" dirty="0"/>
              <a:t>로 배열을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순서대로 </a:t>
            </a:r>
            <a:r>
              <a:rPr lang="en-US" altLang="ko-KR" sz="1100" dirty="0"/>
              <a:t>1</a:t>
            </a:r>
            <a:r>
              <a:rPr lang="ko-KR" altLang="en-US" sz="1100" dirty="0"/>
              <a:t>차원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차원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차원 배열을 생성하였으며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배열의 형태</a:t>
            </a:r>
            <a:r>
              <a:rPr lang="en-US" altLang="ko-KR" sz="1100" dirty="0"/>
              <a:t>(shape), </a:t>
            </a:r>
            <a:r>
              <a:rPr lang="ko-KR" altLang="en-US" sz="1100" dirty="0"/>
              <a:t>배열의 </a:t>
            </a:r>
            <a:r>
              <a:rPr lang="ko-KR" altLang="en-US" sz="1100" dirty="0" err="1"/>
              <a:t>데이터타입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),</a:t>
            </a:r>
            <a:r>
              <a:rPr lang="ko-KR" altLang="en-US" sz="1100" dirty="0"/>
              <a:t> 배열의 </a:t>
            </a:r>
            <a:r>
              <a:rPr lang="ko-KR" altLang="en-US" sz="1100" dirty="0" err="1"/>
              <a:t>차원수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ndim</a:t>
            </a:r>
            <a:r>
              <a:rPr lang="en-US" altLang="ko-KR" sz="1100" dirty="0"/>
              <a:t>), </a:t>
            </a:r>
            <a:r>
              <a:rPr lang="ko-KR" altLang="en-US" sz="1100" dirty="0"/>
              <a:t>배열의 크기</a:t>
            </a:r>
            <a:r>
              <a:rPr lang="en-US" altLang="ko-KR" sz="1100" dirty="0"/>
              <a:t>(size),</a:t>
            </a:r>
          </a:p>
          <a:p>
            <a:pPr algn="ctr"/>
            <a:r>
              <a:rPr lang="ko-KR" altLang="en-US" sz="1100" dirty="0"/>
              <a:t>같은 속성값 역시 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8B977D-9D2E-3A4D-983F-2864C8F0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78" y="1698964"/>
            <a:ext cx="3940143" cy="38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81A7B6-F2A7-A94C-9280-1A0616A8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65" y="1629413"/>
            <a:ext cx="1841585" cy="3912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1904986" y="1976926"/>
            <a:ext cx="2472805" cy="7662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77791" y="1926687"/>
            <a:ext cx="3376074" cy="43056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753865" y="1611880"/>
            <a:ext cx="1841585" cy="62961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753865" y="2330018"/>
            <a:ext cx="912705" cy="10989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1913078" y="2854164"/>
            <a:ext cx="2893591" cy="116757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806669" y="2879509"/>
            <a:ext cx="2947196" cy="5584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1913078" y="4132706"/>
            <a:ext cx="3940143" cy="14092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745768" y="3517526"/>
            <a:ext cx="1017906" cy="20419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53221" y="4538486"/>
            <a:ext cx="1892547" cy="2988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39EAE5-C713-EE45-8EE8-2467984E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96" y="1298224"/>
            <a:ext cx="2973218" cy="4363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302922-BC36-6549-93C0-ACF84F33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1" y="2023512"/>
            <a:ext cx="5541596" cy="27479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초기화 생성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배열을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가득차게</a:t>
            </a:r>
            <a:r>
              <a:rPr lang="ko-KR" altLang="en-US" sz="1100" dirty="0"/>
              <a:t> 하여 생성하고</a:t>
            </a:r>
            <a:r>
              <a:rPr lang="en-US" altLang="ko-KR" sz="1100" dirty="0"/>
              <a:t>(zeros),</a:t>
            </a:r>
          </a:p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로 가득하게 하여 생성하고</a:t>
            </a:r>
            <a:r>
              <a:rPr lang="en-US" altLang="ko-KR" sz="1100" dirty="0"/>
              <a:t>(ones),</a:t>
            </a:r>
          </a:p>
          <a:p>
            <a:pPr algn="ctr"/>
            <a:r>
              <a:rPr lang="ko-KR" altLang="en-US" sz="1100" dirty="0"/>
              <a:t>지정 숫자를 </a:t>
            </a:r>
            <a:r>
              <a:rPr lang="ko-KR" altLang="en-US" sz="1100" dirty="0" err="1"/>
              <a:t>가득차게</a:t>
            </a:r>
            <a:r>
              <a:rPr lang="ko-KR" altLang="en-US" sz="1100" dirty="0"/>
              <a:t> 하여 생성하고</a:t>
            </a:r>
            <a:r>
              <a:rPr lang="en-US" altLang="ko-KR" sz="1100" dirty="0"/>
              <a:t>(full),</a:t>
            </a:r>
          </a:p>
          <a:p>
            <a:pPr algn="ctr"/>
            <a:r>
              <a:rPr lang="ko-KR" altLang="en-US" sz="1100" dirty="0"/>
              <a:t>빈 배열을 생성하게 </a:t>
            </a:r>
            <a:r>
              <a:rPr lang="ko-KR" altLang="en-US" sz="1100" dirty="0" err="1"/>
              <a:t>하는등</a:t>
            </a:r>
            <a:r>
              <a:rPr lang="ko-KR" altLang="en-US" sz="1100" dirty="0"/>
              <a:t> 초기화하여 생성하는 예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676676" y="2812605"/>
            <a:ext cx="1297782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974458" y="1651987"/>
            <a:ext cx="5334378" cy="1283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08836" y="1296646"/>
            <a:ext cx="2970086" cy="7106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308836" y="2134820"/>
            <a:ext cx="2908706" cy="120565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672432" y="3207331"/>
            <a:ext cx="2281162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953594" y="2737647"/>
            <a:ext cx="4355242" cy="5927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672430" y="3602057"/>
            <a:ext cx="1358671" cy="2458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11264" y="3467967"/>
            <a:ext cx="2730951" cy="5533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031101" y="3724970"/>
            <a:ext cx="5280163" cy="196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F0833-FF49-4243-A9BE-E98BAE5DAB79}"/>
              </a:ext>
            </a:extLst>
          </p:cNvPr>
          <p:cNvSpPr txBox="1"/>
          <p:nvPr/>
        </p:nvSpPr>
        <p:spPr>
          <a:xfrm>
            <a:off x="672431" y="3988224"/>
            <a:ext cx="1302028" cy="2458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672430" y="4374957"/>
            <a:ext cx="2078861" cy="3709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47DDB-3C16-C443-92C1-9B3A59282FAE}"/>
              </a:ext>
            </a:extLst>
          </p:cNvPr>
          <p:cNvSpPr txBox="1"/>
          <p:nvPr/>
        </p:nvSpPr>
        <p:spPr>
          <a:xfrm>
            <a:off x="7311264" y="4148850"/>
            <a:ext cx="2906278" cy="83181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FC3A43-50D4-D546-B9A7-21353D107BF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1974459" y="4111137"/>
            <a:ext cx="5336805" cy="4536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330814" y="5108161"/>
            <a:ext cx="2711401" cy="55397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2751291" y="4560444"/>
            <a:ext cx="4579523" cy="82470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49372BA-7454-4E41-A89F-721F9A0C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89" y="1774469"/>
            <a:ext cx="2279499" cy="39236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5B2CFB-2EC7-384E-9010-1B089836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4" y="1904198"/>
            <a:ext cx="5522991" cy="30986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산술 </a:t>
            </a:r>
            <a:r>
              <a:rPr lang="en-US" altLang="ko-KR" sz="1100" i="1" dirty="0">
                <a:solidFill>
                  <a:srgbClr val="FF7876"/>
                </a:solidFill>
              </a:rPr>
              <a:t>/</a:t>
            </a:r>
            <a:r>
              <a:rPr lang="ko-KR" altLang="en-US" sz="1100" i="1" dirty="0">
                <a:solidFill>
                  <a:srgbClr val="FF7876"/>
                </a:solidFill>
              </a:rPr>
              <a:t> 비교 연산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생성하고 각각</a:t>
            </a:r>
            <a:endParaRPr lang="en-US" altLang="ko-KR" sz="1100" dirty="0"/>
          </a:p>
          <a:p>
            <a:pPr algn="ctr"/>
            <a:r>
              <a:rPr lang="ko-KR" altLang="en-US" sz="1100" dirty="0"/>
              <a:t>덧셈</a:t>
            </a:r>
            <a:r>
              <a:rPr lang="en-US" altLang="ko-KR" sz="1100" dirty="0"/>
              <a:t>,</a:t>
            </a:r>
            <a:r>
              <a:rPr lang="ko-KR" altLang="en-US" sz="1100" dirty="0"/>
              <a:t> 곱셈</a:t>
            </a:r>
            <a:r>
              <a:rPr lang="en-US" altLang="ko-KR" sz="1100" dirty="0"/>
              <a:t>,</a:t>
            </a:r>
            <a:r>
              <a:rPr lang="ko-KR" altLang="en-US" sz="1100" dirty="0"/>
              <a:t> 참과 거짓 판별 </a:t>
            </a:r>
            <a:r>
              <a:rPr lang="ko-KR" altLang="en-US" sz="1100" dirty="0" err="1"/>
              <a:t>비교연산을</a:t>
            </a:r>
            <a:r>
              <a:rPr lang="ko-KR" altLang="en-US" sz="1100" dirty="0"/>
              <a:t>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676676" y="2812605"/>
            <a:ext cx="3015536" cy="2752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692212" y="2039295"/>
            <a:ext cx="3707184" cy="91095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99396" y="1736240"/>
            <a:ext cx="2279499" cy="6061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399397" y="2442674"/>
            <a:ext cx="2279499" cy="5533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672432" y="3207331"/>
            <a:ext cx="3024740" cy="2388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697172" y="2719369"/>
            <a:ext cx="3702225" cy="60740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672430" y="3602057"/>
            <a:ext cx="1617615" cy="25168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07490" y="3095765"/>
            <a:ext cx="2271406" cy="5685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290045" y="3380017"/>
            <a:ext cx="5117445" cy="3478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F0833-FF49-4243-A9BE-E98BAE5DAB79}"/>
              </a:ext>
            </a:extLst>
          </p:cNvPr>
          <p:cNvSpPr txBox="1"/>
          <p:nvPr/>
        </p:nvSpPr>
        <p:spPr>
          <a:xfrm>
            <a:off x="672430" y="3980132"/>
            <a:ext cx="1617615" cy="25224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672431" y="4358773"/>
            <a:ext cx="1682352" cy="2747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47DDB-3C16-C443-92C1-9B3A59282FAE}"/>
              </a:ext>
            </a:extLst>
          </p:cNvPr>
          <p:cNvSpPr txBox="1"/>
          <p:nvPr/>
        </p:nvSpPr>
        <p:spPr>
          <a:xfrm>
            <a:off x="7407489" y="3779930"/>
            <a:ext cx="2279499" cy="5685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FC3A43-50D4-D546-B9A7-21353D107BF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2290045" y="4064182"/>
            <a:ext cx="5117444" cy="4207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407489" y="4441906"/>
            <a:ext cx="2197757" cy="5596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2354783" y="4496165"/>
            <a:ext cx="5052706" cy="22555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3AD44F-710A-BC45-B77D-09D655120D29}"/>
              </a:ext>
            </a:extLst>
          </p:cNvPr>
          <p:cNvSpPr txBox="1"/>
          <p:nvPr/>
        </p:nvSpPr>
        <p:spPr>
          <a:xfrm>
            <a:off x="678043" y="4730078"/>
            <a:ext cx="1682352" cy="2747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FF7692-4AE9-6843-A034-6296C0258CB1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>
            <a:off x="2360395" y="4867470"/>
            <a:ext cx="5059125" cy="50540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0F937D-52B4-4849-8CD9-03A566A93ECC}"/>
              </a:ext>
            </a:extLst>
          </p:cNvPr>
          <p:cNvSpPr txBox="1"/>
          <p:nvPr/>
        </p:nvSpPr>
        <p:spPr>
          <a:xfrm>
            <a:off x="7419520" y="5093069"/>
            <a:ext cx="2197757" cy="5596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91032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8B79B6-8D02-EA44-B95C-D44E6647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75" y="1740308"/>
            <a:ext cx="4584700" cy="37338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38069D-C47C-724B-B075-8221DFA0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5" y="2428978"/>
            <a:ext cx="4305300" cy="1803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수학 함수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넘파이의</a:t>
            </a:r>
            <a:r>
              <a:rPr lang="ko-KR" altLang="en-US" sz="1100" dirty="0"/>
              <a:t> 제곱근 함수와 </a:t>
            </a:r>
            <a:r>
              <a:rPr lang="ko-KR" altLang="en-US" sz="1100" dirty="0" err="1"/>
              <a:t>코사인함수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행렬곱연산</a:t>
            </a:r>
            <a:r>
              <a:rPr lang="ko-KR" altLang="en-US" sz="1100" dirty="0"/>
              <a:t> 함수를 실행한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30754" y="2485204"/>
            <a:ext cx="3242436" cy="44044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973190" y="2299068"/>
            <a:ext cx="2158248" cy="4063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31438" y="1736240"/>
            <a:ext cx="4563757" cy="11256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155590" y="3040995"/>
            <a:ext cx="4563757" cy="112343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740869" y="3142490"/>
            <a:ext cx="3122372" cy="44044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863241" y="3362711"/>
            <a:ext cx="2292349" cy="24000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30754" y="3781814"/>
            <a:ext cx="3469012" cy="440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6155590" y="4351462"/>
            <a:ext cx="4331687" cy="112343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99766" y="4002035"/>
            <a:ext cx="1955824" cy="91114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E1E30E-2E90-D14D-BDF0-452B82A7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268" y="1430159"/>
            <a:ext cx="2435472" cy="4244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5DEB60-7E56-1544-AFCD-D0683138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72" y="1584985"/>
            <a:ext cx="3250406" cy="393748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집계 함수</a:t>
            </a:r>
            <a:r>
              <a:rPr lang="en-US" altLang="ko-KR" sz="1100" i="1" dirty="0">
                <a:solidFill>
                  <a:srgbClr val="FF7876"/>
                </a:solidFill>
              </a:rPr>
              <a:t>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집계 함수 </a:t>
            </a:r>
            <a:r>
              <a:rPr lang="en-US" altLang="ko-KR" sz="1100" dirty="0"/>
              <a:t>sum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전체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가로열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세로열</a:t>
            </a:r>
            <a:r>
              <a:rPr lang="ko-KR" altLang="en-US" sz="1100" dirty="0"/>
              <a:t> 합산 모습과</a:t>
            </a:r>
            <a:endParaRPr lang="en-US" altLang="ko-KR" sz="1100" dirty="0"/>
          </a:p>
          <a:p>
            <a:pPr algn="ctr"/>
            <a:r>
              <a:rPr lang="en-US" altLang="ko-KR" sz="1100" dirty="0"/>
              <a:t>max</a:t>
            </a:r>
            <a:r>
              <a:rPr lang="ko-KR" altLang="en-US" sz="1100" dirty="0"/>
              <a:t>로 최대값을 구한 연산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mean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평균을 구한 연산입니다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</a:t>
            </a:r>
            <a:r>
              <a:rPr lang="ko-KR" altLang="en-US" sz="1100" dirty="0" err="1"/>
              <a:t>행열값에</a:t>
            </a:r>
            <a:r>
              <a:rPr lang="ko-KR" altLang="en-US" sz="1100" dirty="0"/>
              <a:t> 맞게 정상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2050064" y="1607869"/>
            <a:ext cx="2756605" cy="3285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806669" y="1626726"/>
            <a:ext cx="2404599" cy="14540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211268" y="1413975"/>
            <a:ext cx="2232137" cy="4255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211269" y="1894327"/>
            <a:ext cx="2313058" cy="4255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2055306" y="2062831"/>
            <a:ext cx="2751363" cy="27555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806669" y="2107078"/>
            <a:ext cx="2404600" cy="935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2055306" y="2516121"/>
            <a:ext cx="2751363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211269" y="2393339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4806669" y="2588668"/>
            <a:ext cx="2404600" cy="65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2055306" y="2969412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211269" y="2846630"/>
            <a:ext cx="2232136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4944234" y="3041959"/>
            <a:ext cx="2267035" cy="65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2055306" y="3414515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211269" y="3361222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944234" y="3552295"/>
            <a:ext cx="2267035" cy="42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2055306" y="3867302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7211269" y="3839327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944234" y="4005082"/>
            <a:ext cx="2267035" cy="295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78C710-9B32-D144-B17B-2FDFCB9C5887}"/>
              </a:ext>
            </a:extLst>
          </p:cNvPr>
          <p:cNvSpPr txBox="1"/>
          <p:nvPr/>
        </p:nvSpPr>
        <p:spPr>
          <a:xfrm>
            <a:off x="2055306" y="4312271"/>
            <a:ext cx="296984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568A64-FEA8-644D-8DAC-6E003854925B}"/>
              </a:ext>
            </a:extLst>
          </p:cNvPr>
          <p:cNvSpPr txBox="1"/>
          <p:nvPr/>
        </p:nvSpPr>
        <p:spPr>
          <a:xfrm>
            <a:off x="7211269" y="4314567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810DB1C-69AB-0344-9E5A-0EF957524F6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5025154" y="4450051"/>
            <a:ext cx="2186115" cy="5984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BF34FB-C9DB-504F-A001-CE463B4E118E}"/>
              </a:ext>
            </a:extLst>
          </p:cNvPr>
          <p:cNvSpPr txBox="1"/>
          <p:nvPr/>
        </p:nvSpPr>
        <p:spPr>
          <a:xfrm>
            <a:off x="2055306" y="4724871"/>
            <a:ext cx="3237072" cy="3285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9AE3ED-8789-DA41-94B5-80803D0626EE}"/>
              </a:ext>
            </a:extLst>
          </p:cNvPr>
          <p:cNvSpPr txBox="1"/>
          <p:nvPr/>
        </p:nvSpPr>
        <p:spPr>
          <a:xfrm>
            <a:off x="7211268" y="4799170"/>
            <a:ext cx="2435471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0935B8-76E9-CE45-9390-4151DCB47F1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292378" y="4889135"/>
            <a:ext cx="1918890" cy="1053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307578-E91A-F94B-BA02-4C83A24EBC46}"/>
              </a:ext>
            </a:extLst>
          </p:cNvPr>
          <p:cNvSpPr txBox="1"/>
          <p:nvPr/>
        </p:nvSpPr>
        <p:spPr>
          <a:xfrm>
            <a:off x="2055306" y="5205348"/>
            <a:ext cx="3180241" cy="3171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377AF3-0879-384A-AC1F-3A6E084D8EE6}"/>
              </a:ext>
            </a:extLst>
          </p:cNvPr>
          <p:cNvSpPr txBox="1"/>
          <p:nvPr/>
        </p:nvSpPr>
        <p:spPr>
          <a:xfrm>
            <a:off x="7211268" y="5298182"/>
            <a:ext cx="2435471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0D0E7F-6AC0-FE43-89D1-02A03F9D9586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235547" y="5363909"/>
            <a:ext cx="1975721" cy="1296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B81598D-8776-0147-A593-9A148DF2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04" y="1370055"/>
            <a:ext cx="3099080" cy="38266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964851-ED19-7B44-9A74-0C1C9084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1" y="1418322"/>
            <a:ext cx="4546600" cy="3670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집계 함수</a:t>
            </a:r>
            <a:r>
              <a:rPr lang="en-US" altLang="ko-KR" sz="1100" i="1" dirty="0">
                <a:solidFill>
                  <a:srgbClr val="FF7876"/>
                </a:solidFill>
              </a:rPr>
              <a:t>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성분의 최소값과 최대값의 인덱스를 반환하는 </a:t>
            </a:r>
            <a:r>
              <a:rPr lang="en-US" altLang="ko-KR" sz="1100" dirty="0" err="1"/>
              <a:t>argmin</a:t>
            </a:r>
            <a:r>
              <a:rPr lang="en-US" altLang="ko-KR" sz="1100" dirty="0"/>
              <a:t>, argmax</a:t>
            </a:r>
            <a:r>
              <a:rPr lang="ko-KR" altLang="en-US" sz="1100" dirty="0"/>
              <a:t>함수와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누적합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누적곱을</a:t>
            </a:r>
            <a:r>
              <a:rPr lang="ko-KR" altLang="en-US" sz="1100" dirty="0"/>
              <a:t> 반환하는 </a:t>
            </a:r>
            <a:r>
              <a:rPr lang="en-US" altLang="ko-KR" sz="1100" dirty="0" err="1"/>
              <a:t>cumsum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cumprod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행열에</a:t>
            </a:r>
            <a:r>
              <a:rPr lang="ko-KR" altLang="en-US" sz="1100" dirty="0"/>
              <a:t> 맞게 정상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954390" y="1419290"/>
            <a:ext cx="3649978" cy="43637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604368" y="1594340"/>
            <a:ext cx="2463436" cy="43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067804" y="1381589"/>
            <a:ext cx="2747835" cy="4255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067803" y="1991100"/>
            <a:ext cx="2747835" cy="45224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954390" y="2082806"/>
            <a:ext cx="3649978" cy="41808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604368" y="2217222"/>
            <a:ext cx="2463435" cy="746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954390" y="2719072"/>
            <a:ext cx="4546600" cy="4107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067804" y="2588668"/>
            <a:ext cx="2901580" cy="4705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500990" y="2823926"/>
            <a:ext cx="1566814" cy="1005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962410" y="3338901"/>
            <a:ext cx="4538579" cy="44943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067801" y="3204508"/>
            <a:ext cx="2901583" cy="4546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5500989" y="3431832"/>
            <a:ext cx="1566812" cy="13178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975848" y="3993723"/>
            <a:ext cx="3515231" cy="4425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067804" y="3804479"/>
            <a:ext cx="2901584" cy="4601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4491079" y="4034553"/>
            <a:ext cx="2576725" cy="1804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975849" y="4646096"/>
            <a:ext cx="4283974" cy="44252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7067804" y="4409349"/>
            <a:ext cx="3099080" cy="79892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259823" y="4808814"/>
            <a:ext cx="1807981" cy="5854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0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654DCCD-E3C9-D548-8E96-941C057E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62" y="1044698"/>
            <a:ext cx="2075802" cy="45679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4A7ACA-9FC3-FB4C-B575-95072BDC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47" y="1966864"/>
            <a:ext cx="5154287" cy="32505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7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 err="1">
                <a:solidFill>
                  <a:srgbClr val="FF7876"/>
                </a:solidFill>
              </a:rPr>
              <a:t>브로드캐스팅</a:t>
            </a:r>
            <a:r>
              <a:rPr lang="ko-KR" altLang="en-US" sz="1100" i="1" dirty="0">
                <a:solidFill>
                  <a:srgbClr val="FF7876"/>
                </a:solidFill>
              </a:rPr>
              <a:t>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브로드캐스팅의</a:t>
            </a:r>
            <a:r>
              <a:rPr lang="ko-KR" altLang="en-US" sz="1100" dirty="0"/>
              <a:t> 예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행렬의 크기를 자동으로 조절해줘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연산이 원활히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1396594" y="3160399"/>
            <a:ext cx="3462134" cy="2570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858728" y="2057163"/>
            <a:ext cx="3576734" cy="12317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8435462" y="1738544"/>
            <a:ext cx="2068997" cy="63723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8435463" y="2462029"/>
            <a:ext cx="2075802" cy="62480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1383644" y="3532252"/>
            <a:ext cx="1023197" cy="2499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406841" y="2774433"/>
            <a:ext cx="6028622" cy="8827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1383644" y="3893213"/>
            <a:ext cx="1573455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8435462" y="3163449"/>
            <a:ext cx="2068997" cy="3262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957099" y="3326571"/>
            <a:ext cx="5478363" cy="69744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1383647" y="4246778"/>
            <a:ext cx="1168850" cy="2391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8435462" y="3575210"/>
            <a:ext cx="2068997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2552497" y="3879663"/>
            <a:ext cx="5882965" cy="4866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1383648" y="4596936"/>
            <a:ext cx="2268340" cy="2547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8428657" y="4291962"/>
            <a:ext cx="2075802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3651988" y="4596415"/>
            <a:ext cx="4776669" cy="1278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1383647" y="4962675"/>
            <a:ext cx="1168850" cy="2547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8435462" y="4986385"/>
            <a:ext cx="2075802" cy="62626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52497" y="5090027"/>
            <a:ext cx="5882965" cy="2094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1396594" y="2810922"/>
            <a:ext cx="3971932" cy="229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5368526" y="1362421"/>
            <a:ext cx="3066935" cy="156345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8435461" y="1044697"/>
            <a:ext cx="2068997" cy="6354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264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8018674-2907-A641-BA5C-BABEB816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88" y="1157790"/>
            <a:ext cx="1991386" cy="43959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5D5ED2F-32A1-9C4E-A12D-5B85F60A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7" y="1463288"/>
            <a:ext cx="5346657" cy="32608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8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 err="1">
                <a:solidFill>
                  <a:srgbClr val="FF7876"/>
                </a:solidFill>
              </a:rPr>
              <a:t>슬라이싱</a:t>
            </a:r>
            <a:r>
              <a:rPr lang="ko-KR" altLang="en-US" sz="1100" i="1" dirty="0">
                <a:solidFill>
                  <a:srgbClr val="FF7876"/>
                </a:solidFill>
              </a:rPr>
              <a:t>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슬라이싱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주어진 배열에서 원하는 만큼 부분적으로 가져오고 수정하는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슬라이싱</a:t>
            </a:r>
            <a:r>
              <a:rPr lang="ko-KR" altLang="en-US" sz="1100" dirty="0"/>
              <a:t> 작업을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65146" y="2721520"/>
            <a:ext cx="1168850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933996" y="2035443"/>
            <a:ext cx="6020590" cy="816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954586" y="1818187"/>
            <a:ext cx="1991387" cy="4345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954587" y="2315484"/>
            <a:ext cx="1991386" cy="4170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765146" y="3094165"/>
            <a:ext cx="1168850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1933996" y="2524021"/>
            <a:ext cx="6020591" cy="70095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65146" y="3474263"/>
            <a:ext cx="1363059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954588" y="2815531"/>
            <a:ext cx="1991386" cy="4021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128205" y="3016586"/>
            <a:ext cx="5826383" cy="5884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765146" y="3848821"/>
            <a:ext cx="1241297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954587" y="3300615"/>
            <a:ext cx="1991387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2006443" y="3605068"/>
            <a:ext cx="5948144" cy="37455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765146" y="4347254"/>
            <a:ext cx="1241297" cy="3688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954588" y="3972307"/>
            <a:ext cx="1991386" cy="16122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006443" y="4531662"/>
            <a:ext cx="5948145" cy="2467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765146" y="2343884"/>
            <a:ext cx="2351194" cy="2391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3116340" y="1456702"/>
            <a:ext cx="4838246" cy="10067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7954586" y="1151009"/>
            <a:ext cx="1991387" cy="6113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3030060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538</Words>
  <Application>Microsoft Macintosh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569</cp:revision>
  <dcterms:created xsi:type="dcterms:W3CDTF">2020-09-01T02:41:10Z</dcterms:created>
  <dcterms:modified xsi:type="dcterms:W3CDTF">2021-11-11T20:20:07Z</dcterms:modified>
</cp:coreProperties>
</file>