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06" r:id="rId3"/>
    <p:sldId id="307" r:id="rId4"/>
    <p:sldId id="308" r:id="rId5"/>
    <p:sldId id="309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25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76"/>
    <a:srgbClr val="24252C"/>
    <a:srgbClr val="13A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26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6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6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83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8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6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9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1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97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19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7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2021. 9. 16.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7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unse.daily.co.kr/?p=zodiac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1148943" y="2335256"/>
            <a:ext cx="6217682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srgbClr val="FF7876"/>
                </a:solidFill>
              </a:rPr>
              <a:t>프로그래밍 기초 </a:t>
            </a:r>
            <a:r>
              <a:rPr lang="en-US" altLang="ko-KR" sz="4800" b="1" i="1" kern="0" dirty="0">
                <a:solidFill>
                  <a:srgbClr val="FF7876"/>
                </a:solidFill>
              </a:rPr>
              <a:t>2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i="1" kern="0" dirty="0">
                <a:solidFill>
                  <a:srgbClr val="FF7876"/>
                </a:solidFill>
              </a:rPr>
              <a:t>Introduction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to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Big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Data Computing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 과제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기상청 웹 </a:t>
            </a:r>
            <a:r>
              <a:rPr lang="ko-KR" altLang="en-US" sz="2000" b="1" i="1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크롤링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ko-KR" sz="20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D7167F-D16F-476D-AC1C-5B30B6667C0C}"/>
              </a:ext>
            </a:extLst>
          </p:cNvPr>
          <p:cNvSpPr/>
          <p:nvPr/>
        </p:nvSpPr>
        <p:spPr>
          <a:xfrm>
            <a:off x="7737278" y="3065276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FF7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600" b="1">
                <a:solidFill>
                  <a:prstClr val="white"/>
                </a:solidFill>
              </a:rPr>
              <a:t>컴퓨터 공학과</a:t>
            </a:r>
            <a:endParaRPr lang="en-US" altLang="ko-KR" sz="1600" b="1">
              <a:solidFill>
                <a:prstClr val="white"/>
              </a:solidFill>
            </a:endParaRPr>
          </a:p>
          <a:p>
            <a:pPr lvl="1" algn="ctr"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20164091 / </a:t>
            </a:r>
            <a:r>
              <a:rPr lang="ko-KR" altLang="en-US" sz="1600" b="1">
                <a:solidFill>
                  <a:prstClr val="white"/>
                </a:solidFill>
              </a:rPr>
              <a:t>송희령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5E69EAC-99DA-41CE-A22E-A1B15545006F}"/>
              </a:ext>
            </a:extLst>
          </p:cNvPr>
          <p:cNvSpPr/>
          <p:nvPr/>
        </p:nvSpPr>
        <p:spPr>
          <a:xfrm>
            <a:off x="7845228" y="3158999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DC122B8-2644-4C3A-8348-761D38B1F7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14" y="3243993"/>
            <a:ext cx="386447" cy="38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03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>
            <a:extLst>
              <a:ext uri="{FF2B5EF4-FFF2-40B4-BE49-F238E27FC236}">
                <a16:creationId xmlns:a16="http://schemas.microsoft.com/office/drawing/2014/main" id="{E46A5793-B225-D743-B2DA-D12BC167D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76" y="1336768"/>
            <a:ext cx="3939952" cy="2708267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임의의 프로그램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46762F-4C74-BE42-84BA-C6938BA61A8F}"/>
              </a:ext>
            </a:extLst>
          </p:cNvPr>
          <p:cNvSpPr txBox="1"/>
          <p:nvPr/>
        </p:nvSpPr>
        <p:spPr>
          <a:xfrm>
            <a:off x="6320314" y="2219615"/>
            <a:ext cx="4619610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만약 상단셀에서 입력값 검증에서 실패시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해당 변수에 </a:t>
            </a:r>
            <a:r>
              <a:rPr lang="en-US" altLang="ko-Kore-KR" sz="1100" dirty="0"/>
              <a:t>False</a:t>
            </a:r>
            <a:r>
              <a:rPr lang="ko-Kore-KR" altLang="en-US" sz="1100" dirty="0"/>
              <a:t>가 입력되있으므로</a:t>
            </a:r>
            <a:endParaRPr lang="en-US" altLang="ko-Kore-KR" sz="1100" dirty="0"/>
          </a:p>
          <a:p>
            <a:pPr algn="ctr"/>
            <a:r>
              <a:rPr lang="en-US" altLang="ko-Kore-KR" sz="1100" dirty="0"/>
              <a:t>continue</a:t>
            </a:r>
            <a:r>
              <a:rPr lang="ko-Kore-KR" altLang="en-US" sz="1100" dirty="0"/>
              <a:t>를 통해 하단의 코드를 무시하고 진행하게 합니다</a:t>
            </a:r>
            <a:r>
              <a:rPr lang="en-US" altLang="ko-Kore-KR" sz="1100" dirty="0"/>
              <a:t>.</a:t>
            </a:r>
          </a:p>
        </p:txBody>
      </p:sp>
      <p:sp>
        <p:nvSpPr>
          <p:cNvPr id="11" name="오른쪽 중괄호[R] 10">
            <a:extLst>
              <a:ext uri="{FF2B5EF4-FFF2-40B4-BE49-F238E27FC236}">
                <a16:creationId xmlns:a16="http://schemas.microsoft.com/office/drawing/2014/main" id="{32AC7406-DA27-404F-A8C9-66E76BC9DCF7}"/>
              </a:ext>
            </a:extLst>
          </p:cNvPr>
          <p:cNvSpPr/>
          <p:nvPr/>
        </p:nvSpPr>
        <p:spPr>
          <a:xfrm>
            <a:off x="3845729" y="1397214"/>
            <a:ext cx="241918" cy="336180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665C652-9669-FC49-B41D-202CC6047C0A}"/>
              </a:ext>
            </a:extLst>
          </p:cNvPr>
          <p:cNvCxnSpPr>
            <a:cxnSpLocks/>
            <a:stCxn id="11" idx="1"/>
            <a:endCxn id="24" idx="1"/>
          </p:cNvCxnSpPr>
          <p:nvPr/>
        </p:nvCxnSpPr>
        <p:spPr>
          <a:xfrm>
            <a:off x="4087647" y="1565304"/>
            <a:ext cx="2232667" cy="954393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오른쪽 중괄호[R] 25">
            <a:extLst>
              <a:ext uri="{FF2B5EF4-FFF2-40B4-BE49-F238E27FC236}">
                <a16:creationId xmlns:a16="http://schemas.microsoft.com/office/drawing/2014/main" id="{642337DC-592A-824E-973A-B679CB880E7B}"/>
              </a:ext>
            </a:extLst>
          </p:cNvPr>
          <p:cNvSpPr/>
          <p:nvPr/>
        </p:nvSpPr>
        <p:spPr>
          <a:xfrm>
            <a:off x="3966688" y="1883435"/>
            <a:ext cx="241918" cy="336180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1BBFF73-3596-DB42-AEFE-614A62494F76}"/>
              </a:ext>
            </a:extLst>
          </p:cNvPr>
          <p:cNvCxnSpPr>
            <a:cxnSpLocks/>
            <a:stCxn id="26" idx="1"/>
            <a:endCxn id="32" idx="1"/>
          </p:cNvCxnSpPr>
          <p:nvPr/>
        </p:nvCxnSpPr>
        <p:spPr>
          <a:xfrm>
            <a:off x="4208606" y="2051525"/>
            <a:ext cx="2111708" cy="1132209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7852295-1B18-A74C-BD81-2311FCB0D784}"/>
              </a:ext>
            </a:extLst>
          </p:cNvPr>
          <p:cNvSpPr txBox="1"/>
          <p:nvPr/>
        </p:nvSpPr>
        <p:spPr>
          <a:xfrm>
            <a:off x="6320314" y="2883652"/>
            <a:ext cx="4619610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이제 운세데이터 부분에대해 추출을 진행합니다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ko-Kore-KR" altLang="en-US" sz="1100" dirty="0"/>
              <a:t>운세 웹페이지에선 띠별 운세를 </a:t>
            </a:r>
            <a:r>
              <a:rPr lang="en-US" altLang="ko-Kore-KR" sz="1100" dirty="0"/>
              <a:t>id</a:t>
            </a:r>
            <a:r>
              <a:rPr lang="ko-Kore-KR" altLang="en-US" sz="1100" dirty="0"/>
              <a:t>로 구분하여 표시하였기에</a:t>
            </a:r>
            <a:endParaRPr lang="en-US" altLang="ko-Kore-KR" sz="1100" dirty="0"/>
          </a:p>
          <a:p>
            <a:pPr algn="ctr"/>
            <a:r>
              <a:rPr lang="en-US" altLang="ko-Kore-KR" sz="1100" dirty="0"/>
              <a:t>ul</a:t>
            </a:r>
            <a:r>
              <a:rPr lang="ko-Kore-KR" altLang="en-US" sz="1100" dirty="0"/>
              <a:t>탭의 </a:t>
            </a:r>
            <a:r>
              <a:rPr lang="en-US" altLang="ko-Kore-KR" sz="1100" dirty="0"/>
              <a:t>id</a:t>
            </a:r>
            <a:r>
              <a:rPr lang="ko-Kore-KR" altLang="en-US" sz="1100" dirty="0"/>
              <a:t>를 검색하여 운세목록을 추출하도록 하였습니다</a:t>
            </a:r>
            <a:r>
              <a:rPr lang="en-US" altLang="ko-Kore-KR" sz="1100" dirty="0"/>
              <a:t>.</a:t>
            </a:r>
          </a:p>
        </p:txBody>
      </p:sp>
      <p:sp>
        <p:nvSpPr>
          <p:cNvPr id="36" name="오른쪽 중괄호[R] 35">
            <a:extLst>
              <a:ext uri="{FF2B5EF4-FFF2-40B4-BE49-F238E27FC236}">
                <a16:creationId xmlns:a16="http://schemas.microsoft.com/office/drawing/2014/main" id="{63FBC828-0A68-8549-8685-4B40E8344C0B}"/>
              </a:ext>
            </a:extLst>
          </p:cNvPr>
          <p:cNvSpPr/>
          <p:nvPr/>
        </p:nvSpPr>
        <p:spPr>
          <a:xfrm>
            <a:off x="4473958" y="2270483"/>
            <a:ext cx="241918" cy="894900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6769222-F00D-574F-B2C6-D15AB42095BF}"/>
              </a:ext>
            </a:extLst>
          </p:cNvPr>
          <p:cNvCxnSpPr>
            <a:cxnSpLocks/>
            <a:stCxn id="36" idx="1"/>
            <a:endCxn id="41" idx="1"/>
          </p:cNvCxnSpPr>
          <p:nvPr/>
        </p:nvCxnSpPr>
        <p:spPr>
          <a:xfrm>
            <a:off x="4715876" y="2717933"/>
            <a:ext cx="1604438" cy="1163646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88F567A-453D-E948-A01F-944F26F4BB8E}"/>
              </a:ext>
            </a:extLst>
          </p:cNvPr>
          <p:cNvSpPr txBox="1"/>
          <p:nvPr/>
        </p:nvSpPr>
        <p:spPr>
          <a:xfrm>
            <a:off x="6320314" y="3581497"/>
            <a:ext cx="4619610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사용자의 입력정보 출력후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해당 입력정보에 맞는 운세데이터를 추출하도록합니다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ko-Kore-KR" altLang="en-US" sz="1100" dirty="0"/>
              <a:t>먼저 출력할 운세는</a:t>
            </a:r>
            <a:r>
              <a:rPr lang="en-US" altLang="ko-Kore-KR" sz="1100" dirty="0"/>
              <a:t> </a:t>
            </a:r>
            <a:r>
              <a:rPr lang="ko-Kore-KR" altLang="en-US" sz="1100" dirty="0"/>
              <a:t>띠별 공통 운세 입니다</a:t>
            </a:r>
            <a:r>
              <a:rPr lang="en-US" altLang="ko-Kore-KR" sz="1100" dirty="0"/>
              <a:t>.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3C8A0A86-D536-8043-9373-7B951D91B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752" y="4137532"/>
            <a:ext cx="3262033" cy="2388274"/>
          </a:xfrm>
          <a:prstGeom prst="rect">
            <a:avLst/>
          </a:prstGeom>
        </p:spPr>
      </p:pic>
      <p:sp>
        <p:nvSpPr>
          <p:cNvPr id="43" name="오른쪽 중괄호[R] 42">
            <a:extLst>
              <a:ext uri="{FF2B5EF4-FFF2-40B4-BE49-F238E27FC236}">
                <a16:creationId xmlns:a16="http://schemas.microsoft.com/office/drawing/2014/main" id="{6A17634A-8A24-E14D-96DC-9F83E552941A}"/>
              </a:ext>
            </a:extLst>
          </p:cNvPr>
          <p:cNvSpPr/>
          <p:nvPr/>
        </p:nvSpPr>
        <p:spPr>
          <a:xfrm>
            <a:off x="4404710" y="3378383"/>
            <a:ext cx="241918" cy="636773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4206DFF-F496-434A-8D89-F8A65178B5E1}"/>
              </a:ext>
            </a:extLst>
          </p:cNvPr>
          <p:cNvCxnSpPr>
            <a:cxnSpLocks/>
            <a:stCxn id="43" idx="1"/>
            <a:endCxn id="50" idx="1"/>
          </p:cNvCxnSpPr>
          <p:nvPr/>
        </p:nvCxnSpPr>
        <p:spPr>
          <a:xfrm>
            <a:off x="4646628" y="3696770"/>
            <a:ext cx="1673686" cy="1281925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177DCE5-7ECC-974C-B649-1795A759E196}"/>
              </a:ext>
            </a:extLst>
          </p:cNvPr>
          <p:cNvSpPr txBox="1"/>
          <p:nvPr/>
        </p:nvSpPr>
        <p:spPr>
          <a:xfrm>
            <a:off x="6320314" y="4593974"/>
            <a:ext cx="4619610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다음 연도값에 맞는 운세를 추출하도록 합니다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ko-Kore-KR" altLang="en-US" sz="1100" dirty="0"/>
              <a:t>운세는 </a:t>
            </a:r>
            <a:r>
              <a:rPr lang="en-US" altLang="ko-Kore-KR" sz="1100" dirty="0"/>
              <a:t>li</a:t>
            </a:r>
            <a:r>
              <a:rPr lang="ko-Kore-KR" altLang="en-US" sz="1100" dirty="0"/>
              <a:t>로 묶여있는 모든 연도별 운세에서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해당 년도의 운세만을 추출하여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출력하도록 구성하였습니다</a:t>
            </a:r>
            <a:r>
              <a:rPr lang="en-US" altLang="ko-Kore-KR" sz="1100" dirty="0"/>
              <a:t>.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F1F13C7-A354-B443-B503-DC3DF9D2335E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2073737" y="3183734"/>
            <a:ext cx="4246577" cy="1026072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D641867A-698F-A344-B50B-03211C1E40D8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1843400" y="3881579"/>
            <a:ext cx="4476914" cy="852808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A82D2D7-7A04-AD4C-AE48-60F43D599018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2613727" y="4978695"/>
            <a:ext cx="3706587" cy="384168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54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임의의 프로그램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64B3BA-B6C4-D848-8969-72AFAECB804B}"/>
              </a:ext>
            </a:extLst>
          </p:cNvPr>
          <p:cNvSpPr txBox="1"/>
          <p:nvPr/>
        </p:nvSpPr>
        <p:spPr>
          <a:xfrm>
            <a:off x="6054054" y="5395148"/>
            <a:ext cx="4619610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추출한 값이 해당 운세 내용과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일치하는것을 볼 수 있습니다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ore-KR" altLang="en-US" sz="1100" dirty="0"/>
              <a:t>연도와 띠 역시 일치하여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정상적으로 하단탭에서 진행되는것 역시 볼 수 있습니다</a:t>
            </a:r>
            <a:r>
              <a:rPr lang="en-US" altLang="ko-Kore-KR" sz="11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64A0847-F7AC-6E44-8B75-BA73AD887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50" y="1248579"/>
            <a:ext cx="4661512" cy="255201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98E2AA9-F528-1046-A9F9-19BE88E96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49" y="3775772"/>
            <a:ext cx="4644265" cy="24705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13CE374-F430-9C4A-942F-DEB7B62B8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314" y="1183445"/>
            <a:ext cx="6967498" cy="400151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104202E-7C0F-E245-86FD-8EEEF219E5D5}"/>
              </a:ext>
            </a:extLst>
          </p:cNvPr>
          <p:cNvSpPr txBox="1"/>
          <p:nvPr/>
        </p:nvSpPr>
        <p:spPr>
          <a:xfrm>
            <a:off x="6206453" y="4269006"/>
            <a:ext cx="1812753" cy="141153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D0C547-4EDF-404C-B7F2-163D77146DDF}"/>
              </a:ext>
            </a:extLst>
          </p:cNvPr>
          <p:cNvSpPr txBox="1"/>
          <p:nvPr/>
        </p:nvSpPr>
        <p:spPr>
          <a:xfrm>
            <a:off x="686336" y="5395148"/>
            <a:ext cx="4409226" cy="851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0A4FCC-0A90-5549-A93E-B2557EC42F4F}"/>
              </a:ext>
            </a:extLst>
          </p:cNvPr>
          <p:cNvSpPr txBox="1"/>
          <p:nvPr/>
        </p:nvSpPr>
        <p:spPr>
          <a:xfrm>
            <a:off x="6222637" y="3063690"/>
            <a:ext cx="2751430" cy="36531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</p:spTree>
    <p:extLst>
      <p:ext uri="{BB962C8B-B14F-4D97-AF65-F5344CB8AC3E}">
        <p14:creationId xmlns:p14="http://schemas.microsoft.com/office/powerpoint/2010/main" val="4222994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603DAEC-CE19-4C44-96BD-7F755A757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482" y="1340141"/>
            <a:ext cx="4824927" cy="3017205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임의의 프로그램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64B3BA-B6C4-D848-8969-72AFAECB804B}"/>
              </a:ext>
            </a:extLst>
          </p:cNvPr>
          <p:cNvSpPr txBox="1"/>
          <p:nvPr/>
        </p:nvSpPr>
        <p:spPr>
          <a:xfrm>
            <a:off x="5787016" y="5106316"/>
            <a:ext cx="4619610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오류로 입력한 경우 역시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예외처리가 작동하여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하단 셀이 작동못하는것을 볼 수 있습니다</a:t>
            </a:r>
            <a:r>
              <a:rPr lang="en-US" altLang="ko-Kore-KR" sz="11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3F311D-51AE-D04E-9CFE-58A839D24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010" y="1340141"/>
            <a:ext cx="4171231" cy="26091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B6EFA1D-D821-3C49-8BC6-0703E5DBF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010" y="4016117"/>
            <a:ext cx="2823046" cy="206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36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3739117" y="3003678"/>
            <a:ext cx="4713765" cy="103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rgbClr val="FF7876"/>
                </a:solidFill>
              </a:rPr>
              <a:t>감사합니다</a:t>
            </a:r>
            <a:r>
              <a:rPr lang="en-US" altLang="ko-KR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20164091 </a:t>
            </a:r>
            <a:r>
              <a:rPr lang="ko-KR" altLang="en-US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송희령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flipV="1">
            <a:off x="859926" y="3518678"/>
            <a:ext cx="3747936" cy="519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flipH="1">
            <a:off x="7584140" y="3519196"/>
            <a:ext cx="3688436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9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4E7B5B0-A65D-5548-838C-B3AB1D2B0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7" y="2014191"/>
            <a:ext cx="11214439" cy="2829617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기상청 웹 </a:t>
            </a:r>
            <a:r>
              <a:rPr lang="ko-KR" altLang="en-US" sz="1100" i="1" dirty="0" err="1">
                <a:solidFill>
                  <a:srgbClr val="FF7876"/>
                </a:solidFill>
              </a:rPr>
              <a:t>크롤링</a:t>
            </a:r>
            <a:r>
              <a:rPr lang="ko-KR" altLang="en-US" sz="1100" i="1" dirty="0">
                <a:solidFill>
                  <a:srgbClr val="FF7876"/>
                </a:solidFill>
              </a:rPr>
              <a:t> 작성 </a:t>
            </a:r>
            <a:r>
              <a:rPr lang="en-US" altLang="ko-KR" sz="1100" i="1" dirty="0">
                <a:solidFill>
                  <a:srgbClr val="FF7876"/>
                </a:solidFill>
              </a:rPr>
              <a:t>&amp;</a:t>
            </a:r>
            <a:r>
              <a:rPr lang="ko-KR" altLang="en-US" sz="1100" i="1" dirty="0">
                <a:solidFill>
                  <a:srgbClr val="FF7876"/>
                </a:solidFill>
              </a:rPr>
              <a:t> 실행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B41862-854D-DB41-863F-500495131DB4}"/>
              </a:ext>
            </a:extLst>
          </p:cNvPr>
          <p:cNvSpPr txBox="1"/>
          <p:nvPr/>
        </p:nvSpPr>
        <p:spPr>
          <a:xfrm>
            <a:off x="4310554" y="1938623"/>
            <a:ext cx="4211258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먼저</a:t>
            </a:r>
            <a:r>
              <a:rPr lang="en-US" altLang="ko-KR" sz="1100" dirty="0"/>
              <a:t> URL</a:t>
            </a:r>
            <a:r>
              <a:rPr lang="ko-KR" altLang="en-US" sz="1100" dirty="0"/>
              <a:t>을 열고 </a:t>
            </a:r>
            <a:r>
              <a:rPr lang="ko-KR" altLang="en-US" sz="1100" dirty="0" err="1"/>
              <a:t>읽기위한</a:t>
            </a:r>
            <a:r>
              <a:rPr lang="ko-KR" altLang="en-US" sz="1100" dirty="0"/>
              <a:t> 작업과</a:t>
            </a:r>
            <a:endParaRPr lang="en-US" altLang="ko-KR" sz="1100" dirty="0"/>
          </a:p>
          <a:p>
            <a:pPr algn="ctr"/>
            <a:r>
              <a:rPr lang="ko-KR" altLang="en-US" sz="1100" dirty="0"/>
              <a:t> </a:t>
            </a:r>
            <a:r>
              <a:rPr lang="en-US" altLang="ko-KR" sz="1100" dirty="0" err="1"/>
              <a:t>BeautifulSoup</a:t>
            </a:r>
            <a:r>
              <a:rPr lang="ko-KR" altLang="en-US" sz="1100" dirty="0"/>
              <a:t>을 이용하여 크롤링하기 위해</a:t>
            </a:r>
            <a:endParaRPr lang="en-US" altLang="ko-KR" sz="1100" dirty="0"/>
          </a:p>
          <a:p>
            <a:pPr algn="ctr"/>
            <a:r>
              <a:rPr lang="ko-KR" altLang="en-US" sz="1100" dirty="0"/>
              <a:t>해당 모듈들을 </a:t>
            </a:r>
            <a:r>
              <a:rPr lang="ko-KR" altLang="en-US" sz="1100" dirty="0" err="1"/>
              <a:t>임포트</a:t>
            </a:r>
            <a:r>
              <a:rPr lang="ko-KR" altLang="en-US" sz="1100" dirty="0"/>
              <a:t> 합니다</a:t>
            </a:r>
            <a:r>
              <a:rPr lang="en-US" altLang="ko-KR" sz="1100" dirty="0"/>
              <a:t>.</a:t>
            </a:r>
          </a:p>
        </p:txBody>
      </p:sp>
      <p:sp>
        <p:nvSpPr>
          <p:cNvPr id="11" name="오른쪽 중괄호[R] 10">
            <a:extLst>
              <a:ext uri="{FF2B5EF4-FFF2-40B4-BE49-F238E27FC236}">
                <a16:creationId xmlns:a16="http://schemas.microsoft.com/office/drawing/2014/main" id="{E80AA191-6C74-F54F-8DD9-1A66D8F76EF9}"/>
              </a:ext>
            </a:extLst>
          </p:cNvPr>
          <p:cNvSpPr/>
          <p:nvPr/>
        </p:nvSpPr>
        <p:spPr>
          <a:xfrm>
            <a:off x="3267915" y="2575007"/>
            <a:ext cx="241918" cy="386678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A696746-2A18-8045-A6C2-FB2B7ABB5D57}"/>
              </a:ext>
            </a:extLst>
          </p:cNvPr>
          <p:cNvCxnSpPr>
            <a:cxnSpLocks/>
            <a:stCxn id="11" idx="1"/>
            <a:endCxn id="26" idx="1"/>
          </p:cNvCxnSpPr>
          <p:nvPr/>
        </p:nvCxnSpPr>
        <p:spPr>
          <a:xfrm flipV="1">
            <a:off x="3509833" y="2238705"/>
            <a:ext cx="800721" cy="52964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중괄호[R] 15">
            <a:extLst>
              <a:ext uri="{FF2B5EF4-FFF2-40B4-BE49-F238E27FC236}">
                <a16:creationId xmlns:a16="http://schemas.microsoft.com/office/drawing/2014/main" id="{463D1D94-4FF9-8249-A1CD-65E604814C01}"/>
              </a:ext>
            </a:extLst>
          </p:cNvPr>
          <p:cNvSpPr/>
          <p:nvPr/>
        </p:nvSpPr>
        <p:spPr>
          <a:xfrm>
            <a:off x="7498683" y="3140098"/>
            <a:ext cx="241918" cy="501317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9FDE1DA-87E5-C147-85AD-F2B28A6D49F6}"/>
              </a:ext>
            </a:extLst>
          </p:cNvPr>
          <p:cNvCxnSpPr>
            <a:cxnSpLocks/>
            <a:stCxn id="16" idx="1"/>
            <a:endCxn id="21" idx="1"/>
          </p:cNvCxnSpPr>
          <p:nvPr/>
        </p:nvCxnSpPr>
        <p:spPr>
          <a:xfrm flipV="1">
            <a:off x="7740601" y="3293828"/>
            <a:ext cx="670336" cy="96929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89BAA9C-47C6-E149-B389-1B27641819F4}"/>
              </a:ext>
            </a:extLst>
          </p:cNvPr>
          <p:cNvSpPr txBox="1"/>
          <p:nvPr/>
        </p:nvSpPr>
        <p:spPr>
          <a:xfrm>
            <a:off x="8410937" y="2993746"/>
            <a:ext cx="3536564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다음 기상청 주소의 </a:t>
            </a:r>
            <a:r>
              <a:rPr lang="en-US" altLang="ko-KR" sz="1100" dirty="0"/>
              <a:t>html </a:t>
            </a:r>
            <a:r>
              <a:rPr lang="ko-KR" altLang="en-US" sz="1100" dirty="0"/>
              <a:t>문서를 </a:t>
            </a:r>
            <a:r>
              <a:rPr lang="ko-KR" altLang="en-US" sz="1100" dirty="0" err="1"/>
              <a:t>읽어들여오기</a:t>
            </a:r>
            <a:r>
              <a:rPr lang="ko-KR" altLang="en-US" sz="1100" dirty="0"/>
              <a:t> 위해</a:t>
            </a:r>
            <a:r>
              <a:rPr lang="en-US" altLang="ko-KR" sz="1100" dirty="0" err="1"/>
              <a:t>urllib</a:t>
            </a:r>
            <a:r>
              <a:rPr lang="ko-KR" altLang="en-US" sz="1100" dirty="0"/>
              <a:t>의 </a:t>
            </a:r>
            <a:r>
              <a:rPr lang="en-US" altLang="ko-KR" sz="1100" dirty="0"/>
              <a:t>request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통해 주소를 열어 나온 </a:t>
            </a:r>
            <a:r>
              <a:rPr lang="en-US" altLang="ko-KR" sz="1100" dirty="0"/>
              <a:t>html</a:t>
            </a:r>
            <a:r>
              <a:rPr lang="ko-KR" altLang="en-US" sz="1100" dirty="0"/>
              <a:t>문서를 </a:t>
            </a:r>
            <a:r>
              <a:rPr lang="en-US" altLang="ko-KR" sz="1100" dirty="0"/>
              <a:t>page</a:t>
            </a:r>
            <a:r>
              <a:rPr lang="ko-KR" altLang="en-US" sz="1100" dirty="0"/>
              <a:t>변수에 저장합니다</a:t>
            </a:r>
            <a:r>
              <a:rPr lang="en-US" altLang="ko-KR" sz="1100" dirty="0"/>
              <a:t>.</a:t>
            </a:r>
          </a:p>
        </p:txBody>
      </p:sp>
      <p:sp>
        <p:nvSpPr>
          <p:cNvPr id="23" name="오른쪽 중괄호[R] 22">
            <a:extLst>
              <a:ext uri="{FF2B5EF4-FFF2-40B4-BE49-F238E27FC236}">
                <a16:creationId xmlns:a16="http://schemas.microsoft.com/office/drawing/2014/main" id="{AF9214CC-0323-2143-B207-B921818108E0}"/>
              </a:ext>
            </a:extLst>
          </p:cNvPr>
          <p:cNvSpPr/>
          <p:nvPr/>
        </p:nvSpPr>
        <p:spPr>
          <a:xfrm>
            <a:off x="5423438" y="3817897"/>
            <a:ext cx="241918" cy="956404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46762F-4C74-BE42-84BA-C6938BA61A8F}"/>
              </a:ext>
            </a:extLst>
          </p:cNvPr>
          <p:cNvSpPr txBox="1"/>
          <p:nvPr/>
        </p:nvSpPr>
        <p:spPr>
          <a:xfrm>
            <a:off x="6096000" y="3683391"/>
            <a:ext cx="3536564" cy="110799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해당 웹 페이지의 날씨 정보를 담고 있는 테이블을 추출하기 위해 </a:t>
            </a:r>
            <a:r>
              <a:rPr lang="en-US" altLang="ko-KR" sz="1100" dirty="0"/>
              <a:t>soup</a:t>
            </a:r>
            <a:r>
              <a:rPr lang="ko-KR" altLang="en-US" sz="1100" dirty="0"/>
              <a:t>의 </a:t>
            </a:r>
            <a:r>
              <a:rPr lang="en-US" altLang="ko-KR" sz="1100" dirty="0"/>
              <a:t>find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이용하여 추출작업을 진행합니다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날씨정보 테이블은 해당 테이블의 속성값</a:t>
            </a:r>
            <a:endParaRPr lang="en-US" altLang="ko-KR" sz="1100" dirty="0"/>
          </a:p>
          <a:p>
            <a:pPr algn="ctr"/>
            <a:r>
              <a:rPr lang="en-US" altLang="ko-KR" sz="1100" dirty="0"/>
              <a:t>(class=“table_develop3”)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검색하여 추출합니다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이후 데이터를 저장할 리스트를 생성합니다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107DB48-7180-6A42-8C8E-22B17DB2CF40}"/>
              </a:ext>
            </a:extLst>
          </p:cNvPr>
          <p:cNvCxnSpPr>
            <a:cxnSpLocks/>
            <a:stCxn id="23" idx="1"/>
            <a:endCxn id="24" idx="1"/>
          </p:cNvCxnSpPr>
          <p:nvPr/>
        </p:nvCxnSpPr>
        <p:spPr>
          <a:xfrm flipV="1">
            <a:off x="5665356" y="4237389"/>
            <a:ext cx="430644" cy="5871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17953C08-1CB9-1245-B510-93C31A8FE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747" y="4833363"/>
            <a:ext cx="3313070" cy="146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31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07479CE-E24F-7D4F-937D-587A787BF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71" y="1823292"/>
            <a:ext cx="10233616" cy="27720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기상청 웹 </a:t>
            </a:r>
            <a:r>
              <a:rPr lang="ko-KR" altLang="en-US" sz="1100" i="1" dirty="0" err="1">
                <a:solidFill>
                  <a:srgbClr val="FF7876"/>
                </a:solidFill>
              </a:rPr>
              <a:t>크롤링</a:t>
            </a:r>
            <a:r>
              <a:rPr lang="ko-KR" altLang="en-US" sz="1100" i="1" dirty="0">
                <a:solidFill>
                  <a:srgbClr val="FF7876"/>
                </a:solidFill>
              </a:rPr>
              <a:t> 작성 </a:t>
            </a:r>
            <a:r>
              <a:rPr lang="en-US" altLang="ko-KR" sz="1100" i="1" dirty="0">
                <a:solidFill>
                  <a:srgbClr val="FF7876"/>
                </a:solidFill>
              </a:rPr>
              <a:t>&amp;</a:t>
            </a:r>
            <a:r>
              <a:rPr lang="ko-KR" altLang="en-US" sz="1100" i="1" dirty="0">
                <a:solidFill>
                  <a:srgbClr val="FF7876"/>
                </a:solidFill>
              </a:rPr>
              <a:t> 실행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B41862-854D-DB41-863F-500495131DB4}"/>
              </a:ext>
            </a:extLst>
          </p:cNvPr>
          <p:cNvSpPr txBox="1"/>
          <p:nvPr/>
        </p:nvSpPr>
        <p:spPr>
          <a:xfrm>
            <a:off x="6166131" y="2238705"/>
            <a:ext cx="5511575" cy="161582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기상청 </a:t>
            </a:r>
            <a:r>
              <a:rPr lang="en-US" altLang="ko-KR" sz="1100" dirty="0"/>
              <a:t>html</a:t>
            </a:r>
            <a:r>
              <a:rPr lang="ko-KR" altLang="en-US" sz="1100" dirty="0"/>
              <a:t>을 저장했던 </a:t>
            </a:r>
            <a:r>
              <a:rPr lang="en-US" altLang="ko-KR" sz="1100" dirty="0"/>
              <a:t>table</a:t>
            </a:r>
            <a:r>
              <a:rPr lang="ko-KR" altLang="en-US" sz="1100" dirty="0"/>
              <a:t>에서 </a:t>
            </a:r>
            <a:r>
              <a:rPr lang="en-US" altLang="ko-KR" sz="1100" dirty="0"/>
              <a:t>tr</a:t>
            </a:r>
            <a:r>
              <a:rPr lang="ko-KR" altLang="en-US" sz="1100" dirty="0"/>
              <a:t>태그를 모두 검색하여 </a:t>
            </a:r>
            <a:r>
              <a:rPr lang="en-US" altLang="ko-KR" sz="1100" dirty="0"/>
              <a:t>for</a:t>
            </a:r>
            <a:r>
              <a:rPr lang="ko-KR" altLang="en-US" sz="1100" dirty="0"/>
              <a:t>문을 진행합니다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tr</a:t>
            </a:r>
            <a:r>
              <a:rPr lang="ko-KR" altLang="en-US" sz="1100" dirty="0"/>
              <a:t>태그를 검색한 내용에서 다시 </a:t>
            </a:r>
            <a:r>
              <a:rPr lang="en-US" altLang="ko-KR" sz="1100" dirty="0"/>
              <a:t>td</a:t>
            </a:r>
            <a:r>
              <a:rPr lang="ko-KR" altLang="en-US" sz="1100" dirty="0"/>
              <a:t>태그를 검색하여 나온 데이터들을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tds</a:t>
            </a:r>
            <a:r>
              <a:rPr lang="ko-KR" altLang="en-US" sz="1100" dirty="0"/>
              <a:t>변수에 저장하게 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 err="1"/>
              <a:t>tds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다시 </a:t>
            </a:r>
            <a:r>
              <a:rPr lang="en-US" altLang="ko-KR" sz="1100" dirty="0"/>
              <a:t>for </a:t>
            </a:r>
            <a:r>
              <a:rPr lang="ko-KR" altLang="en-US" sz="1100" dirty="0"/>
              <a:t>문을 돌리게 하여 </a:t>
            </a:r>
            <a:r>
              <a:rPr lang="en-US" altLang="ko-KR" sz="1100" dirty="0"/>
              <a:t>a</a:t>
            </a:r>
            <a:r>
              <a:rPr lang="ko-KR" altLang="en-US" sz="1100" dirty="0"/>
              <a:t>태그를 검색하게 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a</a:t>
            </a:r>
            <a:r>
              <a:rPr lang="ko-KR" altLang="en-US" sz="1100" dirty="0"/>
              <a:t>태그를 </a:t>
            </a:r>
            <a:r>
              <a:rPr lang="ko-KR" altLang="en-US" sz="1100" dirty="0" err="1"/>
              <a:t>검색성공시</a:t>
            </a:r>
            <a:r>
              <a:rPr lang="ko-KR" altLang="en-US" sz="1100" dirty="0"/>
              <a:t> 나온 값</a:t>
            </a:r>
            <a:r>
              <a:rPr lang="en-US" altLang="ko-KR" sz="1100" dirty="0"/>
              <a:t>(</a:t>
            </a:r>
            <a:r>
              <a:rPr lang="ko-KR" altLang="en-US" sz="1100" dirty="0" err="1"/>
              <a:t>도시이름</a:t>
            </a:r>
            <a:r>
              <a:rPr lang="en-US" altLang="ko-KR" sz="1100" dirty="0"/>
              <a:t>)</a:t>
            </a:r>
            <a:r>
              <a:rPr lang="ko-KR" altLang="en-US" sz="1100" dirty="0"/>
              <a:t>을 </a:t>
            </a:r>
            <a:r>
              <a:rPr lang="en-US" altLang="ko-KR" sz="1100" dirty="0"/>
              <a:t>point</a:t>
            </a:r>
            <a:r>
              <a:rPr lang="ko-KR" altLang="en-US" sz="1100" dirty="0"/>
              <a:t>에 저장하게 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이후 </a:t>
            </a:r>
            <a:r>
              <a:rPr lang="en-US" altLang="ko-KR" sz="1100" dirty="0" err="1"/>
              <a:t>tds</a:t>
            </a:r>
            <a:r>
              <a:rPr lang="en-US" altLang="ko-KR" sz="1100" dirty="0"/>
              <a:t>(</a:t>
            </a:r>
            <a:r>
              <a:rPr lang="ko-KR" altLang="en-US" sz="1100" dirty="0"/>
              <a:t>검색결과의 도시 날씨정보</a:t>
            </a:r>
            <a:r>
              <a:rPr lang="en-US" altLang="ko-KR" sz="1100" dirty="0"/>
              <a:t>)</a:t>
            </a:r>
            <a:r>
              <a:rPr lang="ko-KR" altLang="en-US" sz="1100" dirty="0"/>
              <a:t>의 </a:t>
            </a:r>
            <a:r>
              <a:rPr lang="en-US" altLang="ko-KR" sz="1100" dirty="0"/>
              <a:t>6</a:t>
            </a:r>
            <a:r>
              <a:rPr lang="ko-KR" altLang="en-US" sz="1100" dirty="0"/>
              <a:t>번째 칸의 값인 </a:t>
            </a:r>
            <a:r>
              <a:rPr lang="ko-KR" altLang="en-US" sz="1100" dirty="0" err="1"/>
              <a:t>기온값을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temprature</a:t>
            </a:r>
            <a:r>
              <a:rPr lang="ko-KR" altLang="en-US" sz="1100" dirty="0"/>
              <a:t>변수에 저장합니다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다음 </a:t>
            </a:r>
            <a:r>
              <a:rPr lang="en-US" altLang="ko-KR" sz="1100" dirty="0" err="1"/>
              <a:t>tds</a:t>
            </a:r>
            <a:r>
              <a:rPr lang="ko-KR" altLang="en-US" sz="1100" dirty="0"/>
              <a:t>의 </a:t>
            </a:r>
            <a:r>
              <a:rPr lang="en-US" altLang="ko-KR" sz="1100" dirty="0"/>
              <a:t>9</a:t>
            </a:r>
            <a:r>
              <a:rPr lang="ko-KR" altLang="en-US" sz="1100" dirty="0" err="1"/>
              <a:t>번째칸의</a:t>
            </a:r>
            <a:r>
              <a:rPr lang="ko-KR" altLang="en-US" sz="1100" dirty="0"/>
              <a:t> 값인 습도를</a:t>
            </a:r>
            <a:r>
              <a:rPr lang="en-US" altLang="ko-KR" sz="1100" dirty="0"/>
              <a:t> humidity</a:t>
            </a:r>
            <a:r>
              <a:rPr lang="ko-KR" altLang="en-US" sz="1100" dirty="0"/>
              <a:t>변수에 저장하게 한 후</a:t>
            </a:r>
            <a:r>
              <a:rPr lang="en-US" altLang="ko-KR" sz="1100" dirty="0"/>
              <a:t>,</a:t>
            </a:r>
          </a:p>
          <a:p>
            <a:pPr algn="ctr"/>
            <a:r>
              <a:rPr lang="en-US" altLang="ko-KR" sz="1100" dirty="0"/>
              <a:t>data</a:t>
            </a:r>
            <a:r>
              <a:rPr lang="ko-KR" altLang="en-US" sz="1100" dirty="0"/>
              <a:t>에 </a:t>
            </a:r>
            <a:r>
              <a:rPr lang="ko-KR" altLang="en-US" sz="1100" dirty="0" err="1"/>
              <a:t>도시이름</a:t>
            </a:r>
            <a:r>
              <a:rPr lang="en-US" altLang="ko-KR" sz="1100" dirty="0"/>
              <a:t>, </a:t>
            </a:r>
            <a:r>
              <a:rPr lang="ko-KR" altLang="en-US" sz="1100" dirty="0"/>
              <a:t>기온</a:t>
            </a:r>
            <a:r>
              <a:rPr lang="en-US" altLang="ko-KR" sz="1100" dirty="0"/>
              <a:t>, </a:t>
            </a:r>
            <a:r>
              <a:rPr lang="ko-KR" altLang="en-US" sz="1100" dirty="0"/>
              <a:t>습도를 추가하게 합니다</a:t>
            </a:r>
            <a:r>
              <a:rPr lang="en-US" altLang="ko-KR" sz="1100" dirty="0"/>
              <a:t>.</a:t>
            </a:r>
          </a:p>
        </p:txBody>
      </p:sp>
      <p:sp>
        <p:nvSpPr>
          <p:cNvPr id="11" name="오른쪽 중괄호[R] 10">
            <a:extLst>
              <a:ext uri="{FF2B5EF4-FFF2-40B4-BE49-F238E27FC236}">
                <a16:creationId xmlns:a16="http://schemas.microsoft.com/office/drawing/2014/main" id="{E80AA191-6C74-F54F-8DD9-1A66D8F76EF9}"/>
              </a:ext>
            </a:extLst>
          </p:cNvPr>
          <p:cNvSpPr/>
          <p:nvPr/>
        </p:nvSpPr>
        <p:spPr>
          <a:xfrm>
            <a:off x="5302479" y="2014544"/>
            <a:ext cx="241918" cy="1276891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A696746-2A18-8045-A6C2-FB2B7ABB5D57}"/>
              </a:ext>
            </a:extLst>
          </p:cNvPr>
          <p:cNvCxnSpPr>
            <a:cxnSpLocks/>
            <a:stCxn id="11" idx="1"/>
            <a:endCxn id="26" idx="1"/>
          </p:cNvCxnSpPr>
          <p:nvPr/>
        </p:nvCxnSpPr>
        <p:spPr>
          <a:xfrm>
            <a:off x="5544397" y="2652990"/>
            <a:ext cx="621734" cy="393629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오른쪽 중괄호[R] 22">
            <a:extLst>
              <a:ext uri="{FF2B5EF4-FFF2-40B4-BE49-F238E27FC236}">
                <a16:creationId xmlns:a16="http://schemas.microsoft.com/office/drawing/2014/main" id="{AF9214CC-0323-2143-B207-B921818108E0}"/>
              </a:ext>
            </a:extLst>
          </p:cNvPr>
          <p:cNvSpPr/>
          <p:nvPr/>
        </p:nvSpPr>
        <p:spPr>
          <a:xfrm>
            <a:off x="5423438" y="3817897"/>
            <a:ext cx="241918" cy="765972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46762F-4C74-BE42-84BA-C6938BA61A8F}"/>
              </a:ext>
            </a:extLst>
          </p:cNvPr>
          <p:cNvSpPr txBox="1"/>
          <p:nvPr/>
        </p:nvSpPr>
        <p:spPr>
          <a:xfrm>
            <a:off x="7285529" y="4883951"/>
            <a:ext cx="3832928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이후 </a:t>
            </a:r>
            <a:r>
              <a:rPr lang="en-US" altLang="ko-KR" sz="1100" dirty="0" err="1"/>
              <a:t>weather.csv</a:t>
            </a:r>
            <a:r>
              <a:rPr lang="ko-KR" altLang="en-US" sz="1100" dirty="0"/>
              <a:t>파일을 생성합니다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 err="1"/>
              <a:t>생성후</a:t>
            </a:r>
            <a:r>
              <a:rPr lang="ko-KR" altLang="en-US" sz="1100" dirty="0"/>
              <a:t> </a:t>
            </a:r>
            <a:r>
              <a:rPr lang="en-US" altLang="ko-KR" sz="1100" dirty="0"/>
              <a:t>data</a:t>
            </a:r>
            <a:r>
              <a:rPr lang="ko-KR" altLang="en-US" sz="1100" dirty="0"/>
              <a:t>에 저장된 날씨정보들을 파일에 </a:t>
            </a:r>
            <a:r>
              <a:rPr lang="ko-KR" altLang="en-US" sz="1100" dirty="0" err="1"/>
              <a:t>쓰게합니다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107DB48-7180-6A42-8C8E-22B17DB2CF40}"/>
              </a:ext>
            </a:extLst>
          </p:cNvPr>
          <p:cNvCxnSpPr>
            <a:cxnSpLocks/>
            <a:stCxn id="23" idx="1"/>
            <a:endCxn id="24" idx="1"/>
          </p:cNvCxnSpPr>
          <p:nvPr/>
        </p:nvCxnSpPr>
        <p:spPr>
          <a:xfrm>
            <a:off x="5665356" y="4200883"/>
            <a:ext cx="1620173" cy="898512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61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7A8EF1E-EF47-9F4C-9947-2E10B5062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78" y="1422060"/>
            <a:ext cx="5802273" cy="3303247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기상청 웹 </a:t>
            </a:r>
            <a:r>
              <a:rPr lang="ko-KR" altLang="en-US" sz="1100" i="1" dirty="0" err="1">
                <a:solidFill>
                  <a:srgbClr val="FF7876"/>
                </a:solidFill>
              </a:rPr>
              <a:t>크롤링</a:t>
            </a:r>
            <a:r>
              <a:rPr lang="ko-KR" altLang="en-US" sz="1100" i="1" dirty="0">
                <a:solidFill>
                  <a:srgbClr val="FF7876"/>
                </a:solidFill>
              </a:rPr>
              <a:t> 작성 </a:t>
            </a:r>
            <a:r>
              <a:rPr lang="en-US" altLang="ko-KR" sz="1100" i="1" dirty="0">
                <a:solidFill>
                  <a:srgbClr val="FF7876"/>
                </a:solidFill>
              </a:rPr>
              <a:t>&amp;</a:t>
            </a:r>
            <a:r>
              <a:rPr lang="ko-KR" altLang="en-US" sz="1100" i="1" dirty="0">
                <a:solidFill>
                  <a:srgbClr val="FF7876"/>
                </a:solidFill>
              </a:rPr>
              <a:t> 실행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46762F-4C74-BE42-84BA-C6938BA61A8F}"/>
              </a:ext>
            </a:extLst>
          </p:cNvPr>
          <p:cNvSpPr txBox="1"/>
          <p:nvPr/>
        </p:nvSpPr>
        <p:spPr>
          <a:xfrm>
            <a:off x="8410937" y="3445184"/>
            <a:ext cx="3600152" cy="597393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실행 결과로 나온 모습입니다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기상청 웹 페이지에 저장된 </a:t>
            </a:r>
            <a:r>
              <a:rPr lang="ko-KR" altLang="en-US" sz="1100" dirty="0" err="1"/>
              <a:t>날씨값들을</a:t>
            </a:r>
            <a:r>
              <a:rPr lang="ko-KR" altLang="en-US" sz="1100" dirty="0"/>
              <a:t> 불러와</a:t>
            </a:r>
            <a:endParaRPr lang="en-US" altLang="ko-KR" sz="1100" dirty="0"/>
          </a:p>
          <a:p>
            <a:pPr algn="ctr"/>
            <a:r>
              <a:rPr lang="ko-KR" altLang="en-US" sz="1100" dirty="0"/>
              <a:t>출력 및 </a:t>
            </a:r>
            <a:r>
              <a:rPr lang="en-US" altLang="ko-KR" sz="1100" dirty="0"/>
              <a:t>csv</a:t>
            </a:r>
            <a:r>
              <a:rPr lang="ko-KR" altLang="en-US" sz="1100" dirty="0"/>
              <a:t>파일에 </a:t>
            </a:r>
            <a:r>
              <a:rPr lang="ko-KR" altLang="en-US" sz="1100" dirty="0" err="1"/>
              <a:t>저장하는것을</a:t>
            </a:r>
            <a:r>
              <a:rPr lang="ko-KR" altLang="en-US" sz="1100" dirty="0"/>
              <a:t> 볼 수 있습니다</a:t>
            </a:r>
            <a:r>
              <a:rPr lang="en-US" altLang="ko-KR" sz="11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44BE73-ECCB-F449-B132-BA080DE78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540" y="3943122"/>
            <a:ext cx="4804578" cy="28119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C399A12-8CF8-D742-8844-A14FFCB50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051" y="1644985"/>
            <a:ext cx="2243240" cy="51101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FB1F259-02D9-9D4F-BDEF-BEC6906958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9164" y="1363231"/>
            <a:ext cx="2206241" cy="173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4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기상청 웹 </a:t>
            </a:r>
            <a:r>
              <a:rPr lang="ko-KR" altLang="en-US" sz="1100" i="1" dirty="0" err="1">
                <a:solidFill>
                  <a:srgbClr val="FF7876"/>
                </a:solidFill>
              </a:rPr>
              <a:t>크롤링</a:t>
            </a:r>
            <a:r>
              <a:rPr lang="ko-KR" altLang="en-US" sz="1100" i="1" dirty="0">
                <a:solidFill>
                  <a:srgbClr val="FF7876"/>
                </a:solidFill>
              </a:rPr>
              <a:t> 수정 </a:t>
            </a:r>
            <a:r>
              <a:rPr lang="en-US" altLang="ko-KR" sz="1100" i="1" dirty="0">
                <a:solidFill>
                  <a:srgbClr val="FF7876"/>
                </a:solidFill>
              </a:rPr>
              <a:t>( </a:t>
            </a:r>
            <a:r>
              <a:rPr lang="ko-KR" altLang="en-US" sz="1100" i="1" dirty="0">
                <a:solidFill>
                  <a:srgbClr val="FF7876"/>
                </a:solidFill>
              </a:rPr>
              <a:t>날짜와 시간 추가 </a:t>
            </a:r>
            <a:r>
              <a:rPr lang="en-US" altLang="ko-KR" sz="1100" i="1" dirty="0">
                <a:solidFill>
                  <a:srgbClr val="FF7876"/>
                </a:solidFill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46762F-4C74-BE42-84BA-C6938BA61A8F}"/>
              </a:ext>
            </a:extLst>
          </p:cNvPr>
          <p:cNvSpPr txBox="1"/>
          <p:nvPr/>
        </p:nvSpPr>
        <p:spPr>
          <a:xfrm>
            <a:off x="3781205" y="4723655"/>
            <a:ext cx="4904720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기상청 웹 페이지에서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현재 날짜 및 시간대의 정보를 담고있는 </a:t>
            </a:r>
            <a:r>
              <a:rPr lang="en-US" altLang="ko-Kore-KR" sz="1100" dirty="0"/>
              <a:t>html </a:t>
            </a:r>
            <a:r>
              <a:rPr lang="ko-Kore-KR" altLang="en-US" sz="1100" dirty="0"/>
              <a:t>태그 정보입니다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ko-Kore-KR" altLang="en-US" sz="1100" dirty="0"/>
              <a:t>해당 정보의 </a:t>
            </a:r>
            <a:r>
              <a:rPr lang="en-US" altLang="ko-Kore-KR" sz="1100" dirty="0"/>
              <a:t>value</a:t>
            </a:r>
            <a:r>
              <a:rPr lang="ko-Kore-KR" altLang="en-US" sz="1100" dirty="0"/>
              <a:t>값에서 날짜와 시간대를 추출하여 </a:t>
            </a:r>
            <a:r>
              <a:rPr lang="en-US" altLang="ko-Kore-KR" sz="1100" dirty="0"/>
              <a:t>split</a:t>
            </a:r>
            <a:r>
              <a:rPr lang="ko-Kore-KR" altLang="en-US" sz="1100" dirty="0"/>
              <a:t>하면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날짜와 시간정보를 얻을 수 있습니다</a:t>
            </a:r>
            <a:r>
              <a:rPr lang="en-US" altLang="ko-Kore-KR" sz="11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B23CD7-E7ED-D244-BA53-8C28A6E15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517" y="1855660"/>
            <a:ext cx="7118687" cy="128033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E88C597-310A-6944-AE74-7BD55CBA6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710" y="3332715"/>
            <a:ext cx="69596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5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기상청 웹 </a:t>
            </a:r>
            <a:r>
              <a:rPr lang="ko-KR" altLang="en-US" sz="1100" i="1" dirty="0" err="1">
                <a:solidFill>
                  <a:srgbClr val="FF7876"/>
                </a:solidFill>
              </a:rPr>
              <a:t>크롤링</a:t>
            </a:r>
            <a:r>
              <a:rPr lang="ko-KR" altLang="en-US" sz="1100" i="1" dirty="0">
                <a:solidFill>
                  <a:srgbClr val="FF7876"/>
                </a:solidFill>
              </a:rPr>
              <a:t> 수정 </a:t>
            </a:r>
            <a:r>
              <a:rPr lang="en-US" altLang="ko-KR" sz="1100" i="1" dirty="0">
                <a:solidFill>
                  <a:srgbClr val="FF7876"/>
                </a:solidFill>
              </a:rPr>
              <a:t>( </a:t>
            </a:r>
            <a:r>
              <a:rPr lang="ko-KR" altLang="en-US" sz="1100" i="1" dirty="0">
                <a:solidFill>
                  <a:srgbClr val="FF7876"/>
                </a:solidFill>
              </a:rPr>
              <a:t>날짜와 시간 추가 </a:t>
            </a:r>
            <a:r>
              <a:rPr lang="en-US" altLang="ko-KR" sz="1100" i="1" dirty="0">
                <a:solidFill>
                  <a:srgbClr val="FF7876"/>
                </a:solidFill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46762F-4C74-BE42-84BA-C6938BA61A8F}"/>
              </a:ext>
            </a:extLst>
          </p:cNvPr>
          <p:cNvSpPr txBox="1"/>
          <p:nvPr/>
        </p:nvSpPr>
        <p:spPr>
          <a:xfrm>
            <a:off x="2645859" y="4571425"/>
            <a:ext cx="6900282" cy="195438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해당 태그에 맞게 검색조건을 </a:t>
            </a:r>
            <a:r>
              <a:rPr lang="en-US" altLang="ko-Kore-KR" sz="1100" dirty="0"/>
              <a:t>input</a:t>
            </a:r>
            <a:r>
              <a:rPr lang="ko-Kore-KR" altLang="en-US" sz="1100" dirty="0"/>
              <a:t>형식의 태그에서</a:t>
            </a:r>
            <a:endParaRPr lang="en-US" altLang="ko-Kore-KR" sz="1100" dirty="0"/>
          </a:p>
          <a:p>
            <a:pPr algn="ctr"/>
            <a:r>
              <a:rPr lang="en-US" altLang="ko-Kore-KR" sz="1100" dirty="0"/>
              <a:t>id</a:t>
            </a:r>
            <a:r>
              <a:rPr lang="ko-Kore-KR" altLang="en-US" sz="1100" dirty="0"/>
              <a:t>가 </a:t>
            </a:r>
            <a:r>
              <a:rPr lang="en-US" altLang="ko-Kore-KR" sz="1100" dirty="0" err="1"/>
              <a:t>observation_text</a:t>
            </a:r>
            <a:r>
              <a:rPr lang="ko-Kore-KR" altLang="en-US" sz="1100" dirty="0"/>
              <a:t>인것을 검색한 모습과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해당 검색 내용에서 </a:t>
            </a:r>
            <a:r>
              <a:rPr lang="en-US" altLang="ko-Kore-KR" sz="1100" dirty="0"/>
              <a:t>value</a:t>
            </a:r>
            <a:r>
              <a:rPr lang="ko-Kore-KR" altLang="en-US" sz="1100" dirty="0"/>
              <a:t>의 값을 추출하여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온점</a:t>
            </a:r>
            <a:r>
              <a:rPr lang="en-US" altLang="ko-Kore-KR" sz="1100" dirty="0"/>
              <a:t>(</a:t>
            </a:r>
            <a:r>
              <a:rPr lang="en-US" altLang="ko-KR" sz="1100" dirty="0"/>
              <a:t>.)</a:t>
            </a:r>
            <a:r>
              <a:rPr lang="ko-KR" altLang="en-US" sz="1100" dirty="0"/>
              <a:t>을 기준으로 </a:t>
            </a:r>
            <a:r>
              <a:rPr lang="ko-KR" altLang="en-US" sz="1100" dirty="0" err="1"/>
              <a:t>스플릿한</a:t>
            </a:r>
            <a:r>
              <a:rPr lang="ko-KR" altLang="en-US" sz="1100" dirty="0"/>
              <a:t> 데이터의 모습입니다</a:t>
            </a:r>
            <a:r>
              <a:rPr lang="en-US" altLang="ko-KR" sz="1100" dirty="0"/>
              <a:t>.</a:t>
            </a:r>
          </a:p>
          <a:p>
            <a:pPr algn="ctr"/>
            <a:endParaRPr lang="en-US" altLang="ko-Kore-KR" sz="1100" dirty="0"/>
          </a:p>
          <a:p>
            <a:pPr algn="ctr"/>
            <a:r>
              <a:rPr lang="ko-Kore-KR" altLang="en-US" sz="1100" dirty="0"/>
              <a:t>처음 검색에서 온점을 기준으로 년월일시가 구분되는것을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확인하여 스플릿후 구분하게 하였습니다</a:t>
            </a:r>
            <a:r>
              <a:rPr lang="en-US" altLang="ko-Kore-KR" sz="1100" dirty="0"/>
              <a:t>.</a:t>
            </a:r>
          </a:p>
          <a:p>
            <a:pPr algn="ctr"/>
            <a:endParaRPr lang="en-US" altLang="ko-Kore-KR" sz="1100" dirty="0"/>
          </a:p>
          <a:p>
            <a:pPr algn="ctr"/>
            <a:r>
              <a:rPr lang="ko-Kore-KR" altLang="en-US" sz="1100" dirty="0"/>
              <a:t>다음 시와 분을 분리하기위해 콜론</a:t>
            </a:r>
            <a:r>
              <a:rPr lang="en-US" altLang="ko-Kore-KR" sz="1100" dirty="0"/>
              <a:t>(</a:t>
            </a:r>
            <a:r>
              <a:rPr lang="en-US" altLang="ko-KR" sz="1100" dirty="0">
                <a:sym typeface="Wingdings" pitchFamily="2" charset="2"/>
              </a:rPr>
              <a:t>:)</a:t>
            </a:r>
            <a:r>
              <a:rPr lang="ko-Kore-KR" altLang="en-US" sz="1100" dirty="0"/>
              <a:t>을 기준으로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콤마로 분리된 마지막 요소를 팝시켜준것에서 한번더 스플릿 해주었습니다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ko-Kore-KR" altLang="en-US" sz="1100" dirty="0"/>
              <a:t>이후 </a:t>
            </a:r>
            <a:r>
              <a:rPr lang="en-US" altLang="ko-Kore-KR" sz="1100" dirty="0" err="1"/>
              <a:t>data_spl</a:t>
            </a:r>
            <a:r>
              <a:rPr lang="ko-Kore-KR" altLang="en-US" sz="1100" dirty="0"/>
              <a:t>에 스플릿한 요소들을 모두 저장시켜준 모습입니다</a:t>
            </a:r>
            <a:r>
              <a:rPr lang="en-US" altLang="ko-Kore-KR" sz="11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B98791-D284-FF41-87C9-1A39CC27B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009" y="1583554"/>
            <a:ext cx="69723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257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기상청 웹 </a:t>
            </a:r>
            <a:r>
              <a:rPr lang="ko-KR" altLang="en-US" sz="1100" i="1" dirty="0" err="1">
                <a:solidFill>
                  <a:srgbClr val="FF7876"/>
                </a:solidFill>
              </a:rPr>
              <a:t>크롤링</a:t>
            </a:r>
            <a:r>
              <a:rPr lang="ko-KR" altLang="en-US" sz="1100" i="1" dirty="0">
                <a:solidFill>
                  <a:srgbClr val="FF7876"/>
                </a:solidFill>
              </a:rPr>
              <a:t> 수정 </a:t>
            </a:r>
            <a:r>
              <a:rPr lang="en-US" altLang="ko-KR" sz="1100" i="1" dirty="0">
                <a:solidFill>
                  <a:srgbClr val="FF7876"/>
                </a:solidFill>
              </a:rPr>
              <a:t>( </a:t>
            </a:r>
            <a:r>
              <a:rPr lang="ko-KR" altLang="en-US" sz="1100" i="1" dirty="0">
                <a:solidFill>
                  <a:srgbClr val="FF7876"/>
                </a:solidFill>
              </a:rPr>
              <a:t>날짜와 시간 추가 </a:t>
            </a:r>
            <a:r>
              <a:rPr lang="en-US" altLang="ko-KR" sz="1100" i="1" dirty="0">
                <a:solidFill>
                  <a:srgbClr val="FF7876"/>
                </a:solidFill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46762F-4C74-BE42-84BA-C6938BA61A8F}"/>
              </a:ext>
            </a:extLst>
          </p:cNvPr>
          <p:cNvSpPr txBox="1"/>
          <p:nvPr/>
        </p:nvSpPr>
        <p:spPr>
          <a:xfrm>
            <a:off x="2654187" y="5826265"/>
            <a:ext cx="6891953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이후 해당 내용들을 종합하여</a:t>
            </a:r>
            <a:endParaRPr lang="en-US" altLang="ko-Kore-KR" sz="1100" dirty="0"/>
          </a:p>
          <a:p>
            <a:pPr algn="ctr"/>
            <a:r>
              <a:rPr lang="en-US" altLang="ko-Kore-KR" sz="1100" dirty="0" err="1"/>
              <a:t>weather.csv</a:t>
            </a:r>
            <a:r>
              <a:rPr lang="en-US" altLang="ko-Kore-KR" sz="1100" dirty="0"/>
              <a:t> </a:t>
            </a:r>
            <a:r>
              <a:rPr lang="ko-Kore-KR" altLang="en-US" sz="1100" dirty="0"/>
              <a:t>첫줄에 현재날짜와 시간대를 기입하여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출력하도록 구성하였습니다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ko-Kore-KR" altLang="en-US" sz="1100" dirty="0"/>
              <a:t>실행결과 정상적으로 작동되는것을 볼 수 있습니다</a:t>
            </a:r>
            <a:r>
              <a:rPr lang="en-US" altLang="ko-Kore-KR" sz="11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8865719-230A-3448-9812-272448D88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53" y="1340141"/>
            <a:ext cx="5751547" cy="404562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59A2380-5EA9-9C4B-9740-A555AA7C9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607" y="1475307"/>
            <a:ext cx="50165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8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임의의 프로그램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46762F-4C74-BE42-84BA-C6938BA61A8F}"/>
              </a:ext>
            </a:extLst>
          </p:cNvPr>
          <p:cNvSpPr txBox="1"/>
          <p:nvPr/>
        </p:nvSpPr>
        <p:spPr>
          <a:xfrm>
            <a:off x="2654187" y="5826265"/>
            <a:ext cx="6891953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저는 임의의 프로그램으로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오늘의 운세를 출력해주는 코드를 구현해 보았습니다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ko-Kore-KR" altLang="en-US" sz="1100" dirty="0"/>
              <a:t>크롤링 대상 사이트는 데일리운세</a:t>
            </a:r>
            <a:r>
              <a:rPr lang="en-US" altLang="ko-Kore-KR" sz="1100" dirty="0"/>
              <a:t>(</a:t>
            </a:r>
            <a:r>
              <a:rPr lang="en-US" altLang="ko-Kore-KR" sz="1100" dirty="0">
                <a:hlinkClick r:id="rId2"/>
              </a:rPr>
              <a:t>https://unse.daily.co.kr/?p=zodiac</a:t>
            </a:r>
            <a:r>
              <a:rPr lang="en-US" altLang="ko-KR" sz="1100" dirty="0"/>
              <a:t>) </a:t>
            </a:r>
            <a:r>
              <a:rPr lang="ko-KR" altLang="en-US" sz="1100" dirty="0"/>
              <a:t>입니다</a:t>
            </a:r>
            <a:r>
              <a:rPr lang="en-US" altLang="ko-KR" sz="1100" dirty="0"/>
              <a:t>.</a:t>
            </a:r>
            <a:endParaRPr lang="en-US" altLang="ko-Kore-KR" sz="1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8E408E-40A9-C34F-98FD-6DF284371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839" y="1224732"/>
            <a:ext cx="8004430" cy="459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32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임의의 프로그램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46762F-4C74-BE42-84BA-C6938BA61A8F}"/>
              </a:ext>
            </a:extLst>
          </p:cNvPr>
          <p:cNvSpPr txBox="1"/>
          <p:nvPr/>
        </p:nvSpPr>
        <p:spPr>
          <a:xfrm>
            <a:off x="6304638" y="1478641"/>
            <a:ext cx="4619610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먼저 해당 웹페이지의 </a:t>
            </a:r>
            <a:r>
              <a:rPr lang="en-US" altLang="ko-Kore-KR" sz="1100" dirty="0"/>
              <a:t>html</a:t>
            </a:r>
            <a:r>
              <a:rPr lang="ko-Kore-KR" altLang="en-US" sz="1100" dirty="0"/>
              <a:t>문서</a:t>
            </a:r>
            <a:endParaRPr lang="en-US" altLang="ko-Kore-KR" sz="1100" dirty="0"/>
          </a:p>
          <a:p>
            <a:pPr algn="ctr"/>
            <a:r>
              <a:rPr lang="en-US" altLang="ko-Kore-KR" sz="1100" dirty="0" err="1"/>
              <a:t>urllib</a:t>
            </a:r>
            <a:r>
              <a:rPr lang="ko-Kore-KR" altLang="en-US" sz="1100" dirty="0"/>
              <a:t>의 </a:t>
            </a:r>
            <a:r>
              <a:rPr lang="en-US" altLang="ko-Kore-KR" sz="1100" dirty="0"/>
              <a:t>request(</a:t>
            </a:r>
            <a:r>
              <a:rPr lang="ko-Kore-KR" altLang="en-US" sz="1100" dirty="0"/>
              <a:t>요청</a:t>
            </a:r>
            <a:r>
              <a:rPr lang="en-US" altLang="ko-Kore-KR" sz="1100" dirty="0"/>
              <a:t>)</a:t>
            </a:r>
            <a:r>
              <a:rPr lang="ko-Kore-KR" altLang="en-US" sz="1100" dirty="0"/>
              <a:t>로 주소를열어 가져옵니다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ko-Kore-KR" altLang="en-US" sz="1100" dirty="0"/>
              <a:t>이후 </a:t>
            </a:r>
            <a:r>
              <a:rPr lang="en-US" altLang="ko-Kore-KR" sz="1100" dirty="0" err="1"/>
              <a:t>BeautifulSoup</a:t>
            </a:r>
            <a:r>
              <a:rPr lang="ko-Kore-KR" altLang="en-US" sz="1100" dirty="0"/>
              <a:t>으로 웹페이지 </a:t>
            </a:r>
            <a:r>
              <a:rPr lang="en-US" altLang="ko-Kore-KR" sz="1100" dirty="0"/>
              <a:t>html</a:t>
            </a:r>
            <a:r>
              <a:rPr lang="ko-Kore-KR" altLang="en-US" sz="1100" dirty="0"/>
              <a:t>파싱을 하여 등록합니다</a:t>
            </a:r>
            <a:endParaRPr lang="en-US" altLang="ko-Kore-KR" sz="11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C89724-8634-B449-AD20-2EBE548A9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02" y="1698964"/>
            <a:ext cx="5312900" cy="3847763"/>
          </a:xfrm>
          <a:prstGeom prst="rect">
            <a:avLst/>
          </a:prstGeom>
        </p:spPr>
      </p:pic>
      <p:sp>
        <p:nvSpPr>
          <p:cNvPr id="11" name="오른쪽 중괄호[R] 10">
            <a:extLst>
              <a:ext uri="{FF2B5EF4-FFF2-40B4-BE49-F238E27FC236}">
                <a16:creationId xmlns:a16="http://schemas.microsoft.com/office/drawing/2014/main" id="{32AC7406-DA27-404F-A8C9-66E76BC9DCF7}"/>
              </a:ext>
            </a:extLst>
          </p:cNvPr>
          <p:cNvSpPr/>
          <p:nvPr/>
        </p:nvSpPr>
        <p:spPr>
          <a:xfrm>
            <a:off x="5162409" y="2131586"/>
            <a:ext cx="241918" cy="386678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665C652-9669-FC49-B41D-202CC6047C0A}"/>
              </a:ext>
            </a:extLst>
          </p:cNvPr>
          <p:cNvCxnSpPr>
            <a:cxnSpLocks/>
            <a:stCxn id="11" idx="1"/>
            <a:endCxn id="24" idx="1"/>
          </p:cNvCxnSpPr>
          <p:nvPr/>
        </p:nvCxnSpPr>
        <p:spPr>
          <a:xfrm flipV="1">
            <a:off x="5404327" y="1778723"/>
            <a:ext cx="900311" cy="546202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오른쪽 중괄호[R] 13">
            <a:extLst>
              <a:ext uri="{FF2B5EF4-FFF2-40B4-BE49-F238E27FC236}">
                <a16:creationId xmlns:a16="http://schemas.microsoft.com/office/drawing/2014/main" id="{9AA29A28-621E-FE41-B9ED-15D704E6DFCC}"/>
              </a:ext>
            </a:extLst>
          </p:cNvPr>
          <p:cNvSpPr/>
          <p:nvPr/>
        </p:nvSpPr>
        <p:spPr>
          <a:xfrm>
            <a:off x="5321343" y="3109805"/>
            <a:ext cx="241918" cy="725820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A79820B-D97F-B941-9D94-68685D642C20}"/>
              </a:ext>
            </a:extLst>
          </p:cNvPr>
          <p:cNvCxnSpPr>
            <a:cxnSpLocks/>
            <a:stCxn id="14" idx="1"/>
            <a:endCxn id="18" idx="1"/>
          </p:cNvCxnSpPr>
          <p:nvPr/>
        </p:nvCxnSpPr>
        <p:spPr>
          <a:xfrm flipV="1">
            <a:off x="5563261" y="3263637"/>
            <a:ext cx="741377" cy="209078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F74266E-6485-C94D-9125-50CE6FECF8ED}"/>
              </a:ext>
            </a:extLst>
          </p:cNvPr>
          <p:cNvSpPr txBox="1"/>
          <p:nvPr/>
        </p:nvSpPr>
        <p:spPr>
          <a:xfrm>
            <a:off x="6304638" y="2878916"/>
            <a:ext cx="4619610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ore-KR" sz="1100" dirty="0"/>
              <a:t>try </a:t>
            </a:r>
            <a:r>
              <a:rPr lang="ko-Kore-KR" altLang="en-US" sz="1100" dirty="0"/>
              <a:t>내부에서 실행되는 사용자 정보 입력부분 입니다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ko-Kore-KR" altLang="en-US" sz="1100" dirty="0"/>
              <a:t>각각 변수에 연도와 띠를 입력받습니다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ko-Kore-KR" altLang="en-US" sz="1100" dirty="0"/>
              <a:t>이후 웹페이지의 소스에서 띠별 구분의 </a:t>
            </a:r>
            <a:r>
              <a:rPr lang="en-US" altLang="ko-Kore-KR" sz="1100" dirty="0"/>
              <a:t>id</a:t>
            </a:r>
            <a:r>
              <a:rPr lang="ko-Kore-KR" altLang="en-US" sz="1100" dirty="0"/>
              <a:t>부분에서 착안하여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해당 코드숫자를 구하도록 인덱스를 구하는 작업을 진행합니다</a:t>
            </a:r>
            <a:r>
              <a:rPr lang="en-US" altLang="ko-Kore-KR" sz="1100" dirty="0"/>
              <a:t>.</a:t>
            </a:r>
          </a:p>
        </p:txBody>
      </p:sp>
      <p:sp>
        <p:nvSpPr>
          <p:cNvPr id="20" name="오른쪽 중괄호[R] 19">
            <a:extLst>
              <a:ext uri="{FF2B5EF4-FFF2-40B4-BE49-F238E27FC236}">
                <a16:creationId xmlns:a16="http://schemas.microsoft.com/office/drawing/2014/main" id="{10E157E8-2035-7342-AA8F-1AE21968E288}"/>
              </a:ext>
            </a:extLst>
          </p:cNvPr>
          <p:cNvSpPr/>
          <p:nvPr/>
        </p:nvSpPr>
        <p:spPr>
          <a:xfrm>
            <a:off x="2278947" y="2656987"/>
            <a:ext cx="241918" cy="221929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7D5135A-8D7F-444E-B340-D4CA11CD9489}"/>
              </a:ext>
            </a:extLst>
          </p:cNvPr>
          <p:cNvCxnSpPr>
            <a:cxnSpLocks/>
            <a:stCxn id="20" idx="1"/>
            <a:endCxn id="25" idx="1"/>
          </p:cNvCxnSpPr>
          <p:nvPr/>
        </p:nvCxnSpPr>
        <p:spPr>
          <a:xfrm flipV="1">
            <a:off x="2520865" y="2489851"/>
            <a:ext cx="3775913" cy="27810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6BFA6F1-E198-BA44-A22E-01F603660963}"/>
              </a:ext>
            </a:extLst>
          </p:cNvPr>
          <p:cNvSpPr txBox="1"/>
          <p:nvPr/>
        </p:nvSpPr>
        <p:spPr>
          <a:xfrm>
            <a:off x="6296778" y="2189769"/>
            <a:ext cx="4619610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해당 셀에선 연도와 띠를 입력받게 설정하였습니다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ko-Kore-KR" altLang="en-US" sz="1100" dirty="0"/>
              <a:t>입력값이 부정확한 경우를 위해 </a:t>
            </a:r>
            <a:r>
              <a:rPr lang="en-US" altLang="ko-Kore-KR" sz="1100" dirty="0"/>
              <a:t>Bool</a:t>
            </a:r>
            <a:r>
              <a:rPr lang="ko-Kore-KR" altLang="en-US" sz="1100" dirty="0"/>
              <a:t>타입 변수와</a:t>
            </a:r>
            <a:endParaRPr lang="en-US" altLang="ko-Kore-KR" sz="1100" dirty="0"/>
          </a:p>
          <a:p>
            <a:pPr algn="ctr"/>
            <a:r>
              <a:rPr lang="en-US" altLang="ko-Kore-KR" sz="1100" dirty="0"/>
              <a:t>try except</a:t>
            </a:r>
            <a:r>
              <a:rPr lang="ko-Kore-KR" altLang="en-US" sz="1100" dirty="0"/>
              <a:t>로 예외처리를하여 입력값에 정확성을 추구하였습니다</a:t>
            </a:r>
            <a:r>
              <a:rPr lang="en-US" altLang="ko-Kore-KR" sz="1100" dirty="0"/>
              <a:t>.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A1A8738-9CC0-C04A-9901-86DA02CDA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638" y="3737340"/>
            <a:ext cx="2345680" cy="9684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8CE7962-F5AC-8A49-BFC5-24EA5688B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185" y="3737340"/>
            <a:ext cx="2344092" cy="656346"/>
          </a:xfrm>
          <a:prstGeom prst="rect">
            <a:avLst/>
          </a:prstGeom>
        </p:spPr>
      </p:pic>
      <p:sp>
        <p:nvSpPr>
          <p:cNvPr id="29" name="오른쪽 중괄호[R] 28">
            <a:extLst>
              <a:ext uri="{FF2B5EF4-FFF2-40B4-BE49-F238E27FC236}">
                <a16:creationId xmlns:a16="http://schemas.microsoft.com/office/drawing/2014/main" id="{C3A41118-C40B-CD40-AAE2-D8857C1166B4}"/>
              </a:ext>
            </a:extLst>
          </p:cNvPr>
          <p:cNvSpPr/>
          <p:nvPr/>
        </p:nvSpPr>
        <p:spPr>
          <a:xfrm>
            <a:off x="3385998" y="4090048"/>
            <a:ext cx="241918" cy="1372076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00387BA-007B-5A4E-B535-70E54244B42F}"/>
              </a:ext>
            </a:extLst>
          </p:cNvPr>
          <p:cNvCxnSpPr>
            <a:cxnSpLocks/>
            <a:stCxn id="29" idx="1"/>
            <a:endCxn id="35" idx="1"/>
          </p:cNvCxnSpPr>
          <p:nvPr/>
        </p:nvCxnSpPr>
        <p:spPr>
          <a:xfrm>
            <a:off x="3627916" y="4776086"/>
            <a:ext cx="2676722" cy="74695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964B3BA-B6C4-D848-8969-72AFAECB804B}"/>
              </a:ext>
            </a:extLst>
          </p:cNvPr>
          <p:cNvSpPr txBox="1"/>
          <p:nvPr/>
        </p:nvSpPr>
        <p:spPr>
          <a:xfrm>
            <a:off x="6304638" y="4799762"/>
            <a:ext cx="4619610" cy="144655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입력받은 값들을 검증하기 위한 부분입니다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ko-Kore-KR" altLang="en-US" sz="1100" dirty="0"/>
              <a:t>입력받은 연도를 </a:t>
            </a:r>
            <a:r>
              <a:rPr lang="en-US" altLang="ko-Kore-KR" sz="1100" dirty="0"/>
              <a:t>1</a:t>
            </a:r>
            <a:r>
              <a:rPr lang="en-US" altLang="ko-KR" sz="1100" dirty="0"/>
              <a:t>2</a:t>
            </a:r>
            <a:r>
              <a:rPr lang="ko-KR" altLang="en-US" sz="1100" dirty="0"/>
              <a:t>로 나누어 </a:t>
            </a:r>
            <a:r>
              <a:rPr lang="ko-KR" altLang="en-US" sz="1100" dirty="0" err="1"/>
              <a:t>나머지값을</a:t>
            </a:r>
            <a:r>
              <a:rPr lang="ko-KR" altLang="en-US" sz="1100" dirty="0"/>
              <a:t> 구해</a:t>
            </a:r>
            <a:endParaRPr lang="en-US" altLang="ko-KR" sz="1100" dirty="0"/>
          </a:p>
          <a:p>
            <a:pPr algn="ctr"/>
            <a:r>
              <a:rPr lang="ko-KR" altLang="en-US" sz="1100" dirty="0"/>
              <a:t>띠의 인덱스와 일치하는지 진행합니다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00</a:t>
            </a:r>
            <a:r>
              <a:rPr lang="ko-KR" altLang="en-US" sz="1100" dirty="0"/>
              <a:t>년 이후엔 </a:t>
            </a:r>
            <a:r>
              <a:rPr lang="en-US" altLang="ko-KR" sz="1100" dirty="0"/>
              <a:t>12</a:t>
            </a:r>
            <a:r>
              <a:rPr lang="ko-KR" altLang="en-US" sz="1100" dirty="0"/>
              <a:t>로 나누는게 불가능하기에</a:t>
            </a:r>
            <a:endParaRPr lang="en-US" altLang="ko-KR" sz="1100" dirty="0"/>
          </a:p>
          <a:p>
            <a:pPr algn="ctr"/>
            <a:r>
              <a:rPr lang="ko-Kore-KR" altLang="en-US" sz="1100" dirty="0"/>
              <a:t>연도값이 </a:t>
            </a:r>
            <a:r>
              <a:rPr lang="en-US" altLang="ko-Kore-KR" sz="1100" dirty="0"/>
              <a:t>1</a:t>
            </a:r>
            <a:r>
              <a:rPr lang="en-US" altLang="ko-KR" sz="1100" dirty="0"/>
              <a:t>2</a:t>
            </a:r>
            <a:r>
              <a:rPr lang="ko-KR" altLang="en-US" sz="1100" dirty="0" err="1"/>
              <a:t>이하인경우</a:t>
            </a:r>
            <a:r>
              <a:rPr lang="ko-KR" altLang="en-US" sz="1100" dirty="0"/>
              <a:t> </a:t>
            </a:r>
            <a:r>
              <a:rPr lang="en-US" altLang="ko-KR" sz="1100" dirty="0"/>
              <a:t>100</a:t>
            </a:r>
            <a:r>
              <a:rPr lang="ko-KR" altLang="en-US" sz="1100" dirty="0"/>
              <a:t>을 더해 나머지를 구하게 하였습니다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ore-KR" altLang="en-US" sz="1100" dirty="0"/>
              <a:t>이후 에러없이 진행되면 다음 셀을 실행하기 위해</a:t>
            </a:r>
            <a:endParaRPr lang="en-US" altLang="ko-Kore-KR" sz="1100" dirty="0"/>
          </a:p>
          <a:p>
            <a:pPr algn="ctr"/>
            <a:r>
              <a:rPr lang="en-US" altLang="ko-Kore-KR" sz="1100" dirty="0" err="1"/>
              <a:t>correct_input</a:t>
            </a:r>
            <a:r>
              <a:rPr lang="ko-Kore-KR" altLang="en-US" sz="1100" dirty="0"/>
              <a:t>에 </a:t>
            </a:r>
            <a:r>
              <a:rPr lang="en-US" altLang="ko-Kore-KR" sz="1100" dirty="0"/>
              <a:t>true</a:t>
            </a:r>
            <a:r>
              <a:rPr lang="ko-Kore-KR" altLang="en-US" sz="1100" dirty="0"/>
              <a:t>값을 넣어줍니다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ko-Kore-KR" altLang="en-US" sz="1100" dirty="0"/>
              <a:t>에러 발생시 예외처리에 따라 진행됩니다</a:t>
            </a:r>
            <a:r>
              <a:rPr lang="en-US" altLang="ko-Kore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7727893"/>
      </p:ext>
    </p:extLst>
  </p:cSld>
  <p:clrMapOvr>
    <a:masterClrMapping/>
  </p:clrMapOvr>
</p:sld>
</file>

<file path=ppt/theme/theme1.xml><?xml version="1.0" encoding="utf-8"?>
<a:theme xmlns:a="http://schemas.openxmlformats.org/drawingml/2006/main" name="1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8593</TotalTime>
  <Words>693</Words>
  <Application>Microsoft Macintosh PowerPoint</Application>
  <PresentationFormat>와이드스크린</PresentationFormat>
  <Paragraphs>111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13_Office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송희령</cp:lastModifiedBy>
  <cp:revision>554</cp:revision>
  <dcterms:created xsi:type="dcterms:W3CDTF">2020-09-01T02:41:10Z</dcterms:created>
  <dcterms:modified xsi:type="dcterms:W3CDTF">2021-09-16T16:39:46Z</dcterms:modified>
</cp:coreProperties>
</file>