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1" r:id="rId3"/>
    <p:sldId id="395" r:id="rId4"/>
    <p:sldId id="396" r:id="rId5"/>
    <p:sldId id="382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394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머신러닝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306523" y="5371651"/>
            <a:ext cx="549506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학습된 결과의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8</a:t>
            </a:r>
            <a:r>
              <a:rPr lang="ko-KR" altLang="en-US" sz="1100" dirty="0"/>
              <a:t>번 </a:t>
            </a:r>
            <a:r>
              <a:rPr lang="ko-KR" altLang="en-US" sz="1100" dirty="0" err="1"/>
              <a:t>진행된것을</a:t>
            </a:r>
            <a:r>
              <a:rPr lang="ko-KR" altLang="en-US" sz="1100" dirty="0"/>
              <a:t> 볼 수 있으며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평균선이 찍힌 점들보다 예상 평균치에 좀 </a:t>
            </a:r>
            <a:r>
              <a:rPr lang="ko-KR" altLang="en-US" sz="1100" dirty="0" err="1"/>
              <a:t>못미치는듯</a:t>
            </a:r>
            <a:r>
              <a:rPr lang="ko-KR" altLang="en-US" sz="1100" dirty="0"/>
              <a:t> 보이는걸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ECE56D-8966-934A-89F1-150972FB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95" y="1363231"/>
            <a:ext cx="6687152" cy="38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D642C6-8F8B-D843-BC03-91FA689F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9" y="1763565"/>
            <a:ext cx="5162513" cy="4201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증가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208748" y="4701387"/>
            <a:ext cx="4711209" cy="21857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A8EA2-CA42-3B46-A192-3B3E5003D378}"/>
              </a:ext>
            </a:extLst>
          </p:cNvPr>
          <p:cNvSpPr txBox="1"/>
          <p:nvPr/>
        </p:nvSpPr>
        <p:spPr>
          <a:xfrm>
            <a:off x="5704315" y="5290014"/>
            <a:ext cx="59141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에포크</a:t>
            </a:r>
            <a:r>
              <a:rPr lang="ko-KR" altLang="en-US" sz="1100" dirty="0"/>
              <a:t> </a:t>
            </a:r>
            <a:r>
              <a:rPr lang="en-US" altLang="ko-KR" sz="1100" dirty="0"/>
              <a:t>8</a:t>
            </a:r>
            <a:r>
              <a:rPr lang="ko-KR" altLang="en-US" sz="1100" dirty="0"/>
              <a:t>회에서 </a:t>
            </a:r>
            <a:r>
              <a:rPr lang="en-US" altLang="ko-KR" sz="1100" dirty="0"/>
              <a:t>1000</a:t>
            </a:r>
            <a:r>
              <a:rPr lang="ko-KR" altLang="en-US" sz="1100" dirty="0"/>
              <a:t>회로 증가시켜 실행해보았습니다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 결과보다 조금 더 평균에 미치도록 </a:t>
            </a:r>
            <a:r>
              <a:rPr lang="ko-KR" altLang="en-US" sz="1100" dirty="0" err="1"/>
              <a:t>가는것을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FD11C-A7C2-5041-A106-EB392F02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06" y="1762495"/>
            <a:ext cx="4819661" cy="26512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9E95C6-622C-BA46-8F7B-73F9E9FB8D3A}"/>
              </a:ext>
            </a:extLst>
          </p:cNvPr>
          <p:cNvSpPr txBox="1"/>
          <p:nvPr/>
        </p:nvSpPr>
        <p:spPr>
          <a:xfrm>
            <a:off x="6018861" y="1762495"/>
            <a:ext cx="4801906" cy="2847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62740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5AB1F-DF1E-5D47-BD25-985B9D65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61" y="1754403"/>
            <a:ext cx="5475060" cy="30266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AE59C6-6128-E348-A25A-AE1CE80B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6" y="1707055"/>
            <a:ext cx="5547404" cy="455638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200656" y="4855134"/>
            <a:ext cx="5051075" cy="2347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A8EA2-CA42-3B46-A192-3B3E5003D378}"/>
              </a:ext>
            </a:extLst>
          </p:cNvPr>
          <p:cNvSpPr txBox="1"/>
          <p:nvPr/>
        </p:nvSpPr>
        <p:spPr>
          <a:xfrm>
            <a:off x="5704315" y="5290014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</a:t>
            </a:r>
            <a:r>
              <a:rPr lang="ko-KR" altLang="en-US" sz="1100" dirty="0" err="1"/>
              <a:t>에포크는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회로 설정하고 </a:t>
            </a:r>
            <a:r>
              <a:rPr lang="ko-KR" altLang="en-US" sz="1100" dirty="0" err="1"/>
              <a:t>학습률과</a:t>
            </a:r>
            <a:r>
              <a:rPr lang="ko-KR" altLang="en-US" sz="1100" dirty="0"/>
              <a:t> 배치사이즈를 조정해 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학습률은</a:t>
            </a:r>
            <a:r>
              <a:rPr lang="ko-KR" altLang="en-US" sz="1100" dirty="0"/>
              <a:t> 기존 </a:t>
            </a:r>
            <a:r>
              <a:rPr lang="en-US" altLang="ko-KR" sz="1100" dirty="0"/>
              <a:t>0.5</a:t>
            </a:r>
            <a:r>
              <a:rPr lang="ko-KR" altLang="en-US" sz="1100" dirty="0"/>
              <a:t>에서 </a:t>
            </a:r>
            <a:r>
              <a:rPr lang="en-US" altLang="ko-KR" sz="1100" dirty="0"/>
              <a:t>0.01</a:t>
            </a:r>
            <a:r>
              <a:rPr lang="ko-KR" altLang="en-US" sz="1100" dirty="0"/>
              <a:t>로</a:t>
            </a:r>
            <a:r>
              <a:rPr lang="en-US" altLang="ko-KR" sz="1100" dirty="0"/>
              <a:t>,</a:t>
            </a:r>
            <a:r>
              <a:rPr lang="ko-KR" altLang="en-US" sz="1100" dirty="0"/>
              <a:t> 배치사이즈는 </a:t>
            </a:r>
            <a:r>
              <a:rPr lang="en-US" altLang="ko-KR" sz="1100" dirty="0"/>
              <a:t>16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조정 후 실행하였습니다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실행 결과 이전 결과들보다 훨씬 더 평균에 가까운 모습을 보이고있습니다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단순 </a:t>
            </a:r>
            <a:r>
              <a:rPr lang="ko-KR" altLang="en-US" sz="1100" dirty="0" err="1"/>
              <a:t>반복회수의</a:t>
            </a:r>
            <a:r>
              <a:rPr lang="ko-KR" altLang="en-US" sz="1100" dirty="0"/>
              <a:t> 증가보다 </a:t>
            </a:r>
            <a:r>
              <a:rPr lang="ko-KR" altLang="en-US" sz="1100" dirty="0" err="1"/>
              <a:t>학습률</a:t>
            </a:r>
            <a:r>
              <a:rPr lang="en-US" altLang="ko-KR" sz="1100" dirty="0"/>
              <a:t>,</a:t>
            </a:r>
            <a:r>
              <a:rPr lang="ko-KR" altLang="en-US" sz="1100" dirty="0"/>
              <a:t> 배치사이즈등의 조정으로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더 큰 학습결과를 볼 수 </a:t>
            </a:r>
            <a:r>
              <a:rPr lang="ko-KR" altLang="en-US" sz="1100" dirty="0" err="1"/>
              <a:t>있다는것을</a:t>
            </a:r>
            <a:r>
              <a:rPr lang="ko-KR" altLang="en-US" sz="1100" dirty="0"/>
              <a:t> 알게 되었습니다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E95C6-622C-BA46-8F7B-73F9E9FB8D3A}"/>
              </a:ext>
            </a:extLst>
          </p:cNvPr>
          <p:cNvSpPr txBox="1"/>
          <p:nvPr/>
        </p:nvSpPr>
        <p:spPr>
          <a:xfrm>
            <a:off x="6018860" y="1762495"/>
            <a:ext cx="5475059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0B202-3AE0-6B45-98B4-78F7095A42E1}"/>
              </a:ext>
            </a:extLst>
          </p:cNvPr>
          <p:cNvSpPr txBox="1"/>
          <p:nvPr/>
        </p:nvSpPr>
        <p:spPr>
          <a:xfrm>
            <a:off x="208749" y="4470969"/>
            <a:ext cx="3044250" cy="2347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35417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/yooatom2200/Programing_Base_2/tree/main/7%EC%9E%A5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C84BD-ED44-634A-973B-FE41999E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2" y="1698964"/>
            <a:ext cx="5874818" cy="3373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C937A1-9BEF-2E40-8BAD-1981E42A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61" y="1698964"/>
            <a:ext cx="5874806" cy="33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제가 사용하는 기종은 </a:t>
            </a:r>
            <a:r>
              <a:rPr lang="en-US" altLang="ko-KR" sz="1100" dirty="0"/>
              <a:t>m1 </a:t>
            </a:r>
            <a:r>
              <a:rPr lang="ko-KR" altLang="en-US" sz="1100" dirty="0"/>
              <a:t>맥북 에어로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</a:t>
            </a:r>
            <a:r>
              <a:rPr lang="en-US" altLang="ko-KR" sz="1100" dirty="0"/>
              <a:t>x86</a:t>
            </a:r>
            <a:r>
              <a:rPr lang="ko-KR" altLang="en-US" sz="1100" dirty="0"/>
              <a:t>코어가 아닌 </a:t>
            </a:r>
            <a:r>
              <a:rPr lang="en-US" altLang="ko-KR" sz="1100" dirty="0"/>
              <a:t>arm </a:t>
            </a:r>
            <a:r>
              <a:rPr lang="ko-KR" altLang="en-US" sz="1100" dirty="0"/>
              <a:t>코어로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내장된 </a:t>
            </a:r>
            <a:r>
              <a:rPr lang="en-US" altLang="ko-KR" sz="1100" dirty="0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사용하여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작동시켜야 하기 때문에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텐서플로의</a:t>
            </a:r>
            <a:r>
              <a:rPr lang="ko-KR" altLang="en-US" sz="1100" dirty="0"/>
              <a:t> 설치방법이 기존 </a:t>
            </a:r>
            <a:r>
              <a:rPr lang="en-US" altLang="ko-KR" sz="1100" dirty="0"/>
              <a:t>x86</a:t>
            </a:r>
            <a:r>
              <a:rPr lang="ko-KR" altLang="en-US" sz="1100" dirty="0"/>
              <a:t>의 방식과 다릅니다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2D642-7495-A144-869F-3DDBE31B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380644"/>
            <a:ext cx="4076794" cy="24822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9ED27E-BA5D-1D4B-87EF-62EE1293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13" y="1363231"/>
            <a:ext cx="6798419" cy="39044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896387-5B6D-8847-9BF0-0BE27F18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03" y="2905120"/>
            <a:ext cx="3100036" cy="19156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012912-88D2-A142-8142-7A379EC2326C}"/>
              </a:ext>
            </a:extLst>
          </p:cNvPr>
          <p:cNvSpPr txBox="1"/>
          <p:nvPr/>
        </p:nvSpPr>
        <p:spPr>
          <a:xfrm>
            <a:off x="3999719" y="2977120"/>
            <a:ext cx="944516" cy="94751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B6662-23F7-3043-BC8A-400A983EEB40}"/>
              </a:ext>
            </a:extLst>
          </p:cNvPr>
          <p:cNvSpPr txBox="1"/>
          <p:nvPr/>
        </p:nvSpPr>
        <p:spPr>
          <a:xfrm>
            <a:off x="2553038" y="2403264"/>
            <a:ext cx="813249" cy="21855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9295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그래서 애플 공식 홈페이지의 </a:t>
            </a:r>
            <a:r>
              <a:rPr lang="ko-KR" altLang="en-US" sz="1100" dirty="0" err="1"/>
              <a:t>디벨로퍼에서</a:t>
            </a:r>
            <a:r>
              <a:rPr lang="ko-KR" altLang="en-US" sz="1100" dirty="0"/>
              <a:t> 제공하는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애플실리콘만의 </a:t>
            </a:r>
            <a:r>
              <a:rPr lang="ko-KR" altLang="en-US" sz="1100" dirty="0" err="1"/>
              <a:t>텐서플로우</a:t>
            </a:r>
            <a:r>
              <a:rPr lang="ko-KR" altLang="en-US" sz="1100" dirty="0"/>
              <a:t> 설치방법 가이드에 따라 설치를 진행하였습니다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설치가이드</a:t>
            </a:r>
            <a:r>
              <a:rPr lang="ko-KR" altLang="en-US" sz="1100" dirty="0"/>
              <a:t> 진행 후 </a:t>
            </a:r>
            <a:r>
              <a:rPr lang="ko-KR" altLang="en-US" sz="1100" dirty="0" err="1"/>
              <a:t>콘다에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변경점이</a:t>
            </a:r>
            <a:r>
              <a:rPr lang="ko-KR" altLang="en-US" sz="1100" dirty="0"/>
              <a:t> 생겨</a:t>
            </a:r>
            <a:endParaRPr lang="en-US" altLang="ko-KR" sz="1100" dirty="0"/>
          </a:p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설치시킨</a:t>
            </a:r>
            <a:r>
              <a:rPr lang="ko-KR" altLang="en-US" sz="1100" dirty="0"/>
              <a:t> 가이드 내용을 </a:t>
            </a:r>
            <a:r>
              <a:rPr lang="en-US" altLang="ko-KR" sz="1100" dirty="0"/>
              <a:t>prog2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클론시켜</a:t>
            </a:r>
            <a:r>
              <a:rPr lang="ko-KR" altLang="en-US" sz="1100" dirty="0"/>
              <a:t> 진행하였습니다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9ABA1-B49E-5C41-ABC0-836683F6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" y="1420168"/>
            <a:ext cx="6995624" cy="40176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2B9D50-92B2-D044-B4E0-945CDA50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48" y="1383079"/>
            <a:ext cx="4624675" cy="4091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0E503-11AF-4F4A-9E87-3C4E5847E5E2}"/>
              </a:ext>
            </a:extLst>
          </p:cNvPr>
          <p:cNvSpPr txBox="1"/>
          <p:nvPr/>
        </p:nvSpPr>
        <p:spPr>
          <a:xfrm>
            <a:off x="2181793" y="3678452"/>
            <a:ext cx="3037569" cy="13871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03636-E584-794A-A4F4-E4049F05523D}"/>
              </a:ext>
            </a:extLst>
          </p:cNvPr>
          <p:cNvSpPr txBox="1"/>
          <p:nvPr/>
        </p:nvSpPr>
        <p:spPr>
          <a:xfrm>
            <a:off x="7262242" y="3029740"/>
            <a:ext cx="3443521" cy="18012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387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AEE8B6-B244-614A-9147-C19718F2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4" y="1191027"/>
            <a:ext cx="5179884" cy="455905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주피터에서 </a:t>
            </a:r>
            <a:r>
              <a:rPr lang="ko-KR" altLang="en-US" sz="1100" dirty="0" err="1"/>
              <a:t>텐서플로우를</a:t>
            </a:r>
            <a:r>
              <a:rPr lang="ko-KR" altLang="en-US" sz="1100" dirty="0"/>
              <a:t> 실행시키고 실행 터미널을 확인해보면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아래 </a:t>
            </a:r>
            <a:r>
              <a:rPr lang="ko-KR" altLang="en-US" sz="1100" dirty="0" err="1"/>
              <a:t>글과같이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사용하여 </a:t>
            </a:r>
            <a:r>
              <a:rPr lang="ko-KR" altLang="en-US" sz="1100" dirty="0" err="1"/>
              <a:t>진행한다는것을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또한 주피터 메세지에서도 </a:t>
            </a:r>
            <a:r>
              <a:rPr lang="en-US" altLang="ko-KR" sz="1100" dirty="0" err="1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실행하여 </a:t>
            </a:r>
            <a:r>
              <a:rPr lang="ko-KR" altLang="en-US" sz="1100" dirty="0" err="1"/>
              <a:t>진행한다는것을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0E503-11AF-4F4A-9E87-3C4E5847E5E2}"/>
              </a:ext>
            </a:extLst>
          </p:cNvPr>
          <p:cNvSpPr txBox="1"/>
          <p:nvPr/>
        </p:nvSpPr>
        <p:spPr>
          <a:xfrm>
            <a:off x="260801" y="3860188"/>
            <a:ext cx="4807557" cy="15004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D61DA-F2BA-4746-B254-C86EB3AD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45" y="2204209"/>
            <a:ext cx="6678550" cy="22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64BC21-7E54-BA4D-900E-9CE2CCD9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3" y="1829907"/>
            <a:ext cx="6597405" cy="31782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283928" y="2702727"/>
            <a:ext cx="1431584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715512" y="1680859"/>
            <a:ext cx="5615302" cy="114496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388244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</a:t>
            </a:r>
            <a:r>
              <a:rPr lang="ko-KR" altLang="en-US" sz="1100" dirty="0"/>
              <a:t> 입력 데이터와 출력데이터를</a:t>
            </a:r>
            <a:r>
              <a:rPr lang="en-US" altLang="ko-KR" sz="1100" dirty="0"/>
              <a:t> y = 2x + 1</a:t>
            </a:r>
            <a:r>
              <a:rPr lang="ko-KR" altLang="en-US" sz="1100" dirty="0"/>
              <a:t>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넘파이를</a:t>
            </a:r>
            <a:r>
              <a:rPr lang="ko-KR" altLang="en-US" sz="1100" dirty="0"/>
              <a:t> 이용하여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292020" y="3007162"/>
            <a:ext cx="3017622" cy="60997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330814" y="2155367"/>
            <a:ext cx="4483558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머신러닝을</a:t>
            </a:r>
            <a:r>
              <a:rPr lang="ko-KR" altLang="en-US" sz="1100" dirty="0"/>
              <a:t> 진행하기위해 </a:t>
            </a:r>
            <a:r>
              <a:rPr lang="ko-KR" altLang="en-US" sz="1100" dirty="0" err="1"/>
              <a:t>케라스</a:t>
            </a:r>
            <a:r>
              <a:rPr lang="ko-KR" altLang="en-US" sz="1100" dirty="0"/>
              <a:t> 모델을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생성한모델</a:t>
            </a:r>
            <a:r>
              <a:rPr lang="ko-KR" altLang="en-US" sz="1100" dirty="0"/>
              <a:t> 구조는 </a:t>
            </a:r>
            <a:r>
              <a:rPr lang="ko-KR" altLang="en-US" sz="1100" dirty="0" err="1"/>
              <a:t>입력값</a:t>
            </a:r>
            <a:r>
              <a:rPr lang="ko-KR" altLang="en-US" sz="1100" dirty="0"/>
              <a:t> 하나를 받고 </a:t>
            </a:r>
            <a:r>
              <a:rPr lang="en-US" altLang="ko-KR" sz="1100" dirty="0"/>
              <a:t>5</a:t>
            </a:r>
            <a:r>
              <a:rPr lang="ko-KR" altLang="en-US" sz="1100" dirty="0"/>
              <a:t>개의 노드를 가지고 활성화 함수로 </a:t>
            </a:r>
            <a:r>
              <a:rPr lang="ko-KR" altLang="en-US" sz="1100" dirty="0" err="1"/>
              <a:t>렐루함수를</a:t>
            </a:r>
            <a:r>
              <a:rPr lang="ko-KR" altLang="en-US" sz="1100" dirty="0"/>
              <a:t> 이용한 층 하나와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개의 노드를 가진 층</a:t>
            </a:r>
            <a:r>
              <a:rPr lang="en-US" altLang="ko-KR" sz="1100" dirty="0"/>
              <a:t>,</a:t>
            </a:r>
            <a:r>
              <a:rPr lang="ko-KR" altLang="en-US" sz="1100" dirty="0"/>
              <a:t> 그리고 마지막 </a:t>
            </a:r>
            <a:r>
              <a:rPr lang="ko-KR" altLang="en-US" sz="1100" dirty="0" err="1"/>
              <a:t>출력층으로</a:t>
            </a:r>
            <a:r>
              <a:rPr lang="ko-KR" altLang="en-US" sz="1100" dirty="0"/>
              <a:t> 구성되어있으며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손실함수로</a:t>
            </a:r>
            <a:r>
              <a:rPr lang="ko-KR" altLang="en-US" sz="1100" dirty="0"/>
              <a:t> 평균제곱오차를 사용하고 </a:t>
            </a:r>
            <a:r>
              <a:rPr lang="ko-KR" altLang="en-US" sz="1100" dirty="0" err="1"/>
              <a:t>옵티마이저로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확률적 경사 </a:t>
            </a:r>
            <a:r>
              <a:rPr lang="ko-KR" altLang="en-US" sz="1100" dirty="0" err="1"/>
              <a:t>하강법으로</a:t>
            </a:r>
            <a:r>
              <a:rPr lang="ko-KR" altLang="en-US" sz="1100" dirty="0"/>
              <a:t> 구성합니다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309642" y="2709365"/>
            <a:ext cx="4021172" cy="60278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283928" y="3709053"/>
            <a:ext cx="3308936" cy="4502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330814" y="3481428"/>
            <a:ext cx="439454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모델을 적용시키는 </a:t>
            </a:r>
            <a:r>
              <a:rPr lang="en-US" altLang="ko-KR" sz="1100" dirty="0"/>
              <a:t>fit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순서대로 </a:t>
            </a:r>
            <a:r>
              <a:rPr lang="ko-KR" altLang="en-US" sz="1100" dirty="0" err="1"/>
              <a:t>입력데이터</a:t>
            </a:r>
            <a:r>
              <a:rPr lang="en-US" altLang="ko-KR" sz="1100" dirty="0"/>
              <a:t>(x), </a:t>
            </a:r>
            <a:r>
              <a:rPr lang="ko-KR" altLang="en-US" sz="1100" dirty="0" err="1"/>
              <a:t>출력데이터</a:t>
            </a:r>
            <a:r>
              <a:rPr lang="en-US" altLang="ko-KR" sz="1100" dirty="0"/>
              <a:t>(y),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반복횟수</a:t>
            </a:r>
            <a:r>
              <a:rPr lang="en-US" altLang="ko-KR" sz="1100" dirty="0"/>
              <a:t>(epoch),</a:t>
            </a:r>
          </a:p>
          <a:p>
            <a:pPr algn="ctr"/>
            <a:r>
              <a:rPr lang="ko-KR" altLang="en-US" sz="1100" dirty="0"/>
              <a:t>진행단계출력여부</a:t>
            </a:r>
            <a:r>
              <a:rPr lang="en-US" altLang="ko-KR" sz="1100" dirty="0"/>
              <a:t>(verbose)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ore-KR" sz="1100" dirty="0"/>
              <a:t>epoch</a:t>
            </a:r>
            <a:r>
              <a:rPr lang="ko-Kore-KR" altLang="en-US" sz="1100" dirty="0"/>
              <a:t>가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이므로 </a:t>
            </a:r>
            <a:r>
              <a:rPr lang="en-US" altLang="ko-KR" sz="1100" dirty="0"/>
              <a:t>100</a:t>
            </a:r>
            <a:r>
              <a:rPr lang="ko-KR" altLang="en-US" sz="1100" dirty="0"/>
              <a:t>번 학습 </a:t>
            </a:r>
            <a:r>
              <a:rPr lang="ko-KR" altLang="en-US" sz="1100" dirty="0" err="1"/>
              <a:t>진행시키는것을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3592864" y="3866149"/>
            <a:ext cx="3737950" cy="680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34B9D6-442A-2045-B2D2-46C2145948C1}"/>
              </a:ext>
            </a:extLst>
          </p:cNvPr>
          <p:cNvSpPr txBox="1"/>
          <p:nvPr/>
        </p:nvSpPr>
        <p:spPr>
          <a:xfrm>
            <a:off x="283927" y="4222315"/>
            <a:ext cx="6448645" cy="81013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86FE4D-5C12-A94E-AF2E-AB8DE58B3A23}"/>
              </a:ext>
            </a:extLst>
          </p:cNvPr>
          <p:cNvSpPr txBox="1"/>
          <p:nvPr/>
        </p:nvSpPr>
        <p:spPr>
          <a:xfrm>
            <a:off x="7112900" y="4557776"/>
            <a:ext cx="4612460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주피터 콘솔 출력메세지로 </a:t>
            </a:r>
            <a:r>
              <a:rPr lang="ko-KR" altLang="en-US" sz="1100" dirty="0" err="1"/>
              <a:t>텐서가</a:t>
            </a:r>
            <a:r>
              <a:rPr lang="ko-KR" altLang="en-US" sz="1100" dirty="0"/>
              <a:t> 진행됨에</a:t>
            </a:r>
            <a:endParaRPr lang="en-US" altLang="ko-KR" sz="1100" dirty="0"/>
          </a:p>
          <a:p>
            <a:pPr algn="ctr"/>
            <a:r>
              <a:rPr lang="en-US" altLang="ko-Kore-KR" sz="1100" dirty="0" err="1"/>
              <a:t>gpu</a:t>
            </a:r>
            <a:r>
              <a:rPr lang="ko-Kore-KR" altLang="en-US" sz="1100" dirty="0"/>
              <a:t>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작동된것을</a:t>
            </a:r>
            <a:r>
              <a:rPr lang="ko-KR" altLang="en-US" sz="1100" dirty="0"/>
              <a:t> 알려주는 문구가 먼저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학습을</a:t>
            </a:r>
            <a:r>
              <a:rPr lang="ko-KR" altLang="en-US" sz="1100" dirty="0"/>
              <a:t> 총 </a:t>
            </a:r>
            <a:r>
              <a:rPr lang="ko-KR" altLang="en-US" sz="1100" dirty="0" err="1"/>
              <a:t>두번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시킨것을</a:t>
            </a:r>
            <a:r>
              <a:rPr lang="ko-KR" altLang="en-US" sz="1100" dirty="0"/>
              <a:t> 볼 수 있으며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첫번째 진행 학습결과보다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</a:t>
            </a:r>
            <a:r>
              <a:rPr lang="ko-KR" altLang="en-US" sz="1100" dirty="0" err="1"/>
              <a:t>학습결과가</a:t>
            </a:r>
            <a:r>
              <a:rPr lang="ko-KR" altLang="en-US" sz="1100" dirty="0"/>
              <a:t> 좀 더 좋은 결과를 </a:t>
            </a:r>
            <a:r>
              <a:rPr lang="ko-KR" altLang="en-US" sz="1100" dirty="0" err="1"/>
              <a:t>보여주는것을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8400B86-8BB7-0E42-B9ED-1ADC717A70D1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732572" y="4627383"/>
            <a:ext cx="380328" cy="4843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5371E3-3F17-194B-836C-C35BB530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1" y="1824397"/>
            <a:ext cx="7998656" cy="37693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에포크값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40870" y="1861012"/>
            <a:ext cx="3587378" cy="114614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328248" y="1765497"/>
            <a:ext cx="3002566" cy="66859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4337901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예시 코드에서 </a:t>
            </a:r>
            <a:r>
              <a:rPr lang="ko-KR" altLang="en-US" sz="1100" dirty="0" err="1"/>
              <a:t>에포크값을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번으로 수정한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10000</a:t>
            </a:r>
            <a:r>
              <a:rPr lang="ko-KR" altLang="en-US" sz="1100" dirty="0"/>
              <a:t>번의 수행 확인을 위해 </a:t>
            </a:r>
            <a:r>
              <a:rPr lang="en-US" altLang="ko-KR" sz="1100" dirty="0"/>
              <a:t>verbose</a:t>
            </a:r>
            <a:r>
              <a:rPr lang="ko-KR" altLang="en-US" sz="1100" dirty="0"/>
              <a:t>옵션을 빼서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진행과정을 출력하도록 설정하였습니다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40870" y="3765696"/>
            <a:ext cx="4349020" cy="24795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9757" y="3335675"/>
            <a:ext cx="44835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10000</a:t>
            </a:r>
            <a:r>
              <a:rPr lang="ko-KR" altLang="en-US" sz="1100" dirty="0"/>
              <a:t>번 실행 결과를 확인할 수 있으며 최종 </a:t>
            </a:r>
            <a:r>
              <a:rPr lang="ko-KR" altLang="en-US" sz="1100" dirty="0" err="1"/>
              <a:t>출력값과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오차값이</a:t>
            </a:r>
            <a:r>
              <a:rPr lang="ko-KR" altLang="en-US" sz="1100" dirty="0"/>
              <a:t> 현저히 줄어든 것을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089890" y="3635757"/>
            <a:ext cx="2349867" cy="25391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740869" y="4981420"/>
            <a:ext cx="5651839" cy="1812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392708" y="3635757"/>
            <a:ext cx="1047049" cy="14363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8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575CBF-0A52-CC4C-955A-1A764014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3" y="1731211"/>
            <a:ext cx="8142259" cy="395885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은닉층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360543" y="1732674"/>
            <a:ext cx="4049616" cy="11495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410159" y="1680859"/>
            <a:ext cx="2920655" cy="6265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기존 코드에서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한줄을</a:t>
            </a:r>
            <a:r>
              <a:rPr lang="ko-KR" altLang="en-US" sz="1100" dirty="0"/>
              <a:t> 제거하고 진행해보았습니다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에포크는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회 그대로 진행하였습니다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오차값과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기존보다 안좋은 결과를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보여주는것을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367022" y="4991363"/>
            <a:ext cx="6316999" cy="253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684021" y="4113187"/>
            <a:ext cx="749257" cy="1005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4448B8-FB3A-8243-BA84-34AD31B3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7" y="1705033"/>
            <a:ext cx="8184646" cy="40088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에포크와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은닉층</a:t>
            </a:r>
            <a:r>
              <a:rPr lang="ko-KR" altLang="en-US" sz="1100" i="1" dirty="0">
                <a:solidFill>
                  <a:srgbClr val="FF7876"/>
                </a:solidFill>
              </a:rPr>
              <a:t> 둘 다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360543" y="1732674"/>
            <a:ext cx="4049616" cy="11495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410159" y="2303475"/>
            <a:ext cx="2920655" cy="396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2088031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</a:t>
            </a:r>
            <a:r>
              <a:rPr lang="ko-KR" altLang="en-US" sz="1100" dirty="0"/>
              <a:t> 제거의 결과값이 좋지 않게 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학습횟수를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회로 증가시켜서 실행해 보았습니다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학습결과와</a:t>
            </a:r>
            <a:r>
              <a:rPr lang="ko-KR" altLang="en-US" sz="1100" dirty="0"/>
              <a:t> 오차 모두 이전 결과들에 비해서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매우 좋아진 결과를 얻을 수 있었습니다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360543" y="4866581"/>
            <a:ext cx="6355846" cy="4337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716389" y="4028549"/>
            <a:ext cx="716889" cy="1054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9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70B7-D0F7-AF49-90D5-DF0212C9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3" y="1494824"/>
            <a:ext cx="4938196" cy="489788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849972" y="1707487"/>
            <a:ext cx="5495062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학습 데이터를 생성해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데이터는 좌표 형식으로 제공되며</a:t>
            </a:r>
            <a:endParaRPr lang="en-US" altLang="ko-KR" sz="1100" dirty="0"/>
          </a:p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값은 </a:t>
            </a:r>
            <a:r>
              <a:rPr lang="en-US" altLang="ko-KR" sz="1100" dirty="0"/>
              <a:t>0.0</a:t>
            </a:r>
            <a:r>
              <a:rPr lang="ko-KR" altLang="en-US" sz="1100" dirty="0"/>
              <a:t>에서 </a:t>
            </a:r>
            <a:r>
              <a:rPr lang="en-US" altLang="ko-KR" sz="1100" dirty="0"/>
              <a:t>0.55</a:t>
            </a:r>
            <a:r>
              <a:rPr lang="ko-KR" altLang="en-US" sz="1100" dirty="0"/>
              <a:t>사이의 </a:t>
            </a:r>
            <a:r>
              <a:rPr lang="ko-KR" altLang="en-US" sz="1100" dirty="0" err="1"/>
              <a:t>랜덤값으로</a:t>
            </a:r>
            <a:r>
              <a:rPr lang="ko-KR" altLang="en-US" sz="1100" dirty="0"/>
              <a:t> 제공하며</a:t>
            </a:r>
            <a:endParaRPr lang="en-US" altLang="ko-KR" sz="1100" dirty="0"/>
          </a:p>
          <a:p>
            <a:pPr algn="ctr"/>
            <a:r>
              <a:rPr lang="en-US" altLang="ko-KR" sz="1100" dirty="0"/>
              <a:t>y</a:t>
            </a:r>
            <a:r>
              <a:rPr lang="ko-KR" altLang="en-US" sz="1100" dirty="0"/>
              <a:t>값은 생성한 </a:t>
            </a:r>
            <a:r>
              <a:rPr lang="en-US" altLang="ko-KR" sz="1100" dirty="0"/>
              <a:t>x</a:t>
            </a:r>
            <a:r>
              <a:rPr lang="ko-KR" altLang="en-US" sz="1100" dirty="0"/>
              <a:t>값에서 </a:t>
            </a:r>
            <a:r>
              <a:rPr lang="en-US" altLang="ko-KR" sz="1100" dirty="0"/>
              <a:t>0.1</a:t>
            </a:r>
            <a:r>
              <a:rPr lang="ko-KR" altLang="en-US" sz="1100" dirty="0"/>
              <a:t>을 곱하고 </a:t>
            </a:r>
            <a:r>
              <a:rPr lang="en-US" altLang="ko-KR" sz="1100" dirty="0"/>
              <a:t>0.3</a:t>
            </a:r>
            <a:r>
              <a:rPr lang="ko-KR" altLang="en-US" sz="1100" dirty="0"/>
              <a:t>을 더한 뒤 </a:t>
            </a:r>
            <a:r>
              <a:rPr lang="ko-KR" altLang="en-US" sz="1100" dirty="0" err="1"/>
              <a:t>랜덤값으로</a:t>
            </a:r>
            <a:endParaRPr lang="en-US" altLang="ko-KR" sz="1100" dirty="0"/>
          </a:p>
          <a:p>
            <a:pPr algn="ctr"/>
            <a:r>
              <a:rPr lang="en-US" altLang="ko-KR" sz="1100" dirty="0"/>
              <a:t>0.0~0.03</a:t>
            </a:r>
            <a:r>
              <a:rPr lang="ko-KR" altLang="en-US" sz="1100" dirty="0"/>
              <a:t>사이의 값을 추가로 더해준 값을 입력합니다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좌표쌍으로</a:t>
            </a:r>
            <a:r>
              <a:rPr lang="ko-KR" altLang="en-US" sz="1100" dirty="0"/>
              <a:t> 생성해 준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데이터들을 </a:t>
            </a:r>
            <a:r>
              <a:rPr lang="en-US" altLang="ko-KR" sz="1100" dirty="0" err="1"/>
              <a:t>x_data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y_data</a:t>
            </a:r>
            <a:r>
              <a:rPr lang="ko-KR" altLang="en-US" sz="1100" dirty="0"/>
              <a:t>에 저장해줍니다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849972" y="3335207"/>
            <a:ext cx="5914158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러닝을 위해 </a:t>
            </a:r>
            <a:r>
              <a:rPr lang="ko-KR" altLang="en-US" sz="1100" dirty="0" err="1"/>
              <a:t>러닝모델을</a:t>
            </a:r>
            <a:r>
              <a:rPr lang="ko-KR" altLang="en-US" sz="1100" dirty="0"/>
              <a:t>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러닝 모델 구조는 </a:t>
            </a:r>
            <a:r>
              <a:rPr lang="en-US" altLang="ko-KR" sz="1100" dirty="0"/>
              <a:t>1</a:t>
            </a:r>
            <a:r>
              <a:rPr lang="ko-KR" altLang="en-US" sz="1100" dirty="0"/>
              <a:t>개의 층으로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/>
              <a:t>값을 이용한 좌표들을 나타내는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평균적인 선을 </a:t>
            </a:r>
            <a:r>
              <a:rPr lang="ko-KR" altLang="en-US" sz="1100" dirty="0" err="1"/>
              <a:t>나타내는것을</a:t>
            </a:r>
            <a:r>
              <a:rPr lang="ko-KR" altLang="en-US" sz="1100" dirty="0"/>
              <a:t> 학습시킵니다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층의 구조는 선형의 활성화 함수를 사용하는 </a:t>
            </a:r>
            <a:r>
              <a:rPr lang="ko-KR" altLang="en-US" sz="1100" dirty="0" err="1"/>
              <a:t>입력값</a:t>
            </a:r>
            <a:r>
              <a:rPr lang="ko-KR" altLang="en-US" sz="1100" dirty="0"/>
              <a:t> 하나의 노드 하나를 가진 층 하나만을 사용합니다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학습률은</a:t>
            </a:r>
            <a:r>
              <a:rPr lang="ko-KR" altLang="en-US" sz="1100" dirty="0"/>
              <a:t> </a:t>
            </a:r>
            <a:r>
              <a:rPr lang="en-US" altLang="ko-KR" sz="1100" dirty="0"/>
              <a:t>0.5,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손실함수는</a:t>
            </a:r>
            <a:r>
              <a:rPr lang="ko-KR" altLang="en-US" sz="1100" dirty="0"/>
              <a:t> 평균제곱오차를 사용하고 </a:t>
            </a:r>
            <a:r>
              <a:rPr lang="ko-KR" altLang="en-US" sz="1100" dirty="0" err="1"/>
              <a:t>옵티마이저로</a:t>
            </a:r>
            <a:r>
              <a:rPr lang="ko-KR" altLang="en-US" sz="1100" dirty="0"/>
              <a:t> 경사하강법을 사용합니다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학습 데이터로 </a:t>
            </a:r>
            <a:r>
              <a:rPr lang="en-US" altLang="ko-KR" sz="1100" dirty="0" err="1"/>
              <a:t>x_data</a:t>
            </a:r>
            <a:r>
              <a:rPr lang="en-US" altLang="ko-KR" sz="1100" dirty="0"/>
              <a:t>, </a:t>
            </a:r>
            <a:r>
              <a:rPr lang="ko-KR" altLang="en-US" sz="1100" dirty="0"/>
              <a:t>결과데이터로 </a:t>
            </a:r>
            <a:r>
              <a:rPr lang="en-US" altLang="ko-KR" sz="1100" dirty="0" err="1"/>
              <a:t>y_data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사용하고 배치사이즈는 </a:t>
            </a:r>
            <a:r>
              <a:rPr lang="en-US" altLang="ko-KR" sz="1100" dirty="0"/>
              <a:t>1,</a:t>
            </a:r>
          </a:p>
          <a:p>
            <a:pPr algn="ctr"/>
            <a:r>
              <a:rPr lang="ko-KR" altLang="en-US" sz="1100" dirty="0" err="1"/>
              <a:t>반복회수는</a:t>
            </a:r>
            <a:r>
              <a:rPr lang="ko-KR" altLang="en-US" sz="1100" dirty="0"/>
              <a:t> </a:t>
            </a:r>
            <a:r>
              <a:rPr lang="en-US" altLang="ko-KR" sz="1100" dirty="0"/>
              <a:t>8</a:t>
            </a:r>
            <a:r>
              <a:rPr lang="ko-KR" altLang="en-US" sz="1100" dirty="0"/>
              <a:t>회로 설정합니다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5243599" y="4058482"/>
            <a:ext cx="606373" cy="80594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345862" y="2710926"/>
            <a:ext cx="4339426" cy="15373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D12503-C4D3-6A4B-8E1F-3D473B270A2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685288" y="2346124"/>
            <a:ext cx="1164684" cy="113349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BCB975-57DB-8E43-8910-AFFA1AEF7974}"/>
              </a:ext>
            </a:extLst>
          </p:cNvPr>
          <p:cNvSpPr txBox="1"/>
          <p:nvPr/>
        </p:nvSpPr>
        <p:spPr>
          <a:xfrm>
            <a:off x="336414" y="4428496"/>
            <a:ext cx="4907185" cy="8718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59079-02CD-994D-9603-93FACED3176E}"/>
              </a:ext>
            </a:extLst>
          </p:cNvPr>
          <p:cNvSpPr txBox="1"/>
          <p:nvPr/>
        </p:nvSpPr>
        <p:spPr>
          <a:xfrm>
            <a:off x="345862" y="5443289"/>
            <a:ext cx="4339426" cy="80594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FCB7F5-B64D-1D49-8A8C-424F833B4495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4685288" y="5628568"/>
            <a:ext cx="1164684" cy="21769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3A8EA2-CA42-3B46-A192-3B3E5003D378}"/>
              </a:ext>
            </a:extLst>
          </p:cNvPr>
          <p:cNvSpPr txBox="1"/>
          <p:nvPr/>
        </p:nvSpPr>
        <p:spPr>
          <a:xfrm>
            <a:off x="5849972" y="5328486"/>
            <a:ext cx="59141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pyplot</a:t>
            </a:r>
            <a:r>
              <a:rPr lang="ko-KR" altLang="en-US" sz="1100" dirty="0"/>
              <a:t>을 이용해 생성한 좌표들을 도식화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먼저 </a:t>
            </a:r>
            <a:r>
              <a:rPr lang="en-US" altLang="ko-KR" sz="1100" dirty="0" err="1"/>
              <a:t>x,y</a:t>
            </a:r>
            <a:r>
              <a:rPr lang="ko-KR" altLang="en-US" sz="1100" dirty="0"/>
              <a:t>값의 좌표들의 점들을 표시한 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x_Data</a:t>
            </a:r>
            <a:r>
              <a:rPr lang="ko-KR" altLang="en-US" sz="1100" dirty="0"/>
              <a:t>와 그 데이터로 학습된 결과들을 </a:t>
            </a:r>
            <a:r>
              <a:rPr lang="en-US" altLang="ko-KR" sz="1100" dirty="0"/>
              <a:t>y</a:t>
            </a:r>
            <a:r>
              <a:rPr lang="ko-KR" altLang="en-US" sz="1100" dirty="0"/>
              <a:t>좌표로 한 데이터의 선을 그리도록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732</Words>
  <Application>Microsoft Macintosh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597</cp:revision>
  <dcterms:created xsi:type="dcterms:W3CDTF">2020-09-01T02:41:10Z</dcterms:created>
  <dcterms:modified xsi:type="dcterms:W3CDTF">2021-11-21T13:56:14Z</dcterms:modified>
</cp:coreProperties>
</file>