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56" r:id="rId3"/>
    <p:sldId id="306" r:id="rId4"/>
    <p:sldId id="352" r:id="rId5"/>
    <p:sldId id="353" r:id="rId6"/>
    <p:sldId id="354" r:id="rId7"/>
    <p:sldId id="355" r:id="rId8"/>
    <p:sldId id="357" r:id="rId9"/>
    <p:sldId id="358" r:id="rId10"/>
    <p:sldId id="359" r:id="rId11"/>
    <p:sldId id="360" r:id="rId12"/>
    <p:sldId id="362" r:id="rId13"/>
    <p:sldId id="361" r:id="rId14"/>
    <p:sldId id="363" r:id="rId15"/>
    <p:sldId id="365" r:id="rId16"/>
    <p:sldId id="364" r:id="rId17"/>
    <p:sldId id="366" r:id="rId18"/>
    <p:sldId id="367" r:id="rId19"/>
    <p:sldId id="368" r:id="rId20"/>
    <p:sldId id="369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2021. 9. 7.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yooatom2200/Programing_Base_2/tree/main/1%EC%9E%A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예제실행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임의프로그램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14483F-636C-AF43-ABF5-E0FAABB9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3" y="1862654"/>
            <a:ext cx="4597400" cy="10795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2F3D5AE-4F25-5F47-A2B8-FEA0E5AB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06" y="1855660"/>
            <a:ext cx="2911431" cy="339508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840480" y="2052090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082398" y="2313832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3840480" y="318666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082398" y="2646911"/>
            <a:ext cx="1183352" cy="10795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4377256" y="391584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사용자가 선택했던 방향으로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transaction.txt</a:t>
            </a:r>
            <a:r>
              <a:rPr lang="ko-KR" altLang="en-US" sz="1100" dirty="0"/>
              <a:t>에 </a:t>
            </a:r>
            <a:r>
              <a:rPr lang="ko-KR" altLang="en-US" sz="1100" dirty="0" err="1"/>
              <a:t>저장되는것을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앞에서부터 </a:t>
            </a:r>
            <a:r>
              <a:rPr lang="en-US" altLang="ko-KR" sz="1100" dirty="0"/>
              <a:t>7</a:t>
            </a:r>
            <a:r>
              <a:rPr lang="ko-KR" altLang="en-US" sz="1100" dirty="0"/>
              <a:t>자의 가격정보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카드정보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</a:t>
            </a:r>
            <a:r>
              <a:rPr lang="ko-KR" altLang="en-US" sz="1100" dirty="0" err="1"/>
              <a:t>메뉴정보가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7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457D38-B089-904B-8F74-7EF185A8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1" y="1522006"/>
            <a:ext cx="4508500" cy="50038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3598562" y="1596581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3840480" y="1858323"/>
            <a:ext cx="1183352" cy="2780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A274B913-7FD4-AA46-BE64-FD26E468ABEF}"/>
              </a:ext>
            </a:extLst>
          </p:cNvPr>
          <p:cNvSpPr/>
          <p:nvPr/>
        </p:nvSpPr>
        <p:spPr>
          <a:xfrm>
            <a:off x="4518575" y="2940084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 flipV="1">
            <a:off x="4703010" y="3456717"/>
            <a:ext cx="613122" cy="1996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60C7C5-8F52-1D4E-804A-C3FD4BF91C28}"/>
              </a:ext>
            </a:extLst>
          </p:cNvPr>
          <p:cNvSpPr txBox="1"/>
          <p:nvPr/>
        </p:nvSpPr>
        <p:spPr>
          <a:xfrm>
            <a:off x="5009571" y="164021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</a:t>
            </a:r>
            <a:r>
              <a:rPr lang="ko-KR" altLang="en-US" sz="1100" dirty="0"/>
              <a:t> 클래스 객체를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</a:t>
            </a:r>
            <a:r>
              <a:rPr lang="ko-KR" altLang="en-US" sz="1100" dirty="0"/>
              <a:t> 로 생성시 호출되는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316132" y="3241273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Person </a:t>
            </a:r>
            <a:r>
              <a:rPr lang="ko-KR" altLang="en-US" sz="1100" dirty="0"/>
              <a:t>클래스를 상속받는 </a:t>
            </a:r>
            <a:r>
              <a:rPr lang="en-US" altLang="ko-KR" sz="1100" dirty="0"/>
              <a:t>Employee</a:t>
            </a:r>
            <a:r>
              <a:rPr lang="ko-KR" altLang="en-US" sz="1100" dirty="0"/>
              <a:t>와 </a:t>
            </a:r>
            <a:r>
              <a:rPr lang="en-US" altLang="ko-KR" sz="1100" dirty="0"/>
              <a:t>Customer</a:t>
            </a:r>
            <a:r>
              <a:rPr lang="ko-KR" altLang="en-US" sz="1100" dirty="0"/>
              <a:t>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역시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선언해줍니다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오른쪽 중괄호[R] 16">
            <a:extLst>
              <a:ext uri="{FF2B5EF4-FFF2-40B4-BE49-F238E27FC236}">
                <a16:creationId xmlns:a16="http://schemas.microsoft.com/office/drawing/2014/main" id="{631A669D-0CD9-0443-AB39-9F786D50A050}"/>
              </a:ext>
            </a:extLst>
          </p:cNvPr>
          <p:cNvSpPr/>
          <p:nvPr/>
        </p:nvSpPr>
        <p:spPr>
          <a:xfrm>
            <a:off x="4488584" y="4235028"/>
            <a:ext cx="241918" cy="107950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4730502" y="3692123"/>
            <a:ext cx="673705" cy="10826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64F78B41-976F-8541-AAF4-342AA2B39D53}"/>
              </a:ext>
            </a:extLst>
          </p:cNvPr>
          <p:cNvSpPr/>
          <p:nvPr/>
        </p:nvSpPr>
        <p:spPr>
          <a:xfrm>
            <a:off x="3005384" y="5609653"/>
            <a:ext cx="272071" cy="876229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92DD3-2A28-5247-91B3-87C6F0257261}"/>
              </a:ext>
            </a:extLst>
          </p:cNvPr>
          <p:cNvCxnSpPr>
            <a:cxnSpLocks/>
          </p:cNvCxnSpPr>
          <p:nvPr/>
        </p:nvCxnSpPr>
        <p:spPr>
          <a:xfrm flipV="1">
            <a:off x="3227358" y="6047767"/>
            <a:ext cx="1839996" cy="96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A3E0F1-F585-8A4E-AA53-3124B84FF7FB}"/>
              </a:ext>
            </a:extLst>
          </p:cNvPr>
          <p:cNvSpPr txBox="1"/>
          <p:nvPr/>
        </p:nvSpPr>
        <p:spPr>
          <a:xfrm>
            <a:off x="5023832" y="5894878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생성했던 클래스 객체들을 모두 한번씩 생성해줍니다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8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BC1AB5-09F8-8E42-9B6C-FACF74801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8" y="969861"/>
            <a:ext cx="4521200" cy="54991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2E348F-8251-CF4B-9A55-1609F2419635}"/>
              </a:ext>
            </a:extLst>
          </p:cNvPr>
          <p:cNvCxnSpPr>
            <a:cxnSpLocks/>
          </p:cNvCxnSpPr>
          <p:nvPr/>
        </p:nvCxnSpPr>
        <p:spPr>
          <a:xfrm>
            <a:off x="3840795" y="3269211"/>
            <a:ext cx="147533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466228" y="3048666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두번째 실행에선 자식 클래스가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호출시</a:t>
            </a:r>
            <a:endParaRPr lang="en-US" altLang="ko-KR" sz="1100" dirty="0"/>
          </a:p>
          <a:p>
            <a:r>
              <a:rPr lang="ko-KR" altLang="en-US" sz="1100" dirty="0"/>
              <a:t>부모의 </a:t>
            </a:r>
            <a:r>
              <a:rPr lang="ko-KR" altLang="en-US" sz="1100" dirty="0" err="1"/>
              <a:t>생성자역시</a:t>
            </a:r>
            <a:r>
              <a:rPr lang="ko-KR" altLang="en-US" sz="1100" dirty="0"/>
              <a:t> 호출하도록 구문을 추가하였습니다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68BEB89-18F9-D843-A019-A154D086B028}"/>
              </a:ext>
            </a:extLst>
          </p:cNvPr>
          <p:cNvCxnSpPr>
            <a:cxnSpLocks/>
          </p:cNvCxnSpPr>
          <p:nvPr/>
        </p:nvCxnSpPr>
        <p:spPr>
          <a:xfrm flipV="1">
            <a:off x="3840795" y="3473379"/>
            <a:ext cx="1475337" cy="14684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5E044F-F4CF-AE4F-8DFC-6BBE2F95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49" y="4090203"/>
            <a:ext cx="5549900" cy="1308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B97D4-BC5A-4740-88D2-9A4E49E9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04" y="1446471"/>
            <a:ext cx="5575300" cy="1130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4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2798510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첫 실행코드에선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인스턴스 생성시 자식클래스의 생성자가 </a:t>
            </a:r>
            <a:r>
              <a:rPr lang="ko-KR" altLang="en-US" sz="1100" dirty="0" err="1"/>
              <a:t>오버라이드되어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부모클래스의 </a:t>
            </a:r>
            <a:r>
              <a:rPr lang="ko-KR" altLang="en-US" sz="1100" dirty="0" err="1"/>
              <a:t>생성자대신</a:t>
            </a:r>
            <a:r>
              <a:rPr lang="ko-KR" altLang="en-US" sz="1100" dirty="0"/>
              <a:t> 자식클래스의 생성자가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2B663-DE56-634B-B0EF-07944FBDF9C8}"/>
              </a:ext>
            </a:extLst>
          </p:cNvPr>
          <p:cNvSpPr txBox="1"/>
          <p:nvPr/>
        </p:nvSpPr>
        <p:spPr>
          <a:xfrm>
            <a:off x="3033486" y="5625567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두번째 실행코드에선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부모클래스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넣어주었기에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자식클래스</a:t>
            </a:r>
            <a:r>
              <a:rPr lang="ko-KR" altLang="en-US" sz="1100" dirty="0"/>
              <a:t> 생성시 부모클래스의 생성자가 함께 호출되어 </a:t>
            </a:r>
            <a:r>
              <a:rPr lang="ko-KR" altLang="en-US" sz="1100" dirty="0" err="1"/>
              <a:t>실행된것을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5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B14DF2-5070-B041-9906-18DC2A6201E9}"/>
              </a:ext>
            </a:extLst>
          </p:cNvPr>
          <p:cNvGrpSpPr/>
          <p:nvPr/>
        </p:nvGrpSpPr>
        <p:grpSpPr>
          <a:xfrm>
            <a:off x="915066" y="1775550"/>
            <a:ext cx="3786154" cy="4006414"/>
            <a:chOff x="843148" y="1405682"/>
            <a:chExt cx="3786154" cy="40064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0E1D95F-2263-C945-B21A-F6E1264E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148" y="3848823"/>
              <a:ext cx="3786154" cy="156327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A1723F-3CFB-8B4A-A750-84C0B163B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148" y="1405682"/>
              <a:ext cx="3786154" cy="2443141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4921319" y="2490281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부모클래스인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기존 예제 </a:t>
            </a:r>
            <a:r>
              <a:rPr lang="en-US" altLang="ko-KR" sz="1100" dirty="0"/>
              <a:t>3</a:t>
            </a:r>
            <a:r>
              <a:rPr lang="ko-KR" altLang="en-US" sz="1100" dirty="0"/>
              <a:t>번과 같지만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추가해준 모습을 볼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생성자로</a:t>
            </a:r>
            <a:r>
              <a:rPr lang="ko-KR" altLang="en-US" sz="1100" dirty="0"/>
              <a:t> 인스턴스 생성시 인자를 함께 받아와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 요소에 저장할</a:t>
            </a:r>
            <a:endParaRPr lang="en-US" altLang="ko-KR" sz="1100" dirty="0"/>
          </a:p>
          <a:p>
            <a:r>
              <a:rPr lang="ko-KR" altLang="en-US" sz="1100" dirty="0"/>
              <a:t>수 있도록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save</a:t>
            </a:r>
            <a:r>
              <a:rPr lang="ko-KR" altLang="en-US" sz="1100" dirty="0"/>
              <a:t>메서드 함수 역시 생성해주어 </a:t>
            </a:r>
            <a:r>
              <a:rPr lang="ko-KR" altLang="en-US" sz="1100" dirty="0" err="1"/>
              <a:t>결제정보를</a:t>
            </a:r>
            <a:r>
              <a:rPr lang="ko-KR" altLang="en-US" sz="1100" dirty="0"/>
              <a:t> </a:t>
            </a:r>
            <a:r>
              <a:rPr lang="en-US" altLang="ko-KR" sz="1100" dirty="0"/>
              <a:t>txt</a:t>
            </a:r>
            <a:r>
              <a:rPr lang="ko-KR" altLang="en-US" sz="1100" dirty="0"/>
              <a:t>파일에 저장할 수 있도록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32AF4CFA-3FF8-094B-BB36-EF3984B9A741}"/>
              </a:ext>
            </a:extLst>
          </p:cNvPr>
          <p:cNvSpPr/>
          <p:nvPr/>
        </p:nvSpPr>
        <p:spPr>
          <a:xfrm>
            <a:off x="4595153" y="1832886"/>
            <a:ext cx="326166" cy="227279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4DEB8EA8-A1A1-A440-B2E5-83CCDC5383D0}"/>
              </a:ext>
            </a:extLst>
          </p:cNvPr>
          <p:cNvSpPr/>
          <p:nvPr/>
        </p:nvSpPr>
        <p:spPr>
          <a:xfrm>
            <a:off x="4595153" y="4343962"/>
            <a:ext cx="326166" cy="142088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3005D-4DEB-DA4E-8D7C-6B4459C9BB69}"/>
              </a:ext>
            </a:extLst>
          </p:cNvPr>
          <p:cNvSpPr txBox="1"/>
          <p:nvPr/>
        </p:nvSpPr>
        <p:spPr>
          <a:xfrm>
            <a:off x="4921319" y="4585046"/>
            <a:ext cx="5791533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자식클래스인 </a:t>
            </a:r>
            <a:r>
              <a:rPr lang="en-US" altLang="ko-KR" sz="1100" dirty="0" err="1"/>
              <a:t>Discount_trans</a:t>
            </a:r>
            <a:r>
              <a:rPr lang="en-US" altLang="ko-KR" sz="1100" dirty="0"/>
              <a:t> 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Transactions</a:t>
            </a:r>
            <a:r>
              <a:rPr lang="ko-KR" altLang="en-US" sz="1100" dirty="0"/>
              <a:t>클래스로부터 상속 받아오며</a:t>
            </a:r>
            <a:endParaRPr lang="en-US" altLang="ko-KR" sz="1100" dirty="0"/>
          </a:p>
          <a:p>
            <a:r>
              <a:rPr lang="ko-KR" altLang="en-US" sz="1100" dirty="0" err="1"/>
              <a:t>초기화시</a:t>
            </a:r>
            <a:r>
              <a:rPr lang="ko-KR" altLang="en-US" sz="1100" dirty="0"/>
              <a:t> 부모의 생성자함수를 </a:t>
            </a:r>
            <a:r>
              <a:rPr lang="ko-KR" altLang="en-US" sz="1100" dirty="0" err="1"/>
              <a:t>이용하게합니다</a:t>
            </a:r>
            <a:r>
              <a:rPr lang="en-US" altLang="ko-KR" sz="1100" dirty="0"/>
              <a:t>.(</a:t>
            </a:r>
            <a:r>
              <a:rPr lang="ko-KR" altLang="en-US" sz="1100" dirty="0"/>
              <a:t>실질적 내용은 같습니다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–</a:t>
            </a:r>
            <a:r>
              <a:rPr lang="ko-KR" altLang="en-US" sz="1100" dirty="0"/>
              <a:t> 명시적 호출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save</a:t>
            </a:r>
            <a:r>
              <a:rPr lang="ko-KR" altLang="en-US" sz="1100" dirty="0"/>
              <a:t>함수에선 파일에 </a:t>
            </a:r>
            <a:r>
              <a:rPr lang="en-US" altLang="ko-KR" sz="1100" dirty="0"/>
              <a:t>price</a:t>
            </a:r>
            <a:r>
              <a:rPr lang="ko-KR" altLang="en-US" sz="1100" dirty="0"/>
              <a:t>값을 </a:t>
            </a:r>
            <a:r>
              <a:rPr lang="ko-KR" altLang="en-US" sz="1100" dirty="0" err="1"/>
              <a:t>저장시</a:t>
            </a:r>
            <a:r>
              <a:rPr lang="ko-KR" altLang="en-US" sz="1100" dirty="0"/>
              <a:t> </a:t>
            </a:r>
            <a:r>
              <a:rPr lang="en-US" altLang="ko-KR" sz="1100" dirty="0"/>
              <a:t>10%</a:t>
            </a:r>
            <a:r>
              <a:rPr lang="ko-KR" altLang="en-US" sz="1100" dirty="0"/>
              <a:t> 할인된 정보를 저장하게끔 하는</a:t>
            </a:r>
            <a:endParaRPr lang="en-US" altLang="ko-KR" sz="1100" dirty="0"/>
          </a:p>
          <a:p>
            <a:r>
              <a:rPr lang="ko-KR" altLang="en-US" sz="1100" dirty="0"/>
              <a:t>차이점을 보입니다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이미 같은 함수를 부모에서도 가지고 있기에 </a:t>
            </a:r>
            <a:r>
              <a:rPr lang="ko-KR" altLang="en-US" sz="1100" dirty="0" err="1"/>
              <a:t>오버라이드</a:t>
            </a:r>
            <a:r>
              <a:rPr lang="ko-KR" altLang="en-US" sz="1100" dirty="0"/>
              <a:t> 되었다고 볼 수 있습니다</a:t>
            </a:r>
            <a:r>
              <a:rPr lang="en-US" altLang="ko-KR" sz="1100" dirty="0"/>
              <a:t>.s</a:t>
            </a:r>
          </a:p>
        </p:txBody>
      </p:sp>
    </p:spTree>
    <p:extLst>
      <p:ext uri="{BB962C8B-B14F-4D97-AF65-F5344CB8AC3E}">
        <p14:creationId xmlns:p14="http://schemas.microsoft.com/office/powerpoint/2010/main" val="255113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170DE0-2A1D-EA48-94C3-8DF37AA9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4" y="1698964"/>
            <a:ext cx="5160594" cy="450861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32AF4CFA-3FF8-094B-BB36-EF3984B9A741}"/>
              </a:ext>
            </a:extLst>
          </p:cNvPr>
          <p:cNvSpPr/>
          <p:nvPr/>
        </p:nvSpPr>
        <p:spPr>
          <a:xfrm>
            <a:off x="4595153" y="1854604"/>
            <a:ext cx="326166" cy="18789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4DEB8EA8-A1A1-A440-B2E5-83CCDC5383D0}"/>
              </a:ext>
            </a:extLst>
          </p:cNvPr>
          <p:cNvSpPr/>
          <p:nvPr/>
        </p:nvSpPr>
        <p:spPr>
          <a:xfrm>
            <a:off x="5108762" y="4020459"/>
            <a:ext cx="326166" cy="208239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5E83BA-F7FF-7342-BBE3-6CA40588A98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871226" y="2705901"/>
            <a:ext cx="741009" cy="8463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60-6483-614F-9712-6ABC7B44F20C}"/>
              </a:ext>
            </a:extLst>
          </p:cNvPr>
          <p:cNvSpPr txBox="1"/>
          <p:nvPr/>
        </p:nvSpPr>
        <p:spPr>
          <a:xfrm>
            <a:off x="5612235" y="2575096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예제 </a:t>
            </a:r>
            <a:r>
              <a:rPr lang="en-US" altLang="ko-KR" sz="1100" dirty="0"/>
              <a:t>3</a:t>
            </a:r>
            <a:r>
              <a:rPr lang="ko-KR" altLang="en-US" sz="1100" dirty="0"/>
              <a:t>과 같이 제품 출력과 함께 </a:t>
            </a:r>
            <a:r>
              <a:rPr lang="ko-KR" altLang="en-US" sz="1100" dirty="0" err="1"/>
              <a:t>옵션번호를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입력받도록하는</a:t>
            </a:r>
            <a:r>
              <a:rPr lang="ko-KR" altLang="en-US" sz="1100" dirty="0"/>
              <a:t> 코드입니다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B5900C4-3ED6-744F-8288-9A5AB931C791}"/>
              </a:ext>
            </a:extLst>
          </p:cNvPr>
          <p:cNvCxnSpPr>
            <a:cxnSpLocks/>
          </p:cNvCxnSpPr>
          <p:nvPr/>
        </p:nvCxnSpPr>
        <p:spPr>
          <a:xfrm flipV="1">
            <a:off x="5388359" y="5061654"/>
            <a:ext cx="70764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F9A29E-0EE3-8047-85FB-52BF77F86BFE}"/>
              </a:ext>
            </a:extLst>
          </p:cNvPr>
          <p:cNvSpPr txBox="1"/>
          <p:nvPr/>
        </p:nvSpPr>
        <p:spPr>
          <a:xfrm>
            <a:off x="6096000" y="4761572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예제</a:t>
            </a:r>
            <a:r>
              <a:rPr lang="en-US" altLang="ko-KR" sz="1100" dirty="0"/>
              <a:t>3</a:t>
            </a:r>
            <a:r>
              <a:rPr lang="ko-KR" altLang="en-US" sz="1100" dirty="0"/>
              <a:t>과 차이점으로 저장방식에서 </a:t>
            </a:r>
            <a:r>
              <a:rPr lang="en-US" altLang="ko-KR" sz="1100" dirty="0" err="1"/>
              <a:t>Starbuzz</a:t>
            </a:r>
            <a:r>
              <a:rPr lang="ko-KR" altLang="en-US" sz="1100" dirty="0"/>
              <a:t>카드의 여부를 묻는 분기를 실행합니다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있을시엔</a:t>
            </a:r>
            <a:r>
              <a:rPr lang="ko-KR" altLang="en-US" sz="1100" dirty="0"/>
              <a:t> 자식클래스인 </a:t>
            </a:r>
            <a:r>
              <a:rPr lang="en-US" altLang="ko-KR" sz="1100" dirty="0" err="1"/>
              <a:t>Discount_trans</a:t>
            </a:r>
            <a:r>
              <a:rPr lang="ko-KR" altLang="en-US" sz="1100" dirty="0"/>
              <a:t>인스턴스를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저장하게 하고</a:t>
            </a:r>
            <a:endParaRPr lang="en-US" altLang="ko-KR" sz="1100" dirty="0"/>
          </a:p>
          <a:p>
            <a:r>
              <a:rPr lang="ko-KR" altLang="en-US" sz="1100" dirty="0" err="1"/>
              <a:t>없을시엔</a:t>
            </a:r>
            <a:r>
              <a:rPr lang="ko-KR" altLang="en-US" sz="1100" dirty="0"/>
              <a:t> 부모클래스인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인스턴스 </a:t>
            </a:r>
            <a:r>
              <a:rPr lang="ko-KR" altLang="en-US" sz="1100" dirty="0" err="1"/>
              <a:t>생성후</a:t>
            </a:r>
            <a:r>
              <a:rPr lang="ko-KR" altLang="en-US" sz="1100" dirty="0"/>
              <a:t>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클래스 </a:t>
            </a:r>
            <a:r>
              <a:rPr lang="ko-KR" altLang="en-US" sz="1100" dirty="0" err="1"/>
              <a:t>생성자</a:t>
            </a:r>
            <a:r>
              <a:rPr lang="ko-KR" altLang="en-US" sz="1100" dirty="0"/>
              <a:t> 조건에 맞게 가격</a:t>
            </a:r>
            <a:r>
              <a:rPr lang="en-US" altLang="ko-KR" sz="1100" dirty="0"/>
              <a:t>,</a:t>
            </a:r>
            <a:r>
              <a:rPr lang="ko-KR" altLang="en-US" sz="1100" dirty="0"/>
              <a:t> 카드번호</a:t>
            </a:r>
            <a:r>
              <a:rPr lang="en-US" altLang="ko-KR" sz="1100" dirty="0"/>
              <a:t>,</a:t>
            </a:r>
            <a:r>
              <a:rPr lang="ko-KR" altLang="en-US" sz="1100" dirty="0"/>
              <a:t> 품목을 인자로 </a:t>
            </a:r>
            <a:r>
              <a:rPr lang="ko-KR" altLang="en-US" sz="1100" dirty="0" err="1"/>
              <a:t>입력해주는것을</a:t>
            </a:r>
            <a:endParaRPr lang="en-US" altLang="ko-KR" sz="1100" dirty="0"/>
          </a:p>
          <a:p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58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25125D-B1BA-E74D-A54E-E337E569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57" y="1340141"/>
            <a:ext cx="5334000" cy="1778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5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4759544" y="3852431"/>
            <a:ext cx="6125027" cy="19543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두개의 케이스를 비교하기 위해 제품과 카드번호의 입력은 같지만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스타버즈</a:t>
            </a:r>
            <a:r>
              <a:rPr lang="ko-KR" altLang="en-US" sz="1100" dirty="0"/>
              <a:t> 카드의 유무에서 다르게 입력하여 실행해보았습니다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첫 루프에선 </a:t>
            </a:r>
            <a:r>
              <a:rPr lang="ko-KR" altLang="en-US" sz="1100" dirty="0" err="1"/>
              <a:t>스타버즈</a:t>
            </a:r>
            <a:r>
              <a:rPr lang="ko-KR" altLang="en-US" sz="1100" dirty="0"/>
              <a:t> 카드가 있다고 설정하였고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루프에선 없다고 설정하였습니다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실행 결과 </a:t>
            </a:r>
            <a:r>
              <a:rPr lang="en-US" altLang="ko-KR" sz="1100" dirty="0"/>
              <a:t>txt</a:t>
            </a:r>
            <a:r>
              <a:rPr lang="ko-KR" altLang="en-US" sz="1100" dirty="0"/>
              <a:t>파일에서 확인할 수 있듯이 첫 실행에선</a:t>
            </a:r>
            <a:endParaRPr lang="en-US" altLang="ko-KR" sz="1100" dirty="0"/>
          </a:p>
          <a:p>
            <a:pPr algn="ctr"/>
            <a:r>
              <a:rPr lang="en-US" altLang="ko-KR" sz="1100" dirty="0"/>
              <a:t>10%</a:t>
            </a:r>
            <a:r>
              <a:rPr lang="ko-KR" altLang="en-US" sz="1100" dirty="0"/>
              <a:t> 할인된 가격이 저장된 것을 볼 수 있고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두번째 실행에선 할인 없이 저장된 것을 볼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클래스의 상속과 </a:t>
            </a:r>
            <a:r>
              <a:rPr lang="ko-KR" altLang="en-US" sz="1100" dirty="0" err="1"/>
              <a:t>오버라이드</a:t>
            </a:r>
            <a:r>
              <a:rPr lang="ko-KR" altLang="en-US" sz="1100" dirty="0"/>
              <a:t> 모두 정상적으로 </a:t>
            </a:r>
            <a:r>
              <a:rPr lang="ko-KR" altLang="en-US" sz="1100" dirty="0" err="1"/>
              <a:t>실행된것을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CA4F03-F1E8-984F-AA70-AA010604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29" y="1363231"/>
            <a:ext cx="3276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4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작성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45D894-A30E-5043-ACCD-DE296673CF84}"/>
              </a:ext>
            </a:extLst>
          </p:cNvPr>
          <p:cNvGrpSpPr/>
          <p:nvPr/>
        </p:nvGrpSpPr>
        <p:grpSpPr>
          <a:xfrm>
            <a:off x="5195086" y="1447012"/>
            <a:ext cx="1675994" cy="817296"/>
            <a:chOff x="4903773" y="1666959"/>
            <a:chExt cx="1675994" cy="8172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13352D-23D5-584C-A389-A3B24CD40BCF}"/>
                </a:ext>
              </a:extLst>
            </p:cNvPr>
            <p:cNvSpPr/>
            <p:nvPr/>
          </p:nvSpPr>
          <p:spPr>
            <a:xfrm>
              <a:off x="4911865" y="1666959"/>
              <a:ext cx="1667902" cy="817296"/>
            </a:xfrm>
            <a:prstGeom prst="rect">
              <a:avLst/>
            </a:prstGeom>
            <a:noFill/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B508D31A-B379-A64A-96E4-1A15FFB517B0}"/>
                </a:ext>
              </a:extLst>
            </p:cNvPr>
            <p:cNvCxnSpPr/>
            <p:nvPr/>
          </p:nvCxnSpPr>
          <p:spPr>
            <a:xfrm>
              <a:off x="4903773" y="1901628"/>
              <a:ext cx="1675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458D66-ABB2-3C42-AC71-EDA5DCC1053C}"/>
              </a:ext>
            </a:extLst>
          </p:cNvPr>
          <p:cNvSpPr txBox="1"/>
          <p:nvPr/>
        </p:nvSpPr>
        <p:spPr>
          <a:xfrm>
            <a:off x="5550800" y="1450849"/>
            <a:ext cx="96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 err="1"/>
              <a:t>Katsu_Element</a:t>
            </a:r>
            <a:endParaRPr kumimoji="1" lang="ko-Kore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B6AAF-DA18-ED4B-86D0-2A3C1E84B7F4}"/>
              </a:ext>
            </a:extLst>
          </p:cNvPr>
          <p:cNvSpPr txBox="1"/>
          <p:nvPr/>
        </p:nvSpPr>
        <p:spPr>
          <a:xfrm>
            <a:off x="5203178" y="1732832"/>
            <a:ext cx="1440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/>
              <a:t>int Bread</a:t>
            </a:r>
          </a:p>
          <a:p>
            <a:r>
              <a:rPr kumimoji="1" lang="en-US" altLang="ko-Kore-KR" sz="900" dirty="0"/>
              <a:t>int Egg</a:t>
            </a:r>
          </a:p>
          <a:p>
            <a:r>
              <a:rPr kumimoji="1" lang="en-US" altLang="ko-Kore-KR" sz="900" dirty="0"/>
              <a:t>void </a:t>
            </a:r>
            <a:r>
              <a:rPr kumimoji="1" lang="en-US" altLang="ko-Kore-KR" sz="900" dirty="0" err="1"/>
              <a:t>Print_Element</a:t>
            </a:r>
            <a:r>
              <a:rPr kumimoji="1" lang="en-US" altLang="ko-Kore-KR" sz="900" dirty="0"/>
              <a:t>(self)</a:t>
            </a:r>
            <a:endParaRPr kumimoji="1" lang="ko-Kore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1D40C3-F5C1-9543-9469-A13BC77A73B7}"/>
              </a:ext>
            </a:extLst>
          </p:cNvPr>
          <p:cNvGrpSpPr/>
          <p:nvPr/>
        </p:nvGrpSpPr>
        <p:grpSpPr>
          <a:xfrm>
            <a:off x="2548990" y="2175856"/>
            <a:ext cx="1675994" cy="817296"/>
            <a:chOff x="4903773" y="1666959"/>
            <a:chExt cx="1675994" cy="81729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381F08C-1028-9840-9910-64FAE720960C}"/>
                </a:ext>
              </a:extLst>
            </p:cNvPr>
            <p:cNvSpPr/>
            <p:nvPr/>
          </p:nvSpPr>
          <p:spPr>
            <a:xfrm>
              <a:off x="4911865" y="1666959"/>
              <a:ext cx="1667902" cy="817296"/>
            </a:xfrm>
            <a:prstGeom prst="rect">
              <a:avLst/>
            </a:prstGeom>
            <a:noFill/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747FECA-0CBC-CC44-B9A9-C43F990957B5}"/>
                </a:ext>
              </a:extLst>
            </p:cNvPr>
            <p:cNvCxnSpPr/>
            <p:nvPr/>
          </p:nvCxnSpPr>
          <p:spPr>
            <a:xfrm>
              <a:off x="4903773" y="1901628"/>
              <a:ext cx="1675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2AE794-E09D-1844-9CAB-69B5992EFB7D}"/>
              </a:ext>
            </a:extLst>
          </p:cNvPr>
          <p:cNvSpPr txBox="1"/>
          <p:nvPr/>
        </p:nvSpPr>
        <p:spPr>
          <a:xfrm>
            <a:off x="3045835" y="2177919"/>
            <a:ext cx="753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 err="1"/>
              <a:t>Don_Katsu</a:t>
            </a:r>
            <a:endParaRPr kumimoji="1" lang="ko-Kore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200A6-7E36-2840-8AB1-F6EBC31D7AC8}"/>
              </a:ext>
            </a:extLst>
          </p:cNvPr>
          <p:cNvSpPr txBox="1"/>
          <p:nvPr/>
        </p:nvSpPr>
        <p:spPr>
          <a:xfrm>
            <a:off x="2557082" y="2461676"/>
            <a:ext cx="14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/>
              <a:t>string Meat</a:t>
            </a:r>
          </a:p>
          <a:p>
            <a:r>
              <a:rPr kumimoji="1" lang="en-US" altLang="ko-Kore-KR" sz="900" dirty="0"/>
              <a:t>void __</a:t>
            </a:r>
            <a:r>
              <a:rPr kumimoji="1" lang="en-US" altLang="ko-Kore-KR" sz="900" dirty="0" err="1"/>
              <a:t>init</a:t>
            </a:r>
            <a:r>
              <a:rPr kumimoji="1" lang="en-US" altLang="ko-Kore-KR" sz="900" dirty="0"/>
              <a:t>__(self)</a:t>
            </a:r>
            <a:endParaRPr kumimoji="1" lang="ko-Kore-KR" altLang="en-US" sz="9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62D8BF5-BA66-BB49-9C3E-BEF0EFBDC27B}"/>
              </a:ext>
            </a:extLst>
          </p:cNvPr>
          <p:cNvGrpSpPr/>
          <p:nvPr/>
        </p:nvGrpSpPr>
        <p:grpSpPr>
          <a:xfrm>
            <a:off x="7849274" y="2175856"/>
            <a:ext cx="1675994" cy="817296"/>
            <a:chOff x="4903773" y="1666959"/>
            <a:chExt cx="1675994" cy="81729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D85D8E-DF0C-5147-A3D5-BCBCCC4AC46D}"/>
                </a:ext>
              </a:extLst>
            </p:cNvPr>
            <p:cNvSpPr/>
            <p:nvPr/>
          </p:nvSpPr>
          <p:spPr>
            <a:xfrm>
              <a:off x="4911865" y="1666959"/>
              <a:ext cx="1667902" cy="817296"/>
            </a:xfrm>
            <a:prstGeom prst="rect">
              <a:avLst/>
            </a:prstGeom>
            <a:noFill/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F4EA8074-2C9B-984E-AA54-2A56C80923C9}"/>
                </a:ext>
              </a:extLst>
            </p:cNvPr>
            <p:cNvCxnSpPr/>
            <p:nvPr/>
          </p:nvCxnSpPr>
          <p:spPr>
            <a:xfrm>
              <a:off x="4903773" y="1901628"/>
              <a:ext cx="1675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555F552-783E-214E-90CB-82D0FF512892}"/>
              </a:ext>
            </a:extLst>
          </p:cNvPr>
          <p:cNvSpPr txBox="1"/>
          <p:nvPr/>
        </p:nvSpPr>
        <p:spPr>
          <a:xfrm>
            <a:off x="8217126" y="2178461"/>
            <a:ext cx="96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 err="1"/>
              <a:t>Chicken_Katsu</a:t>
            </a:r>
            <a:endParaRPr kumimoji="1" lang="ko-Kore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752E04-78EC-964F-8D18-31C1833DBC6E}"/>
              </a:ext>
            </a:extLst>
          </p:cNvPr>
          <p:cNvSpPr txBox="1"/>
          <p:nvPr/>
        </p:nvSpPr>
        <p:spPr>
          <a:xfrm>
            <a:off x="7857366" y="2461676"/>
            <a:ext cx="14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/>
              <a:t>string Meat</a:t>
            </a:r>
          </a:p>
          <a:p>
            <a:r>
              <a:rPr kumimoji="1" lang="en-US" altLang="ko-Kore-KR" sz="900" dirty="0"/>
              <a:t>void __</a:t>
            </a:r>
            <a:r>
              <a:rPr kumimoji="1" lang="en-US" altLang="ko-Kore-KR" sz="900" dirty="0" err="1"/>
              <a:t>init</a:t>
            </a:r>
            <a:r>
              <a:rPr kumimoji="1" lang="en-US" altLang="ko-Kore-KR" sz="900" dirty="0"/>
              <a:t>__(self)</a:t>
            </a:r>
            <a:endParaRPr kumimoji="1" lang="ko-Kore-KR" altLang="en-US" sz="9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F8B8CF-C0CC-9D44-B00D-AAC09180D716}"/>
              </a:ext>
            </a:extLst>
          </p:cNvPr>
          <p:cNvGrpSpPr/>
          <p:nvPr/>
        </p:nvGrpSpPr>
        <p:grpSpPr>
          <a:xfrm>
            <a:off x="1228710" y="3573816"/>
            <a:ext cx="1675994" cy="817296"/>
            <a:chOff x="4903773" y="1666959"/>
            <a:chExt cx="1675994" cy="81729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83F025-CC10-8948-BF2D-1572C68A686B}"/>
                </a:ext>
              </a:extLst>
            </p:cNvPr>
            <p:cNvSpPr/>
            <p:nvPr/>
          </p:nvSpPr>
          <p:spPr>
            <a:xfrm>
              <a:off x="4911865" y="1666959"/>
              <a:ext cx="1667902" cy="817296"/>
            </a:xfrm>
            <a:prstGeom prst="rect">
              <a:avLst/>
            </a:prstGeom>
            <a:noFill/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46828BBD-C736-7246-BDC1-88F6C4C4F780}"/>
                </a:ext>
              </a:extLst>
            </p:cNvPr>
            <p:cNvCxnSpPr/>
            <p:nvPr/>
          </p:nvCxnSpPr>
          <p:spPr>
            <a:xfrm>
              <a:off x="4903773" y="1901628"/>
              <a:ext cx="1675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1E385DC-CE42-8947-8F25-37D5435020EA}"/>
              </a:ext>
            </a:extLst>
          </p:cNvPr>
          <p:cNvSpPr txBox="1"/>
          <p:nvPr/>
        </p:nvSpPr>
        <p:spPr>
          <a:xfrm>
            <a:off x="1727083" y="3582054"/>
            <a:ext cx="96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 err="1"/>
              <a:t>Hire_Katsu</a:t>
            </a:r>
            <a:endParaRPr kumimoji="1" lang="ko-Kore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05CAE-16FC-AD47-AF7F-DDDE143B0C83}"/>
              </a:ext>
            </a:extLst>
          </p:cNvPr>
          <p:cNvSpPr txBox="1"/>
          <p:nvPr/>
        </p:nvSpPr>
        <p:spPr>
          <a:xfrm>
            <a:off x="1236802" y="3859636"/>
            <a:ext cx="1440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/>
              <a:t>string Part</a:t>
            </a:r>
          </a:p>
          <a:p>
            <a:r>
              <a:rPr kumimoji="1" lang="en-US" altLang="ko-Kore-KR" sz="900" dirty="0"/>
              <a:t>@override</a:t>
            </a:r>
          </a:p>
          <a:p>
            <a:r>
              <a:rPr kumimoji="1" lang="en-US" altLang="ko-Kore-KR" sz="900" dirty="0"/>
              <a:t>void __</a:t>
            </a:r>
            <a:r>
              <a:rPr kumimoji="1" lang="en-US" altLang="ko-Kore-KR" sz="900" dirty="0" err="1"/>
              <a:t>init</a:t>
            </a:r>
            <a:r>
              <a:rPr kumimoji="1" lang="en-US" altLang="ko-Kore-KR" sz="900" dirty="0"/>
              <a:t>__(self)</a:t>
            </a:r>
            <a:endParaRPr kumimoji="1" lang="ko-Kore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21DC838-5C4B-0348-8026-1E45E0BF6AA5}"/>
              </a:ext>
            </a:extLst>
          </p:cNvPr>
          <p:cNvGrpSpPr/>
          <p:nvPr/>
        </p:nvGrpSpPr>
        <p:grpSpPr>
          <a:xfrm>
            <a:off x="3936241" y="3575590"/>
            <a:ext cx="1675994" cy="817296"/>
            <a:chOff x="4903773" y="1666959"/>
            <a:chExt cx="1675994" cy="81729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C7DA165-2FC9-534E-B43A-0FACC69294F4}"/>
                </a:ext>
              </a:extLst>
            </p:cNvPr>
            <p:cNvSpPr/>
            <p:nvPr/>
          </p:nvSpPr>
          <p:spPr>
            <a:xfrm>
              <a:off x="4911865" y="1666959"/>
              <a:ext cx="1667902" cy="817296"/>
            </a:xfrm>
            <a:prstGeom prst="rect">
              <a:avLst/>
            </a:prstGeom>
            <a:noFill/>
            <a:ln>
              <a:solidFill>
                <a:srgbClr val="FF78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B3D7B9DE-E16B-6747-8996-66E0801AB0A0}"/>
                </a:ext>
              </a:extLst>
            </p:cNvPr>
            <p:cNvCxnSpPr/>
            <p:nvPr/>
          </p:nvCxnSpPr>
          <p:spPr>
            <a:xfrm>
              <a:off x="4903773" y="1901628"/>
              <a:ext cx="16759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51ABA07-3326-DC41-90E9-AD833AF0DE60}"/>
              </a:ext>
            </a:extLst>
          </p:cNvPr>
          <p:cNvSpPr txBox="1"/>
          <p:nvPr/>
        </p:nvSpPr>
        <p:spPr>
          <a:xfrm>
            <a:off x="4420486" y="3578375"/>
            <a:ext cx="964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 err="1"/>
              <a:t>Ross_Katsu</a:t>
            </a:r>
            <a:endParaRPr kumimoji="1" lang="ko-Kore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3E1DBB-0FBF-5D42-A8EB-F45F723AF294}"/>
              </a:ext>
            </a:extLst>
          </p:cNvPr>
          <p:cNvSpPr txBox="1"/>
          <p:nvPr/>
        </p:nvSpPr>
        <p:spPr>
          <a:xfrm>
            <a:off x="3944333" y="3861410"/>
            <a:ext cx="14407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00" dirty="0"/>
              <a:t>string Part</a:t>
            </a:r>
          </a:p>
          <a:p>
            <a:r>
              <a:rPr kumimoji="1" lang="en-US" altLang="ko-Kore-KR" sz="900" dirty="0"/>
              <a:t>@override</a:t>
            </a:r>
          </a:p>
          <a:p>
            <a:r>
              <a:rPr kumimoji="1" lang="en-US" altLang="ko-Kore-KR" sz="900" dirty="0"/>
              <a:t>void __</a:t>
            </a:r>
            <a:r>
              <a:rPr kumimoji="1" lang="en-US" altLang="ko-Kore-KR" sz="900" dirty="0" err="1"/>
              <a:t>init</a:t>
            </a:r>
            <a:r>
              <a:rPr kumimoji="1" lang="en-US" altLang="ko-Kore-KR" sz="900" dirty="0"/>
              <a:t>__(self)</a:t>
            </a:r>
            <a:endParaRPr kumimoji="1" lang="ko-Kore-KR" altLang="en-US" sz="9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21ADE4-C0E2-A341-94AD-E206D0A36332}"/>
              </a:ext>
            </a:extLst>
          </p:cNvPr>
          <p:cNvSpPr txBox="1"/>
          <p:nvPr/>
        </p:nvSpPr>
        <p:spPr>
          <a:xfrm>
            <a:off x="3318228" y="5442558"/>
            <a:ext cx="5851325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임의 프로그램으로 저는 </a:t>
            </a:r>
            <a:r>
              <a:rPr lang="ko-KR" altLang="en-US" sz="1100" dirty="0" err="1"/>
              <a:t>돈까스의</a:t>
            </a:r>
            <a:r>
              <a:rPr lang="ko-KR" altLang="en-US" sz="1100" dirty="0"/>
              <a:t> 구성에 대해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부모와 자식 관계에 대입해서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최상단</a:t>
            </a:r>
            <a:r>
              <a:rPr lang="ko-KR" altLang="en-US" sz="1100" dirty="0"/>
              <a:t> 클래스의 요소부터 </a:t>
            </a:r>
            <a:r>
              <a:rPr lang="ko-KR" altLang="en-US" sz="1100" dirty="0" err="1"/>
              <a:t>최하단</a:t>
            </a:r>
            <a:r>
              <a:rPr lang="ko-KR" altLang="en-US" sz="1100" dirty="0"/>
              <a:t> 클래스의 요소까지</a:t>
            </a:r>
            <a:endParaRPr lang="en-US" altLang="ko-KR" sz="1100" dirty="0"/>
          </a:p>
          <a:p>
            <a:pPr algn="ctr"/>
            <a:r>
              <a:rPr lang="ko-KR" altLang="en-US" sz="1100" dirty="0"/>
              <a:t>서로 잘 연관되어 작동하는지에 대해 실행해보았습니다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7033E72-E653-2C47-8586-DE59D140B402}"/>
              </a:ext>
            </a:extLst>
          </p:cNvPr>
          <p:cNvCxnSpPr>
            <a:cxnSpLocks/>
            <a:stCxn id="2" idx="1"/>
            <a:endCxn id="21" idx="0"/>
          </p:cNvCxnSpPr>
          <p:nvPr/>
        </p:nvCxnSpPr>
        <p:spPr>
          <a:xfrm flipH="1">
            <a:off x="3391033" y="1855660"/>
            <a:ext cx="1812145" cy="320196"/>
          </a:xfrm>
          <a:prstGeom prst="lin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E7F0B3E-C763-3648-BC6A-2050D1C703AF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>
            <a:off x="6871080" y="1855660"/>
            <a:ext cx="1820237" cy="320196"/>
          </a:xfrm>
          <a:prstGeom prst="lin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69CA160-09B9-C14E-A75A-FCF849958523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 flipH="1">
            <a:off x="2070753" y="2993152"/>
            <a:ext cx="1320280" cy="580664"/>
          </a:xfrm>
          <a:prstGeom prst="lin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8B5DC0B-226A-0943-B867-4B38FF0F71FB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>
            <a:off x="3391033" y="2993152"/>
            <a:ext cx="1387251" cy="582438"/>
          </a:xfrm>
          <a:prstGeom prst="lin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1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7B3E7D-7113-C548-8FC6-C176B366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7" y="4589773"/>
            <a:ext cx="3564861" cy="1079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483CC2-6C9C-E44B-A125-D099F677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97" y="3650951"/>
            <a:ext cx="3610573" cy="93769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E160E7-A8CB-044B-A457-0F09C936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8" y="1795632"/>
            <a:ext cx="4638172" cy="84400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작성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162289" y="1825741"/>
            <a:ext cx="241918" cy="813899"/>
          </a:xfrm>
          <a:prstGeom prst="rightBrace">
            <a:avLst>
              <a:gd name="adj1" fmla="val 21713"/>
              <a:gd name="adj2" fmla="val 50000"/>
            </a:avLst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>
            <a:off x="5324470" y="2233820"/>
            <a:ext cx="77153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60C7C5-8F52-1D4E-804A-C3FD4BF91C28}"/>
              </a:ext>
            </a:extLst>
          </p:cNvPr>
          <p:cNvSpPr txBox="1"/>
          <p:nvPr/>
        </p:nvSpPr>
        <p:spPr>
          <a:xfrm>
            <a:off x="6096000" y="1918183"/>
            <a:ext cx="5791533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최상단</a:t>
            </a:r>
            <a:r>
              <a:rPr lang="ko-KR" altLang="en-US" sz="1100" dirty="0"/>
              <a:t> 클래스인 </a:t>
            </a:r>
            <a:r>
              <a:rPr lang="en-US" altLang="ko-KR" sz="1100" dirty="0" err="1"/>
              <a:t>Katsu_Element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돈까스의</a:t>
            </a:r>
            <a:r>
              <a:rPr lang="ko-KR" altLang="en-US" sz="1100" dirty="0"/>
              <a:t> 가장 기본적인 재료를 나열하고</a:t>
            </a:r>
            <a:endParaRPr lang="en-US" altLang="ko-KR" sz="1100" dirty="0"/>
          </a:p>
          <a:p>
            <a:r>
              <a:rPr lang="en-US" altLang="ko-KR" sz="1100" dirty="0" err="1"/>
              <a:t>Print_Element</a:t>
            </a:r>
            <a:r>
              <a:rPr lang="ko-KR" altLang="en-US" sz="1100" dirty="0"/>
              <a:t>함수로 해당 요소들의 </a:t>
            </a:r>
            <a:r>
              <a:rPr lang="ko-KR" altLang="en-US" sz="1100" dirty="0" err="1"/>
              <a:t>배합비를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1C64-E9DB-6C42-B1A9-A71DA6664E29}"/>
              </a:ext>
            </a:extLst>
          </p:cNvPr>
          <p:cNvSpPr txBox="1"/>
          <p:nvPr/>
        </p:nvSpPr>
        <p:spPr>
          <a:xfrm>
            <a:off x="5259850" y="4265082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Katsu_Element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상속받는 </a:t>
            </a:r>
            <a:r>
              <a:rPr lang="en-US" altLang="ko-KR" sz="1100" dirty="0" err="1"/>
              <a:t>Don_Katsu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Chicken_Katsu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고기의 정보를 담을 </a:t>
            </a:r>
            <a:r>
              <a:rPr lang="en-US" altLang="ko-KR" sz="1100" dirty="0"/>
              <a:t>Meat</a:t>
            </a:r>
            <a:r>
              <a:rPr lang="ko-KR" altLang="en-US" sz="1100" dirty="0"/>
              <a:t>변수를 추가해주고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추가하였습니다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생성자는</a:t>
            </a:r>
            <a:r>
              <a:rPr lang="ko-KR" altLang="en-US" sz="1100" dirty="0"/>
              <a:t> 부모의 </a:t>
            </a:r>
            <a:r>
              <a:rPr lang="en-US" altLang="ko-KR" sz="1100" dirty="0" err="1"/>
              <a:t>Print_Element</a:t>
            </a:r>
            <a:r>
              <a:rPr lang="ko-KR" altLang="en-US" sz="1100" dirty="0"/>
              <a:t>함수를 호출하여 </a:t>
            </a:r>
            <a:r>
              <a:rPr lang="ko-KR" altLang="en-US" sz="1100" dirty="0" err="1"/>
              <a:t>기본재료를</a:t>
            </a:r>
            <a:r>
              <a:rPr lang="ko-KR" altLang="en-US" sz="1100" dirty="0"/>
              <a:t> 출력하게 하고</a:t>
            </a:r>
            <a:endParaRPr lang="en-US" altLang="ko-KR" sz="1100" dirty="0"/>
          </a:p>
          <a:p>
            <a:r>
              <a:rPr lang="ko-KR" altLang="en-US" sz="1100" dirty="0"/>
              <a:t>각각 어떤 </a:t>
            </a:r>
            <a:r>
              <a:rPr lang="ko-KR" altLang="en-US" sz="1100" dirty="0" err="1"/>
              <a:t>돈까스인지</a:t>
            </a:r>
            <a:r>
              <a:rPr lang="ko-KR" altLang="en-US" sz="1100" dirty="0"/>
              <a:t> 고기의 정보와 함께 출력하도록 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 err="1"/>
              <a:t>치킨까스에서만</a:t>
            </a:r>
            <a:r>
              <a:rPr lang="ko-KR" altLang="en-US" sz="1100" dirty="0"/>
              <a:t> 계란의 비를 </a:t>
            </a:r>
            <a:r>
              <a:rPr lang="en-US" altLang="ko-KR" sz="1100" dirty="0"/>
              <a:t>2</a:t>
            </a:r>
            <a:r>
              <a:rPr lang="ko-KR" altLang="en-US" sz="1100" dirty="0"/>
              <a:t>로 수정하였습니다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C6A87250-C499-2645-81C7-4683EF69B107}"/>
              </a:ext>
            </a:extLst>
          </p:cNvPr>
          <p:cNvSpPr/>
          <p:nvPr/>
        </p:nvSpPr>
        <p:spPr>
          <a:xfrm>
            <a:off x="4283345" y="3670794"/>
            <a:ext cx="241918" cy="1958019"/>
          </a:xfrm>
          <a:prstGeom prst="rightBrace">
            <a:avLst>
              <a:gd name="adj1" fmla="val 21713"/>
              <a:gd name="adj2" fmla="val 50000"/>
            </a:avLst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770A33-3E4F-0B4A-AEC2-1073BD3C9D0F}"/>
              </a:ext>
            </a:extLst>
          </p:cNvPr>
          <p:cNvCxnSpPr>
            <a:cxnSpLocks/>
          </p:cNvCxnSpPr>
          <p:nvPr/>
        </p:nvCxnSpPr>
        <p:spPr>
          <a:xfrm>
            <a:off x="4488320" y="4652454"/>
            <a:ext cx="77153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0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ACA0DD2-67E6-4F4E-A217-F26407B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6" y="1694645"/>
            <a:ext cx="4358756" cy="164740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작성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0C7C5-8F52-1D4E-804A-C3FD4BF91C28}"/>
              </a:ext>
            </a:extLst>
          </p:cNvPr>
          <p:cNvSpPr txBox="1"/>
          <p:nvPr/>
        </p:nvSpPr>
        <p:spPr>
          <a:xfrm>
            <a:off x="6096000" y="2082167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Don_Katsu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부모로 하는 </a:t>
            </a:r>
            <a:r>
              <a:rPr lang="en-US" altLang="ko-KR" sz="1100" dirty="0" err="1"/>
              <a:t>Hire_Katsu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Rosu_Katsu</a:t>
            </a:r>
            <a:r>
              <a:rPr lang="ko-KR" altLang="en-US" sz="1100" dirty="0"/>
              <a:t> 클래스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같은 돼지고기를 바탕으로 만들어지는 </a:t>
            </a:r>
            <a:r>
              <a:rPr lang="ko-KR" altLang="en-US" sz="1100" dirty="0" err="1"/>
              <a:t>돈까스의</a:t>
            </a:r>
            <a:r>
              <a:rPr lang="ko-KR" altLang="en-US" sz="1100" dirty="0"/>
              <a:t> 하위 자식 클래스로 설정하였습니다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서로 부위가 다르므로 </a:t>
            </a:r>
            <a:r>
              <a:rPr lang="en-US" altLang="ko-KR" sz="1100" dirty="0"/>
              <a:t>Part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부위정보를</a:t>
            </a:r>
            <a:r>
              <a:rPr lang="ko-KR" altLang="en-US" sz="1100" dirty="0"/>
              <a:t> 담을 변수를 하나 만들었습니다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부모의 </a:t>
            </a:r>
            <a:r>
              <a:rPr lang="ko-KR" altLang="en-US" sz="1100" dirty="0" err="1"/>
              <a:t>생성자를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오버라이드하여</a:t>
            </a:r>
            <a:r>
              <a:rPr lang="ko-KR" altLang="en-US" sz="1100" dirty="0"/>
              <a:t> 각각 </a:t>
            </a:r>
            <a:r>
              <a:rPr lang="ko-KR" altLang="en-US" sz="1100" dirty="0" err="1"/>
              <a:t>돈까스의</a:t>
            </a:r>
            <a:r>
              <a:rPr lang="ko-KR" altLang="en-US" sz="1100" dirty="0"/>
              <a:t> 생성메세지와 </a:t>
            </a:r>
            <a:r>
              <a:rPr lang="ko-KR" altLang="en-US" sz="1100" dirty="0" err="1"/>
              <a:t>생성정보를</a:t>
            </a:r>
            <a:endParaRPr lang="en-US" altLang="ko-KR" sz="1100" dirty="0"/>
          </a:p>
          <a:p>
            <a:r>
              <a:rPr lang="ko-KR" altLang="en-US" sz="1100" dirty="0"/>
              <a:t>출력하도록 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오른쪽 중괄호[R] 16">
            <a:extLst>
              <a:ext uri="{FF2B5EF4-FFF2-40B4-BE49-F238E27FC236}">
                <a16:creationId xmlns:a16="http://schemas.microsoft.com/office/drawing/2014/main" id="{A34A7EE4-47F4-7042-B18D-9A2D6F49C9BE}"/>
              </a:ext>
            </a:extLst>
          </p:cNvPr>
          <p:cNvSpPr/>
          <p:nvPr/>
        </p:nvSpPr>
        <p:spPr>
          <a:xfrm>
            <a:off x="5117454" y="1825741"/>
            <a:ext cx="241918" cy="1516308"/>
          </a:xfrm>
          <a:prstGeom prst="rightBrace">
            <a:avLst>
              <a:gd name="adj1" fmla="val 21713"/>
              <a:gd name="adj2" fmla="val 50000"/>
            </a:avLst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778094-2872-3D47-B3B6-0FEBF7C5C939}"/>
              </a:ext>
            </a:extLst>
          </p:cNvPr>
          <p:cNvCxnSpPr>
            <a:cxnSpLocks/>
          </p:cNvCxnSpPr>
          <p:nvPr/>
        </p:nvCxnSpPr>
        <p:spPr>
          <a:xfrm>
            <a:off x="5324470" y="2581776"/>
            <a:ext cx="77153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99B5D2B-53D7-814F-87FF-C8CEE4E6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41" y="4229662"/>
            <a:ext cx="2059948" cy="875727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22179B-A2ED-5948-AEA0-0A6C52879B07}"/>
              </a:ext>
            </a:extLst>
          </p:cNvPr>
          <p:cNvCxnSpPr>
            <a:cxnSpLocks/>
          </p:cNvCxnSpPr>
          <p:nvPr/>
        </p:nvCxnSpPr>
        <p:spPr>
          <a:xfrm>
            <a:off x="4174052" y="4667525"/>
            <a:ext cx="77153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0FC3D394-3B56-E84C-B3D8-7C63D94D2E9C}"/>
              </a:ext>
            </a:extLst>
          </p:cNvPr>
          <p:cNvSpPr/>
          <p:nvPr/>
        </p:nvSpPr>
        <p:spPr>
          <a:xfrm>
            <a:off x="3932134" y="4229662"/>
            <a:ext cx="241918" cy="875727"/>
          </a:xfrm>
          <a:prstGeom prst="rightBrace">
            <a:avLst>
              <a:gd name="adj1" fmla="val 21713"/>
              <a:gd name="adj2" fmla="val 50000"/>
            </a:avLst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53182-465B-2E47-B434-1A834930BC04}"/>
              </a:ext>
            </a:extLst>
          </p:cNvPr>
          <p:cNvSpPr txBox="1"/>
          <p:nvPr/>
        </p:nvSpPr>
        <p:spPr>
          <a:xfrm>
            <a:off x="4995076" y="445208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실행은 간단하게 실행 후 </a:t>
            </a:r>
            <a:r>
              <a:rPr lang="ko-KR" altLang="en-US" sz="1100" dirty="0" err="1"/>
              <a:t>생성자에</a:t>
            </a:r>
            <a:r>
              <a:rPr lang="ko-KR" altLang="en-US" sz="1100" dirty="0"/>
              <a:t> 의한 </a:t>
            </a:r>
            <a:r>
              <a:rPr lang="ko-KR" altLang="en-US" sz="1100" dirty="0" err="1"/>
              <a:t>출력구문을</a:t>
            </a:r>
            <a:r>
              <a:rPr lang="ko-KR" altLang="en-US" sz="1100" dirty="0"/>
              <a:t> 분석하도록</a:t>
            </a:r>
            <a:endParaRPr lang="en-US" altLang="ko-KR" sz="1100" dirty="0"/>
          </a:p>
          <a:p>
            <a:r>
              <a:rPr lang="ko-KR" altLang="en-US" sz="1100" dirty="0"/>
              <a:t>모든 클래스에 대해서 한번씩 생성하도록 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48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info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시스템 환경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2975637" y="4890431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본 과제의 시스템 작동 환경은 다음과 같습니다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m1</a:t>
            </a:r>
            <a:r>
              <a:rPr lang="ko-KR" altLang="en-US" sz="1100" dirty="0"/>
              <a:t>맥북의 </a:t>
            </a:r>
            <a:r>
              <a:rPr lang="en-US" altLang="ko-KR" sz="1100" dirty="0"/>
              <a:t>macOS </a:t>
            </a:r>
            <a:r>
              <a:rPr lang="ko-KR" altLang="en-US" sz="1100" dirty="0" err="1"/>
              <a:t>빅서상에서</a:t>
            </a:r>
            <a:r>
              <a:rPr lang="ko-KR" altLang="en-US" sz="1100" dirty="0"/>
              <a:t> 실행되었으며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vsCode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코드작성을</a:t>
            </a:r>
            <a:r>
              <a:rPr lang="ko-KR" altLang="en-US" sz="1100" dirty="0"/>
              <a:t> 하였고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파이썬은</a:t>
            </a:r>
            <a:r>
              <a:rPr lang="ko-KR" altLang="en-US" sz="1100" dirty="0"/>
              <a:t> </a:t>
            </a:r>
            <a:r>
              <a:rPr lang="en-US" altLang="ko-KR" sz="1100" dirty="0"/>
              <a:t>3.9.1</a:t>
            </a:r>
            <a:r>
              <a:rPr lang="ko-KR" altLang="en-US" sz="1100" dirty="0"/>
              <a:t>버전을 사용하였습니다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4CB0D1-42BA-2240-B286-D7B2DD7C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79" y="3951684"/>
            <a:ext cx="3864024" cy="2983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0DD2A0-C582-9C45-941A-3F033408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08" y="1459710"/>
            <a:ext cx="4373659" cy="2329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C756F0-A65D-2A45-B4A6-4D2EF551B97F}"/>
              </a:ext>
            </a:extLst>
          </p:cNvPr>
          <p:cNvSpPr/>
          <p:nvPr/>
        </p:nvSpPr>
        <p:spPr>
          <a:xfrm>
            <a:off x="4466139" y="2889263"/>
            <a:ext cx="659958" cy="127221"/>
          </a:xfrm>
          <a:prstGeom prst="rect">
            <a:avLst/>
          </a:prstGeom>
          <a:solidFill>
            <a:srgbClr val="242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2F967-1D91-F44E-A99D-E94BA692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549" y="1364978"/>
            <a:ext cx="2085485" cy="28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 프로그램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28149"/>
            <a:ext cx="6125027" cy="14465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생성된 클래스들이 의도에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초기 맨 상단의 클래스의 요소가 하단의 클래스의 요소에서 역시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참조하여 </a:t>
            </a:r>
            <a:r>
              <a:rPr lang="ko-KR" altLang="en-US" sz="1100" dirty="0" err="1"/>
              <a:t>생성자에</a:t>
            </a:r>
            <a:r>
              <a:rPr lang="ko-KR" altLang="en-US" sz="1100" dirty="0"/>
              <a:t> 의해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코드는 </a:t>
            </a:r>
            <a:r>
              <a:rPr lang="en" altLang="ko-KR" sz="1100" dirty="0">
                <a:hlinkClick r:id="rId2"/>
              </a:rPr>
              <a:t>https://github.com/yooatom2200/Programing_Base_2/tree/main/1%EC%9E%A5</a:t>
            </a:r>
            <a:r>
              <a:rPr lang="ko-KR" altLang="en-US" sz="1100" dirty="0"/>
              <a:t> 에서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14A67-252A-0D43-BA42-1757F08A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04" y="2129851"/>
            <a:ext cx="4610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551814-E43F-4480-A7D4-49969B0636C8}"/>
              </a:ext>
            </a:extLst>
          </p:cNvPr>
          <p:cNvSpPr txBox="1"/>
          <p:nvPr/>
        </p:nvSpPr>
        <p:spPr>
          <a:xfrm>
            <a:off x="5590623" y="2112393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주소정보를</a:t>
            </a:r>
            <a:r>
              <a:rPr lang="ko-KR" altLang="en-US" sz="1100" dirty="0"/>
              <a:t> 저장할 수 있는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각각 이름과 주소</a:t>
            </a:r>
            <a:r>
              <a:rPr lang="en-US" altLang="ko-KR" sz="1100" dirty="0"/>
              <a:t>,</a:t>
            </a:r>
            <a:r>
              <a:rPr lang="ko-KR" altLang="en-US" sz="1100" dirty="0"/>
              <a:t> 도시</a:t>
            </a:r>
            <a:r>
              <a:rPr lang="en-US" altLang="ko-KR" sz="1100" dirty="0"/>
              <a:t>,</a:t>
            </a:r>
            <a:r>
              <a:rPr lang="ko-KR" altLang="en-US" sz="1100" dirty="0"/>
              <a:t> 주</a:t>
            </a:r>
            <a:r>
              <a:rPr lang="en-US" altLang="ko-KR" sz="1100" dirty="0"/>
              <a:t>,</a:t>
            </a:r>
            <a:r>
              <a:rPr lang="ko-KR" altLang="en-US" sz="1100" dirty="0"/>
              <a:t> 우편번호를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형식으로 저장하게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88B97A-89EF-9D45-B111-E289009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39" y="1583554"/>
            <a:ext cx="3206518" cy="4873607"/>
          </a:xfrm>
          <a:prstGeom prst="rect">
            <a:avLst/>
          </a:prstGeom>
        </p:spPr>
      </p:pic>
      <p:sp>
        <p:nvSpPr>
          <p:cNvPr id="5" name="오른쪽 중괄호[R] 4">
            <a:extLst>
              <a:ext uri="{FF2B5EF4-FFF2-40B4-BE49-F238E27FC236}">
                <a16:creationId xmlns:a16="http://schemas.microsoft.com/office/drawing/2014/main" id="{91D13AD9-A799-2B44-A9BF-5D9D23BB9F5B}"/>
              </a:ext>
            </a:extLst>
          </p:cNvPr>
          <p:cNvSpPr/>
          <p:nvPr/>
        </p:nvSpPr>
        <p:spPr>
          <a:xfrm>
            <a:off x="3275445" y="1815031"/>
            <a:ext cx="153749" cy="103578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593F90-8762-4346-B78B-AC34C211CD9D}"/>
              </a:ext>
            </a:extLst>
          </p:cNvPr>
          <p:cNvCxnSpPr/>
          <p:nvPr/>
        </p:nvCxnSpPr>
        <p:spPr>
          <a:xfrm>
            <a:off x="3429194" y="2332921"/>
            <a:ext cx="2192941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5013708" y="3629254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>
            <a:off x="5167457" y="4115338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939624" y="3808060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 클래스객체를 사용한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 인스턴스 값을 </a:t>
            </a:r>
            <a:endParaRPr lang="en-US" altLang="ko-KR" sz="1100" dirty="0"/>
          </a:p>
          <a:p>
            <a:r>
              <a:rPr lang="ko-KR" altLang="en-US" sz="1100" dirty="0"/>
              <a:t>지정해주는 코드입니다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클래스 내의 </a:t>
            </a:r>
            <a:r>
              <a:rPr lang="ko-KR" altLang="en-US" sz="1100" dirty="0" err="1"/>
              <a:t>속성항목에</a:t>
            </a:r>
            <a:r>
              <a:rPr lang="ko-KR" altLang="en-US" sz="1100" dirty="0"/>
              <a:t> 맞게 입력해줍니다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</p:cNvCxnSpPr>
          <p:nvPr/>
        </p:nvCxnSpPr>
        <p:spPr>
          <a:xfrm>
            <a:off x="3665986" y="3289728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446644" y="3079828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Adress</a:t>
            </a:r>
            <a:r>
              <a:rPr lang="ko-KR" altLang="en-US" sz="1100" dirty="0"/>
              <a:t>클래스 객체를 사용하는 </a:t>
            </a:r>
            <a:r>
              <a:rPr lang="en-US" altLang="ko-KR" sz="1100" dirty="0" err="1"/>
              <a:t>homeAddress</a:t>
            </a:r>
            <a:r>
              <a:rPr lang="ko-KR" altLang="en-US" sz="1100" dirty="0"/>
              <a:t>라는</a:t>
            </a:r>
            <a:endParaRPr lang="en-US" altLang="ko-KR" sz="1100" dirty="0"/>
          </a:p>
          <a:p>
            <a:r>
              <a:rPr lang="ko-KR" altLang="en-US" sz="1100" dirty="0"/>
              <a:t>인스턴스객체를 생성해줍니다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오른쪽 중괄호[R] 20">
            <a:extLst>
              <a:ext uri="{FF2B5EF4-FFF2-40B4-BE49-F238E27FC236}">
                <a16:creationId xmlns:a16="http://schemas.microsoft.com/office/drawing/2014/main" id="{179EF831-0591-7242-B798-DAB4FB43BC22}"/>
              </a:ext>
            </a:extLst>
          </p:cNvPr>
          <p:cNvSpPr/>
          <p:nvPr/>
        </p:nvSpPr>
        <p:spPr>
          <a:xfrm>
            <a:off x="5058742" y="5433302"/>
            <a:ext cx="153749" cy="95777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4DDB00-E307-684D-BEC8-5EBC14A6AB08}"/>
              </a:ext>
            </a:extLst>
          </p:cNvPr>
          <p:cNvCxnSpPr>
            <a:cxnSpLocks/>
          </p:cNvCxnSpPr>
          <p:nvPr/>
        </p:nvCxnSpPr>
        <p:spPr>
          <a:xfrm>
            <a:off x="5204540" y="5903484"/>
            <a:ext cx="772167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22145F-7459-1D47-8EC1-02367F1F467D}"/>
              </a:ext>
            </a:extLst>
          </p:cNvPr>
          <p:cNvSpPr txBox="1"/>
          <p:nvPr/>
        </p:nvSpPr>
        <p:spPr>
          <a:xfrm>
            <a:off x="5997565" y="561210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역시 같은 방법으로 </a:t>
            </a:r>
            <a:r>
              <a:rPr lang="en-US" altLang="ko-KR" sz="1100" dirty="0" err="1"/>
              <a:t>vacationHomeAddress</a:t>
            </a:r>
            <a:r>
              <a:rPr lang="en-US" altLang="ko-KR" sz="1100" dirty="0"/>
              <a:t> </a:t>
            </a:r>
            <a:r>
              <a:rPr lang="ko-KR" altLang="en-US" sz="1100" dirty="0"/>
              <a:t>인스턴스 객체의</a:t>
            </a:r>
            <a:endParaRPr lang="en-US" altLang="ko-KR" sz="1100" dirty="0"/>
          </a:p>
          <a:p>
            <a:r>
              <a:rPr lang="ko-KR" altLang="en-US" sz="1100" dirty="0" err="1"/>
              <a:t>속성항목에</a:t>
            </a:r>
            <a:r>
              <a:rPr lang="ko-KR" altLang="en-US" sz="1100" dirty="0"/>
              <a:t> 맞도록 값을 입력해줍니다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이전과 다르게 </a:t>
            </a:r>
            <a:r>
              <a:rPr lang="en-US" altLang="ko-KR" sz="1100" dirty="0"/>
              <a:t>line2</a:t>
            </a:r>
            <a:r>
              <a:rPr lang="ko-KR" altLang="en-US" sz="1100" dirty="0"/>
              <a:t>속성엔 값을 </a:t>
            </a:r>
            <a:r>
              <a:rPr lang="ko-KR" altLang="en-US" sz="1100" dirty="0" err="1"/>
              <a:t>지정해주진</a:t>
            </a:r>
            <a:r>
              <a:rPr lang="ko-KR" altLang="en-US" sz="1100" dirty="0"/>
              <a:t> 않습니다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3333897-BEF6-E448-8FC6-DA68913AD92A}"/>
              </a:ext>
            </a:extLst>
          </p:cNvPr>
          <p:cNvCxnSpPr>
            <a:cxnSpLocks/>
          </p:cNvCxnSpPr>
          <p:nvPr/>
        </p:nvCxnSpPr>
        <p:spPr>
          <a:xfrm>
            <a:off x="4158966" y="5082774"/>
            <a:ext cx="17806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5BCBE6-7994-2D41-8B43-9E8B0CFBA36A}"/>
              </a:ext>
            </a:extLst>
          </p:cNvPr>
          <p:cNvSpPr txBox="1"/>
          <p:nvPr/>
        </p:nvSpPr>
        <p:spPr>
          <a:xfrm>
            <a:off x="5939624" y="4872874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다시한번</a:t>
            </a:r>
            <a:r>
              <a:rPr lang="ko-KR" altLang="en-US" sz="1100" dirty="0"/>
              <a:t> </a:t>
            </a:r>
            <a:r>
              <a:rPr lang="en-US" altLang="ko-KR" sz="1100" dirty="0"/>
              <a:t>Address</a:t>
            </a:r>
            <a:r>
              <a:rPr lang="ko-KR" altLang="en-US" sz="1100" dirty="0"/>
              <a:t>클래스 객체를 사용하는</a:t>
            </a:r>
            <a:endParaRPr lang="en-US" altLang="ko-KR" sz="1100" dirty="0"/>
          </a:p>
          <a:p>
            <a:r>
              <a:rPr lang="en-US" altLang="ko-KR" sz="1100" dirty="0" err="1"/>
              <a:t>vacationHomeAddress</a:t>
            </a:r>
            <a:r>
              <a:rPr lang="ko-KR" altLang="en-US" sz="1100" dirty="0"/>
              <a:t>라는 인스턴스 객체를 하나 더 생성해 줍니다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2C3C8A-86C4-6142-A779-6F3A96D9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2317041"/>
            <a:ext cx="4410892" cy="222391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3" name="오른쪽 중괄호[R] 12">
            <a:extLst>
              <a:ext uri="{FF2B5EF4-FFF2-40B4-BE49-F238E27FC236}">
                <a16:creationId xmlns:a16="http://schemas.microsoft.com/office/drawing/2014/main" id="{6D1ED8F3-A3DB-0D4E-8FBD-74EE3ECDC190}"/>
              </a:ext>
            </a:extLst>
          </p:cNvPr>
          <p:cNvSpPr/>
          <p:nvPr/>
        </p:nvSpPr>
        <p:spPr>
          <a:xfrm>
            <a:off x="3040201" y="2983909"/>
            <a:ext cx="180076" cy="68382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05AAE1-B33F-D741-ADED-5BC550065310}"/>
              </a:ext>
            </a:extLst>
          </p:cNvPr>
          <p:cNvCxnSpPr>
            <a:cxnSpLocks/>
          </p:cNvCxnSpPr>
          <p:nvPr/>
        </p:nvCxnSpPr>
        <p:spPr>
          <a:xfrm flipV="1">
            <a:off x="2503232" y="2687619"/>
            <a:ext cx="3293269" cy="13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D7CBE8-7CA3-C549-8212-6F8F9B7DA0C4}"/>
              </a:ext>
            </a:extLst>
          </p:cNvPr>
          <p:cNvSpPr txBox="1"/>
          <p:nvPr/>
        </p:nvSpPr>
        <p:spPr>
          <a:xfrm>
            <a:off x="5777948" y="2940419"/>
            <a:ext cx="5791533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 </a:t>
            </a:r>
            <a:r>
              <a:rPr lang="ko-KR" altLang="en-US" sz="1100" dirty="0" err="1"/>
              <a:t>조건문을</a:t>
            </a:r>
            <a:r>
              <a:rPr lang="ko-KR" altLang="en-US" sz="1100" dirty="0"/>
              <a:t> 걸어서</a:t>
            </a:r>
            <a:endParaRPr lang="en-US" altLang="ko-KR" sz="1100" dirty="0"/>
          </a:p>
          <a:p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속성중</a:t>
            </a:r>
            <a:r>
              <a:rPr lang="ko-KR" altLang="en-US" sz="1100" dirty="0"/>
              <a:t> </a:t>
            </a:r>
            <a:r>
              <a:rPr lang="en-US" altLang="ko-KR" sz="1100" dirty="0"/>
              <a:t>line1</a:t>
            </a:r>
            <a:r>
              <a:rPr lang="ko-KR" altLang="en-US" sz="1100" dirty="0"/>
              <a:t> 속성값의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큰경우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즉 데이터가 있을 경우에 </a:t>
            </a:r>
            <a:r>
              <a:rPr lang="en-US" altLang="ko-KR" sz="1100" dirty="0"/>
              <a:t>address</a:t>
            </a:r>
            <a:r>
              <a:rPr lang="ko-KR" altLang="en-US" sz="1100" dirty="0"/>
              <a:t>의 </a:t>
            </a:r>
            <a:r>
              <a:rPr lang="en-US" altLang="ko-KR" sz="1100" dirty="0"/>
              <a:t>line1</a:t>
            </a:r>
            <a:r>
              <a:rPr lang="ko-KR" altLang="en-US" sz="1100" dirty="0"/>
              <a:t>속성값을 출력하도록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다음 </a:t>
            </a:r>
            <a:r>
              <a:rPr lang="ko-KR" altLang="en-US" sz="1100" dirty="0" err="1"/>
              <a:t>조건문에선</a:t>
            </a:r>
            <a:r>
              <a:rPr lang="ko-KR" altLang="en-US" sz="1100" dirty="0"/>
              <a:t> </a:t>
            </a:r>
            <a:r>
              <a:rPr lang="en-US" altLang="ko-KR" sz="1100" dirty="0"/>
              <a:t>line2</a:t>
            </a:r>
            <a:r>
              <a:rPr lang="ko-KR" altLang="en-US" sz="1100" dirty="0"/>
              <a:t>의 속성값을 비교하여</a:t>
            </a:r>
            <a:endParaRPr lang="en-US" altLang="ko-KR" sz="1100" dirty="0"/>
          </a:p>
          <a:p>
            <a:r>
              <a:rPr lang="ko-KR" altLang="en-US" sz="1100" dirty="0"/>
              <a:t>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큰 경우 </a:t>
            </a:r>
            <a:r>
              <a:rPr lang="ko-KR" altLang="en-US" sz="1100" dirty="0" err="1"/>
              <a:t>해당값을</a:t>
            </a:r>
            <a:r>
              <a:rPr lang="ko-KR" altLang="en-US" sz="1100" dirty="0"/>
              <a:t>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A55D4E-15D9-FA42-B35E-1D362DCBC57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67883" y="2337854"/>
            <a:ext cx="3184001" cy="1800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67D6F-9B0C-1445-A5B2-128DAF40BB60}"/>
              </a:ext>
            </a:extLst>
          </p:cNvPr>
          <p:cNvSpPr txBox="1"/>
          <p:nvPr/>
        </p:nvSpPr>
        <p:spPr>
          <a:xfrm>
            <a:off x="5851884" y="2207049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address</a:t>
            </a:r>
            <a:r>
              <a:rPr lang="ko-KR" altLang="en-US" sz="1100" dirty="0"/>
              <a:t>라는 인수를 사용하는</a:t>
            </a:r>
            <a:r>
              <a:rPr lang="en-US" altLang="ko-KR" sz="1100" dirty="0"/>
              <a:t> </a:t>
            </a:r>
            <a:r>
              <a:rPr lang="en-US" altLang="ko-KR" sz="1100" dirty="0" err="1"/>
              <a:t>printAddress</a:t>
            </a:r>
            <a:r>
              <a:rPr lang="ko-KR" altLang="en-US" sz="1100" dirty="0"/>
              <a:t> 함수를 생성</a:t>
            </a:r>
            <a:r>
              <a:rPr lang="en-US" altLang="ko-KR" sz="1100" dirty="0"/>
              <a:t>,</a:t>
            </a:r>
            <a:r>
              <a:rPr lang="ko-KR" altLang="en-US" sz="1100" dirty="0"/>
              <a:t>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9EADE-BDC9-1D48-BC98-B806BEE5ED60}"/>
              </a:ext>
            </a:extLst>
          </p:cNvPr>
          <p:cNvSpPr txBox="1"/>
          <p:nvPr/>
        </p:nvSpPr>
        <p:spPr>
          <a:xfrm>
            <a:off x="5777948" y="2573734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함수에서 받아온 </a:t>
            </a:r>
            <a:r>
              <a:rPr lang="en-US" altLang="ko-KR" sz="1100" dirty="0"/>
              <a:t>address</a:t>
            </a:r>
            <a:r>
              <a:rPr lang="ko-KR" altLang="en-US" sz="1100" dirty="0"/>
              <a:t> 인수에서 </a:t>
            </a:r>
            <a:r>
              <a:rPr lang="en-US" altLang="ko-KR" sz="1100" dirty="0"/>
              <a:t>name</a:t>
            </a:r>
            <a:r>
              <a:rPr lang="ko-KR" altLang="en-US" sz="1100" dirty="0"/>
              <a:t>속성을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80FEC10-D755-8141-896B-68F5570F99AD}"/>
              </a:ext>
            </a:extLst>
          </p:cNvPr>
          <p:cNvCxnSpPr>
            <a:cxnSpLocks/>
          </p:cNvCxnSpPr>
          <p:nvPr/>
        </p:nvCxnSpPr>
        <p:spPr>
          <a:xfrm flipV="1">
            <a:off x="3193950" y="3325416"/>
            <a:ext cx="260255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C7B291-FBBA-1849-A53D-0AF7D57F69BF}"/>
              </a:ext>
            </a:extLst>
          </p:cNvPr>
          <p:cNvCxnSpPr>
            <a:cxnSpLocks/>
          </p:cNvCxnSpPr>
          <p:nvPr/>
        </p:nvCxnSpPr>
        <p:spPr>
          <a:xfrm>
            <a:off x="5399396" y="3828248"/>
            <a:ext cx="516374" cy="47277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5851884" y="4178066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다음 </a:t>
            </a:r>
            <a:r>
              <a:rPr lang="en-US" altLang="ko-KR" sz="1100" dirty="0"/>
              <a:t>city,</a:t>
            </a:r>
            <a:r>
              <a:rPr lang="ko-KR" altLang="en-US" sz="1100" dirty="0"/>
              <a:t> </a:t>
            </a:r>
            <a:r>
              <a:rPr lang="en-US" altLang="ko-KR" sz="1100" dirty="0"/>
              <a:t>state, zip </a:t>
            </a:r>
            <a:r>
              <a:rPr lang="ko-KR" altLang="en-US" sz="1100" dirty="0"/>
              <a:t>속성값들을 출력하도록 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30" name="오른쪽 중괄호[R] 29">
            <a:extLst>
              <a:ext uri="{FF2B5EF4-FFF2-40B4-BE49-F238E27FC236}">
                <a16:creationId xmlns:a16="http://schemas.microsoft.com/office/drawing/2014/main" id="{0BE5CEB5-EBC8-804C-AAB6-2CC24E4CC628}"/>
              </a:ext>
            </a:extLst>
          </p:cNvPr>
          <p:cNvSpPr/>
          <p:nvPr/>
        </p:nvSpPr>
        <p:spPr>
          <a:xfrm>
            <a:off x="3130239" y="4064634"/>
            <a:ext cx="180076" cy="419520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5870BC9-9220-854A-B030-FBBD2FDF4A03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02364" y="4272086"/>
            <a:ext cx="2160643" cy="57497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9EBB60-5884-9A4C-A995-AF223254B6CB}"/>
              </a:ext>
            </a:extLst>
          </p:cNvPr>
          <p:cNvSpPr txBox="1"/>
          <p:nvPr/>
        </p:nvSpPr>
        <p:spPr>
          <a:xfrm>
            <a:off x="5463007" y="4462343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printAddress</a:t>
            </a:r>
            <a:r>
              <a:rPr lang="ko-KR" altLang="en-US" sz="1100" dirty="0"/>
              <a:t>함수를 사용합니다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이전에 생성했던</a:t>
            </a:r>
            <a:r>
              <a:rPr lang="en-US" altLang="ko-KR" sz="1100" dirty="0"/>
              <a:t> Address</a:t>
            </a:r>
            <a:r>
              <a:rPr lang="ko-KR" altLang="en-US" sz="1100" dirty="0"/>
              <a:t>클래스의 인스턴스인</a:t>
            </a:r>
            <a:endParaRPr lang="en-US" altLang="ko-KR" sz="1100" dirty="0"/>
          </a:p>
          <a:p>
            <a:r>
              <a:rPr lang="en-US" altLang="ko-KR" sz="1100" dirty="0" err="1"/>
              <a:t>homeAdress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인수로 삽입하여</a:t>
            </a:r>
            <a:endParaRPr lang="en-US" altLang="ko-KR" sz="1100" dirty="0"/>
          </a:p>
          <a:p>
            <a:r>
              <a:rPr lang="ko-KR" altLang="en-US" sz="1100" dirty="0"/>
              <a:t>함수를 실행하게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8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C2F72-06E6-A347-82F1-DBAF9C4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40" y="2193455"/>
            <a:ext cx="8874117" cy="165814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1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A89C0-5B1C-B74B-8BE4-A082BCE42FA8}"/>
              </a:ext>
            </a:extLst>
          </p:cNvPr>
          <p:cNvSpPr txBox="1"/>
          <p:nvPr/>
        </p:nvSpPr>
        <p:spPr>
          <a:xfrm>
            <a:off x="3033484" y="4350958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출력된 모습을 보면 </a:t>
            </a:r>
            <a:r>
              <a:rPr lang="en-US" altLang="ko-KR" sz="1100" dirty="0"/>
              <a:t>print()</a:t>
            </a:r>
            <a:r>
              <a:rPr lang="ko-KR" altLang="en-US" sz="1100" dirty="0"/>
              <a:t>된 부분을 기준으로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윗쪽엔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homeAdress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보이고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아랫쪽엔</a:t>
            </a:r>
            <a:r>
              <a:rPr lang="ko-KR" altLang="en-US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가 정상적으로 </a:t>
            </a:r>
            <a:r>
              <a:rPr lang="ko-KR" altLang="en-US" sz="1100" dirty="0" err="1"/>
              <a:t>출력된것이</a:t>
            </a:r>
            <a:r>
              <a:rPr lang="ko-KR" altLang="en-US" sz="1100" dirty="0"/>
              <a:t> 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if </a:t>
            </a:r>
            <a:r>
              <a:rPr lang="ko-KR" altLang="en-US" sz="1100" dirty="0"/>
              <a:t>분기로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vacationHomeAddress</a:t>
            </a:r>
            <a:r>
              <a:rPr lang="ko-KR" altLang="en-US" sz="1100" dirty="0"/>
              <a:t>에선 </a:t>
            </a:r>
            <a:r>
              <a:rPr lang="en-US" altLang="ko-KR" sz="1100" dirty="0"/>
              <a:t>line2</a:t>
            </a:r>
            <a:r>
              <a:rPr lang="ko-KR" altLang="en-US" sz="1100" dirty="0"/>
              <a:t> 데이터의 길이가 </a:t>
            </a:r>
            <a:r>
              <a:rPr lang="en-US" altLang="ko-KR" sz="1100" dirty="0"/>
              <a:t>0</a:t>
            </a:r>
            <a:r>
              <a:rPr lang="ko-KR" altLang="en-US" sz="1100" dirty="0"/>
              <a:t> 이하이기 때문에</a:t>
            </a:r>
            <a:endParaRPr lang="en-US" altLang="ko-KR" sz="1100" dirty="0"/>
          </a:p>
          <a:p>
            <a:pPr algn="ctr"/>
            <a:r>
              <a:rPr lang="ko-KR" altLang="en-US" sz="1100" dirty="0"/>
              <a:t>무시하고 정상 </a:t>
            </a:r>
            <a:r>
              <a:rPr lang="ko-KR" altLang="en-US" sz="1100" dirty="0" err="1"/>
              <a:t>출력된것을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6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D702F8-B19D-CF46-B86D-1CDCFE4E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62" y="1583554"/>
            <a:ext cx="3770008" cy="4871359"/>
          </a:xfrm>
          <a:prstGeom prst="rect">
            <a:avLst/>
          </a:prstGeom>
        </p:spPr>
      </p:pic>
      <p:sp>
        <p:nvSpPr>
          <p:cNvPr id="9" name="오른쪽 중괄호[R] 8">
            <a:extLst>
              <a:ext uri="{FF2B5EF4-FFF2-40B4-BE49-F238E27FC236}">
                <a16:creationId xmlns:a16="http://schemas.microsoft.com/office/drawing/2014/main" id="{CFA794E8-B530-3740-B6F4-AA0E844C63AC}"/>
              </a:ext>
            </a:extLst>
          </p:cNvPr>
          <p:cNvSpPr/>
          <p:nvPr/>
        </p:nvSpPr>
        <p:spPr>
          <a:xfrm>
            <a:off x="4638194" y="1905750"/>
            <a:ext cx="180076" cy="174389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30D50-DF65-CD40-8192-276139E5CE34}"/>
              </a:ext>
            </a:extLst>
          </p:cNvPr>
          <p:cNvSpPr txBox="1"/>
          <p:nvPr/>
        </p:nvSpPr>
        <p:spPr>
          <a:xfrm>
            <a:off x="5772648" y="2321004"/>
            <a:ext cx="5791533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Dog</a:t>
            </a:r>
            <a:r>
              <a:rPr lang="ko-KR" altLang="en-US" sz="1100" dirty="0"/>
              <a:t>라는 클래스객체를 생성합니다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속성값으로 </a:t>
            </a:r>
            <a:r>
              <a:rPr lang="en-US" altLang="ko-KR" sz="1100" dirty="0"/>
              <a:t>age, name, weight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지정하고</a:t>
            </a:r>
            <a:endParaRPr lang="en-US" altLang="ko-KR" sz="1100" dirty="0"/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라는 자기자신을 인수로 갖는</a:t>
            </a:r>
            <a:r>
              <a:rPr lang="en-US" altLang="ko-KR" sz="1100" dirty="0"/>
              <a:t>(self)</a:t>
            </a:r>
            <a:r>
              <a:rPr lang="ko-KR" altLang="en-US" sz="1100" dirty="0"/>
              <a:t> 메서드함수를 생성합니다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bark</a:t>
            </a:r>
            <a:r>
              <a:rPr lang="ko-KR" altLang="en-US" sz="1100" dirty="0"/>
              <a:t>함수는 자신의 객체의 속성인 </a:t>
            </a:r>
            <a:r>
              <a:rPr lang="en-US" altLang="ko-KR" sz="1100" dirty="0"/>
              <a:t>name</a:t>
            </a:r>
            <a:r>
              <a:rPr lang="ko-KR" altLang="en-US" sz="1100" dirty="0" err="1"/>
              <a:t>과함께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멍멍을</a:t>
            </a:r>
            <a:r>
              <a:rPr lang="ko-KR" altLang="en-US" sz="1100" dirty="0"/>
              <a:t> 출력하도록 하게합니다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008379-C6B4-0C47-89C0-21C37D1261E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18270" y="2705725"/>
            <a:ext cx="954378" cy="712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C84928A1-B84B-5145-A81D-359C4AAA5C4C}"/>
              </a:ext>
            </a:extLst>
          </p:cNvPr>
          <p:cNvSpPr/>
          <p:nvPr/>
        </p:nvSpPr>
        <p:spPr>
          <a:xfrm>
            <a:off x="3031712" y="3934658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521789-0353-4546-B773-AC0CD5E2604B}"/>
              </a:ext>
            </a:extLst>
          </p:cNvPr>
          <p:cNvCxnSpPr>
            <a:cxnSpLocks/>
          </p:cNvCxnSpPr>
          <p:nvPr/>
        </p:nvCxnSpPr>
        <p:spPr>
          <a:xfrm flipV="1">
            <a:off x="3156667" y="4328866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5A290-B032-004D-9E7E-26F7FE6FFE86}"/>
              </a:ext>
            </a:extLst>
          </p:cNvPr>
          <p:cNvSpPr txBox="1"/>
          <p:nvPr/>
        </p:nvSpPr>
        <p:spPr>
          <a:xfrm>
            <a:off x="5009322" y="4113422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myDog</a:t>
            </a:r>
            <a:r>
              <a:rPr lang="ko-KR" altLang="en-US" sz="1100" dirty="0"/>
              <a:t>라는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클래스객체의 인스턴스를 생성해줍니다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해당 속성값에 맞게 값을 입력해준 모습입니다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6E70557-0C04-1744-8233-A703C42DA1E9}"/>
              </a:ext>
            </a:extLst>
          </p:cNvPr>
          <p:cNvCxnSpPr>
            <a:cxnSpLocks/>
          </p:cNvCxnSpPr>
          <p:nvPr/>
        </p:nvCxnSpPr>
        <p:spPr>
          <a:xfrm flipV="1">
            <a:off x="2386715" y="4920178"/>
            <a:ext cx="269416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D636DA-2568-E24D-84B2-B96BF692D584}"/>
              </a:ext>
            </a:extLst>
          </p:cNvPr>
          <p:cNvSpPr txBox="1"/>
          <p:nvPr/>
        </p:nvSpPr>
        <p:spPr>
          <a:xfrm>
            <a:off x="5064981" y="4789373"/>
            <a:ext cx="579153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이후 </a:t>
            </a:r>
            <a:r>
              <a:rPr lang="en-US" altLang="ko-KR" sz="1100" dirty="0"/>
              <a:t>Dog</a:t>
            </a:r>
            <a:r>
              <a:rPr lang="ko-KR" altLang="en-US" sz="1100" dirty="0"/>
              <a:t>클래스 객체의 메서드함수인 </a:t>
            </a:r>
            <a:r>
              <a:rPr lang="en-US" altLang="ko-KR" sz="1100" dirty="0"/>
              <a:t>bark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호출해 준 모습입니다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오른쪽 중괄호[R] 25">
            <a:extLst>
              <a:ext uri="{FF2B5EF4-FFF2-40B4-BE49-F238E27FC236}">
                <a16:creationId xmlns:a16="http://schemas.microsoft.com/office/drawing/2014/main" id="{93B2E407-8D78-A349-BCFD-5B50C0D06F90}"/>
              </a:ext>
            </a:extLst>
          </p:cNvPr>
          <p:cNvSpPr/>
          <p:nvPr/>
        </p:nvSpPr>
        <p:spPr>
          <a:xfrm>
            <a:off x="3227691" y="5269483"/>
            <a:ext cx="143662" cy="103589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99A8A7-7D1C-224A-BB98-B010EB82F200}"/>
              </a:ext>
            </a:extLst>
          </p:cNvPr>
          <p:cNvCxnSpPr>
            <a:cxnSpLocks/>
          </p:cNvCxnSpPr>
          <p:nvPr/>
        </p:nvCxnSpPr>
        <p:spPr>
          <a:xfrm flipV="1">
            <a:off x="3371353" y="5787429"/>
            <a:ext cx="185265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22F653-EEA2-4B46-AE4C-63683C31DA45}"/>
              </a:ext>
            </a:extLst>
          </p:cNvPr>
          <p:cNvSpPr txBox="1"/>
          <p:nvPr/>
        </p:nvSpPr>
        <p:spPr>
          <a:xfrm>
            <a:off x="5224008" y="5579401"/>
            <a:ext cx="5791533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같은 방식으로 인스턴스를 생성하고 값을 입력해준 뒤</a:t>
            </a:r>
            <a:endParaRPr lang="en-US" altLang="ko-KR" sz="1100" dirty="0"/>
          </a:p>
          <a:p>
            <a:r>
              <a:rPr lang="ko-KR" altLang="en-US" sz="1100" dirty="0"/>
              <a:t>메서드함수를 호출해준 모습입니다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43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2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54F45-7F26-9647-85E7-518CFDC3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8" y="2629230"/>
            <a:ext cx="1889932" cy="676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46996B-E8B3-9945-BBB2-B9FD8374E2A7}"/>
              </a:ext>
            </a:extLst>
          </p:cNvPr>
          <p:cNvSpPr txBox="1"/>
          <p:nvPr/>
        </p:nvSpPr>
        <p:spPr>
          <a:xfrm>
            <a:off x="3033486" y="3683049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메서드 함수를 </a:t>
            </a:r>
            <a:r>
              <a:rPr lang="en-US" altLang="ko-KR" sz="1100" dirty="0"/>
              <a:t>2</a:t>
            </a:r>
            <a:r>
              <a:rPr lang="ko-KR" altLang="en-US" sz="1100" dirty="0"/>
              <a:t>번 호출해준 모습 그대로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인스턴스에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정상 출력된 모습을 보입니다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4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9FE08-A8AB-304A-B922-5A3FB5C9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6" y="2011378"/>
            <a:ext cx="4718176" cy="3538632"/>
          </a:xfrm>
          <a:prstGeom prst="rect">
            <a:avLst/>
          </a:prstGeom>
        </p:spPr>
      </p:pic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2538731" y="2320543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2663686" y="2714752"/>
            <a:ext cx="286247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526157" y="2499307"/>
            <a:ext cx="6125027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Transactions</a:t>
            </a:r>
            <a:r>
              <a:rPr lang="ko-KR" altLang="en-US" sz="1100" dirty="0"/>
              <a:t>라는 클래스객체를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클래스의 속성값으로 </a:t>
            </a:r>
            <a:r>
              <a:rPr lang="en-US" altLang="ko-KR" sz="1100" dirty="0"/>
              <a:t>price, </a:t>
            </a:r>
            <a:r>
              <a:rPr lang="en-US" altLang="ko-KR" sz="1100" dirty="0" err="1"/>
              <a:t>credit_card</a:t>
            </a:r>
            <a:r>
              <a:rPr lang="en-US" altLang="ko-KR" sz="1100" dirty="0"/>
              <a:t>, item</a:t>
            </a:r>
            <a:r>
              <a:rPr lang="ko-KR" altLang="en-US" sz="1100" dirty="0"/>
              <a:t>이 들어갑니다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3697172" y="3429000"/>
            <a:ext cx="124955" cy="7884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3822127" y="3816935"/>
            <a:ext cx="1790108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526157" y="3447976"/>
            <a:ext cx="6125027" cy="7694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save</a:t>
            </a:r>
            <a:r>
              <a:rPr lang="ko-KR" altLang="en-US" sz="1100" dirty="0"/>
              <a:t>라는 자기자신과 </a:t>
            </a:r>
            <a:r>
              <a:rPr lang="en-US" altLang="ko-KR" sz="1100" dirty="0"/>
              <a:t>cost, card, item</a:t>
            </a:r>
            <a:r>
              <a:rPr lang="ko-KR" altLang="en-US" sz="1100" dirty="0"/>
              <a:t>이라는 인수를 가지는 메서드함수를 정의합니다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self.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ko-KR" altLang="en-US" sz="1100" dirty="0" err="1"/>
              <a:t>클래스객체</a:t>
            </a:r>
            <a:r>
              <a:rPr lang="ko-KR" altLang="en-US" sz="1100" dirty="0"/>
              <a:t> 자신의 속성값에 각 인수로 받아온 값들을</a:t>
            </a:r>
            <a:endParaRPr lang="en-US" altLang="ko-KR" sz="1100" dirty="0"/>
          </a:p>
          <a:p>
            <a:r>
              <a:rPr lang="ko-KR" altLang="en-US" sz="1100" dirty="0"/>
              <a:t>저장하는 역할을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 err="1"/>
              <a:t>save_file</a:t>
            </a:r>
            <a:r>
              <a:rPr lang="ko-KR" altLang="en-US" sz="1100" dirty="0"/>
              <a:t>이라는 다른 메서드함수를 호출합니다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311471" y="4581788"/>
            <a:ext cx="214686" cy="90461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418814" y="5034093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24939" y="4448199"/>
            <a:ext cx="6125027" cy="93871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save_file</a:t>
            </a:r>
            <a:r>
              <a:rPr lang="ko-KR" altLang="en-US" sz="1100" dirty="0"/>
              <a:t>이라는 자기자신을 인수로 가지는 메서드 함수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함수 내에선 </a:t>
            </a:r>
            <a:r>
              <a:rPr lang="en-US" altLang="ko-KR" sz="1100" dirty="0"/>
              <a:t>open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transaction.txt</a:t>
            </a:r>
            <a:r>
              <a:rPr lang="ko-KR" altLang="en-US" sz="1100" dirty="0"/>
              <a:t>파일을 </a:t>
            </a:r>
            <a:r>
              <a:rPr lang="ko-KR" altLang="en-US" sz="1100" dirty="0" err="1"/>
              <a:t>파일끝</a:t>
            </a:r>
            <a:r>
              <a:rPr lang="ko-KR" altLang="en-US" sz="1100" dirty="0"/>
              <a:t> 쓰기 모드</a:t>
            </a:r>
            <a:r>
              <a:rPr lang="en-US" altLang="ko-KR" sz="1100" dirty="0"/>
              <a:t>(a)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열게합니다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이후 </a:t>
            </a:r>
            <a:r>
              <a:rPr lang="en-US" altLang="ko-KR" sz="1100" dirty="0"/>
              <a:t>write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해당 파일에 받아온 인수들을 조합하여 </a:t>
            </a:r>
            <a:r>
              <a:rPr lang="en-US" altLang="ko-KR" sz="1100" dirty="0"/>
              <a:t>string</a:t>
            </a:r>
            <a:r>
              <a:rPr lang="ko-KR" altLang="en-US" sz="1100" dirty="0"/>
              <a:t>데이터를 쓰게 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자의 정수형</a:t>
            </a:r>
            <a:r>
              <a:rPr lang="en-US" altLang="ko-KR" sz="1100" dirty="0"/>
              <a:t>(07d), 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(16s), </a:t>
            </a:r>
            <a:r>
              <a:rPr lang="ko-KR" altLang="en-US" sz="1100" dirty="0"/>
              <a:t>다시 </a:t>
            </a:r>
            <a:r>
              <a:rPr lang="en-US" altLang="ko-KR" sz="1100" dirty="0"/>
              <a:t>16</a:t>
            </a:r>
            <a:r>
              <a:rPr lang="ko-KR" altLang="en-US" sz="1100" dirty="0"/>
              <a:t>자의 문자열</a:t>
            </a:r>
            <a:r>
              <a:rPr lang="en-US" altLang="ko-KR" sz="1100" dirty="0"/>
              <a:t>(16s)</a:t>
            </a:r>
            <a:r>
              <a:rPr lang="ko-KR" altLang="en-US" sz="1100" dirty="0"/>
              <a:t> 형식으로 저장하게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파일을 쓰고 난 후 </a:t>
            </a:r>
            <a:r>
              <a:rPr lang="en-US" altLang="ko-KR" sz="1100" dirty="0"/>
              <a:t>close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통하여 파일을 닫게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861F07-D808-754D-BF69-D0DC77DD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905" y="5190052"/>
            <a:ext cx="2374279" cy="14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902A0-5EF1-F240-B8A2-8F1D498A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74" y="2086901"/>
            <a:ext cx="5042971" cy="33718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ex3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예제 </a:t>
            </a:r>
            <a:r>
              <a:rPr lang="en-US" altLang="ko-KR" sz="1100" i="1" dirty="0">
                <a:solidFill>
                  <a:srgbClr val="FF7876"/>
                </a:solidFill>
              </a:rPr>
              <a:t>3</a:t>
            </a:r>
            <a:r>
              <a:rPr lang="ko-KR" altLang="en-US" sz="1100" i="1" dirty="0">
                <a:solidFill>
                  <a:srgbClr val="FF7876"/>
                </a:solidFill>
              </a:rPr>
              <a:t> 분석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47A13C37-9CE0-F04A-90DF-14D399F65CFE}"/>
              </a:ext>
            </a:extLst>
          </p:cNvPr>
          <p:cNvSpPr/>
          <p:nvPr/>
        </p:nvSpPr>
        <p:spPr>
          <a:xfrm>
            <a:off x="4176700" y="2117925"/>
            <a:ext cx="117004" cy="547504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95C152-C469-614C-AC97-3F54DFACBF68}"/>
              </a:ext>
            </a:extLst>
          </p:cNvPr>
          <p:cNvCxnSpPr>
            <a:cxnSpLocks/>
          </p:cNvCxnSpPr>
          <p:nvPr/>
        </p:nvCxnSpPr>
        <p:spPr>
          <a:xfrm flipV="1">
            <a:off x="4293703" y="2393645"/>
            <a:ext cx="1125111" cy="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71B2F2-A31B-8846-B4C7-F29C65C6C685}"/>
              </a:ext>
            </a:extLst>
          </p:cNvPr>
          <p:cNvSpPr txBox="1"/>
          <p:nvPr/>
        </p:nvSpPr>
        <p:spPr>
          <a:xfrm>
            <a:off x="5348423" y="2114588"/>
            <a:ext cx="6125027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아이템메뉴에 해당하는 문자열리스트 </a:t>
            </a:r>
            <a:r>
              <a:rPr lang="en-US" altLang="ko-KR" sz="1100" dirty="0"/>
              <a:t>item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r>
              <a:rPr lang="ko-KR" altLang="en-US" sz="1100" dirty="0"/>
              <a:t>가격을 나타내는 </a:t>
            </a:r>
            <a:r>
              <a:rPr lang="ko-KR" altLang="en-US" sz="1100" dirty="0" err="1"/>
              <a:t>실수리스트</a:t>
            </a:r>
            <a:r>
              <a:rPr lang="ko-KR" altLang="en-US" sz="1100" dirty="0"/>
              <a:t> </a:t>
            </a:r>
            <a:r>
              <a:rPr lang="en-US" altLang="ko-KR" sz="1100" dirty="0"/>
              <a:t>prices,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while</a:t>
            </a:r>
            <a:r>
              <a:rPr lang="ko-KR" altLang="en-US" sz="1100" dirty="0"/>
              <a:t>루프의 조건을 담당할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정의합니다</a:t>
            </a:r>
            <a:r>
              <a:rPr lang="en-US" altLang="ko-KR" sz="1100" dirty="0"/>
              <a:t>.</a:t>
            </a:r>
          </a:p>
        </p:txBody>
      </p:sp>
      <p:sp>
        <p:nvSpPr>
          <p:cNvPr id="14" name="오른쪽 중괄호[R] 13">
            <a:extLst>
              <a:ext uri="{FF2B5EF4-FFF2-40B4-BE49-F238E27FC236}">
                <a16:creationId xmlns:a16="http://schemas.microsoft.com/office/drawing/2014/main" id="{39C0F858-B754-B14C-ADA8-D0E21F8F214E}"/>
              </a:ext>
            </a:extLst>
          </p:cNvPr>
          <p:cNvSpPr/>
          <p:nvPr/>
        </p:nvSpPr>
        <p:spPr>
          <a:xfrm>
            <a:off x="4114948" y="3023682"/>
            <a:ext cx="129671" cy="1110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2BF13A-31E1-2141-B7BE-D1EC9D912A34}"/>
              </a:ext>
            </a:extLst>
          </p:cNvPr>
          <p:cNvCxnSpPr>
            <a:cxnSpLocks/>
          </p:cNvCxnSpPr>
          <p:nvPr/>
        </p:nvCxnSpPr>
        <p:spPr>
          <a:xfrm flipV="1">
            <a:off x="4228753" y="3576526"/>
            <a:ext cx="119006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B4496B-9F90-CB4F-9E89-540CC3CD93EA}"/>
              </a:ext>
            </a:extLst>
          </p:cNvPr>
          <p:cNvSpPr txBox="1"/>
          <p:nvPr/>
        </p:nvSpPr>
        <p:spPr>
          <a:xfrm>
            <a:off x="5399750" y="3154664"/>
            <a:ext cx="6125027" cy="11079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옵션</a:t>
            </a:r>
            <a:r>
              <a:rPr lang="en-US" altLang="ko-KR" sz="1100" dirty="0"/>
              <a:t>(</a:t>
            </a:r>
            <a:r>
              <a:rPr lang="ko-KR" altLang="en-US" sz="1100" dirty="0"/>
              <a:t>메뉴</a:t>
            </a:r>
            <a:r>
              <a:rPr lang="en-US" altLang="ko-KR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출력하게 해줄 부분 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메뉴를 순서대로 출력하기 위해 변수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을 저장하게 한 후</a:t>
            </a:r>
            <a:endParaRPr lang="en-US" altLang="ko-KR" sz="1100" dirty="0"/>
          </a:p>
          <a:p>
            <a:r>
              <a:rPr lang="ko-KR" altLang="en-US" sz="1100" dirty="0"/>
              <a:t>아이템 메뉴에 해당하는 </a:t>
            </a:r>
            <a:r>
              <a:rPr lang="en-US" altLang="ko-KR" sz="1100" dirty="0"/>
              <a:t>item </a:t>
            </a:r>
            <a:r>
              <a:rPr lang="ko-KR" altLang="en-US" sz="1100" dirty="0"/>
              <a:t>리스트를 </a:t>
            </a:r>
            <a:r>
              <a:rPr lang="en-US" altLang="ko-KR" sz="1100" dirty="0"/>
              <a:t>for</a:t>
            </a:r>
            <a:r>
              <a:rPr lang="ko-KR" altLang="en-US" sz="1100" dirty="0"/>
              <a:t>문을 이용하여 </a:t>
            </a:r>
            <a:r>
              <a:rPr lang="en-US" altLang="ko-KR" sz="1100" dirty="0"/>
              <a:t>option</a:t>
            </a:r>
            <a:r>
              <a:rPr lang="ko-KR" altLang="en-US" sz="1100" dirty="0"/>
              <a:t>과 함께 출력한 후</a:t>
            </a:r>
            <a:endParaRPr lang="en-US" altLang="ko-KR" sz="1100" dirty="0"/>
          </a:p>
          <a:p>
            <a:r>
              <a:rPr lang="ko-KR" altLang="en-US" sz="1100" dirty="0"/>
              <a:t>다시 </a:t>
            </a:r>
            <a:r>
              <a:rPr lang="en-US" altLang="ko-KR" sz="1100" dirty="0"/>
              <a:t>option</a:t>
            </a:r>
            <a:r>
              <a:rPr lang="ko-KR" altLang="en-US" sz="1100" dirty="0"/>
              <a:t>에 </a:t>
            </a:r>
            <a:r>
              <a:rPr lang="en-US" altLang="ko-KR" sz="1100" dirty="0"/>
              <a:t>1</a:t>
            </a:r>
            <a:r>
              <a:rPr lang="ko-KR" altLang="en-US" sz="1100" dirty="0"/>
              <a:t>씩 더해서 다음 리스트 순서에 맞게 출력하게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마지막으로 </a:t>
            </a:r>
            <a:r>
              <a:rPr lang="ko-KR" altLang="en-US" sz="1100" dirty="0" err="1"/>
              <a:t>종료메뉴와</a:t>
            </a:r>
            <a:r>
              <a:rPr lang="ko-KR" altLang="en-US" sz="1100" dirty="0"/>
              <a:t> 옵션을 출력해 준 후 사용자에게</a:t>
            </a:r>
            <a:endParaRPr lang="en-US" altLang="ko-KR" sz="1100" dirty="0"/>
          </a:p>
          <a:p>
            <a:r>
              <a:rPr lang="ko-KR" altLang="en-US" sz="1100" dirty="0"/>
              <a:t>원하는 </a:t>
            </a:r>
            <a:r>
              <a:rPr lang="ko-KR" altLang="en-US" sz="1100" dirty="0" err="1"/>
              <a:t>메뉴값을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입력받아</a:t>
            </a:r>
            <a:r>
              <a:rPr lang="ko-KR" altLang="en-US" sz="1100" dirty="0"/>
              <a:t>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변수에 저장하게 합니다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3470AF02-17A7-0446-8424-962C06462B9D}"/>
              </a:ext>
            </a:extLst>
          </p:cNvPr>
          <p:cNvSpPr/>
          <p:nvPr/>
        </p:nvSpPr>
        <p:spPr>
          <a:xfrm>
            <a:off x="5112688" y="4334115"/>
            <a:ext cx="306125" cy="110799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03E9C2-78CA-E54C-95D9-349F5F113BA0}"/>
              </a:ext>
            </a:extLst>
          </p:cNvPr>
          <p:cNvCxnSpPr>
            <a:cxnSpLocks/>
          </p:cNvCxnSpPr>
          <p:nvPr/>
        </p:nvCxnSpPr>
        <p:spPr>
          <a:xfrm flipV="1">
            <a:off x="5348423" y="4888112"/>
            <a:ext cx="30612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62ACE-2E18-EB42-8B61-05820910695E}"/>
              </a:ext>
            </a:extLst>
          </p:cNvPr>
          <p:cNvSpPr txBox="1"/>
          <p:nvPr/>
        </p:nvSpPr>
        <p:spPr>
          <a:xfrm>
            <a:off x="5717026" y="4459082"/>
            <a:ext cx="6125027" cy="14465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if</a:t>
            </a:r>
            <a:r>
              <a:rPr lang="ko-KR" altLang="en-US" sz="1100" dirty="0"/>
              <a:t>분기를 통해 </a:t>
            </a:r>
            <a:r>
              <a:rPr lang="ko-KR" altLang="en-US" sz="1100" dirty="0" err="1"/>
              <a:t>종료메뉴의</a:t>
            </a:r>
            <a:r>
              <a:rPr lang="ko-KR" altLang="en-US" sz="1100" dirty="0"/>
              <a:t> 경우를 추리게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사용자가 선택한 </a:t>
            </a:r>
            <a:r>
              <a:rPr lang="ko-KR" altLang="en-US" sz="1100" dirty="0" err="1"/>
              <a:t>종료메뉴에</a:t>
            </a:r>
            <a:r>
              <a:rPr lang="ko-KR" altLang="en-US" sz="1100" dirty="0"/>
              <a:t> 해당하는 숫자가 마지막 </a:t>
            </a:r>
            <a:r>
              <a:rPr lang="en-US" altLang="ko-KR" sz="1100" dirty="0"/>
              <a:t>choice</a:t>
            </a:r>
            <a:r>
              <a:rPr lang="ko-KR" altLang="en-US" sz="1100" dirty="0"/>
              <a:t>변수와 일치한다면</a:t>
            </a:r>
            <a:endParaRPr lang="en-US" altLang="ko-KR" sz="1100" dirty="0"/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선택메뉴는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종료메뉴가</a:t>
            </a:r>
            <a:r>
              <a:rPr lang="ko-KR" altLang="en-US" sz="1100" dirty="0"/>
              <a:t> 맞으므로 </a:t>
            </a:r>
            <a:r>
              <a:rPr lang="en-US" altLang="ko-KR" sz="1100" dirty="0"/>
              <a:t>running</a:t>
            </a:r>
            <a:r>
              <a:rPr lang="ko-KR" altLang="en-US" sz="1100" dirty="0"/>
              <a:t>을 </a:t>
            </a:r>
            <a:r>
              <a:rPr lang="en-US" altLang="ko-KR" sz="1100" dirty="0"/>
              <a:t>False</a:t>
            </a:r>
            <a:r>
              <a:rPr lang="ko-KR" altLang="en-US" sz="1100" dirty="0"/>
              <a:t>로 변경하여</a:t>
            </a:r>
            <a:endParaRPr lang="en-US" altLang="ko-KR" sz="1100" dirty="0"/>
          </a:p>
          <a:p>
            <a:r>
              <a:rPr lang="en-US" altLang="ko-KR" sz="1100" dirty="0"/>
              <a:t>while</a:t>
            </a:r>
            <a:r>
              <a:rPr lang="ko-KR" altLang="en-US" sz="1100" dirty="0"/>
              <a:t>문을 벗어나도록 하게 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이외의 경우 모두 </a:t>
            </a:r>
            <a:r>
              <a:rPr lang="ko-KR" altLang="en-US" sz="1100" dirty="0" err="1"/>
              <a:t>종료메뉴를</a:t>
            </a:r>
            <a:r>
              <a:rPr lang="ko-KR" altLang="en-US" sz="1100" dirty="0"/>
              <a:t> 제외한 메뉴를 </a:t>
            </a:r>
            <a:r>
              <a:rPr lang="ko-KR" altLang="en-US" sz="1100" dirty="0" err="1"/>
              <a:t>선택한것이</a:t>
            </a:r>
            <a:r>
              <a:rPr lang="ko-KR" altLang="en-US" sz="1100" dirty="0"/>
              <a:t>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else</a:t>
            </a:r>
            <a:r>
              <a:rPr lang="ko-KR" altLang="en-US" sz="1100" dirty="0"/>
              <a:t>문에서 </a:t>
            </a:r>
            <a:r>
              <a:rPr lang="en-US" altLang="ko-KR" sz="1100" dirty="0"/>
              <a:t>card</a:t>
            </a:r>
            <a:r>
              <a:rPr lang="ko-KR" altLang="en-US" sz="1100" dirty="0"/>
              <a:t>변수에 카드번호를 </a:t>
            </a:r>
            <a:r>
              <a:rPr lang="ko-KR" altLang="en-US" sz="1100" dirty="0" err="1"/>
              <a:t>입력받게</a:t>
            </a:r>
            <a:r>
              <a:rPr lang="ko-KR" altLang="en-US" sz="1100" dirty="0"/>
              <a:t> 한 후</a:t>
            </a:r>
            <a:endParaRPr lang="en-US" altLang="ko-KR" sz="1100" dirty="0"/>
          </a:p>
          <a:p>
            <a:r>
              <a:rPr lang="en-US" altLang="ko-KR" sz="1100" dirty="0"/>
              <a:t>trans</a:t>
            </a:r>
            <a:r>
              <a:rPr lang="ko-KR" altLang="en-US" sz="1100" dirty="0"/>
              <a:t>라는 </a:t>
            </a:r>
            <a:r>
              <a:rPr lang="en-US" altLang="ko-KR" sz="1100" dirty="0"/>
              <a:t>Transactions</a:t>
            </a:r>
            <a:r>
              <a:rPr lang="ko-KR" altLang="en-US" sz="1100" dirty="0"/>
              <a:t> 인스턴스를 생성하고</a:t>
            </a:r>
            <a:endParaRPr lang="en-US" altLang="ko-KR" sz="1100" dirty="0"/>
          </a:p>
          <a:p>
            <a:r>
              <a:rPr lang="ko-KR" altLang="en-US" sz="1100" dirty="0"/>
              <a:t>앞서 선택했던 정보들을 </a:t>
            </a:r>
            <a:r>
              <a:rPr lang="en-US" altLang="ko-KR" sz="1100" dirty="0"/>
              <a:t>trans</a:t>
            </a:r>
            <a:r>
              <a:rPr lang="ko-KR" altLang="en-US" sz="1100" dirty="0"/>
              <a:t>의 </a:t>
            </a:r>
            <a:r>
              <a:rPr lang="en-US" altLang="ko-KR" sz="1100" dirty="0"/>
              <a:t>save</a:t>
            </a:r>
            <a:r>
              <a:rPr lang="ko-KR" altLang="en-US" sz="1100" dirty="0"/>
              <a:t> 메서드함수를 이용하여 파일에 저장하게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1FCF35-6A6F-A344-BCF1-1CD846CA4D31}"/>
              </a:ext>
            </a:extLst>
          </p:cNvPr>
          <p:cNvCxnSpPr>
            <a:cxnSpLocks/>
          </p:cNvCxnSpPr>
          <p:nvPr/>
        </p:nvCxnSpPr>
        <p:spPr>
          <a:xfrm flipV="1">
            <a:off x="1437583" y="2840251"/>
            <a:ext cx="398123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D73C91-F711-AA41-88E9-D7F6830F35BC}"/>
              </a:ext>
            </a:extLst>
          </p:cNvPr>
          <p:cNvSpPr txBox="1"/>
          <p:nvPr/>
        </p:nvSpPr>
        <p:spPr>
          <a:xfrm>
            <a:off x="5410901" y="2714752"/>
            <a:ext cx="6125027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running</a:t>
            </a:r>
            <a:r>
              <a:rPr lang="ko-KR" altLang="en-US" sz="1100" dirty="0"/>
              <a:t>의 상태를 기준으로 루프를 실행하는 </a:t>
            </a:r>
            <a:r>
              <a:rPr lang="en-US" altLang="ko-KR" sz="1100" dirty="0"/>
              <a:t>while</a:t>
            </a:r>
            <a:r>
              <a:rPr lang="ko-KR" altLang="en-US" sz="1100" dirty="0"/>
              <a:t>문 입니다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008566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1318</Words>
  <Application>Microsoft Macintosh PowerPoint</Application>
  <PresentationFormat>와이드스크린</PresentationFormat>
  <Paragraphs>211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526</cp:revision>
  <dcterms:created xsi:type="dcterms:W3CDTF">2020-09-01T02:41:10Z</dcterms:created>
  <dcterms:modified xsi:type="dcterms:W3CDTF">2021-09-06T16:35:55Z</dcterms:modified>
</cp:coreProperties>
</file>