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06" r:id="rId3"/>
    <p:sldId id="311" r:id="rId4"/>
    <p:sldId id="310" r:id="rId5"/>
    <p:sldId id="308" r:id="rId6"/>
    <p:sldId id="312" r:id="rId7"/>
    <p:sldId id="313" r:id="rId8"/>
    <p:sldId id="314" r:id="rId9"/>
    <p:sldId id="25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76"/>
    <a:srgbClr val="24252C"/>
    <a:srgbClr val="13A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98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0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2021. 9. 23.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6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2021. 9. 23.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6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2021. 9. 23.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83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2021. 9. 23.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8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2021. 9. 23.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6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2021. 9. 23.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2021. 9. 23.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1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2021. 9. 23.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97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2021. 9. 23.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19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2021. 9. 23.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7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2021. 9. 23.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2021. 9. 23.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7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1148943" y="2335256"/>
            <a:ext cx="6217682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srgbClr val="FF7876"/>
                </a:solidFill>
              </a:rPr>
              <a:t>프로그래밍 기초 </a:t>
            </a:r>
            <a:r>
              <a:rPr lang="en-US" altLang="ko-KR" sz="4800" b="1" i="1" kern="0" dirty="0">
                <a:solidFill>
                  <a:srgbClr val="FF7876"/>
                </a:solidFill>
              </a:rPr>
              <a:t>2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i="1" kern="0" dirty="0">
                <a:solidFill>
                  <a:srgbClr val="FF7876"/>
                </a:solidFill>
              </a:rPr>
              <a:t>Introduction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to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Big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Data Computing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 과제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웹 응용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2)</a:t>
            </a:r>
            <a:endParaRPr lang="en-US" altLang="ko-KR" sz="20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D7167F-D16F-476D-AC1C-5B30B6667C0C}"/>
              </a:ext>
            </a:extLst>
          </p:cNvPr>
          <p:cNvSpPr/>
          <p:nvPr/>
        </p:nvSpPr>
        <p:spPr>
          <a:xfrm>
            <a:off x="7737278" y="3065276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FF7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b="1">
                <a:solidFill>
                  <a:prstClr val="white"/>
                </a:solidFill>
              </a:rPr>
              <a:t>컴퓨터 공학과</a:t>
            </a:r>
            <a:endParaRPr lang="en-US" altLang="ko-KR" sz="1600" b="1">
              <a:solidFill>
                <a:prstClr val="white"/>
              </a:solidFill>
            </a:endParaRPr>
          </a:p>
          <a:p>
            <a:pPr lvl="1" algn="ctr"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20164091 / </a:t>
            </a:r>
            <a:r>
              <a:rPr lang="ko-KR" altLang="en-US" sz="1600" b="1">
                <a:solidFill>
                  <a:prstClr val="white"/>
                </a:solidFill>
              </a:rPr>
              <a:t>송희령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5E69EAC-99DA-41CE-A22E-A1B15545006F}"/>
              </a:ext>
            </a:extLst>
          </p:cNvPr>
          <p:cNvSpPr/>
          <p:nvPr/>
        </p:nvSpPr>
        <p:spPr>
          <a:xfrm>
            <a:off x="7845228" y="3158999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DC122B8-2644-4C3A-8348-761D38B1F7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14" y="3243993"/>
            <a:ext cx="386447" cy="3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0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18ADB23-2E94-594D-865E-033237231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56" y="1330863"/>
            <a:ext cx="5936900" cy="3882169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원두 가격 동적 웹 사이트 예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B41862-854D-DB41-863F-500495131DB4}"/>
              </a:ext>
            </a:extLst>
          </p:cNvPr>
          <p:cNvSpPr txBox="1"/>
          <p:nvPr/>
        </p:nvSpPr>
        <p:spPr>
          <a:xfrm>
            <a:off x="4763706" y="1938623"/>
            <a:ext cx="4211258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플라스크를 실행하기 위해 먼저</a:t>
            </a:r>
            <a:endParaRPr lang="en-US" altLang="ko-KR" sz="1100" dirty="0"/>
          </a:p>
          <a:p>
            <a:pPr algn="ctr"/>
            <a:r>
              <a:rPr lang="ko-KR" altLang="en-US" sz="1100" dirty="0"/>
              <a:t>플라스크 객체를 생성합니다</a:t>
            </a:r>
            <a:r>
              <a:rPr lang="en-US" altLang="ko-KR" sz="1100" dirty="0"/>
              <a:t>.</a:t>
            </a:r>
          </a:p>
        </p:txBody>
      </p:sp>
      <p:sp>
        <p:nvSpPr>
          <p:cNvPr id="11" name="오른쪽 중괄호[R] 10">
            <a:extLst>
              <a:ext uri="{FF2B5EF4-FFF2-40B4-BE49-F238E27FC236}">
                <a16:creationId xmlns:a16="http://schemas.microsoft.com/office/drawing/2014/main" id="{E80AA191-6C74-F54F-8DD9-1A66D8F76EF9}"/>
              </a:ext>
            </a:extLst>
          </p:cNvPr>
          <p:cNvSpPr/>
          <p:nvPr/>
        </p:nvSpPr>
        <p:spPr>
          <a:xfrm>
            <a:off x="2855219" y="2238705"/>
            <a:ext cx="241918" cy="386678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A696746-2A18-8045-A6C2-FB2B7ABB5D57}"/>
              </a:ext>
            </a:extLst>
          </p:cNvPr>
          <p:cNvCxnSpPr>
            <a:cxnSpLocks/>
            <a:stCxn id="11" idx="1"/>
            <a:endCxn id="26" idx="1"/>
          </p:cNvCxnSpPr>
          <p:nvPr/>
        </p:nvCxnSpPr>
        <p:spPr>
          <a:xfrm flipV="1">
            <a:off x="3097137" y="2154067"/>
            <a:ext cx="1666569" cy="277977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중괄호[R] 15">
            <a:extLst>
              <a:ext uri="{FF2B5EF4-FFF2-40B4-BE49-F238E27FC236}">
                <a16:creationId xmlns:a16="http://schemas.microsoft.com/office/drawing/2014/main" id="{463D1D94-4FF9-8249-A1CD-65E604814C01}"/>
              </a:ext>
            </a:extLst>
          </p:cNvPr>
          <p:cNvSpPr/>
          <p:nvPr/>
        </p:nvSpPr>
        <p:spPr>
          <a:xfrm>
            <a:off x="2976178" y="2895684"/>
            <a:ext cx="241918" cy="501317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9FDE1DA-87E5-C147-85AD-F2B28A6D49F6}"/>
              </a:ext>
            </a:extLst>
          </p:cNvPr>
          <p:cNvCxnSpPr>
            <a:cxnSpLocks/>
            <a:stCxn id="16" idx="1"/>
            <a:endCxn id="21" idx="1"/>
          </p:cNvCxnSpPr>
          <p:nvPr/>
        </p:nvCxnSpPr>
        <p:spPr>
          <a:xfrm>
            <a:off x="3218096" y="3146343"/>
            <a:ext cx="3442803" cy="535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89BAA9C-47C6-E149-B389-1B27641819F4}"/>
              </a:ext>
            </a:extLst>
          </p:cNvPr>
          <p:cNvSpPr txBox="1"/>
          <p:nvPr/>
        </p:nvSpPr>
        <p:spPr>
          <a:xfrm>
            <a:off x="6660899" y="2762157"/>
            <a:ext cx="3996310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앱 실행 기본경로에서 </a:t>
            </a:r>
            <a:r>
              <a:rPr lang="en-US" altLang="ko-KR" sz="1100" dirty="0"/>
              <a:t>/prices </a:t>
            </a:r>
            <a:r>
              <a:rPr lang="ko-KR" altLang="en-US" sz="1100" dirty="0" err="1"/>
              <a:t>요청시</a:t>
            </a:r>
            <a:r>
              <a:rPr lang="ko-KR" altLang="en-US" sz="1100" dirty="0"/>
              <a:t> 진행되는 함수 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prices</a:t>
            </a:r>
            <a:r>
              <a:rPr lang="ko-KR" altLang="en-US" sz="1100" dirty="0"/>
              <a:t>라는 함수로 정의하고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랜덤한</a:t>
            </a:r>
            <a:r>
              <a:rPr lang="ko-KR" altLang="en-US" sz="1100" dirty="0"/>
              <a:t> 값을 넣어주기 위해 </a:t>
            </a:r>
            <a:r>
              <a:rPr lang="en-US" altLang="ko-KR" sz="1100" dirty="0"/>
              <a:t>random</a:t>
            </a:r>
            <a:r>
              <a:rPr lang="ko-KR" altLang="en-US" sz="1100" dirty="0"/>
              <a:t>과 </a:t>
            </a:r>
            <a:r>
              <a:rPr lang="en-US" altLang="ko-KR" sz="1100" dirty="0"/>
              <a:t>time</a:t>
            </a:r>
            <a:r>
              <a:rPr lang="ko-KR" altLang="en-US" sz="1100" dirty="0"/>
              <a:t>라이브러리를</a:t>
            </a:r>
            <a:endParaRPr lang="en-US" altLang="ko-KR" sz="1100" dirty="0"/>
          </a:p>
          <a:p>
            <a:pPr algn="ctr"/>
            <a:r>
              <a:rPr lang="ko-KR" altLang="en-US" sz="1100" dirty="0"/>
              <a:t>적재해줍니다</a:t>
            </a:r>
            <a:r>
              <a:rPr lang="en-US" altLang="ko-KR" sz="1100" dirty="0"/>
              <a:t>.</a:t>
            </a:r>
          </a:p>
        </p:txBody>
      </p:sp>
      <p:sp>
        <p:nvSpPr>
          <p:cNvPr id="23" name="오른쪽 중괄호[R] 22">
            <a:extLst>
              <a:ext uri="{FF2B5EF4-FFF2-40B4-BE49-F238E27FC236}">
                <a16:creationId xmlns:a16="http://schemas.microsoft.com/office/drawing/2014/main" id="{AF9214CC-0323-2143-B207-B921818108E0}"/>
              </a:ext>
            </a:extLst>
          </p:cNvPr>
          <p:cNvSpPr/>
          <p:nvPr/>
        </p:nvSpPr>
        <p:spPr>
          <a:xfrm>
            <a:off x="3338784" y="3591320"/>
            <a:ext cx="241918" cy="483856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46762F-4C74-BE42-84BA-C6938BA61A8F}"/>
              </a:ext>
            </a:extLst>
          </p:cNvPr>
          <p:cNvSpPr txBox="1"/>
          <p:nvPr/>
        </p:nvSpPr>
        <p:spPr>
          <a:xfrm>
            <a:off x="6865934" y="3638624"/>
            <a:ext cx="3996310" cy="110799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/>
              <a:t>랜덤한</a:t>
            </a:r>
            <a:r>
              <a:rPr lang="ko-KR" altLang="en-US" sz="1100" dirty="0"/>
              <a:t> 값을 제공해주기 위해</a:t>
            </a:r>
            <a:endParaRPr lang="en-US" altLang="ko-KR" sz="1100" dirty="0"/>
          </a:p>
          <a:p>
            <a:pPr algn="ctr"/>
            <a:r>
              <a:rPr lang="en-US" altLang="ko-KR" sz="1100" dirty="0"/>
              <a:t>p</a:t>
            </a:r>
            <a:r>
              <a:rPr lang="ko-KR" altLang="en-US" sz="1100" dirty="0"/>
              <a:t>변수에 </a:t>
            </a:r>
            <a:r>
              <a:rPr lang="en-US" altLang="ko-KR" sz="1100" dirty="0"/>
              <a:t>4</a:t>
            </a:r>
            <a:r>
              <a:rPr lang="ko-KR" altLang="en-US" sz="1100" dirty="0"/>
              <a:t>이상 </a:t>
            </a:r>
            <a:r>
              <a:rPr lang="en-US" altLang="ko-KR" sz="1100" dirty="0"/>
              <a:t>7</a:t>
            </a:r>
            <a:r>
              <a:rPr lang="ko-KR" altLang="en-US" sz="1100" dirty="0"/>
              <a:t>미만의 수를 </a:t>
            </a:r>
            <a:r>
              <a:rPr lang="ko-KR" altLang="en-US" sz="1100" dirty="0" err="1"/>
              <a:t>랜덤하게</a:t>
            </a:r>
            <a:r>
              <a:rPr lang="ko-KR" altLang="en-US" sz="1100" dirty="0"/>
              <a:t> 넣어줍니다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이후 소수점 반올림을 위해 </a:t>
            </a:r>
            <a:r>
              <a:rPr lang="en-US" altLang="ko-KR" sz="1100" dirty="0"/>
              <a:t>price</a:t>
            </a:r>
            <a:r>
              <a:rPr lang="ko-KR" altLang="en-US" sz="1100" dirty="0"/>
              <a:t>변수에</a:t>
            </a:r>
            <a:endParaRPr lang="en-US" altLang="ko-KR" sz="1100" dirty="0"/>
          </a:p>
          <a:p>
            <a:pPr algn="ctr"/>
            <a:r>
              <a:rPr lang="en-US" altLang="ko-KR" sz="1100" dirty="0"/>
              <a:t>round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이용하여 </a:t>
            </a:r>
            <a:r>
              <a:rPr lang="en-US" altLang="ko-KR" sz="1100" dirty="0"/>
              <a:t>p</a:t>
            </a:r>
            <a:r>
              <a:rPr lang="ko-KR" altLang="en-US" sz="1100" dirty="0"/>
              <a:t>변수의 소수점 중 </a:t>
            </a:r>
            <a:r>
              <a:rPr lang="en-US" altLang="ko-KR" sz="1100" dirty="0"/>
              <a:t>2</a:t>
            </a:r>
            <a:r>
              <a:rPr lang="ko-KR" altLang="en-US" sz="1100" dirty="0"/>
              <a:t>자리단위에서</a:t>
            </a:r>
            <a:endParaRPr lang="en-US" altLang="ko-KR" sz="1100" dirty="0"/>
          </a:p>
          <a:p>
            <a:pPr algn="ctr"/>
            <a:r>
              <a:rPr lang="ko-KR" altLang="en-US" sz="1100" dirty="0"/>
              <a:t>반올림을 진행해주고</a:t>
            </a:r>
            <a:endParaRPr lang="en-US" altLang="ko-KR" sz="1100" dirty="0"/>
          </a:p>
          <a:p>
            <a:pPr algn="ctr"/>
            <a:r>
              <a:rPr lang="en-US" altLang="ko-KR" sz="1100" dirty="0"/>
              <a:t>daytime</a:t>
            </a:r>
            <a:r>
              <a:rPr lang="ko-KR" altLang="en-US" sz="1100" dirty="0"/>
              <a:t>에 현재시간정보를 제공해줍니다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107DB48-7180-6A42-8C8E-22B17DB2CF40}"/>
              </a:ext>
            </a:extLst>
          </p:cNvPr>
          <p:cNvCxnSpPr>
            <a:cxnSpLocks/>
            <a:stCxn id="23" idx="1"/>
            <a:endCxn id="24" idx="1"/>
          </p:cNvCxnSpPr>
          <p:nvPr/>
        </p:nvCxnSpPr>
        <p:spPr>
          <a:xfrm>
            <a:off x="3580702" y="3833248"/>
            <a:ext cx="3285232" cy="359374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895E183-FE66-284C-BB3B-3E1AFA782B83}"/>
              </a:ext>
            </a:extLst>
          </p:cNvPr>
          <p:cNvCxnSpPr>
            <a:cxnSpLocks/>
          </p:cNvCxnSpPr>
          <p:nvPr/>
        </p:nvCxnSpPr>
        <p:spPr>
          <a:xfrm>
            <a:off x="4369697" y="4494272"/>
            <a:ext cx="2496237" cy="446972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7DE3493-9D44-084D-BB36-526FB86AD0DB}"/>
              </a:ext>
            </a:extLst>
          </p:cNvPr>
          <p:cNvSpPr txBox="1"/>
          <p:nvPr/>
        </p:nvSpPr>
        <p:spPr>
          <a:xfrm>
            <a:off x="6865934" y="4845755"/>
            <a:ext cx="3996310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이후 </a:t>
            </a:r>
            <a:r>
              <a:rPr lang="en-US" altLang="ko-KR" sz="1100" dirty="0" err="1"/>
              <a:t>prices.html</a:t>
            </a:r>
            <a:r>
              <a:rPr lang="ko-KR" altLang="en-US" sz="1100" dirty="0"/>
              <a:t> 파일에 </a:t>
            </a:r>
            <a:r>
              <a:rPr lang="en-US" altLang="ko-KR" sz="1100" dirty="0"/>
              <a:t>pr</a:t>
            </a:r>
            <a:r>
              <a:rPr lang="ko-KR" altLang="en-US" sz="1100" dirty="0"/>
              <a:t>과 </a:t>
            </a:r>
            <a:r>
              <a:rPr lang="en-US" altLang="ko-KR" sz="1100" dirty="0"/>
              <a:t>dt</a:t>
            </a:r>
            <a:r>
              <a:rPr lang="ko-KR" altLang="en-US" sz="1100" dirty="0"/>
              <a:t>변수를 제공하여 </a:t>
            </a:r>
            <a:r>
              <a:rPr lang="en-US" altLang="ko-KR" sz="1100" dirty="0"/>
              <a:t>html</a:t>
            </a:r>
            <a:r>
              <a:rPr lang="ko-KR" altLang="en-US" sz="1100" dirty="0"/>
              <a:t>문서를</a:t>
            </a:r>
            <a:endParaRPr lang="en-US" altLang="ko-KR" sz="1100" dirty="0"/>
          </a:p>
          <a:p>
            <a:pPr algn="ctr"/>
            <a:r>
              <a:rPr lang="ko-KR" altLang="en-US" sz="1100" dirty="0"/>
              <a:t>렌더링하여 </a:t>
            </a:r>
            <a:r>
              <a:rPr lang="en-US" altLang="ko-KR" sz="1100" dirty="0"/>
              <a:t>flask</a:t>
            </a:r>
            <a:r>
              <a:rPr lang="ko-KR" altLang="en-US" sz="1100" dirty="0"/>
              <a:t>에 표현하도록 합니다</a:t>
            </a:r>
            <a:r>
              <a:rPr lang="en-US" altLang="ko-KR" sz="1100" dirty="0"/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0E4A93-0A1A-3342-9461-3FF259D552D3}"/>
              </a:ext>
            </a:extLst>
          </p:cNvPr>
          <p:cNvSpPr txBox="1"/>
          <p:nvPr/>
        </p:nvSpPr>
        <p:spPr>
          <a:xfrm>
            <a:off x="3696535" y="5764821"/>
            <a:ext cx="3996310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if __name__ == “__main__”</a:t>
            </a:r>
            <a:r>
              <a:rPr lang="ko-KR" altLang="en-US" sz="1100" dirty="0"/>
              <a:t>을 통해</a:t>
            </a:r>
            <a:endParaRPr lang="en-US" altLang="ko-KR" sz="1100" dirty="0"/>
          </a:p>
          <a:p>
            <a:pPr algn="ctr"/>
            <a:r>
              <a:rPr lang="ko-KR" altLang="en-US" sz="1100" dirty="0"/>
              <a:t>프로그램이 첫 실행되는 부분이 해당 </a:t>
            </a:r>
            <a:r>
              <a:rPr lang="ko-KR" altLang="en-US" sz="1100" dirty="0" err="1"/>
              <a:t>부분인경우</a:t>
            </a:r>
            <a:r>
              <a:rPr lang="en-US" altLang="ko-KR" sz="1100" dirty="0"/>
              <a:t>(</a:t>
            </a:r>
            <a:r>
              <a:rPr lang="ko-KR" altLang="en-US" sz="1100" dirty="0" err="1"/>
              <a:t>메인함수</a:t>
            </a:r>
            <a:r>
              <a:rPr lang="en-US" altLang="ko-KR" sz="1100" dirty="0"/>
              <a:t>)</a:t>
            </a:r>
          </a:p>
          <a:p>
            <a:pPr algn="ctr"/>
            <a:r>
              <a:rPr lang="ko-KR" altLang="en-US" sz="1100" dirty="0"/>
              <a:t>실행하도록 하는 분기입니다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플라스크 객체인 </a:t>
            </a:r>
            <a:r>
              <a:rPr lang="en-US" altLang="ko-KR" sz="1100" dirty="0"/>
              <a:t>app</a:t>
            </a:r>
            <a:r>
              <a:rPr lang="ko-KR" altLang="en-US" sz="1100" dirty="0"/>
              <a:t>을 실행하도록 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A4BE365-49C6-A345-8DD9-05A0D087E9A2}"/>
              </a:ext>
            </a:extLst>
          </p:cNvPr>
          <p:cNvCxnSpPr>
            <a:cxnSpLocks/>
          </p:cNvCxnSpPr>
          <p:nvPr/>
        </p:nvCxnSpPr>
        <p:spPr>
          <a:xfrm>
            <a:off x="3358755" y="4996491"/>
            <a:ext cx="1164691" cy="76833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오른쪽 중괄호[R] 26">
            <a:extLst>
              <a:ext uri="{FF2B5EF4-FFF2-40B4-BE49-F238E27FC236}">
                <a16:creationId xmlns:a16="http://schemas.microsoft.com/office/drawing/2014/main" id="{C3A73203-31D1-984A-968B-247EB4BE2152}"/>
              </a:ext>
            </a:extLst>
          </p:cNvPr>
          <p:cNvSpPr/>
          <p:nvPr/>
        </p:nvSpPr>
        <p:spPr>
          <a:xfrm>
            <a:off x="3139351" y="4746620"/>
            <a:ext cx="241918" cy="483856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42631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07FE229-75F2-7745-B650-4213AB983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47" y="1224732"/>
            <a:ext cx="5909709" cy="2748702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원두 가격 동적 웹 사이트 예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B41862-854D-DB41-863F-500495131DB4}"/>
              </a:ext>
            </a:extLst>
          </p:cNvPr>
          <p:cNvSpPr txBox="1"/>
          <p:nvPr/>
        </p:nvSpPr>
        <p:spPr>
          <a:xfrm>
            <a:off x="6758460" y="1952415"/>
            <a:ext cx="4211258" cy="26161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브라우저 탭</a:t>
            </a:r>
            <a:r>
              <a:rPr lang="en-US" altLang="ko-KR" sz="1100" dirty="0"/>
              <a:t>(</a:t>
            </a:r>
            <a:r>
              <a:rPr lang="ko-KR" altLang="en-US" sz="1100" dirty="0"/>
              <a:t>헤드</a:t>
            </a:r>
            <a:r>
              <a:rPr lang="en-US" altLang="ko-KR" sz="1100" dirty="0"/>
              <a:t>)</a:t>
            </a:r>
            <a:r>
              <a:rPr lang="ko-KR" altLang="en-US" sz="1100" dirty="0"/>
              <a:t>에 표현될 </a:t>
            </a:r>
            <a:r>
              <a:rPr lang="en-US" altLang="ko-KR" sz="1100" dirty="0"/>
              <a:t>head</a:t>
            </a:r>
            <a:r>
              <a:rPr lang="ko-KR" altLang="en-US" sz="1100" dirty="0"/>
              <a:t>입니다</a:t>
            </a:r>
            <a:r>
              <a:rPr lang="en-US" altLang="ko-KR" sz="1100" dirty="0"/>
              <a:t>.</a:t>
            </a:r>
          </a:p>
        </p:txBody>
      </p:sp>
      <p:sp>
        <p:nvSpPr>
          <p:cNvPr id="11" name="오른쪽 중괄호[R] 10">
            <a:extLst>
              <a:ext uri="{FF2B5EF4-FFF2-40B4-BE49-F238E27FC236}">
                <a16:creationId xmlns:a16="http://schemas.microsoft.com/office/drawing/2014/main" id="{E80AA191-6C74-F54F-8DD9-1A66D8F76EF9}"/>
              </a:ext>
            </a:extLst>
          </p:cNvPr>
          <p:cNvSpPr/>
          <p:nvPr/>
        </p:nvSpPr>
        <p:spPr>
          <a:xfrm>
            <a:off x="5226186" y="2249048"/>
            <a:ext cx="241918" cy="386678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A696746-2A18-8045-A6C2-FB2B7ABB5D57}"/>
              </a:ext>
            </a:extLst>
          </p:cNvPr>
          <p:cNvCxnSpPr>
            <a:cxnSpLocks/>
            <a:stCxn id="11" idx="1"/>
            <a:endCxn id="26" idx="1"/>
          </p:cNvCxnSpPr>
          <p:nvPr/>
        </p:nvCxnSpPr>
        <p:spPr>
          <a:xfrm flipV="1">
            <a:off x="5468104" y="2083220"/>
            <a:ext cx="1290356" cy="359167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A3B1CA88-16EB-B64E-B79B-8AB15B9B7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378" y="1368334"/>
            <a:ext cx="3653498" cy="57015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3160589-B721-6F48-9534-A4BDFD345CDC}"/>
              </a:ext>
            </a:extLst>
          </p:cNvPr>
          <p:cNvSpPr txBox="1"/>
          <p:nvPr/>
        </p:nvSpPr>
        <p:spPr>
          <a:xfrm>
            <a:off x="8779858" y="1408550"/>
            <a:ext cx="1840553" cy="26161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100" dirty="0"/>
          </a:p>
        </p:txBody>
      </p:sp>
      <p:sp>
        <p:nvSpPr>
          <p:cNvPr id="31" name="오른쪽 중괄호[R] 30">
            <a:extLst>
              <a:ext uri="{FF2B5EF4-FFF2-40B4-BE49-F238E27FC236}">
                <a16:creationId xmlns:a16="http://schemas.microsoft.com/office/drawing/2014/main" id="{32CAA667-E215-A343-9890-D13C0887D6C7}"/>
              </a:ext>
            </a:extLst>
          </p:cNvPr>
          <p:cNvSpPr/>
          <p:nvPr/>
        </p:nvSpPr>
        <p:spPr>
          <a:xfrm>
            <a:off x="5975041" y="2947821"/>
            <a:ext cx="241918" cy="564121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300C58-531F-204A-BE66-B36A2E34BBC5}"/>
              </a:ext>
            </a:extLst>
          </p:cNvPr>
          <p:cNvSpPr txBox="1"/>
          <p:nvPr/>
        </p:nvSpPr>
        <p:spPr>
          <a:xfrm>
            <a:off x="6674229" y="3736311"/>
            <a:ext cx="4211258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브라우저 </a:t>
            </a:r>
            <a:r>
              <a:rPr lang="ko-KR" altLang="en-US" sz="1100" dirty="0" err="1"/>
              <a:t>메인화면</a:t>
            </a:r>
            <a:r>
              <a:rPr lang="en-US" altLang="ko-KR" sz="1100" dirty="0"/>
              <a:t>(</a:t>
            </a:r>
            <a:r>
              <a:rPr lang="ko-KR" altLang="en-US" sz="1100" dirty="0"/>
              <a:t>바디</a:t>
            </a:r>
            <a:r>
              <a:rPr lang="en-US" altLang="ko-KR" sz="1100" dirty="0"/>
              <a:t>)</a:t>
            </a:r>
            <a:r>
              <a:rPr lang="ko-KR" altLang="en-US" sz="1100" dirty="0"/>
              <a:t>에 표현될 </a:t>
            </a:r>
            <a:r>
              <a:rPr lang="en-US" altLang="ko-KR" sz="1100" dirty="0"/>
              <a:t>body </a:t>
            </a:r>
            <a:r>
              <a:rPr lang="ko-KR" altLang="en-US" sz="1100" dirty="0"/>
              <a:t>내용입니다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이전에 </a:t>
            </a:r>
            <a:r>
              <a:rPr lang="en-US" altLang="ko-KR" sz="1100" dirty="0"/>
              <a:t>html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렌더링시</a:t>
            </a:r>
            <a:r>
              <a:rPr lang="ko-KR" altLang="en-US" sz="1100" dirty="0"/>
              <a:t> 제공받은 변수 </a:t>
            </a:r>
            <a:r>
              <a:rPr lang="en-US" altLang="ko-KR" sz="1100" dirty="0"/>
              <a:t>pr</a:t>
            </a:r>
            <a:r>
              <a:rPr lang="ko-KR" altLang="en-US" sz="1100" dirty="0"/>
              <a:t>과 </a:t>
            </a:r>
            <a:r>
              <a:rPr lang="en-US" altLang="ko-KR" sz="1100" dirty="0"/>
              <a:t>dt</a:t>
            </a:r>
            <a:r>
              <a:rPr lang="ko-KR" altLang="en-US" sz="1100" dirty="0"/>
              <a:t>가</a:t>
            </a:r>
            <a:endParaRPr lang="en-US" altLang="ko-KR" sz="1100" dirty="0"/>
          </a:p>
          <a:p>
            <a:pPr algn="ctr"/>
            <a:r>
              <a:rPr lang="ko-KR" altLang="en-US" sz="1100" dirty="0"/>
              <a:t>각각 삽입되어 </a:t>
            </a:r>
            <a:r>
              <a:rPr lang="ko-KR" altLang="en-US" sz="1100" dirty="0" err="1"/>
              <a:t>작성된것을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998FF57-4C5D-3C4C-928E-694E494E13B5}"/>
              </a:ext>
            </a:extLst>
          </p:cNvPr>
          <p:cNvCxnSpPr>
            <a:cxnSpLocks/>
            <a:stCxn id="31" idx="1"/>
            <a:endCxn id="34" idx="1"/>
          </p:cNvCxnSpPr>
          <p:nvPr/>
        </p:nvCxnSpPr>
        <p:spPr>
          <a:xfrm>
            <a:off x="6216959" y="3229882"/>
            <a:ext cx="457270" cy="80651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22388FEE-A4DC-CD49-A582-A8388A173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0941" y="2612721"/>
            <a:ext cx="2691182" cy="110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05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원두 가격 동적 웹 사이트 예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735672-8528-944C-9585-B91B6543D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936" y="2476162"/>
            <a:ext cx="2610620" cy="10306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2151E6B-B9D0-5646-810D-563B064EA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690" y="2476162"/>
            <a:ext cx="2610620" cy="104198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9DAD9B6-8378-AE48-8D7B-EC79DDA44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445" y="2476162"/>
            <a:ext cx="2610620" cy="110339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D9687C0-1A44-2A4E-A8CE-59EEE9B7235E}"/>
              </a:ext>
            </a:extLst>
          </p:cNvPr>
          <p:cNvSpPr txBox="1"/>
          <p:nvPr/>
        </p:nvSpPr>
        <p:spPr>
          <a:xfrm>
            <a:off x="4218785" y="4578069"/>
            <a:ext cx="3871660" cy="93871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실행 결과로 나온 모습입니다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flask </a:t>
            </a:r>
            <a:r>
              <a:rPr lang="ko-KR" altLang="en-US" sz="1100" dirty="0"/>
              <a:t>기본 주소에서 </a:t>
            </a:r>
            <a:r>
              <a:rPr lang="en-US" altLang="ko-KR" sz="1100" dirty="0"/>
              <a:t>/prices</a:t>
            </a:r>
            <a:r>
              <a:rPr lang="ko-KR" altLang="en-US" sz="1100" dirty="0"/>
              <a:t>에 접속하여 나온 화면입니다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작성한 </a:t>
            </a:r>
            <a:r>
              <a:rPr lang="ko-KR" altLang="en-US" sz="1100" dirty="0" err="1"/>
              <a:t>코드대로</a:t>
            </a:r>
            <a:r>
              <a:rPr lang="ko-KR" altLang="en-US" sz="1100" dirty="0"/>
              <a:t> 출력되며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새로고침시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랜덤한</a:t>
            </a:r>
            <a:r>
              <a:rPr lang="ko-KR" altLang="en-US" sz="1100" dirty="0"/>
              <a:t> 커피빈값들이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출력되는것을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635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2-1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 dirty="0">
                <a:solidFill>
                  <a:srgbClr val="FF7876"/>
                </a:solidFill>
              </a:rPr>
              <a:t>Jinja2 </a:t>
            </a:r>
            <a:r>
              <a:rPr lang="ko-KR" altLang="en-US" sz="1100" i="1" dirty="0">
                <a:solidFill>
                  <a:srgbClr val="FF7876"/>
                </a:solidFill>
              </a:rPr>
              <a:t>템플릿 구문 예 </a:t>
            </a:r>
            <a:r>
              <a:rPr lang="en-US" altLang="ko-KR" sz="1100" i="1" dirty="0">
                <a:solidFill>
                  <a:srgbClr val="FF7876"/>
                </a:solidFill>
              </a:rPr>
              <a:t>(for</a:t>
            </a:r>
            <a:r>
              <a:rPr lang="ko-KR" altLang="en-US" sz="1100" i="1" dirty="0">
                <a:solidFill>
                  <a:srgbClr val="FF7876"/>
                </a:solidFill>
              </a:rPr>
              <a:t> 문</a:t>
            </a:r>
            <a:r>
              <a:rPr lang="en-US" altLang="ko-KR" sz="1100" i="1" dirty="0">
                <a:solidFill>
                  <a:srgbClr val="FF7876"/>
                </a:solidFill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46762F-4C74-BE42-84BA-C6938BA61A8F}"/>
              </a:ext>
            </a:extLst>
          </p:cNvPr>
          <p:cNvSpPr txBox="1"/>
          <p:nvPr/>
        </p:nvSpPr>
        <p:spPr>
          <a:xfrm>
            <a:off x="6096000" y="2669349"/>
            <a:ext cx="3600152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이번엔 템플릿 </a:t>
            </a:r>
            <a:r>
              <a:rPr lang="ko-KR" altLang="en-US" sz="1100" dirty="0" err="1"/>
              <a:t>렌더링시</a:t>
            </a:r>
            <a:endParaRPr lang="en-US" altLang="ko-KR" sz="1100" dirty="0"/>
          </a:p>
          <a:p>
            <a:pPr algn="ctr"/>
            <a:r>
              <a:rPr lang="ko-KR" altLang="en-US" sz="1100" dirty="0"/>
              <a:t>리스트를 전송하도록 하게 합니다</a:t>
            </a:r>
            <a:r>
              <a:rPr lang="en-US" altLang="ko-KR" sz="11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183F09-8671-DC46-9AF5-6F2CBDAFD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93" y="1232376"/>
            <a:ext cx="4554988" cy="2399335"/>
          </a:xfrm>
          <a:prstGeom prst="rect">
            <a:avLst/>
          </a:prstGeom>
        </p:spPr>
      </p:pic>
      <p:sp>
        <p:nvSpPr>
          <p:cNvPr id="15" name="오른쪽 중괄호[R] 14">
            <a:extLst>
              <a:ext uri="{FF2B5EF4-FFF2-40B4-BE49-F238E27FC236}">
                <a16:creationId xmlns:a16="http://schemas.microsoft.com/office/drawing/2014/main" id="{2ABFAE10-F29D-C649-B355-12C5E6D664D3}"/>
              </a:ext>
            </a:extLst>
          </p:cNvPr>
          <p:cNvSpPr/>
          <p:nvPr/>
        </p:nvSpPr>
        <p:spPr>
          <a:xfrm>
            <a:off x="4948322" y="2708043"/>
            <a:ext cx="241918" cy="386678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AF26A97-6E77-D743-B250-EBADDAC838D7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5190240" y="2901382"/>
            <a:ext cx="905760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오른쪽 중괄호[R] 17">
            <a:extLst>
              <a:ext uri="{FF2B5EF4-FFF2-40B4-BE49-F238E27FC236}">
                <a16:creationId xmlns:a16="http://schemas.microsoft.com/office/drawing/2014/main" id="{B7001210-9D4E-BC4C-9D3F-56C7ADB3CD35}"/>
              </a:ext>
            </a:extLst>
          </p:cNvPr>
          <p:cNvSpPr/>
          <p:nvPr/>
        </p:nvSpPr>
        <p:spPr>
          <a:xfrm>
            <a:off x="2562242" y="3235661"/>
            <a:ext cx="241918" cy="386678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0239CF9-5683-654D-9494-D62DCA1C8E3D}"/>
              </a:ext>
            </a:extLst>
          </p:cNvPr>
          <p:cNvCxnSpPr>
            <a:cxnSpLocks/>
          </p:cNvCxnSpPr>
          <p:nvPr/>
        </p:nvCxnSpPr>
        <p:spPr>
          <a:xfrm>
            <a:off x="2766719" y="3429000"/>
            <a:ext cx="905760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9327186-8D7B-AF45-8DBF-18289886FCA5}"/>
              </a:ext>
            </a:extLst>
          </p:cNvPr>
          <p:cNvSpPr txBox="1"/>
          <p:nvPr/>
        </p:nvSpPr>
        <p:spPr>
          <a:xfrm>
            <a:off x="3697172" y="3261812"/>
            <a:ext cx="3600152" cy="26161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실행 포트는 </a:t>
            </a:r>
            <a:r>
              <a:rPr lang="en-US" altLang="ko-KR" sz="1100" dirty="0"/>
              <a:t>8080</a:t>
            </a:r>
            <a:r>
              <a:rPr lang="ko-KR" altLang="en-US" sz="1100" dirty="0" err="1"/>
              <a:t>으로</a:t>
            </a:r>
            <a:r>
              <a:rPr lang="ko-KR" altLang="en-US" sz="1100" dirty="0"/>
              <a:t> 설정하였습니다</a:t>
            </a:r>
            <a:r>
              <a:rPr lang="en-US" altLang="ko-KR" sz="1100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E275769-5BBE-D14F-BACF-7A41266F1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871" y="3841452"/>
            <a:ext cx="2765903" cy="2530659"/>
          </a:xfrm>
          <a:prstGeom prst="rect">
            <a:avLst/>
          </a:prstGeom>
        </p:spPr>
      </p:pic>
      <p:sp>
        <p:nvSpPr>
          <p:cNvPr id="22" name="오른쪽 중괄호[R] 21">
            <a:extLst>
              <a:ext uri="{FF2B5EF4-FFF2-40B4-BE49-F238E27FC236}">
                <a16:creationId xmlns:a16="http://schemas.microsoft.com/office/drawing/2014/main" id="{5E9C4C31-E7DC-C740-B21D-21CCCC6DB549}"/>
              </a:ext>
            </a:extLst>
          </p:cNvPr>
          <p:cNvSpPr/>
          <p:nvPr/>
        </p:nvSpPr>
        <p:spPr>
          <a:xfrm>
            <a:off x="3688815" y="5471132"/>
            <a:ext cx="241918" cy="423746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6317273-D8E0-C847-9317-B1B5A58DD40D}"/>
              </a:ext>
            </a:extLst>
          </p:cNvPr>
          <p:cNvCxnSpPr>
            <a:cxnSpLocks/>
          </p:cNvCxnSpPr>
          <p:nvPr/>
        </p:nvCxnSpPr>
        <p:spPr>
          <a:xfrm>
            <a:off x="3930733" y="5683694"/>
            <a:ext cx="905760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F752699-8046-AF4C-9882-0E082C59A410}"/>
              </a:ext>
            </a:extLst>
          </p:cNvPr>
          <p:cNvSpPr txBox="1"/>
          <p:nvPr/>
        </p:nvSpPr>
        <p:spPr>
          <a:xfrm>
            <a:off x="4836493" y="5276426"/>
            <a:ext cx="4364151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html</a:t>
            </a:r>
            <a:r>
              <a:rPr lang="ko-KR" altLang="en-US" sz="1100" dirty="0"/>
              <a:t>문서에서 </a:t>
            </a:r>
            <a:r>
              <a:rPr lang="en-US" altLang="ko-KR" sz="1100" dirty="0"/>
              <a:t>for </a:t>
            </a:r>
            <a:r>
              <a:rPr lang="ko-KR" altLang="en-US" sz="1100" dirty="0"/>
              <a:t>문을 이용하여</a:t>
            </a:r>
            <a:endParaRPr lang="en-US" altLang="ko-KR" sz="1100" dirty="0"/>
          </a:p>
          <a:p>
            <a:pPr algn="ctr"/>
            <a:r>
              <a:rPr lang="ko-KR" altLang="en-US" sz="1100" dirty="0"/>
              <a:t>제공받은 리스트변수를 출력하도록 하게 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html</a:t>
            </a:r>
            <a:r>
              <a:rPr lang="ko-KR" altLang="en-US" sz="1100" dirty="0"/>
              <a:t>에선 </a:t>
            </a:r>
            <a:r>
              <a:rPr lang="ko-KR" altLang="en-US" sz="1100" dirty="0" err="1"/>
              <a:t>파이썬</a:t>
            </a:r>
            <a:r>
              <a:rPr lang="ko-KR" altLang="en-US" sz="1100" dirty="0"/>
              <a:t> </a:t>
            </a:r>
            <a:r>
              <a:rPr lang="en-US" altLang="ko-KR" sz="1100" dirty="0"/>
              <a:t>for </a:t>
            </a:r>
            <a:r>
              <a:rPr lang="ko-KR" altLang="en-US" sz="1100" dirty="0"/>
              <a:t>문의 들여쓰기 </a:t>
            </a:r>
            <a:r>
              <a:rPr lang="ko-KR" altLang="en-US" sz="1100" dirty="0" err="1"/>
              <a:t>종료구분을</a:t>
            </a:r>
            <a:r>
              <a:rPr lang="ko-KR" altLang="en-US" sz="1100" dirty="0"/>
              <a:t> 하지 못하기에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endfor</a:t>
            </a:r>
            <a:r>
              <a:rPr lang="ko-KR" altLang="en-US" sz="1100" dirty="0"/>
              <a:t>라는 </a:t>
            </a:r>
            <a:r>
              <a:rPr lang="ko-KR" altLang="en-US" sz="1100" dirty="0" err="1"/>
              <a:t>종료구문을</a:t>
            </a:r>
            <a:r>
              <a:rPr lang="ko-KR" altLang="en-US" sz="1100" dirty="0"/>
              <a:t> 추가하여 실행하도록 하게 합니다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2744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2-1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 dirty="0">
                <a:solidFill>
                  <a:srgbClr val="FF7876"/>
                </a:solidFill>
              </a:rPr>
              <a:t>Jinja2 </a:t>
            </a:r>
            <a:r>
              <a:rPr lang="ko-KR" altLang="en-US" sz="1100" i="1" dirty="0">
                <a:solidFill>
                  <a:srgbClr val="FF7876"/>
                </a:solidFill>
              </a:rPr>
              <a:t>템플릿 구문 예 </a:t>
            </a:r>
            <a:r>
              <a:rPr lang="en-US" altLang="ko-KR" sz="1100" i="1" dirty="0">
                <a:solidFill>
                  <a:srgbClr val="FF7876"/>
                </a:solidFill>
              </a:rPr>
              <a:t>(for</a:t>
            </a:r>
            <a:r>
              <a:rPr lang="ko-KR" altLang="en-US" sz="1100" i="1" dirty="0">
                <a:solidFill>
                  <a:srgbClr val="FF7876"/>
                </a:solidFill>
              </a:rPr>
              <a:t> 문</a:t>
            </a:r>
            <a:r>
              <a:rPr lang="en-US" altLang="ko-KR" sz="1100" i="1" dirty="0">
                <a:solidFill>
                  <a:srgbClr val="FF7876"/>
                </a:solidFill>
              </a:rPr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9687C0-1A44-2A4E-A8CE-59EEE9B7235E}"/>
              </a:ext>
            </a:extLst>
          </p:cNvPr>
          <p:cNvSpPr txBox="1"/>
          <p:nvPr/>
        </p:nvSpPr>
        <p:spPr>
          <a:xfrm>
            <a:off x="4218785" y="4578069"/>
            <a:ext cx="3871660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실행 결과로 나온 모습입니다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flask </a:t>
            </a:r>
            <a:r>
              <a:rPr lang="ko-Kore-KR" altLang="en-US" sz="1100" dirty="0"/>
              <a:t>실행시 제공했던 리스트 요소들이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정상 출력되는것을 볼 수 있습니다</a:t>
            </a:r>
            <a:r>
              <a:rPr lang="en-US" altLang="ko-Kore-KR" sz="1100" dirty="0"/>
              <a:t>.</a:t>
            </a:r>
            <a:endParaRPr lang="en-US" altLang="ko-KR" sz="1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8FE934-C177-4D48-A73A-43A54CCD7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515" y="1928445"/>
            <a:ext cx="31242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2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B84C7F8-9268-9A42-8CD6-015DF5B86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27" y="3875110"/>
            <a:ext cx="2625952" cy="288462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91FBD48-9322-C24D-A904-09B4EEC4B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27" y="987398"/>
            <a:ext cx="5558184" cy="2884627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2-2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 dirty="0">
                <a:solidFill>
                  <a:srgbClr val="FF7876"/>
                </a:solidFill>
              </a:rPr>
              <a:t>Jinja2 </a:t>
            </a:r>
            <a:r>
              <a:rPr lang="ko-KR" altLang="en-US" sz="1100" i="1" dirty="0">
                <a:solidFill>
                  <a:srgbClr val="FF7876"/>
                </a:solidFill>
              </a:rPr>
              <a:t>템플릿 구문 예 </a:t>
            </a:r>
            <a:r>
              <a:rPr lang="en-US" altLang="ko-KR" sz="1100" i="1" dirty="0">
                <a:solidFill>
                  <a:srgbClr val="FF7876"/>
                </a:solidFill>
              </a:rPr>
              <a:t>(if</a:t>
            </a:r>
            <a:r>
              <a:rPr lang="ko-KR" altLang="en-US" sz="1100" i="1" dirty="0">
                <a:solidFill>
                  <a:srgbClr val="FF7876"/>
                </a:solidFill>
              </a:rPr>
              <a:t> 문</a:t>
            </a:r>
            <a:r>
              <a:rPr lang="en-US" altLang="ko-KR" sz="1100" i="1" dirty="0">
                <a:solidFill>
                  <a:srgbClr val="FF7876"/>
                </a:solidFill>
              </a:rPr>
              <a:t>)</a:t>
            </a:r>
          </a:p>
        </p:txBody>
      </p:sp>
      <p:sp>
        <p:nvSpPr>
          <p:cNvPr id="15" name="오른쪽 중괄호[R] 14">
            <a:extLst>
              <a:ext uri="{FF2B5EF4-FFF2-40B4-BE49-F238E27FC236}">
                <a16:creationId xmlns:a16="http://schemas.microsoft.com/office/drawing/2014/main" id="{2ABFAE10-F29D-C649-B355-12C5E6D664D3}"/>
              </a:ext>
            </a:extLst>
          </p:cNvPr>
          <p:cNvSpPr/>
          <p:nvPr/>
        </p:nvSpPr>
        <p:spPr>
          <a:xfrm>
            <a:off x="5971922" y="2555318"/>
            <a:ext cx="241918" cy="585415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AF26A97-6E77-D743-B250-EBADDAC838D7}"/>
              </a:ext>
            </a:extLst>
          </p:cNvPr>
          <p:cNvCxnSpPr>
            <a:cxnSpLocks/>
            <a:stCxn id="15" idx="1"/>
          </p:cNvCxnSpPr>
          <p:nvPr/>
        </p:nvCxnSpPr>
        <p:spPr>
          <a:xfrm flipV="1">
            <a:off x="6213840" y="2748658"/>
            <a:ext cx="905760" cy="99368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오른쪽 중괄호[R] 21">
            <a:extLst>
              <a:ext uri="{FF2B5EF4-FFF2-40B4-BE49-F238E27FC236}">
                <a16:creationId xmlns:a16="http://schemas.microsoft.com/office/drawing/2014/main" id="{5E9C4C31-E7DC-C740-B21D-21CCCC6DB549}"/>
              </a:ext>
            </a:extLst>
          </p:cNvPr>
          <p:cNvSpPr/>
          <p:nvPr/>
        </p:nvSpPr>
        <p:spPr>
          <a:xfrm>
            <a:off x="3050088" y="4917820"/>
            <a:ext cx="241918" cy="1486651"/>
          </a:xfrm>
          <a:prstGeom prst="rightBrace">
            <a:avLst/>
          </a:prstGeom>
          <a:ln w="12700">
            <a:solidFill>
              <a:srgbClr val="FF78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6317273-D8E0-C847-9317-B1B5A58DD40D}"/>
              </a:ext>
            </a:extLst>
          </p:cNvPr>
          <p:cNvCxnSpPr>
            <a:cxnSpLocks/>
          </p:cNvCxnSpPr>
          <p:nvPr/>
        </p:nvCxnSpPr>
        <p:spPr>
          <a:xfrm>
            <a:off x="3202179" y="5661145"/>
            <a:ext cx="905760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F752699-8046-AF4C-9882-0E082C59A410}"/>
              </a:ext>
            </a:extLst>
          </p:cNvPr>
          <p:cNvSpPr txBox="1"/>
          <p:nvPr/>
        </p:nvSpPr>
        <p:spPr>
          <a:xfrm>
            <a:off x="4172946" y="5246687"/>
            <a:ext cx="4364151" cy="93871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html</a:t>
            </a:r>
            <a:r>
              <a:rPr lang="ko-KR" altLang="en-US" sz="1100" dirty="0"/>
              <a:t>문서에서 </a:t>
            </a:r>
            <a:r>
              <a:rPr lang="en-US" altLang="ko-KR" sz="1100" dirty="0"/>
              <a:t>if </a:t>
            </a:r>
            <a:r>
              <a:rPr lang="ko-KR" altLang="en-US" sz="1100" dirty="0"/>
              <a:t>문을 이용하여</a:t>
            </a:r>
            <a:endParaRPr lang="en-US" altLang="ko-KR" sz="1100" dirty="0"/>
          </a:p>
          <a:p>
            <a:pPr algn="ctr"/>
            <a:r>
              <a:rPr lang="ko-KR" altLang="en-US" sz="1100" dirty="0"/>
              <a:t>제공받은 변수를 통해 분기하도록 하게 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 err="1"/>
              <a:t>조건변수가</a:t>
            </a:r>
            <a:r>
              <a:rPr lang="ko-KR" altLang="en-US" sz="1100" dirty="0"/>
              <a:t> </a:t>
            </a:r>
            <a:r>
              <a:rPr lang="en-US" altLang="ko-KR" sz="1100" dirty="0"/>
              <a:t>Big</a:t>
            </a:r>
            <a:r>
              <a:rPr lang="ko-KR" altLang="en-US" sz="1100" dirty="0"/>
              <a:t>이면 </a:t>
            </a:r>
            <a:r>
              <a:rPr lang="en-US" altLang="ko-KR" sz="1100" dirty="0"/>
              <a:t>h1,</a:t>
            </a:r>
          </a:p>
          <a:p>
            <a:pPr algn="ctr"/>
            <a:r>
              <a:rPr lang="en-US" altLang="ko-KR" sz="1100" dirty="0"/>
              <a:t>Medium </a:t>
            </a:r>
            <a:r>
              <a:rPr lang="ko-KR" altLang="en-US" sz="1100" dirty="0"/>
              <a:t>이면 </a:t>
            </a:r>
            <a:r>
              <a:rPr lang="en-US" altLang="ko-KR" sz="1100" dirty="0"/>
              <a:t>h3, Small </a:t>
            </a:r>
            <a:r>
              <a:rPr lang="ko-KR" altLang="en-US" sz="1100" dirty="0"/>
              <a:t>이면 </a:t>
            </a:r>
            <a:r>
              <a:rPr lang="en-US" altLang="ko-KR" sz="1100" dirty="0"/>
              <a:t>h6</a:t>
            </a:r>
          </a:p>
          <a:p>
            <a:pPr algn="ctr"/>
            <a:r>
              <a:rPr lang="ko-KR" altLang="en-US" sz="1100" dirty="0"/>
              <a:t>이외의 경우 기본출력으로 </a:t>
            </a:r>
            <a:r>
              <a:rPr lang="ko-KR" altLang="en-US" sz="1100" dirty="0" err="1"/>
              <a:t>메세지를</a:t>
            </a:r>
            <a:r>
              <a:rPr lang="ko-KR" altLang="en-US" sz="1100" dirty="0"/>
              <a:t> 출력합니다</a:t>
            </a:r>
            <a:r>
              <a:rPr lang="en-US" altLang="ko-KR" sz="1100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2064AD-6501-3249-BC8D-130F824E6DDE}"/>
              </a:ext>
            </a:extLst>
          </p:cNvPr>
          <p:cNvSpPr txBox="1"/>
          <p:nvPr/>
        </p:nvSpPr>
        <p:spPr>
          <a:xfrm>
            <a:off x="7119600" y="2549885"/>
            <a:ext cx="4364151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이번엔 </a:t>
            </a:r>
            <a:r>
              <a:rPr lang="en-US" altLang="ko-KR" sz="1100" dirty="0"/>
              <a:t>if</a:t>
            </a:r>
            <a:r>
              <a:rPr lang="ko-KR" altLang="en-US" sz="1100" dirty="0"/>
              <a:t>문을 테스트해보기위해</a:t>
            </a:r>
            <a:endParaRPr lang="en-US" altLang="ko-KR" sz="1100" dirty="0"/>
          </a:p>
          <a:p>
            <a:pPr algn="ctr"/>
            <a:r>
              <a:rPr lang="en-US" altLang="ko-KR" sz="1100" dirty="0"/>
              <a:t>if</a:t>
            </a:r>
            <a:r>
              <a:rPr lang="ko-KR" altLang="en-US" sz="1100" dirty="0"/>
              <a:t>문의 </a:t>
            </a:r>
            <a:r>
              <a:rPr lang="ko-KR" altLang="en-US" sz="1100" dirty="0" err="1"/>
              <a:t>조건변수가</a:t>
            </a:r>
            <a:r>
              <a:rPr lang="ko-KR" altLang="en-US" sz="1100" dirty="0"/>
              <a:t> 될 </a:t>
            </a:r>
            <a:r>
              <a:rPr lang="en-US" altLang="ko-KR" sz="1100" dirty="0"/>
              <a:t>size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제공하여 렌더링 시키도록 합니다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9996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2-2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 dirty="0">
                <a:solidFill>
                  <a:srgbClr val="FF7876"/>
                </a:solidFill>
              </a:rPr>
              <a:t>Jinja2 </a:t>
            </a:r>
            <a:r>
              <a:rPr lang="ko-KR" altLang="en-US" sz="1100" i="1" dirty="0">
                <a:solidFill>
                  <a:srgbClr val="FF7876"/>
                </a:solidFill>
              </a:rPr>
              <a:t>템플릿 구문 예 </a:t>
            </a:r>
            <a:r>
              <a:rPr lang="en-US" altLang="ko-KR" sz="1100" i="1" dirty="0">
                <a:solidFill>
                  <a:srgbClr val="FF7876"/>
                </a:solidFill>
              </a:rPr>
              <a:t>(if</a:t>
            </a:r>
            <a:r>
              <a:rPr lang="ko-KR" altLang="en-US" sz="1100" i="1" dirty="0">
                <a:solidFill>
                  <a:srgbClr val="FF7876"/>
                </a:solidFill>
              </a:rPr>
              <a:t> 문</a:t>
            </a:r>
            <a:r>
              <a:rPr lang="en-US" altLang="ko-KR" sz="1100" i="1" dirty="0">
                <a:solidFill>
                  <a:srgbClr val="FF7876"/>
                </a:solidFill>
              </a:rPr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9687C0-1A44-2A4E-A8CE-59EEE9B7235E}"/>
              </a:ext>
            </a:extLst>
          </p:cNvPr>
          <p:cNvSpPr txBox="1"/>
          <p:nvPr/>
        </p:nvSpPr>
        <p:spPr>
          <a:xfrm>
            <a:off x="7623561" y="3663669"/>
            <a:ext cx="3871660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실행 결과로 나온 모습입니다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모든 </a:t>
            </a:r>
            <a:r>
              <a:rPr lang="ko-KR" altLang="en-US" sz="1100" dirty="0" err="1"/>
              <a:t>분기문이</a:t>
            </a:r>
            <a:r>
              <a:rPr lang="en-US" altLang="ko-KR" sz="1100" dirty="0"/>
              <a:t> </a:t>
            </a:r>
            <a:r>
              <a:rPr lang="ko-KR" altLang="en-US" sz="1100" dirty="0"/>
              <a:t>조건에 맞게 </a:t>
            </a:r>
            <a:r>
              <a:rPr lang="ko-KR" altLang="en-US" sz="1100" dirty="0" err="1"/>
              <a:t>실행시</a:t>
            </a:r>
            <a:endParaRPr lang="en-US" altLang="ko-Kore-KR" sz="1100" dirty="0"/>
          </a:p>
          <a:p>
            <a:pPr algn="ctr"/>
            <a:r>
              <a:rPr lang="ko-Kore-KR" altLang="en-US" sz="1100" dirty="0"/>
              <a:t>정상 출력되는것을 볼 수 있습니다</a:t>
            </a:r>
            <a:r>
              <a:rPr lang="en-US" altLang="ko-Kore-KR" sz="1100" dirty="0"/>
              <a:t>.</a:t>
            </a:r>
            <a:endParaRPr lang="en-US" altLang="ko-KR" sz="11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52ED930-619A-AF49-8747-6FCBFB7B0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20" y="1608829"/>
            <a:ext cx="3213100" cy="215452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8700EC9-D23A-9A4F-9DC3-C355C1DE5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172" y="1612900"/>
            <a:ext cx="3213100" cy="18161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9B2D81C-7E89-9A48-8A68-CCFBDB7C9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220" y="4107312"/>
            <a:ext cx="3213100" cy="1879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5469D88-CBEF-DC48-B7F0-EAFDE408B0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7172" y="4090943"/>
            <a:ext cx="32639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94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3739117" y="3003678"/>
            <a:ext cx="4713765" cy="103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rgbClr val="FF7876"/>
                </a:solidFill>
              </a:rPr>
              <a:t>감사합니다</a:t>
            </a:r>
            <a:r>
              <a:rPr lang="en-US" altLang="ko-KR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20164091 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송희령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flipV="1">
            <a:off x="859926" y="3518678"/>
            <a:ext cx="3747936" cy="519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flipH="1">
            <a:off x="7584140" y="3519196"/>
            <a:ext cx="3688436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93970"/>
      </p:ext>
    </p:extLst>
  </p:cSld>
  <p:clrMapOvr>
    <a:masterClrMapping/>
  </p:clrMapOvr>
</p:sld>
</file>

<file path=ppt/theme/theme1.xml><?xml version="1.0" encoding="utf-8"?>
<a:theme xmlns:a="http://schemas.openxmlformats.org/drawing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8836</TotalTime>
  <Words>378</Words>
  <Application>Microsoft Macintosh PowerPoint</Application>
  <PresentationFormat>와이드스크린</PresentationFormat>
  <Paragraphs>68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13_Office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송희령</cp:lastModifiedBy>
  <cp:revision>567</cp:revision>
  <dcterms:created xsi:type="dcterms:W3CDTF">2020-09-01T02:41:10Z</dcterms:created>
  <dcterms:modified xsi:type="dcterms:W3CDTF">2021-09-23T15:04:41Z</dcterms:modified>
</cp:coreProperties>
</file>