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39" r:id="rId22"/>
    <p:sldId id="325" r:id="rId23"/>
    <p:sldId id="326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41" r:id="rId36"/>
    <p:sldId id="342" r:id="rId37"/>
    <p:sldId id="343" r:id="rId38"/>
    <p:sldId id="346" r:id="rId39"/>
    <p:sldId id="347" r:id="rId40"/>
    <p:sldId id="348" r:id="rId41"/>
    <p:sldId id="349" r:id="rId42"/>
    <p:sldId id="351" r:id="rId43"/>
    <p:sldId id="258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76"/>
    <a:srgbClr val="13A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1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1148943" y="2335256"/>
            <a:ext cx="6217682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>
                <a:solidFill>
                  <a:srgbClr val="FF7876"/>
                </a:solidFill>
              </a:rPr>
              <a:t>빅데이터 이해</a:t>
            </a:r>
            <a:endParaRPr lang="en-US" altLang="ko-KR" sz="4800" b="1" i="1" kern="0">
              <a:solidFill>
                <a:srgbClr val="FF7876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i="1" kern="0">
                <a:solidFill>
                  <a:srgbClr val="FF7876"/>
                </a:solidFill>
              </a:rPr>
              <a:t>Introduction</a:t>
            </a:r>
            <a:r>
              <a:rPr lang="ko-KR" altLang="en-US" sz="1200" b="1" i="1" kern="0">
                <a:solidFill>
                  <a:srgbClr val="FF7876"/>
                </a:solidFill>
              </a:rPr>
              <a:t> </a:t>
            </a:r>
            <a:r>
              <a:rPr lang="en-US" altLang="ko-KR" sz="1200" b="1" i="1" kern="0">
                <a:solidFill>
                  <a:srgbClr val="FF7876"/>
                </a:solidFill>
              </a:rPr>
              <a:t>to</a:t>
            </a:r>
            <a:r>
              <a:rPr lang="ko-KR" altLang="en-US" sz="1200" b="1" i="1" kern="0">
                <a:solidFill>
                  <a:srgbClr val="FF7876"/>
                </a:solidFill>
              </a:rPr>
              <a:t> </a:t>
            </a:r>
            <a:r>
              <a:rPr lang="en-US" altLang="ko-KR" sz="1200" b="1" i="1" kern="0">
                <a:solidFill>
                  <a:srgbClr val="FF7876"/>
                </a:solidFill>
              </a:rPr>
              <a:t>Big</a:t>
            </a:r>
            <a:r>
              <a:rPr lang="ko-KR" altLang="en-US" sz="1200" b="1" i="1" kern="0">
                <a:solidFill>
                  <a:srgbClr val="FF7876"/>
                </a:solidFill>
              </a:rPr>
              <a:t> </a:t>
            </a:r>
            <a:r>
              <a:rPr lang="en-US" altLang="ko-KR" sz="1200" b="1" i="1" kern="0">
                <a:solidFill>
                  <a:srgbClr val="FF7876"/>
                </a:solidFill>
              </a:rPr>
              <a:t>Data Computing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>
                <a:solidFill>
                  <a:schemeClr val="tx1">
                    <a:lumMod val="75000"/>
                    <a:lumOff val="25000"/>
                  </a:schemeClr>
                </a:solidFill>
              </a:rPr>
              <a:t>스파크 데이터프레임 연산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D7167F-D16F-476D-AC1C-5B30B6667C0C}"/>
              </a:ext>
            </a:extLst>
          </p:cNvPr>
          <p:cNvSpPr/>
          <p:nvPr/>
        </p:nvSpPr>
        <p:spPr>
          <a:xfrm>
            <a:off x="7737278" y="3065276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컴퓨터 공학과</a:t>
            </a:r>
            <a:endParaRPr lang="en-US" altLang="ko-KR" sz="1600" b="1">
              <a:solidFill>
                <a:prstClr val="white"/>
              </a:solidFill>
            </a:endParaRPr>
          </a:p>
          <a:p>
            <a:pPr lvl="1"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20164091 / </a:t>
            </a:r>
            <a:r>
              <a:rPr lang="ko-KR" altLang="en-US" sz="1600" b="1">
                <a:solidFill>
                  <a:prstClr val="white"/>
                </a:solidFill>
              </a:rPr>
              <a:t>송희령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E69EAC-99DA-41CE-A22E-A1B15545006F}"/>
              </a:ext>
            </a:extLst>
          </p:cNvPr>
          <p:cNvSpPr/>
          <p:nvPr/>
        </p:nvSpPr>
        <p:spPr>
          <a:xfrm>
            <a:off x="7845228" y="315899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C122B8-2644-4C3A-8348-761D38B1F7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4" y="3243993"/>
            <a:ext cx="386447" cy="3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3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ex2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데이터 프레임 질의 연산</a:t>
            </a:r>
            <a:endParaRPr lang="en-US" altLang="ko-KR" sz="1100" i="1">
              <a:solidFill>
                <a:srgbClr val="FF787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551814-E43F-4480-A7D4-49969B0636C8}"/>
              </a:ext>
            </a:extLst>
          </p:cNvPr>
          <p:cNvSpPr txBox="1"/>
          <p:nvPr/>
        </p:nvSpPr>
        <p:spPr>
          <a:xfrm>
            <a:off x="3548542" y="3193491"/>
            <a:ext cx="823519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/>
              <a:t>평균을 </a:t>
            </a:r>
            <a:r>
              <a:rPr lang="en-US" altLang="ko-KR" sz="1500"/>
              <a:t>sort</a:t>
            </a:r>
            <a:r>
              <a:rPr lang="ko-KR" altLang="en-US" sz="1500"/>
              <a:t>연산으로 오름차순 정렬한 모습과</a:t>
            </a:r>
            <a:endParaRPr lang="en-US" altLang="ko-KR" sz="1500"/>
          </a:p>
          <a:p>
            <a:pPr algn="ctr"/>
            <a:r>
              <a:rPr lang="ko-KR" altLang="en-US" sz="1500"/>
              <a:t>내림차순 정렬한 모습</a:t>
            </a:r>
            <a:r>
              <a:rPr lang="en-US" altLang="ko-KR" sz="1500"/>
              <a:t>, </a:t>
            </a:r>
            <a:r>
              <a:rPr lang="ko-KR" altLang="en-US" sz="1500"/>
              <a:t>그리고</a:t>
            </a:r>
            <a:endParaRPr lang="en-US" altLang="ko-KR" sz="1500"/>
          </a:p>
          <a:p>
            <a:pPr algn="ctr"/>
            <a:r>
              <a:rPr lang="en-US" altLang="ko-KR" sz="1500"/>
              <a:t>orderby </a:t>
            </a:r>
            <a:r>
              <a:rPr lang="ko-KR" altLang="en-US" sz="1500"/>
              <a:t>연산으로 학과와 평균을 정렬한 모습 입니다</a:t>
            </a:r>
            <a:r>
              <a:rPr lang="en-US" altLang="ko-KR" sz="150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309F8F-6BD0-4D8C-AE02-B19B5B514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30" y="1305310"/>
            <a:ext cx="3516527" cy="534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05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A32D68C-E351-4572-B2F5-20D03F7D2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65" y="1478641"/>
            <a:ext cx="7058025" cy="362902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ex3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SQL </a:t>
            </a:r>
            <a:r>
              <a:rPr lang="ko-KR" altLang="en-US" sz="1100" i="1">
                <a:solidFill>
                  <a:srgbClr val="FF7876"/>
                </a:solidFill>
              </a:rPr>
              <a:t>질의 연산</a:t>
            </a:r>
            <a:endParaRPr lang="en-US" altLang="ko-KR" sz="1100" i="1">
              <a:solidFill>
                <a:srgbClr val="FF787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551814-E43F-4480-A7D4-49969B0636C8}"/>
              </a:ext>
            </a:extLst>
          </p:cNvPr>
          <p:cNvSpPr txBox="1"/>
          <p:nvPr/>
        </p:nvSpPr>
        <p:spPr>
          <a:xfrm>
            <a:off x="3548542" y="3193491"/>
            <a:ext cx="8235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/>
              <a:t>SQL </a:t>
            </a:r>
            <a:r>
              <a:rPr lang="ko-KR" altLang="en-US" sz="1500"/>
              <a:t>질의 연산 예제 입니다</a:t>
            </a:r>
            <a:r>
              <a:rPr lang="en-US" altLang="ko-KR" sz="1500"/>
              <a:t>.</a:t>
            </a:r>
          </a:p>
          <a:p>
            <a:pPr algn="ctr"/>
            <a:r>
              <a:rPr lang="en-US" altLang="ko-KR" sz="1500"/>
              <a:t>df4</a:t>
            </a:r>
            <a:r>
              <a:rPr lang="ko-KR" altLang="en-US" sz="1500"/>
              <a:t>에서 </a:t>
            </a:r>
            <a:r>
              <a:rPr lang="en-US" altLang="ko-KR" sz="1500"/>
              <a:t>student</a:t>
            </a:r>
            <a:r>
              <a:rPr lang="ko-KR" altLang="en-US" sz="1500"/>
              <a:t>라는 임시뷰를 등록하고</a:t>
            </a:r>
            <a:endParaRPr lang="en-US" altLang="ko-KR" sz="1500"/>
          </a:p>
          <a:p>
            <a:pPr algn="ctr"/>
            <a:r>
              <a:rPr lang="en-US" altLang="ko-KR" sz="1500"/>
              <a:t>spark SQL</a:t>
            </a:r>
            <a:r>
              <a:rPr lang="ko-KR" altLang="en-US" sz="1500"/>
              <a:t>을 이용하여 </a:t>
            </a:r>
            <a:r>
              <a:rPr lang="en-US" altLang="ko-KR" sz="1500"/>
              <a:t>SQL </a:t>
            </a:r>
            <a:r>
              <a:rPr lang="ko-KR" altLang="en-US" sz="1500"/>
              <a:t>질의를 한 모습입니다</a:t>
            </a:r>
            <a:r>
              <a:rPr lang="en-US" altLang="ko-KR" sz="1500"/>
              <a:t>.</a:t>
            </a:r>
          </a:p>
          <a:p>
            <a:pPr algn="ctr"/>
            <a:endParaRPr lang="en-US" altLang="ko-KR" sz="1500"/>
          </a:p>
          <a:p>
            <a:pPr algn="ctr"/>
            <a:r>
              <a:rPr lang="ko-KR" altLang="en-US" sz="1500"/>
              <a:t>질의 내용으로 학과가 컴퓨터공학과이고 평균이 </a:t>
            </a:r>
            <a:r>
              <a:rPr lang="en-US" altLang="ko-KR" sz="1500"/>
              <a:t>90 </a:t>
            </a:r>
            <a:r>
              <a:rPr lang="ko-KR" altLang="en-US" sz="1500"/>
              <a:t>이상인 데이터를 출력하는것과</a:t>
            </a:r>
            <a:endParaRPr lang="en-US" altLang="ko-KR" sz="1500"/>
          </a:p>
          <a:p>
            <a:pPr algn="ctr"/>
            <a:r>
              <a:rPr lang="ko-KR" altLang="en-US" sz="1500"/>
              <a:t>학과와 평균을 가지고 내림차순 정렬한 데이터를 출력하는 내용입니다</a:t>
            </a:r>
            <a:r>
              <a:rPr lang="en-US" altLang="ko-KR" sz="15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8995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7830DAC-F518-4F68-BCBA-0847D7FE2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96" y="1224732"/>
            <a:ext cx="6347671" cy="5270082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ex4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그룹화 연산 예 </a:t>
            </a:r>
            <a:r>
              <a:rPr lang="en-US" altLang="ko-KR" sz="1100" i="1">
                <a:solidFill>
                  <a:srgbClr val="FF7876"/>
                </a:solidFill>
              </a:rPr>
              <a:t>(1)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551814-E43F-4480-A7D4-49969B0636C8}"/>
              </a:ext>
            </a:extLst>
          </p:cNvPr>
          <p:cNvSpPr txBox="1"/>
          <p:nvPr/>
        </p:nvSpPr>
        <p:spPr>
          <a:xfrm>
            <a:off x="3724711" y="3351941"/>
            <a:ext cx="82351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/>
              <a:t>데이터셋과 스키마를 정의후</a:t>
            </a:r>
            <a:r>
              <a:rPr lang="en-US" altLang="ko-KR" sz="1500"/>
              <a:t> df</a:t>
            </a:r>
            <a:r>
              <a:rPr lang="ko-KR" altLang="en-US" sz="1500"/>
              <a:t>라는 데이터프레임을 생성하고</a:t>
            </a:r>
            <a:endParaRPr lang="en-US" altLang="ko-KR" sz="1500"/>
          </a:p>
          <a:p>
            <a:pPr algn="ctr"/>
            <a:r>
              <a:rPr lang="en-US" altLang="ko-KR" sz="1500"/>
              <a:t>df</a:t>
            </a:r>
            <a:r>
              <a:rPr lang="ko-KR" altLang="en-US" sz="1500"/>
              <a:t>의 스키마와 </a:t>
            </a:r>
            <a:r>
              <a:rPr lang="en-US" altLang="ko-KR" sz="1500"/>
              <a:t>truncate(</a:t>
            </a:r>
            <a:r>
              <a:rPr lang="ko-KR" altLang="en-US" sz="1500"/>
              <a:t>문자열 축약</a:t>
            </a:r>
            <a:r>
              <a:rPr lang="en-US" altLang="ko-KR" sz="1500"/>
              <a:t>)</a:t>
            </a:r>
            <a:r>
              <a:rPr lang="ko-KR" altLang="en-US" sz="1500"/>
              <a:t>를 </a:t>
            </a:r>
            <a:r>
              <a:rPr lang="en-US" altLang="ko-KR" sz="1500"/>
              <a:t>false</a:t>
            </a:r>
            <a:r>
              <a:rPr lang="ko-KR" altLang="en-US" sz="1500"/>
              <a:t>로 둔 </a:t>
            </a:r>
            <a:r>
              <a:rPr lang="en-US" altLang="ko-KR" sz="1500"/>
              <a:t>df</a:t>
            </a:r>
            <a:r>
              <a:rPr lang="ko-KR" altLang="en-US" sz="1500"/>
              <a:t>를 출력하도록 한 모습입니다</a:t>
            </a:r>
            <a:r>
              <a:rPr lang="en-US" altLang="ko-KR" sz="1500"/>
              <a:t>.</a:t>
            </a:r>
          </a:p>
          <a:p>
            <a:pPr algn="ctr"/>
            <a:endParaRPr lang="en-US" altLang="ko-KR" sz="1500"/>
          </a:p>
          <a:p>
            <a:pPr algn="ctr"/>
            <a:r>
              <a:rPr lang="ko-KR" altLang="en-US" sz="1500"/>
              <a:t>이후 </a:t>
            </a:r>
            <a:r>
              <a:rPr lang="en-US" altLang="ko-KR" sz="1500"/>
              <a:t>salary</a:t>
            </a:r>
            <a:r>
              <a:rPr lang="ko-KR" altLang="en-US" sz="1500"/>
              <a:t>열과 </a:t>
            </a:r>
            <a:r>
              <a:rPr lang="en-US" altLang="ko-KR" sz="1500"/>
              <a:t>bonus</a:t>
            </a:r>
            <a:r>
              <a:rPr lang="ko-KR" altLang="en-US" sz="1500"/>
              <a:t>열의 데이터를 설명한 </a:t>
            </a:r>
            <a:r>
              <a:rPr lang="en-US" altLang="ko-KR" sz="1500"/>
              <a:t>describe</a:t>
            </a:r>
            <a:r>
              <a:rPr lang="ko-KR" altLang="en-US" sz="1500"/>
              <a:t>를 사용하여 출력한 모습입니다</a:t>
            </a:r>
            <a:r>
              <a:rPr lang="en-US" altLang="ko-KR" sz="15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8820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64BD90-83F9-4523-AF62-2684E5819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10" y="1774291"/>
            <a:ext cx="4962525" cy="311467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ex5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그룹화 연산 예 </a:t>
            </a:r>
            <a:r>
              <a:rPr lang="en-US" altLang="ko-KR" sz="1100" i="1">
                <a:solidFill>
                  <a:srgbClr val="FF7876"/>
                </a:solidFill>
              </a:rPr>
              <a:t>(2)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551814-E43F-4480-A7D4-49969B0636C8}"/>
              </a:ext>
            </a:extLst>
          </p:cNvPr>
          <p:cNvSpPr txBox="1"/>
          <p:nvPr/>
        </p:nvSpPr>
        <p:spPr>
          <a:xfrm>
            <a:off x="3642705" y="3226106"/>
            <a:ext cx="82351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/>
              <a:t>부서별로 그룹화를 실행 후 </a:t>
            </a:r>
            <a:r>
              <a:rPr lang="en-US" altLang="ko-KR" sz="1500"/>
              <a:t>salary</a:t>
            </a:r>
            <a:r>
              <a:rPr lang="ko-KR" altLang="en-US" sz="1500"/>
              <a:t>열의 부서별 합계를 출력한 모습과</a:t>
            </a:r>
            <a:endParaRPr lang="en-US" altLang="ko-KR" sz="1500"/>
          </a:p>
          <a:p>
            <a:pPr algn="ctr"/>
            <a:r>
              <a:rPr lang="ko-KR" altLang="en-US" sz="1500"/>
              <a:t>각 부서의 이름을 띄는 값을 </a:t>
            </a:r>
            <a:r>
              <a:rPr lang="en-US" altLang="ko-KR" sz="1500"/>
              <a:t>count</a:t>
            </a:r>
            <a:r>
              <a:rPr lang="ko-KR" altLang="en-US" sz="1500"/>
              <a:t>한 값을 출력한 모습입니다</a:t>
            </a:r>
            <a:r>
              <a:rPr lang="en-US" altLang="ko-KR" sz="15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2247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421428C-F107-4ABD-8F07-73074137A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3" y="1176939"/>
            <a:ext cx="5366406" cy="5223861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ex5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그룹화 연산 예 </a:t>
            </a:r>
            <a:r>
              <a:rPr lang="en-US" altLang="ko-KR" sz="1100" i="1">
                <a:solidFill>
                  <a:srgbClr val="FF7876"/>
                </a:solidFill>
              </a:rPr>
              <a:t>(2)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551814-E43F-4480-A7D4-49969B0636C8}"/>
              </a:ext>
            </a:extLst>
          </p:cNvPr>
          <p:cNvSpPr txBox="1"/>
          <p:nvPr/>
        </p:nvSpPr>
        <p:spPr>
          <a:xfrm>
            <a:off x="3697172" y="2182505"/>
            <a:ext cx="823519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/>
              <a:t>부서와 주를 </a:t>
            </a:r>
            <a:r>
              <a:rPr lang="en-US" altLang="ko-KR" sz="1500"/>
              <a:t>groupBy</a:t>
            </a:r>
            <a:r>
              <a:rPr lang="ko-KR" altLang="en-US" sz="1500"/>
              <a:t>로 그룹화 시킨후 </a:t>
            </a:r>
            <a:r>
              <a:rPr lang="en-US" altLang="ko-KR" sz="1500"/>
              <a:t>salar</a:t>
            </a:r>
            <a:r>
              <a:rPr lang="ko-KR" altLang="en-US" sz="1500"/>
              <a:t>와 </a:t>
            </a:r>
            <a:r>
              <a:rPr lang="en-US" altLang="ko-KR" sz="1500"/>
              <a:t>bonus</a:t>
            </a:r>
            <a:r>
              <a:rPr lang="ko-KR" altLang="en-US" sz="1500"/>
              <a:t>열의 합계를</a:t>
            </a:r>
            <a:endParaRPr lang="en-US" altLang="ko-KR" sz="1500"/>
          </a:p>
          <a:p>
            <a:pPr algn="ctr"/>
            <a:r>
              <a:rPr lang="ko-KR" altLang="en-US" sz="1500"/>
              <a:t>출력한 모습입니다</a:t>
            </a:r>
            <a:r>
              <a:rPr lang="en-US" altLang="ko-KR" sz="1500"/>
              <a:t>.</a:t>
            </a:r>
          </a:p>
          <a:p>
            <a:pPr algn="ctr"/>
            <a:endParaRPr lang="en-US" altLang="ko-KR" sz="1500"/>
          </a:p>
          <a:p>
            <a:pPr algn="ctr"/>
            <a:r>
              <a:rPr lang="ko-KR" altLang="en-US" sz="1500"/>
              <a:t>다음 부서를 그룹화 시킨후 </a:t>
            </a:r>
            <a:r>
              <a:rPr lang="en-US" altLang="ko-KR" sz="1500"/>
              <a:t>agg</a:t>
            </a:r>
            <a:r>
              <a:rPr lang="ko-KR" altLang="en-US" sz="1500"/>
              <a:t>를 이용하여 부서별 연봉 합계와 연봉 평균</a:t>
            </a:r>
            <a:r>
              <a:rPr lang="en-US" altLang="ko-KR" sz="1500"/>
              <a:t>,</a:t>
            </a:r>
          </a:p>
          <a:p>
            <a:pPr algn="ctr"/>
            <a:r>
              <a:rPr lang="ko-KR" altLang="en-US" sz="1500"/>
              <a:t>보너스 합계와 최대 보너스값을 각각 정의 후 출력하도록 한 모습입니다</a:t>
            </a:r>
            <a:r>
              <a:rPr lang="en-US" altLang="ko-KR" sz="150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C85831-7430-44F5-A131-A622569F4742}"/>
              </a:ext>
            </a:extLst>
          </p:cNvPr>
          <p:cNvSpPr txBox="1"/>
          <p:nvPr/>
        </p:nvSpPr>
        <p:spPr>
          <a:xfrm>
            <a:off x="4042519" y="4918714"/>
            <a:ext cx="82351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/>
              <a:t>부서별 그룹화 한 후 위와 같은 방식으로 출력하되</a:t>
            </a:r>
            <a:endParaRPr lang="en-US" altLang="ko-KR" sz="1500"/>
          </a:p>
          <a:p>
            <a:pPr algn="ctr"/>
            <a:r>
              <a:rPr lang="ko-KR" altLang="en-US" sz="1500"/>
              <a:t>보너스 합계가 </a:t>
            </a:r>
            <a:r>
              <a:rPr lang="en-US" altLang="ko-KR" sz="1500"/>
              <a:t>50000 </a:t>
            </a:r>
            <a:r>
              <a:rPr lang="ko-KR" altLang="en-US" sz="1500"/>
              <a:t>이상인 데이터를 출력하도록 조건을 둔 모습입니다</a:t>
            </a:r>
            <a:r>
              <a:rPr lang="en-US" altLang="ko-KR" sz="15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1132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36CE7EA-5A75-44F6-9915-C63EDDAA6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35" y="1183445"/>
            <a:ext cx="9134475" cy="54864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ex6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그룹화 연산 예 </a:t>
            </a:r>
            <a:r>
              <a:rPr lang="en-US" altLang="ko-KR" sz="1100" i="1">
                <a:solidFill>
                  <a:srgbClr val="FF7876"/>
                </a:solidFill>
              </a:rPr>
              <a:t>(3)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551814-E43F-4480-A7D4-49969B0636C8}"/>
              </a:ext>
            </a:extLst>
          </p:cNvPr>
          <p:cNvSpPr txBox="1"/>
          <p:nvPr/>
        </p:nvSpPr>
        <p:spPr>
          <a:xfrm>
            <a:off x="3956807" y="3429000"/>
            <a:ext cx="823519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/>
              <a:t>employe</a:t>
            </a:r>
            <a:r>
              <a:rPr lang="ko-KR" altLang="en-US" sz="1500"/>
              <a:t>라는 </a:t>
            </a:r>
            <a:r>
              <a:rPr lang="en-US" altLang="ko-KR" sz="1500"/>
              <a:t>df</a:t>
            </a:r>
            <a:r>
              <a:rPr lang="ko-KR" altLang="en-US" sz="1500"/>
              <a:t>의 임시뷰를 생성하고</a:t>
            </a:r>
            <a:r>
              <a:rPr lang="en-US" altLang="ko-KR" sz="1500"/>
              <a:t> sql</a:t>
            </a:r>
            <a:r>
              <a:rPr lang="ko-KR" altLang="en-US" sz="1500"/>
              <a:t>질의를 한 모습입니다</a:t>
            </a:r>
            <a:r>
              <a:rPr lang="en-US" altLang="ko-KR" sz="1500"/>
              <a:t>.</a:t>
            </a:r>
          </a:p>
          <a:p>
            <a:pPr algn="ctr"/>
            <a:r>
              <a:rPr lang="ko-KR" altLang="en-US" sz="1500"/>
              <a:t>부서별 </a:t>
            </a:r>
            <a:r>
              <a:rPr lang="en-US" altLang="ko-KR" sz="1500"/>
              <a:t>salary</a:t>
            </a:r>
            <a:r>
              <a:rPr lang="ko-KR" altLang="en-US" sz="1500"/>
              <a:t>의 합계와 그 데이터를 카운트한 모습입니다</a:t>
            </a:r>
            <a:r>
              <a:rPr lang="en-US" altLang="ko-KR" sz="1500"/>
              <a:t>.</a:t>
            </a:r>
          </a:p>
          <a:p>
            <a:pPr algn="ctr"/>
            <a:endParaRPr lang="en-US" altLang="ko-KR" sz="1500"/>
          </a:p>
          <a:p>
            <a:pPr algn="ctr"/>
            <a:r>
              <a:rPr lang="ko-KR" altLang="en-US" sz="1500"/>
              <a:t>다음은 부서와 주를 그룹화 하여 </a:t>
            </a:r>
            <a:r>
              <a:rPr lang="en-US" altLang="ko-KR" sz="1500"/>
              <a:t>salar</a:t>
            </a:r>
            <a:r>
              <a:rPr lang="ko-KR" altLang="en-US" sz="1500"/>
              <a:t>의합계</a:t>
            </a:r>
            <a:r>
              <a:rPr lang="en-US" altLang="ko-KR" sz="1500"/>
              <a:t>, </a:t>
            </a:r>
            <a:r>
              <a:rPr lang="ko-KR" altLang="en-US" sz="1500"/>
              <a:t>보너스의 합계를 출력한 모습입니다</a:t>
            </a:r>
            <a:r>
              <a:rPr lang="en-US" altLang="ko-KR" sz="1500"/>
              <a:t>.</a:t>
            </a:r>
          </a:p>
          <a:p>
            <a:pPr algn="ctr"/>
            <a:endParaRPr lang="en-US" altLang="ko-KR" sz="1500"/>
          </a:p>
          <a:p>
            <a:pPr algn="ctr"/>
            <a:r>
              <a:rPr lang="ko-KR" altLang="en-US" sz="1500"/>
              <a:t>마지막은 같은 방식으로 급여의 합계</a:t>
            </a:r>
            <a:r>
              <a:rPr lang="en-US" altLang="ko-KR" sz="1500"/>
              <a:t>, </a:t>
            </a:r>
            <a:r>
              <a:rPr lang="ko-KR" altLang="en-US" sz="1500"/>
              <a:t>급여 평균</a:t>
            </a:r>
            <a:r>
              <a:rPr lang="en-US" altLang="ko-KR" sz="1500"/>
              <a:t>, </a:t>
            </a:r>
            <a:r>
              <a:rPr lang="ko-KR" altLang="en-US" sz="1500"/>
              <a:t>보너스의 합계</a:t>
            </a:r>
            <a:r>
              <a:rPr lang="en-US" altLang="ko-KR" sz="1500"/>
              <a:t>, </a:t>
            </a:r>
            <a:r>
              <a:rPr lang="ko-KR" altLang="en-US" sz="1500"/>
              <a:t>최대 보너스를</a:t>
            </a:r>
            <a:r>
              <a:rPr lang="en-US" altLang="ko-KR" sz="1500"/>
              <a:t> </a:t>
            </a:r>
            <a:r>
              <a:rPr lang="ko-KR" altLang="en-US" sz="1500"/>
              <a:t>출력하되</a:t>
            </a:r>
            <a:endParaRPr lang="en-US" altLang="ko-KR" sz="1500"/>
          </a:p>
          <a:p>
            <a:pPr algn="ctr"/>
            <a:r>
              <a:rPr lang="ko-KR" altLang="en-US" sz="1500"/>
              <a:t>보너스의 합계가 </a:t>
            </a:r>
            <a:r>
              <a:rPr lang="en-US" altLang="ko-KR" sz="1500"/>
              <a:t>50000</a:t>
            </a:r>
            <a:r>
              <a:rPr lang="ko-KR" altLang="en-US" sz="1500"/>
              <a:t>이상인 데이터만 출력하도록 한 모습입니다</a:t>
            </a:r>
            <a:r>
              <a:rPr lang="en-US" altLang="ko-KR" sz="15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1598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03FC759-3BD1-4E9A-9E6D-06F1A96C9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98" y="1340141"/>
            <a:ext cx="7383155" cy="518566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ex7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스키마 지정 예</a:t>
            </a:r>
            <a:endParaRPr lang="en-US" altLang="ko-KR" sz="1100" i="1">
              <a:solidFill>
                <a:srgbClr val="FF787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551814-E43F-4480-A7D4-49969B0636C8}"/>
              </a:ext>
            </a:extLst>
          </p:cNvPr>
          <p:cNvSpPr txBox="1"/>
          <p:nvPr/>
        </p:nvSpPr>
        <p:spPr>
          <a:xfrm>
            <a:off x="3956807" y="3429000"/>
            <a:ext cx="823519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/>
              <a:t>직접 데이터의 스키마를 지정해주는 예시 입니다</a:t>
            </a:r>
            <a:r>
              <a:rPr lang="en-US" altLang="ko-KR" sz="1500"/>
              <a:t>.</a:t>
            </a:r>
          </a:p>
          <a:p>
            <a:pPr algn="ctr"/>
            <a:r>
              <a:rPr lang="en-US" altLang="ko-KR" sz="1500"/>
              <a:t>StructType</a:t>
            </a:r>
            <a:r>
              <a:rPr lang="ko-KR" altLang="en-US" sz="1500"/>
              <a:t>내에 </a:t>
            </a:r>
            <a:r>
              <a:rPr lang="en-US" altLang="ko-KR" sz="1500"/>
              <a:t>StructField</a:t>
            </a:r>
            <a:r>
              <a:rPr lang="ko-KR" altLang="en-US" sz="1500"/>
              <a:t>를 이용하여 직접 데이터의 형식을 지정해주는 모습을</a:t>
            </a:r>
            <a:endParaRPr lang="en-US" altLang="ko-KR" sz="1500"/>
          </a:p>
          <a:p>
            <a:pPr algn="ctr"/>
            <a:r>
              <a:rPr lang="ko-KR" altLang="en-US" sz="1500"/>
              <a:t>볼 수 있습니다</a:t>
            </a:r>
            <a:r>
              <a:rPr lang="en-US" altLang="ko-KR" sz="1500"/>
              <a:t>.</a:t>
            </a:r>
          </a:p>
          <a:p>
            <a:pPr algn="ctr"/>
            <a:endParaRPr lang="en-US" altLang="ko-KR" sz="1500"/>
          </a:p>
          <a:p>
            <a:pPr algn="ctr"/>
            <a:r>
              <a:rPr lang="ko-KR" altLang="en-US" sz="1500"/>
              <a:t>이후 데이터프레임을 생성 후 스키마와 데이터를 출력해주는것을 볼 수 있습니다</a:t>
            </a:r>
            <a:r>
              <a:rPr lang="en-US" altLang="ko-KR" sz="15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2491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D9E460-7CC5-4B2C-9035-1428022FC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70" y="1183445"/>
            <a:ext cx="7658100" cy="56388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ex8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중첩 스키마 지정 예</a:t>
            </a:r>
            <a:endParaRPr lang="en-US" altLang="ko-KR" sz="1100" i="1">
              <a:solidFill>
                <a:srgbClr val="FF787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551814-E43F-4480-A7D4-49969B0636C8}"/>
              </a:ext>
            </a:extLst>
          </p:cNvPr>
          <p:cNvSpPr txBox="1"/>
          <p:nvPr/>
        </p:nvSpPr>
        <p:spPr>
          <a:xfrm>
            <a:off x="3956807" y="4301455"/>
            <a:ext cx="8235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/>
              <a:t>데이터 안의 세부 데이터를 지정하여</a:t>
            </a:r>
            <a:endParaRPr lang="en-US" altLang="ko-KR" sz="1500"/>
          </a:p>
          <a:p>
            <a:pPr algn="ctr"/>
            <a:r>
              <a:rPr lang="ko-KR" altLang="en-US" sz="1500"/>
              <a:t>세밀한 데이터형식을 지정할 수 있도록 하는 중첩 스키마 입니다</a:t>
            </a:r>
            <a:r>
              <a:rPr lang="en-US" altLang="ko-KR" sz="1500"/>
              <a:t>.</a:t>
            </a:r>
          </a:p>
          <a:p>
            <a:pPr algn="ctr"/>
            <a:r>
              <a:rPr lang="en-US" altLang="ko-KR" sz="1500"/>
              <a:t>name</a:t>
            </a:r>
            <a:r>
              <a:rPr lang="ko-KR" altLang="en-US" sz="1500"/>
              <a:t>에 </a:t>
            </a:r>
            <a:r>
              <a:rPr lang="en-US" altLang="ko-KR" sz="1500"/>
              <a:t>firstname, middlename, lastname</a:t>
            </a:r>
            <a:r>
              <a:rPr lang="ko-KR" altLang="en-US" sz="1500"/>
              <a:t>의 형식을 지정하여 스키마를 지정한 모습입니다</a:t>
            </a:r>
            <a:r>
              <a:rPr lang="en-US" altLang="ko-KR" sz="1500"/>
              <a:t>.</a:t>
            </a:r>
          </a:p>
          <a:p>
            <a:pPr algn="ctr"/>
            <a:endParaRPr lang="en-US" altLang="ko-KR" sz="1500"/>
          </a:p>
          <a:p>
            <a:pPr algn="ctr"/>
            <a:r>
              <a:rPr lang="ko-KR" altLang="en-US" sz="1500"/>
              <a:t>이후 데이터스키마 출력 한 모습과</a:t>
            </a:r>
            <a:endParaRPr lang="en-US" altLang="ko-KR" sz="1500"/>
          </a:p>
          <a:p>
            <a:pPr algn="ctr"/>
            <a:r>
              <a:rPr lang="ko-KR" altLang="en-US" sz="1500"/>
              <a:t>해당 데이터의 내용을 출력한 모습을 볼 수 있습니다</a:t>
            </a:r>
            <a:r>
              <a:rPr lang="en-US" altLang="ko-KR" sz="15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9781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7D69C43-0BA1-4ADF-B705-5B079B057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52" y="1267613"/>
            <a:ext cx="5711247" cy="5369864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ex9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사용자 정의 함수</a:t>
            </a:r>
            <a:endParaRPr lang="en-US" altLang="ko-KR" sz="1100" i="1">
              <a:solidFill>
                <a:srgbClr val="FF787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551814-E43F-4480-A7D4-49969B0636C8}"/>
              </a:ext>
            </a:extLst>
          </p:cNvPr>
          <p:cNvSpPr txBox="1"/>
          <p:nvPr/>
        </p:nvSpPr>
        <p:spPr>
          <a:xfrm>
            <a:off x="3864952" y="2606879"/>
            <a:ext cx="82351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/>
              <a:t>먼저 데이터 프레임을 생성한 모습입니다</a:t>
            </a:r>
            <a:r>
              <a:rPr lang="en-US" altLang="ko-KR" sz="1500"/>
              <a:t>.</a:t>
            </a:r>
          </a:p>
          <a:p>
            <a:pPr algn="ctr"/>
            <a:r>
              <a:rPr lang="ko-KR" altLang="en-US" sz="1500"/>
              <a:t>이름 부분은 모두 소문자로 되있는것을 볼 수 있습니다</a:t>
            </a:r>
            <a:r>
              <a:rPr lang="en-US" altLang="ko-KR" sz="150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48FB65-F663-4ED3-AE01-415DAC48A9F6}"/>
              </a:ext>
            </a:extLst>
          </p:cNvPr>
          <p:cNvSpPr txBox="1"/>
          <p:nvPr/>
        </p:nvSpPr>
        <p:spPr>
          <a:xfrm>
            <a:off x="3864951" y="5502456"/>
            <a:ext cx="82351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/>
              <a:t>이후</a:t>
            </a:r>
            <a:r>
              <a:rPr lang="en-US" altLang="ko-KR" sz="1500"/>
              <a:t> </a:t>
            </a:r>
            <a:r>
              <a:rPr lang="ko-KR" altLang="en-US" sz="1500"/>
              <a:t>첫글자만 대문자로 변환하도록 하는 함수를 생성 후</a:t>
            </a:r>
            <a:endParaRPr lang="en-US" altLang="ko-KR" sz="1500"/>
          </a:p>
          <a:p>
            <a:pPr algn="ctr"/>
            <a:r>
              <a:rPr lang="en-US" altLang="ko-KR" sz="1500"/>
              <a:t>sparkUDF(User</a:t>
            </a:r>
            <a:r>
              <a:rPr lang="ko-KR" altLang="en-US" sz="1500"/>
              <a:t> </a:t>
            </a:r>
            <a:r>
              <a:rPr lang="en-US" altLang="ko-KR" sz="1500"/>
              <a:t>Defined</a:t>
            </a:r>
            <a:r>
              <a:rPr lang="ko-KR" altLang="en-US" sz="1500"/>
              <a:t> </a:t>
            </a:r>
            <a:r>
              <a:rPr lang="en-US" altLang="ko-KR" sz="1500"/>
              <a:t>Function)</a:t>
            </a:r>
            <a:r>
              <a:rPr lang="ko-KR" altLang="en-US" sz="1500"/>
              <a:t>를</a:t>
            </a:r>
            <a:r>
              <a:rPr lang="en-US" altLang="ko-KR" sz="1500"/>
              <a:t> </a:t>
            </a:r>
            <a:r>
              <a:rPr lang="ko-KR" altLang="en-US" sz="1500"/>
              <a:t>이용하여 함수 등록 후</a:t>
            </a:r>
            <a:endParaRPr lang="en-US" altLang="ko-KR" sz="1500"/>
          </a:p>
          <a:p>
            <a:pPr algn="ctr"/>
            <a:r>
              <a:rPr lang="en-US" altLang="ko-KR" sz="1500"/>
              <a:t>UDF</a:t>
            </a:r>
            <a:r>
              <a:rPr lang="ko-KR" altLang="en-US" sz="1500"/>
              <a:t>를 이용하여 이름열의 앞글자만 대문자로 변환하도록 하여</a:t>
            </a:r>
            <a:endParaRPr lang="en-US" altLang="ko-KR" sz="1500"/>
          </a:p>
          <a:p>
            <a:pPr algn="ctr"/>
            <a:r>
              <a:rPr lang="ko-KR" altLang="en-US" sz="1500"/>
              <a:t>출력한 모습입니다</a:t>
            </a:r>
            <a:r>
              <a:rPr lang="en-US" altLang="ko-KR" sz="15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28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092B44D-A86B-4D07-859D-E882969E9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48" y="2430843"/>
            <a:ext cx="6315075" cy="22098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ex9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사용자 정의 함수</a:t>
            </a:r>
            <a:endParaRPr lang="en-US" altLang="ko-KR" sz="1100" i="1">
              <a:solidFill>
                <a:srgbClr val="FF787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551814-E43F-4480-A7D4-49969B0636C8}"/>
              </a:ext>
            </a:extLst>
          </p:cNvPr>
          <p:cNvSpPr txBox="1"/>
          <p:nvPr/>
        </p:nvSpPr>
        <p:spPr>
          <a:xfrm>
            <a:off x="3806227" y="3999290"/>
            <a:ext cx="823519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/>
              <a:t>UpperCase</a:t>
            </a:r>
            <a:r>
              <a:rPr lang="ko-KR" altLang="en-US" sz="1500"/>
              <a:t>라는 문자열을 대문자로 변환시켜주는 함수를 만든 후</a:t>
            </a:r>
            <a:endParaRPr lang="en-US" altLang="ko-KR" sz="1500"/>
          </a:p>
          <a:p>
            <a:pPr algn="ctr"/>
            <a:r>
              <a:rPr lang="en-US" altLang="ko-KR" sz="1500"/>
              <a:t>UDF</a:t>
            </a:r>
            <a:r>
              <a:rPr lang="ko-KR" altLang="en-US" sz="1500"/>
              <a:t>로 변환 시켜준 후</a:t>
            </a:r>
            <a:endParaRPr lang="en-US" altLang="ko-KR" sz="1500"/>
          </a:p>
          <a:p>
            <a:pPr algn="ctr"/>
            <a:r>
              <a:rPr lang="ko-KR" altLang="en-US" sz="1500"/>
              <a:t>이름을 대문자로 변환시켜 출력한 모습입니다</a:t>
            </a:r>
            <a:r>
              <a:rPr lang="en-US" altLang="ko-KR" sz="15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167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ex1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행</a:t>
            </a:r>
            <a:r>
              <a:rPr lang="en-US" altLang="ko-KR" sz="1100" i="1">
                <a:solidFill>
                  <a:srgbClr val="FF7876"/>
                </a:solidFill>
              </a:rPr>
              <a:t>, </a:t>
            </a:r>
            <a:r>
              <a:rPr lang="ko-KR" altLang="en-US" sz="1100" i="1">
                <a:solidFill>
                  <a:srgbClr val="FF7876"/>
                </a:solidFill>
              </a:rPr>
              <a:t>열 편집 실행 예</a:t>
            </a:r>
            <a:endParaRPr lang="en-US" altLang="ko-KR" sz="1100" i="1">
              <a:solidFill>
                <a:srgbClr val="FF787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551814-E43F-4480-A7D4-49969B0636C8}"/>
              </a:ext>
            </a:extLst>
          </p:cNvPr>
          <p:cNvSpPr txBox="1"/>
          <p:nvPr/>
        </p:nvSpPr>
        <p:spPr>
          <a:xfrm>
            <a:off x="1591111" y="4867461"/>
            <a:ext cx="92111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/>
              <a:t>데이터 프레임을 생성하고</a:t>
            </a:r>
            <a:endParaRPr lang="en-US" altLang="ko-KR" sz="1500"/>
          </a:p>
          <a:p>
            <a:pPr algn="ctr"/>
            <a:r>
              <a:rPr lang="ko-KR" altLang="en-US" sz="1500"/>
              <a:t>해당 데이터 프레임을 출력시킨 모습입니다</a:t>
            </a:r>
            <a:endParaRPr lang="en-US" altLang="ko-KR" sz="15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36496B-868E-4C64-B204-7C1DDFB80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1931329"/>
            <a:ext cx="72771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31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12E408D-EC67-47A2-896F-29D0C92F5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14" y="1583554"/>
            <a:ext cx="6972300" cy="3810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ex9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사용자 정의 함수</a:t>
            </a:r>
            <a:endParaRPr lang="en-US" altLang="ko-KR" sz="1100" i="1">
              <a:solidFill>
                <a:srgbClr val="FF787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551814-E43F-4480-A7D4-49969B0636C8}"/>
              </a:ext>
            </a:extLst>
          </p:cNvPr>
          <p:cNvSpPr txBox="1"/>
          <p:nvPr/>
        </p:nvSpPr>
        <p:spPr>
          <a:xfrm>
            <a:off x="3831394" y="4007679"/>
            <a:ext cx="823519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/>
              <a:t>sparkSQL</a:t>
            </a:r>
            <a:r>
              <a:rPr lang="ko-KR" altLang="en-US" sz="1500"/>
              <a:t>문으로 </a:t>
            </a:r>
            <a:r>
              <a:rPr lang="en-US" altLang="ko-KR" sz="1500"/>
              <a:t>UDF</a:t>
            </a:r>
            <a:r>
              <a:rPr lang="ko-KR" altLang="en-US" sz="1500"/>
              <a:t>를 적용시킨모습입니다</a:t>
            </a:r>
            <a:r>
              <a:rPr lang="en-US" altLang="ko-KR" sz="1500"/>
              <a:t>.</a:t>
            </a:r>
          </a:p>
          <a:p>
            <a:pPr algn="ctr"/>
            <a:endParaRPr lang="en-US" altLang="ko-KR" sz="1500"/>
          </a:p>
          <a:p>
            <a:pPr algn="ctr"/>
            <a:r>
              <a:rPr lang="en-US" altLang="ko-KR" sz="1500"/>
              <a:t>df</a:t>
            </a:r>
            <a:r>
              <a:rPr lang="ko-KR" altLang="en-US" sz="1500"/>
              <a:t>의 템플릿뷰 </a:t>
            </a:r>
            <a:r>
              <a:rPr lang="en-US" altLang="ko-KR" sz="1500"/>
              <a:t>NAME_TABLE</a:t>
            </a:r>
            <a:r>
              <a:rPr lang="ko-KR" altLang="en-US" sz="1500"/>
              <a:t>을 생성 후</a:t>
            </a:r>
            <a:endParaRPr lang="en-US" altLang="ko-KR" sz="1500"/>
          </a:p>
          <a:p>
            <a:pPr algn="ctr"/>
            <a:r>
              <a:rPr lang="en-US" altLang="ko-KR" sz="1500"/>
              <a:t>UDF</a:t>
            </a:r>
            <a:r>
              <a:rPr lang="ko-KR" altLang="en-US" sz="1500"/>
              <a:t>를 이용하여 </a:t>
            </a:r>
            <a:r>
              <a:rPr lang="en-US" altLang="ko-KR" sz="1500"/>
              <a:t>name</a:t>
            </a:r>
            <a:r>
              <a:rPr lang="ko-KR" altLang="en-US" sz="1500"/>
              <a:t>의 앞글자만 대문자로 변환한 데이터를 출력시킨 모습입니다</a:t>
            </a:r>
            <a:r>
              <a:rPr lang="en-US" altLang="ko-KR" sz="1500"/>
              <a:t>.</a:t>
            </a:r>
          </a:p>
          <a:p>
            <a:pPr algn="ctr"/>
            <a:endParaRPr lang="en-US" altLang="ko-KR" sz="1500"/>
          </a:p>
          <a:p>
            <a:pPr algn="ctr"/>
            <a:r>
              <a:rPr lang="ko-KR" altLang="en-US" sz="1500"/>
              <a:t>이후 같은</a:t>
            </a:r>
            <a:r>
              <a:rPr lang="en-US" altLang="ko-KR" sz="1500"/>
              <a:t> </a:t>
            </a:r>
            <a:r>
              <a:rPr lang="ko-KR" altLang="en-US" sz="1500"/>
              <a:t>방식으로 출력하되 </a:t>
            </a:r>
            <a:r>
              <a:rPr lang="en-US" altLang="ko-KR" sz="1500"/>
              <a:t>Name</a:t>
            </a:r>
            <a:r>
              <a:rPr lang="ko-KR" altLang="en-US" sz="1500"/>
              <a:t>이 </a:t>
            </a:r>
            <a:r>
              <a:rPr lang="en-US" altLang="ko-KR" sz="1500"/>
              <a:t>null</a:t>
            </a:r>
            <a:r>
              <a:rPr lang="ko-KR" altLang="en-US" sz="1500"/>
              <a:t>값이 아닌 경우와 </a:t>
            </a:r>
            <a:r>
              <a:rPr lang="en-US" altLang="ko-KR" sz="1500"/>
              <a:t>John</a:t>
            </a:r>
            <a:r>
              <a:rPr lang="ko-KR" altLang="en-US" sz="1500"/>
              <a:t>을 포함하는 데이터를</a:t>
            </a:r>
            <a:endParaRPr lang="en-US" altLang="ko-KR" sz="1500"/>
          </a:p>
          <a:p>
            <a:pPr algn="ctr"/>
            <a:r>
              <a:rPr lang="ko-KR" altLang="en-US" sz="1500"/>
              <a:t>출력하도록 조건을 걸어 출력한 모습입니다</a:t>
            </a:r>
            <a:r>
              <a:rPr lang="en-US" altLang="ko-KR" sz="15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631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EFC3C7-9C08-4F40-8D34-4D9397249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44" y="1478641"/>
            <a:ext cx="6819900" cy="409575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ex9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사용자 정의 함수</a:t>
            </a:r>
            <a:endParaRPr lang="en-US" altLang="ko-KR" sz="1100" i="1">
              <a:solidFill>
                <a:srgbClr val="FF787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551814-E43F-4480-A7D4-49969B0636C8}"/>
              </a:ext>
            </a:extLst>
          </p:cNvPr>
          <p:cNvSpPr txBox="1"/>
          <p:nvPr/>
        </p:nvSpPr>
        <p:spPr>
          <a:xfrm>
            <a:off x="3831394" y="4007679"/>
            <a:ext cx="82351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/>
              <a:t>데이터 생성후 함수를 통해 출력하여야 하지만</a:t>
            </a:r>
            <a:endParaRPr lang="en-US" altLang="ko-KR" sz="1500"/>
          </a:p>
          <a:p>
            <a:pPr algn="ctr"/>
            <a:r>
              <a:rPr lang="en-US" altLang="ko-KR" sz="1500"/>
              <a:t>4</a:t>
            </a:r>
            <a:r>
              <a:rPr lang="ko-KR" altLang="en-US" sz="1500"/>
              <a:t>번째 데이터셋의 </a:t>
            </a:r>
            <a:r>
              <a:rPr lang="en-US" altLang="ko-KR" sz="1500"/>
              <a:t>Null</a:t>
            </a:r>
            <a:r>
              <a:rPr lang="ko-KR" altLang="en-US" sz="1500"/>
              <a:t>값 에러로 인해 작동이 안되는 모습입니다</a:t>
            </a:r>
            <a:r>
              <a:rPr lang="en-US" altLang="ko-KR" sz="15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5342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34C08C7C-F86D-4E88-9CC3-C9E796701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67" y="1698964"/>
            <a:ext cx="8258175" cy="33909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ex9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사용자 정의 함수</a:t>
            </a:r>
            <a:endParaRPr lang="en-US" altLang="ko-KR" sz="1100" i="1">
              <a:solidFill>
                <a:srgbClr val="FF787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9DE92C-D98F-4FFF-B743-497B6B6ACF56}"/>
              </a:ext>
            </a:extLst>
          </p:cNvPr>
          <p:cNvSpPr txBox="1"/>
          <p:nvPr/>
        </p:nvSpPr>
        <p:spPr>
          <a:xfrm>
            <a:off x="3697172" y="3429000"/>
            <a:ext cx="82351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/>
              <a:t>이후</a:t>
            </a:r>
            <a:r>
              <a:rPr lang="en-US" altLang="ko-KR" sz="1500"/>
              <a:t> NULL</a:t>
            </a:r>
            <a:r>
              <a:rPr lang="ko-KR" altLang="en-US" sz="1500"/>
              <a:t>데이터에 대한 처리를 설정 하고</a:t>
            </a:r>
            <a:endParaRPr lang="en-US" altLang="ko-KR" sz="1500"/>
          </a:p>
          <a:p>
            <a:pPr algn="ctr"/>
            <a:r>
              <a:rPr lang="ko-KR" altLang="en-US" sz="1500"/>
              <a:t>질의 적용시 정상 출력되는것을 볼 수 있습니다</a:t>
            </a:r>
            <a:r>
              <a:rPr lang="en-US" altLang="ko-KR" sz="15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4176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ex10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데이터 파일 적재 및 저장</a:t>
            </a:r>
            <a:endParaRPr lang="en-US" altLang="ko-KR" sz="1100" i="1">
              <a:solidFill>
                <a:srgbClr val="FF787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9DE92C-D98F-4FFF-B743-497B6B6ACF56}"/>
              </a:ext>
            </a:extLst>
          </p:cNvPr>
          <p:cNvSpPr txBox="1"/>
          <p:nvPr/>
        </p:nvSpPr>
        <p:spPr>
          <a:xfrm>
            <a:off x="1901264" y="5123576"/>
            <a:ext cx="82351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/>
              <a:t>먼저 </a:t>
            </a:r>
            <a:r>
              <a:rPr lang="en-US" altLang="ko-KR" sz="1500"/>
              <a:t>csv</a:t>
            </a:r>
            <a:r>
              <a:rPr lang="ko-KR" altLang="en-US" sz="1500"/>
              <a:t>파일을 교수님 홈페이지에서 로컬로 받아온 모습입니다</a:t>
            </a:r>
            <a:r>
              <a:rPr lang="en-US" altLang="ko-KR" sz="150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0B4581-DD10-40E0-88EF-C27A825A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697779"/>
            <a:ext cx="98679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70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ex10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데이터 파일 적재 및 저장</a:t>
            </a:r>
            <a:endParaRPr lang="en-US" altLang="ko-KR" sz="1100" i="1">
              <a:solidFill>
                <a:srgbClr val="FF787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9DE92C-D98F-4FFF-B743-497B6B6ACF56}"/>
              </a:ext>
            </a:extLst>
          </p:cNvPr>
          <p:cNvSpPr txBox="1"/>
          <p:nvPr/>
        </p:nvSpPr>
        <p:spPr>
          <a:xfrm>
            <a:off x="1978403" y="4533185"/>
            <a:ext cx="82351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/>
              <a:t>이후 하둡 파일시스템에 폴더 생성 후</a:t>
            </a:r>
            <a:endParaRPr lang="en-US" altLang="ko-KR" sz="1500"/>
          </a:p>
          <a:p>
            <a:pPr algn="ctr"/>
            <a:r>
              <a:rPr lang="en-US" altLang="ko-KR" sz="1500"/>
              <a:t>csv</a:t>
            </a:r>
            <a:r>
              <a:rPr lang="ko-KR" altLang="en-US" sz="1500"/>
              <a:t>파일을 저장한 모습입니다</a:t>
            </a:r>
            <a:r>
              <a:rPr lang="en-US" altLang="ko-KR" sz="150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639151-C20C-4EFD-87EA-4D61D9800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573" y="2274508"/>
            <a:ext cx="81153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36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7D2ABA6-BFF3-4FBD-ABBF-F825A3410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50" y="1698964"/>
            <a:ext cx="4349688" cy="3464216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ex10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데이터 파일 적재 및 저장</a:t>
            </a:r>
            <a:endParaRPr lang="en-US" altLang="ko-KR" sz="1100" i="1">
              <a:solidFill>
                <a:srgbClr val="FF787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9DE92C-D98F-4FFF-B743-497B6B6ACF56}"/>
              </a:ext>
            </a:extLst>
          </p:cNvPr>
          <p:cNvSpPr txBox="1"/>
          <p:nvPr/>
        </p:nvSpPr>
        <p:spPr>
          <a:xfrm>
            <a:off x="4287544" y="4990031"/>
            <a:ext cx="58149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/>
              <a:t>주피터에서 하둡 데이터를 스파크에 적재한 모습입니다</a:t>
            </a:r>
            <a:r>
              <a:rPr lang="en-US" altLang="ko-KR" sz="1500"/>
              <a:t>.</a:t>
            </a:r>
          </a:p>
          <a:p>
            <a:pPr algn="ctr"/>
            <a:r>
              <a:rPr lang="ko-KR" altLang="en-US" sz="1500"/>
              <a:t>데이터 스키마를 보면 </a:t>
            </a:r>
            <a:r>
              <a:rPr lang="en-US" altLang="ko-KR" sz="1500"/>
              <a:t>csv</a:t>
            </a:r>
            <a:r>
              <a:rPr lang="ko-KR" altLang="en-US" sz="1500"/>
              <a:t>파일의 스무개의 컬럼 모두</a:t>
            </a:r>
            <a:endParaRPr lang="en-US" altLang="ko-KR" sz="1500"/>
          </a:p>
          <a:p>
            <a:pPr algn="ctr"/>
            <a:r>
              <a:rPr lang="ko-KR" altLang="en-US" sz="1500"/>
              <a:t>정상 인식되는것을 볼 수 있습니다</a:t>
            </a:r>
            <a:r>
              <a:rPr lang="en-US" altLang="ko-KR" sz="150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B721CB-5A76-4509-8EE7-C93DABBA7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783" y="1698964"/>
            <a:ext cx="6972967" cy="268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36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ex10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데이터 파일 적재 및 저장</a:t>
            </a:r>
            <a:endParaRPr lang="en-US" altLang="ko-KR" sz="1100" i="1">
              <a:solidFill>
                <a:srgbClr val="FF787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9DE92C-D98F-4FFF-B743-497B6B6ACF56}"/>
              </a:ext>
            </a:extLst>
          </p:cNvPr>
          <p:cNvSpPr txBox="1"/>
          <p:nvPr/>
        </p:nvSpPr>
        <p:spPr>
          <a:xfrm>
            <a:off x="5842820" y="2305553"/>
            <a:ext cx="58149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/>
              <a:t>csv</a:t>
            </a:r>
            <a:r>
              <a:rPr lang="ko-KR" altLang="en-US" sz="1500"/>
              <a:t> 맨 첫줄에 헤더 정보가 나타나있으므로</a:t>
            </a:r>
            <a:endParaRPr lang="en-US" altLang="ko-KR" sz="1500"/>
          </a:p>
          <a:p>
            <a:pPr algn="ctr"/>
            <a:r>
              <a:rPr lang="ko-KR" altLang="en-US" sz="1500"/>
              <a:t>옵션을 주어</a:t>
            </a:r>
            <a:r>
              <a:rPr lang="en-US" altLang="ko-KR" sz="1500"/>
              <a:t>(header=“True”)</a:t>
            </a:r>
          </a:p>
          <a:p>
            <a:pPr algn="ctr"/>
            <a:r>
              <a:rPr lang="ko-KR" altLang="en-US" sz="1500"/>
              <a:t>헤더값을 직접 지정해주는 모습입니다</a:t>
            </a:r>
            <a:r>
              <a:rPr lang="en-US" altLang="ko-KR" sz="1500"/>
              <a:t>.</a:t>
            </a:r>
          </a:p>
          <a:p>
            <a:pPr algn="ctr"/>
            <a:endParaRPr lang="en-US" altLang="ko-KR" sz="1500"/>
          </a:p>
          <a:p>
            <a:pPr algn="ctr"/>
            <a:r>
              <a:rPr lang="ko-KR" altLang="en-US" sz="1500"/>
              <a:t>아래는 </a:t>
            </a:r>
            <a:r>
              <a:rPr lang="en-US" altLang="ko-KR" sz="1500"/>
              <a:t>,</a:t>
            </a:r>
            <a:r>
              <a:rPr lang="ko-KR" altLang="en-US" sz="1500"/>
              <a:t>를</a:t>
            </a:r>
            <a:r>
              <a:rPr lang="en-US" altLang="ko-KR" sz="1500"/>
              <a:t> </a:t>
            </a:r>
            <a:r>
              <a:rPr lang="ko-KR" altLang="en-US" sz="1500"/>
              <a:t>이용하여 구분하므로 구분자를 지정하여</a:t>
            </a:r>
            <a:endParaRPr lang="en-US" altLang="ko-KR" sz="1500"/>
          </a:p>
          <a:p>
            <a:pPr algn="ctr"/>
            <a:r>
              <a:rPr lang="ko-KR" altLang="en-US" sz="1500"/>
              <a:t>실행시킨 모습입니다</a:t>
            </a:r>
            <a:r>
              <a:rPr lang="en-US" altLang="ko-KR" sz="150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796A3D-54A1-4FED-AFF1-5F6382DBA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03" y="1185624"/>
            <a:ext cx="5616317" cy="560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47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8DA4E1F-0F95-41BA-959E-03C140491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11" y="1177032"/>
            <a:ext cx="9048750" cy="371475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ex10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데이터 파일 적재 및 저장</a:t>
            </a:r>
            <a:endParaRPr lang="en-US" altLang="ko-KR" sz="1100" i="1">
              <a:solidFill>
                <a:srgbClr val="FF787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9DE92C-D98F-4FFF-B743-497B6B6ACF56}"/>
              </a:ext>
            </a:extLst>
          </p:cNvPr>
          <p:cNvSpPr txBox="1"/>
          <p:nvPr/>
        </p:nvSpPr>
        <p:spPr>
          <a:xfrm>
            <a:off x="3188516" y="5225458"/>
            <a:ext cx="58149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/>
              <a:t>사용자가 직접 데이터 스키마를 구성하여</a:t>
            </a:r>
            <a:endParaRPr lang="en-US" altLang="ko-KR" sz="1500"/>
          </a:p>
          <a:p>
            <a:pPr algn="ctr"/>
            <a:r>
              <a:rPr lang="en-US" altLang="ko-KR" sz="1500"/>
              <a:t>csv</a:t>
            </a:r>
            <a:r>
              <a:rPr lang="ko-KR" altLang="en-US" sz="1500"/>
              <a:t>파일에 적용시킨 모습입니다</a:t>
            </a:r>
            <a:r>
              <a:rPr lang="en-US" altLang="ko-KR" sz="1500"/>
              <a:t>.</a:t>
            </a:r>
          </a:p>
          <a:p>
            <a:pPr algn="ctr"/>
            <a:r>
              <a:rPr lang="ko-KR" altLang="en-US" sz="1500"/>
              <a:t>헤더는 유지하고 스키마를 추가한 모습이 보입니다</a:t>
            </a:r>
            <a:r>
              <a:rPr lang="en-US" altLang="ko-KR" sz="150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B7B963-F56C-41A9-98F3-A9FB6651A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801" y="1928616"/>
            <a:ext cx="3867620" cy="296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58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ex10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데이터 파일 적재 및 저장</a:t>
            </a:r>
            <a:endParaRPr lang="en-US" altLang="ko-KR" sz="1100" i="1">
              <a:solidFill>
                <a:srgbClr val="FF787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9DE92C-D98F-4FFF-B743-497B6B6ACF56}"/>
              </a:ext>
            </a:extLst>
          </p:cNvPr>
          <p:cNvSpPr txBox="1"/>
          <p:nvPr/>
        </p:nvSpPr>
        <p:spPr>
          <a:xfrm>
            <a:off x="3188516" y="5225458"/>
            <a:ext cx="58149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/>
              <a:t>하둡 데이터파일에 저장된것을 확인할 수 있습니다</a:t>
            </a:r>
            <a:r>
              <a:rPr lang="en-US" altLang="ko-KR" sz="150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F1039D-0D1C-437E-9330-19DCF30D7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762" y="1437589"/>
            <a:ext cx="5810250" cy="4381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B8AEE53-46E9-43CA-A79B-0473ADF28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89" y="1954087"/>
            <a:ext cx="104203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43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ex11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조인 연산</a:t>
            </a:r>
            <a:endParaRPr lang="en-US" altLang="ko-KR" sz="1100" i="1">
              <a:solidFill>
                <a:srgbClr val="FF787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9DE92C-D98F-4FFF-B743-497B6B6ACF56}"/>
              </a:ext>
            </a:extLst>
          </p:cNvPr>
          <p:cNvSpPr txBox="1"/>
          <p:nvPr/>
        </p:nvSpPr>
        <p:spPr>
          <a:xfrm>
            <a:off x="5780714" y="3567014"/>
            <a:ext cx="58149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/>
              <a:t>먼저 각가의 데이터 프레임을 생성하고</a:t>
            </a:r>
            <a:endParaRPr lang="en-US" altLang="ko-KR" sz="1500"/>
          </a:p>
          <a:p>
            <a:pPr algn="ctr"/>
            <a:r>
              <a:rPr lang="ko-KR" altLang="en-US" sz="1500"/>
              <a:t>해당 데이터 프레임의 스키마와 데이터값을 출력한 모습입니다</a:t>
            </a:r>
            <a:r>
              <a:rPr lang="en-US" altLang="ko-KR" sz="150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D50D4A-8646-4079-A684-DEAB1EE5C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8" y="1309377"/>
            <a:ext cx="5309274" cy="531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32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ex1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행</a:t>
            </a:r>
            <a:r>
              <a:rPr lang="en-US" altLang="ko-KR" sz="1100" i="1">
                <a:solidFill>
                  <a:srgbClr val="FF7876"/>
                </a:solidFill>
              </a:rPr>
              <a:t>, </a:t>
            </a:r>
            <a:r>
              <a:rPr lang="ko-KR" altLang="en-US" sz="1100" i="1">
                <a:solidFill>
                  <a:srgbClr val="FF7876"/>
                </a:solidFill>
              </a:rPr>
              <a:t>열 편집 실행 예</a:t>
            </a:r>
            <a:endParaRPr lang="en-US" altLang="ko-KR" sz="1100" i="1">
              <a:solidFill>
                <a:srgbClr val="FF787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551814-E43F-4480-A7D4-49969B0636C8}"/>
              </a:ext>
            </a:extLst>
          </p:cNvPr>
          <p:cNvSpPr txBox="1"/>
          <p:nvPr/>
        </p:nvSpPr>
        <p:spPr>
          <a:xfrm>
            <a:off x="1591111" y="4867461"/>
            <a:ext cx="9211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/>
              <a:t>df1</a:t>
            </a:r>
            <a:r>
              <a:rPr lang="ko-KR" altLang="en-US" sz="1500"/>
              <a:t>이라는 새 데이터프레임을 생성후</a:t>
            </a:r>
            <a:endParaRPr lang="en-US" altLang="ko-KR" sz="1500"/>
          </a:p>
          <a:p>
            <a:pPr algn="ctr"/>
            <a:r>
              <a:rPr lang="en-US" altLang="ko-KR" sz="1500"/>
              <a:t>df2</a:t>
            </a:r>
            <a:r>
              <a:rPr lang="ko-KR" altLang="en-US" sz="1500"/>
              <a:t>에 기존 </a:t>
            </a:r>
            <a:r>
              <a:rPr lang="en-US" altLang="ko-KR" sz="1500"/>
              <a:t>df</a:t>
            </a:r>
            <a:r>
              <a:rPr lang="ko-KR" altLang="en-US" sz="1500"/>
              <a:t>와 </a:t>
            </a:r>
            <a:r>
              <a:rPr lang="en-US" altLang="ko-KR" sz="1500"/>
              <a:t>df1</a:t>
            </a:r>
            <a:r>
              <a:rPr lang="ko-KR" altLang="en-US" sz="1500"/>
              <a:t>을 더하는 형식으로</a:t>
            </a:r>
            <a:endParaRPr lang="en-US" altLang="ko-KR" sz="1500"/>
          </a:p>
          <a:p>
            <a:pPr algn="ctr"/>
            <a:r>
              <a:rPr lang="ko-KR" altLang="en-US" sz="1500"/>
              <a:t>데이터 행을 추가시킨 모습입니다</a:t>
            </a:r>
            <a:r>
              <a:rPr lang="en-US" altLang="ko-KR" sz="1500"/>
              <a:t>.</a:t>
            </a:r>
          </a:p>
          <a:p>
            <a:pPr algn="ctr"/>
            <a:endParaRPr lang="en-US" altLang="ko-KR" sz="15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620555-009D-46C9-8B4A-644F48D3E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1698964"/>
            <a:ext cx="76390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2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ex11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조인 연산</a:t>
            </a:r>
            <a:endParaRPr lang="en-US" altLang="ko-KR" sz="1100" i="1">
              <a:solidFill>
                <a:srgbClr val="FF787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9DE92C-D98F-4FFF-B743-497B6B6ACF56}"/>
              </a:ext>
            </a:extLst>
          </p:cNvPr>
          <p:cNvSpPr txBox="1"/>
          <p:nvPr/>
        </p:nvSpPr>
        <p:spPr>
          <a:xfrm>
            <a:off x="6377033" y="1997222"/>
            <a:ext cx="58149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/>
              <a:t>각각의 조인연산 대입대로</a:t>
            </a:r>
            <a:endParaRPr lang="en-US" altLang="ko-KR" sz="1500"/>
          </a:p>
          <a:p>
            <a:pPr algn="ctr"/>
            <a:r>
              <a:rPr lang="ko-KR" altLang="en-US" sz="1500"/>
              <a:t>정상출력되는것을 볼 수 있습니다</a:t>
            </a:r>
            <a:r>
              <a:rPr lang="en-US" altLang="ko-KR" sz="150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97EF8A-8C86-439C-8EE8-3DF109708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67" y="1178505"/>
            <a:ext cx="5893266" cy="24585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5E661C8-9C15-4BEA-A760-E19A9B15F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910" y="3632362"/>
            <a:ext cx="4059074" cy="31189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FDB0C02-BA88-496D-B994-017A753B3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694" y="3700729"/>
            <a:ext cx="3603311" cy="224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01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0B43895-4191-4811-95F6-F381A60F9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87" y="1264571"/>
            <a:ext cx="8020050" cy="20193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ex11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조인 연산</a:t>
            </a:r>
            <a:endParaRPr lang="en-US" altLang="ko-KR" sz="1100" i="1">
              <a:solidFill>
                <a:srgbClr val="FF787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9DE92C-D98F-4FFF-B743-497B6B6ACF56}"/>
              </a:ext>
            </a:extLst>
          </p:cNvPr>
          <p:cNvSpPr txBox="1"/>
          <p:nvPr/>
        </p:nvSpPr>
        <p:spPr>
          <a:xfrm>
            <a:off x="5831748" y="2676892"/>
            <a:ext cx="58149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/>
              <a:t>Self</a:t>
            </a:r>
            <a:r>
              <a:rPr lang="ko-KR" altLang="en-US" sz="1500"/>
              <a:t>조인 연산 역시 요구조건대로</a:t>
            </a:r>
            <a:endParaRPr lang="en-US" altLang="ko-KR" sz="1500"/>
          </a:p>
          <a:p>
            <a:pPr algn="ctr"/>
            <a:r>
              <a:rPr lang="ko-KR" altLang="en-US" sz="1500"/>
              <a:t>정상 처리되는것을 볼 수 있습니다</a:t>
            </a:r>
            <a:r>
              <a:rPr lang="en-US" altLang="ko-KR" sz="150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E49503-62DB-4902-8873-00F409B6E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52" y="3679439"/>
            <a:ext cx="83820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99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ex12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RDD(Resilient Distributed Dataset) </a:t>
            </a:r>
            <a:r>
              <a:rPr lang="ko-KR" altLang="en-US" sz="1100" i="1">
                <a:solidFill>
                  <a:srgbClr val="FF7876"/>
                </a:solidFill>
              </a:rPr>
              <a:t>변환 연산 예</a:t>
            </a:r>
            <a:endParaRPr lang="en-US" altLang="ko-KR" sz="1100" i="1">
              <a:solidFill>
                <a:srgbClr val="FF787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9DE92C-D98F-4FFF-B743-497B6B6ACF56}"/>
              </a:ext>
            </a:extLst>
          </p:cNvPr>
          <p:cNvSpPr txBox="1"/>
          <p:nvPr/>
        </p:nvSpPr>
        <p:spPr>
          <a:xfrm>
            <a:off x="5932416" y="2777560"/>
            <a:ext cx="58149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/>
              <a:t>첫행은 </a:t>
            </a:r>
            <a:r>
              <a:rPr lang="en-US" altLang="ko-KR" sz="1500"/>
              <a:t>rdd </a:t>
            </a:r>
            <a:r>
              <a:rPr lang="ko-KR" altLang="en-US" sz="1500"/>
              <a:t>구성 후</a:t>
            </a:r>
            <a:r>
              <a:rPr lang="en-US" altLang="ko-KR" sz="1500"/>
              <a:t> </a:t>
            </a:r>
            <a:r>
              <a:rPr lang="ko-KR" altLang="en-US" sz="1500"/>
              <a:t>각 데이터를 제곱해주는 연산 실행</a:t>
            </a:r>
            <a:r>
              <a:rPr lang="en-US" altLang="ko-KR" sz="1500"/>
              <a:t>,</a:t>
            </a:r>
          </a:p>
          <a:p>
            <a:pPr algn="ctr"/>
            <a:endParaRPr lang="en-US" altLang="ko-KR" sz="1500"/>
          </a:p>
          <a:p>
            <a:pPr algn="ctr"/>
            <a:r>
              <a:rPr lang="ko-KR" altLang="en-US" sz="1500"/>
              <a:t>두번째 행은 </a:t>
            </a:r>
            <a:r>
              <a:rPr lang="en-US" altLang="ko-KR" sz="1500"/>
              <a:t>2</a:t>
            </a:r>
            <a:r>
              <a:rPr lang="ko-KR" altLang="en-US" sz="1500"/>
              <a:t>차원 배열형식으로 기존값과 제곱값을 구성하였고</a:t>
            </a:r>
            <a:r>
              <a:rPr lang="en-US" altLang="ko-KR" sz="1500"/>
              <a:t>,</a:t>
            </a:r>
          </a:p>
          <a:p>
            <a:pPr algn="ctr"/>
            <a:endParaRPr lang="en-US" altLang="ko-KR" sz="1500"/>
          </a:p>
          <a:p>
            <a:pPr algn="ctr"/>
            <a:r>
              <a:rPr lang="ko-KR" altLang="en-US" sz="1500"/>
              <a:t>세번째행은 </a:t>
            </a:r>
            <a:r>
              <a:rPr lang="en-US" altLang="ko-KR" sz="1500"/>
              <a:t>2</a:t>
            </a:r>
            <a:r>
              <a:rPr lang="ko-KR" altLang="en-US" sz="1500"/>
              <a:t>차원배열을 </a:t>
            </a:r>
            <a:r>
              <a:rPr lang="en-US" altLang="ko-KR" sz="1500"/>
              <a:t>1</a:t>
            </a:r>
            <a:r>
              <a:rPr lang="ko-KR" altLang="en-US" sz="1500"/>
              <a:t>차원배열로 변환하였으며</a:t>
            </a:r>
            <a:endParaRPr lang="en-US" altLang="ko-KR" sz="1500"/>
          </a:p>
          <a:p>
            <a:pPr algn="ctr"/>
            <a:endParaRPr lang="en-US" altLang="ko-KR" sz="1500"/>
          </a:p>
          <a:p>
            <a:pPr algn="ctr"/>
            <a:r>
              <a:rPr lang="ko-KR" altLang="en-US" sz="1500"/>
              <a:t>네번째행은 리듀스연산으로 각 데이터를 더한 값을 출력하도록 한 모습입니다</a:t>
            </a:r>
            <a:r>
              <a:rPr lang="en-US" altLang="ko-KR" sz="150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8DA332-90F0-41CA-AE75-EA28D9818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28" y="2046513"/>
            <a:ext cx="48101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503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ex12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RDD(Resilient Distributed Dataset) </a:t>
            </a:r>
            <a:r>
              <a:rPr lang="ko-KR" altLang="en-US" sz="1100" i="1">
                <a:solidFill>
                  <a:srgbClr val="FF7876"/>
                </a:solidFill>
              </a:rPr>
              <a:t>변환 연산 예</a:t>
            </a:r>
            <a:endParaRPr lang="en-US" altLang="ko-KR" sz="1100" i="1">
              <a:solidFill>
                <a:srgbClr val="FF787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9DE92C-D98F-4FFF-B743-497B6B6ACF56}"/>
              </a:ext>
            </a:extLst>
          </p:cNvPr>
          <p:cNvSpPr txBox="1"/>
          <p:nvPr/>
        </p:nvSpPr>
        <p:spPr>
          <a:xfrm>
            <a:off x="5856915" y="2610506"/>
            <a:ext cx="58149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/>
              <a:t>먼저</a:t>
            </a:r>
            <a:r>
              <a:rPr lang="en-US" altLang="ko-KR" sz="1500"/>
              <a:t> </a:t>
            </a:r>
            <a:r>
              <a:rPr lang="ko-KR" altLang="en-US" sz="1500"/>
              <a:t>데이터 프레임 생성 후</a:t>
            </a:r>
            <a:endParaRPr lang="en-US" altLang="ko-KR" sz="1500"/>
          </a:p>
          <a:p>
            <a:pPr algn="ctr"/>
            <a:r>
              <a:rPr lang="ko-KR" altLang="en-US" sz="1500"/>
              <a:t>해당 데이터 프레임의 스키마와 데이터값을 출력한 모습입니다</a:t>
            </a:r>
            <a:r>
              <a:rPr lang="en-US" altLang="ko-KR" sz="1500"/>
              <a:t>.</a:t>
            </a:r>
          </a:p>
          <a:p>
            <a:pPr algn="ctr"/>
            <a:endParaRPr lang="en-US" altLang="ko-KR" sz="1500"/>
          </a:p>
          <a:p>
            <a:pPr algn="ctr"/>
            <a:endParaRPr lang="en-US" altLang="ko-KR" sz="1500"/>
          </a:p>
          <a:p>
            <a:pPr algn="ctr"/>
            <a:endParaRPr lang="en-US" altLang="ko-KR" sz="1500"/>
          </a:p>
          <a:p>
            <a:pPr algn="ctr"/>
            <a:r>
              <a:rPr lang="ko-KR" altLang="en-US" sz="1500"/>
              <a:t>이후 </a:t>
            </a:r>
            <a:r>
              <a:rPr lang="en-US" altLang="ko-KR" sz="1500"/>
              <a:t>RDD</a:t>
            </a:r>
            <a:r>
              <a:rPr lang="ko-KR" altLang="en-US" sz="1500"/>
              <a:t>변환 연산으로 </a:t>
            </a:r>
            <a:r>
              <a:rPr lang="en-US" altLang="ko-KR" sz="1500"/>
              <a:t>seq</a:t>
            </a:r>
            <a:r>
              <a:rPr lang="ko-KR" altLang="en-US" sz="1500"/>
              <a:t>의 데이터형 변환이</a:t>
            </a:r>
            <a:endParaRPr lang="en-US" altLang="ko-KR" sz="1500"/>
          </a:p>
          <a:p>
            <a:pPr algn="ctr"/>
            <a:r>
              <a:rPr lang="en-US" altLang="ko-KR" sz="1500"/>
              <a:t>string</a:t>
            </a:r>
            <a:r>
              <a:rPr lang="ko-KR" altLang="en-US" sz="1500"/>
              <a:t>에서 </a:t>
            </a:r>
            <a:r>
              <a:rPr lang="en-US" altLang="ko-KR" sz="1500"/>
              <a:t>long</a:t>
            </a:r>
            <a:r>
              <a:rPr lang="ko-KR" altLang="en-US" sz="1500"/>
              <a:t>형식으로 변환 시켜준 것을</a:t>
            </a:r>
            <a:endParaRPr lang="en-US" altLang="ko-KR" sz="1500"/>
          </a:p>
          <a:p>
            <a:pPr algn="ctr"/>
            <a:r>
              <a:rPr lang="ko-KR" altLang="en-US" sz="1500"/>
              <a:t>볼 수 있습니다</a:t>
            </a:r>
            <a:r>
              <a:rPr lang="en-US" altLang="ko-KR" sz="150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19710B-AC29-477E-9529-DE59FE558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54" y="1478641"/>
            <a:ext cx="4779681" cy="499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8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실습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학습 내용을 활용한 실습</a:t>
            </a:r>
            <a:endParaRPr lang="en-US" altLang="ko-KR" sz="1100" i="1">
              <a:solidFill>
                <a:srgbClr val="FF787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9DE92C-D98F-4FFF-B743-497B6B6ACF56}"/>
              </a:ext>
            </a:extLst>
          </p:cNvPr>
          <p:cNvSpPr txBox="1"/>
          <p:nvPr/>
        </p:nvSpPr>
        <p:spPr>
          <a:xfrm>
            <a:off x="1981898" y="4800033"/>
            <a:ext cx="814431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/>
              <a:t>저는 유튜브 트렌딩</a:t>
            </a:r>
            <a:r>
              <a:rPr lang="en-US" altLang="ko-KR" sz="1500"/>
              <a:t>(</a:t>
            </a:r>
            <a:r>
              <a:rPr lang="ko-KR" altLang="en-US" sz="1500"/>
              <a:t>인기</a:t>
            </a:r>
            <a:r>
              <a:rPr lang="en-US" altLang="ko-KR" sz="1500"/>
              <a:t>) </a:t>
            </a:r>
            <a:r>
              <a:rPr lang="ko-KR" altLang="en-US" sz="1500"/>
              <a:t>비디오 데이터셋의 자료를 활용하여</a:t>
            </a:r>
            <a:endParaRPr lang="en-US" altLang="ko-KR" sz="1500"/>
          </a:p>
          <a:p>
            <a:pPr algn="ctr"/>
            <a:r>
              <a:rPr lang="ko-KR" altLang="en-US" sz="1500"/>
              <a:t>분석해보는것을 해보았습니다</a:t>
            </a:r>
            <a:r>
              <a:rPr lang="en-US" altLang="ko-KR" sz="1500"/>
              <a:t>.</a:t>
            </a:r>
          </a:p>
          <a:p>
            <a:pPr algn="ctr"/>
            <a:endParaRPr lang="en-US" altLang="ko-KR" sz="1500"/>
          </a:p>
          <a:p>
            <a:pPr algn="ctr"/>
            <a:r>
              <a:rPr lang="ko-KR" altLang="en-US" sz="1500"/>
              <a:t>데이터는 </a:t>
            </a:r>
            <a:r>
              <a:rPr lang="en-US" altLang="ko-KR" sz="1500"/>
              <a:t>kaggle</a:t>
            </a:r>
            <a:r>
              <a:rPr lang="ko-KR" altLang="en-US" sz="1500"/>
              <a:t>의 </a:t>
            </a:r>
            <a:r>
              <a:rPr lang="en-US" altLang="ko-KR" sz="1500"/>
              <a:t>YouTube Trending Video Dataset (updated daily)</a:t>
            </a:r>
            <a:r>
              <a:rPr lang="ko-KR" altLang="en-US" sz="1500"/>
              <a:t>의 데이터셋중</a:t>
            </a:r>
            <a:endParaRPr lang="en-US" altLang="ko-KR" sz="1500"/>
          </a:p>
          <a:p>
            <a:pPr algn="ctr"/>
            <a:r>
              <a:rPr lang="ko-KR" altLang="en-US" sz="1500"/>
              <a:t>한국의 데이터만을 이용하였습니다</a:t>
            </a:r>
            <a:r>
              <a:rPr lang="en-US" altLang="ko-KR" sz="1500"/>
              <a:t>.</a:t>
            </a:r>
          </a:p>
          <a:p>
            <a:pPr algn="ctr"/>
            <a:endParaRPr lang="en-US" altLang="ko-KR" sz="1500"/>
          </a:p>
          <a:p>
            <a:pPr algn="ctr"/>
            <a:r>
              <a:rPr lang="ko-KR" altLang="en-US" sz="800">
                <a:solidFill>
                  <a:srgbClr val="FF7876"/>
                </a:solidFill>
              </a:rPr>
              <a:t>데이터셋 주소 </a:t>
            </a:r>
            <a:r>
              <a:rPr lang="en-US" altLang="ko-KR" sz="800">
                <a:solidFill>
                  <a:srgbClr val="FF7876"/>
                </a:solidFill>
              </a:rPr>
              <a:t>: https://www.kaggle.com/rsrishav/youtube-trending-video-dataset?select=KR_youtube_trending_data.csv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96BDF0-7AE6-4383-9578-88CE03CD8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4" y="1363231"/>
            <a:ext cx="5683367" cy="30711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EBC7E22-11A8-4FC1-920A-3ED9C02E2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322" y="1379573"/>
            <a:ext cx="5415700" cy="282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473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실습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학습 내용을 활용한 실습</a:t>
            </a:r>
            <a:endParaRPr lang="en-US" altLang="ko-KR" sz="1100" i="1">
              <a:solidFill>
                <a:srgbClr val="FF787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9DE92C-D98F-4FFF-B743-497B6B6ACF56}"/>
              </a:ext>
            </a:extLst>
          </p:cNvPr>
          <p:cNvSpPr txBox="1"/>
          <p:nvPr/>
        </p:nvSpPr>
        <p:spPr>
          <a:xfrm>
            <a:off x="843148" y="4487544"/>
            <a:ext cx="1050743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/>
              <a:t>데이터셋의 컬럼수는 총 </a:t>
            </a:r>
            <a:r>
              <a:rPr lang="en-US" altLang="ko-KR" sz="1500"/>
              <a:t>16</a:t>
            </a:r>
            <a:r>
              <a:rPr lang="ko-KR" altLang="en-US" sz="1500"/>
              <a:t>가지입니다</a:t>
            </a:r>
            <a:r>
              <a:rPr lang="en-US" altLang="ko-KR" sz="1500"/>
              <a:t>.</a:t>
            </a:r>
          </a:p>
          <a:p>
            <a:pPr algn="ctr"/>
            <a:r>
              <a:rPr lang="ko-KR" altLang="en-US" sz="1500"/>
              <a:t>순서대로 </a:t>
            </a:r>
            <a:r>
              <a:rPr lang="en-US" altLang="ko-KR" sz="1500"/>
              <a:t>video_id(</a:t>
            </a:r>
            <a:r>
              <a:rPr lang="ko-KR" altLang="en-US" sz="1500"/>
              <a:t>비디오 고유 </a:t>
            </a:r>
            <a:r>
              <a:rPr lang="en-US" altLang="ko-KR" sz="1500"/>
              <a:t>ID), title(</a:t>
            </a:r>
            <a:r>
              <a:rPr lang="ko-KR" altLang="en-US" sz="1500"/>
              <a:t>제목</a:t>
            </a:r>
            <a:r>
              <a:rPr lang="en-US" altLang="ko-KR" sz="1500"/>
              <a:t>), publishedAt(</a:t>
            </a:r>
            <a:r>
              <a:rPr lang="ko-KR" altLang="en-US" sz="1500"/>
              <a:t>업로드시간</a:t>
            </a:r>
            <a:r>
              <a:rPr lang="en-US" altLang="ko-KR" sz="1500"/>
              <a:t>), channelId(</a:t>
            </a:r>
            <a:r>
              <a:rPr lang="ko-KR" altLang="en-US" sz="1500"/>
              <a:t>채널 고유 </a:t>
            </a:r>
            <a:r>
              <a:rPr lang="en-US" altLang="ko-KR" sz="1500"/>
              <a:t>ID),</a:t>
            </a:r>
          </a:p>
          <a:p>
            <a:pPr algn="ctr"/>
            <a:r>
              <a:rPr lang="en-US" altLang="ko-KR" sz="1500"/>
              <a:t>channelTitle(</a:t>
            </a:r>
            <a:r>
              <a:rPr lang="ko-KR" altLang="en-US" sz="1500"/>
              <a:t>채널제목</a:t>
            </a:r>
            <a:r>
              <a:rPr lang="en-US" altLang="ko-KR" sz="1500"/>
              <a:t>), categoryID(</a:t>
            </a:r>
            <a:r>
              <a:rPr lang="ko-KR" altLang="en-US" sz="1500"/>
              <a:t>카테고리</a:t>
            </a:r>
            <a:r>
              <a:rPr lang="en-US" altLang="ko-KR" sz="1500"/>
              <a:t>), trending_date(</a:t>
            </a:r>
            <a:r>
              <a:rPr lang="ko-KR" altLang="en-US" sz="1500"/>
              <a:t>인기동영상로드날짜</a:t>
            </a:r>
            <a:r>
              <a:rPr lang="en-US" altLang="ko-KR" sz="1500"/>
              <a:t>), tags(</a:t>
            </a:r>
            <a:r>
              <a:rPr lang="ko-KR" altLang="en-US" sz="1500"/>
              <a:t>영상태그</a:t>
            </a:r>
            <a:r>
              <a:rPr lang="en-US" altLang="ko-KR" sz="1500"/>
              <a:t>), view_count(</a:t>
            </a:r>
            <a:r>
              <a:rPr lang="ko-KR" altLang="en-US" sz="1500"/>
              <a:t>조회수</a:t>
            </a:r>
            <a:r>
              <a:rPr lang="en-US" altLang="ko-KR" sz="1500"/>
              <a:t>),</a:t>
            </a:r>
          </a:p>
          <a:p>
            <a:pPr algn="ctr"/>
            <a:r>
              <a:rPr lang="en-US" altLang="ko-KR" sz="1500"/>
              <a:t>likes(</a:t>
            </a:r>
            <a:r>
              <a:rPr lang="ko-KR" altLang="en-US" sz="1500"/>
              <a:t>좋아요수</a:t>
            </a:r>
            <a:r>
              <a:rPr lang="en-US" altLang="ko-KR" sz="1500"/>
              <a:t>), dislikes(</a:t>
            </a:r>
            <a:r>
              <a:rPr lang="ko-KR" altLang="en-US" sz="1500"/>
              <a:t>싫어요수</a:t>
            </a:r>
            <a:r>
              <a:rPr lang="en-US" altLang="ko-KR" sz="1500"/>
              <a:t>), comment_count(</a:t>
            </a:r>
            <a:r>
              <a:rPr lang="ko-KR" altLang="en-US" sz="1500"/>
              <a:t>댓글수</a:t>
            </a:r>
            <a:r>
              <a:rPr lang="en-US" altLang="ko-KR" sz="1500"/>
              <a:t>), thumbnail_link(</a:t>
            </a:r>
            <a:r>
              <a:rPr lang="ko-KR" altLang="en-US" sz="1500"/>
              <a:t>썸네일이미지링크</a:t>
            </a:r>
            <a:r>
              <a:rPr lang="en-US" altLang="ko-KR" sz="1500"/>
              <a:t>),</a:t>
            </a:r>
          </a:p>
          <a:p>
            <a:pPr algn="ctr"/>
            <a:r>
              <a:rPr lang="en-US" altLang="ko-KR" sz="1500"/>
              <a:t>comment_disable(</a:t>
            </a:r>
            <a:r>
              <a:rPr lang="ko-KR" altLang="en-US" sz="1500"/>
              <a:t>댓글비활성화여부</a:t>
            </a:r>
            <a:r>
              <a:rPr lang="en-US" altLang="ko-KR" sz="1500"/>
              <a:t>), ratings_disabled(</a:t>
            </a:r>
            <a:r>
              <a:rPr lang="ko-KR" altLang="en-US" sz="1500"/>
              <a:t>영상순위비활성화여부</a:t>
            </a:r>
            <a:r>
              <a:rPr lang="en-US" altLang="ko-KR" sz="1500"/>
              <a:t>), description(</a:t>
            </a:r>
            <a:r>
              <a:rPr lang="ko-KR" altLang="en-US" sz="1500"/>
              <a:t>영상설명</a:t>
            </a:r>
            <a:r>
              <a:rPr lang="en-US" altLang="ko-KR" sz="1500"/>
              <a:t>) </a:t>
            </a:r>
            <a:r>
              <a:rPr lang="ko-KR" altLang="en-US" sz="1500"/>
              <a:t>입니다</a:t>
            </a:r>
            <a:r>
              <a:rPr lang="en-US" altLang="ko-KR" sz="150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F7E9DC-5E7E-4E81-AA53-F48E767C0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336" y="2133529"/>
            <a:ext cx="6915325" cy="170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515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실습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학습 내용을 활용한 실습</a:t>
            </a:r>
            <a:endParaRPr lang="en-US" altLang="ko-KR" sz="1100" i="1">
              <a:solidFill>
                <a:srgbClr val="FF787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9DE92C-D98F-4FFF-B743-497B6B6ACF56}"/>
              </a:ext>
            </a:extLst>
          </p:cNvPr>
          <p:cNvSpPr txBox="1"/>
          <p:nvPr/>
        </p:nvSpPr>
        <p:spPr>
          <a:xfrm>
            <a:off x="4227549" y="3793846"/>
            <a:ext cx="65743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/>
              <a:t>그중 카테고리아이디 부분이 카테고리 이름이아닌 숫자코드로 나와있어</a:t>
            </a:r>
            <a:endParaRPr lang="en-US" altLang="ko-KR" sz="1500"/>
          </a:p>
          <a:p>
            <a:pPr algn="ctr"/>
            <a:r>
              <a:rPr lang="ko-KR" altLang="en-US" sz="1500"/>
              <a:t>찾아본 해당 카테고리 아이디의 대한 값에대한 정보입니다</a:t>
            </a:r>
            <a:r>
              <a:rPr lang="en-US" altLang="ko-KR" sz="150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BC70E1-62E7-4628-B254-9042EF35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582" y="1224732"/>
            <a:ext cx="1584109" cy="55487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15E44A1-D713-4C27-9BCA-834002D50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916" y="2003670"/>
            <a:ext cx="8229600" cy="9525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3D0563-F9DF-4A15-B658-9BED6579A015}"/>
              </a:ext>
            </a:extLst>
          </p:cNvPr>
          <p:cNvSpPr/>
          <p:nvPr/>
        </p:nvSpPr>
        <p:spPr>
          <a:xfrm>
            <a:off x="7041735" y="1986578"/>
            <a:ext cx="871671" cy="220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067FD4-1847-44EB-919C-8B0B7E1B2D53}"/>
              </a:ext>
            </a:extLst>
          </p:cNvPr>
          <p:cNvSpPr/>
          <p:nvPr/>
        </p:nvSpPr>
        <p:spPr>
          <a:xfrm>
            <a:off x="10460052" y="2160366"/>
            <a:ext cx="316194" cy="220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D06899-52CB-494D-AF99-A72D16982ACB}"/>
              </a:ext>
            </a:extLst>
          </p:cNvPr>
          <p:cNvSpPr/>
          <p:nvPr/>
        </p:nvSpPr>
        <p:spPr>
          <a:xfrm>
            <a:off x="11031196" y="2346949"/>
            <a:ext cx="316194" cy="220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2AD9C2-0287-4D4F-A812-48B6A36933B6}"/>
              </a:ext>
            </a:extLst>
          </p:cNvPr>
          <p:cNvSpPr/>
          <p:nvPr/>
        </p:nvSpPr>
        <p:spPr>
          <a:xfrm>
            <a:off x="11328874" y="2516442"/>
            <a:ext cx="316194" cy="2203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7291ACD-5DDE-49F5-AABF-70EF10597C97}"/>
              </a:ext>
            </a:extLst>
          </p:cNvPr>
          <p:cNvSpPr/>
          <p:nvPr/>
        </p:nvSpPr>
        <p:spPr>
          <a:xfrm>
            <a:off x="1643581" y="3107525"/>
            <a:ext cx="1133801" cy="220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B51A373-99D9-49AE-9ECD-ED408F96BEFB}"/>
              </a:ext>
            </a:extLst>
          </p:cNvPr>
          <p:cNvSpPr/>
          <p:nvPr/>
        </p:nvSpPr>
        <p:spPr>
          <a:xfrm>
            <a:off x="1638740" y="1393877"/>
            <a:ext cx="1326651" cy="220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3CED338-7B43-433B-A66F-6D782419F3C2}"/>
              </a:ext>
            </a:extLst>
          </p:cNvPr>
          <p:cNvSpPr/>
          <p:nvPr/>
        </p:nvSpPr>
        <p:spPr>
          <a:xfrm>
            <a:off x="1628030" y="2752939"/>
            <a:ext cx="1326651" cy="220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9A560ED-B3D0-474B-A4EF-2AD5395645AD}"/>
              </a:ext>
            </a:extLst>
          </p:cNvPr>
          <p:cNvCxnSpPr>
            <a:cxnSpLocks/>
            <a:stCxn id="18" idx="3"/>
            <a:endCxn id="14" idx="1"/>
          </p:cNvCxnSpPr>
          <p:nvPr/>
        </p:nvCxnSpPr>
        <p:spPr>
          <a:xfrm>
            <a:off x="2965391" y="1504039"/>
            <a:ext cx="8065805" cy="9530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9302A31-A310-44AD-A7B2-E3C4DBDD721D}"/>
              </a:ext>
            </a:extLst>
          </p:cNvPr>
          <p:cNvCxnSpPr>
            <a:cxnSpLocks/>
            <a:stCxn id="19" idx="3"/>
            <a:endCxn id="15" idx="1"/>
          </p:cNvCxnSpPr>
          <p:nvPr/>
        </p:nvCxnSpPr>
        <p:spPr>
          <a:xfrm flipV="1">
            <a:off x="2954681" y="2626604"/>
            <a:ext cx="8374193" cy="2364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DB616B-A633-43AA-BEA2-4EB627343F13}"/>
              </a:ext>
            </a:extLst>
          </p:cNvPr>
          <p:cNvSpPr/>
          <p:nvPr/>
        </p:nvSpPr>
        <p:spPr>
          <a:xfrm>
            <a:off x="11328876" y="2721543"/>
            <a:ext cx="316194" cy="220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458D433-BAB2-4468-B041-F2EFFAA8651D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 flipV="1">
            <a:off x="2777382" y="2831705"/>
            <a:ext cx="8551494" cy="38598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1EDC8B0-FB64-4C8B-8DEC-B875B8C17945}"/>
              </a:ext>
            </a:extLst>
          </p:cNvPr>
          <p:cNvCxnSpPr>
            <a:cxnSpLocks/>
            <a:stCxn id="17" idx="3"/>
            <a:endCxn id="13" idx="1"/>
          </p:cNvCxnSpPr>
          <p:nvPr/>
        </p:nvCxnSpPr>
        <p:spPr>
          <a:xfrm flipV="1">
            <a:off x="2777382" y="2270528"/>
            <a:ext cx="7682670" cy="94715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6827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실습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학습 내용을 활용한 실습</a:t>
            </a:r>
            <a:endParaRPr lang="en-US" altLang="ko-KR" sz="1100" i="1">
              <a:solidFill>
                <a:srgbClr val="FF787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9DE92C-D98F-4FFF-B743-497B6B6ACF56}"/>
              </a:ext>
            </a:extLst>
          </p:cNvPr>
          <p:cNvSpPr txBox="1"/>
          <p:nvPr/>
        </p:nvSpPr>
        <p:spPr>
          <a:xfrm>
            <a:off x="1848912" y="3197314"/>
            <a:ext cx="849417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/>
              <a:t>저는 해당 데이터를 통해 제일 좋아요 </a:t>
            </a:r>
            <a:r>
              <a:rPr lang="en-US" altLang="ko-KR" sz="1500"/>
              <a:t>or </a:t>
            </a:r>
            <a:r>
              <a:rPr lang="ko-KR" altLang="en-US" sz="1500"/>
              <a:t>싫어요를 많이 받은 비디오와</a:t>
            </a:r>
            <a:endParaRPr lang="en-US" altLang="ko-KR" sz="1500"/>
          </a:p>
          <a:p>
            <a:pPr algn="ctr"/>
            <a:r>
              <a:rPr lang="ko-KR" altLang="en-US" sz="1500"/>
              <a:t>카테고리별 가장 높은 조회수</a:t>
            </a:r>
            <a:r>
              <a:rPr lang="en-US" altLang="ko-KR" sz="1500"/>
              <a:t>, </a:t>
            </a:r>
            <a:r>
              <a:rPr lang="ko-KR" altLang="en-US" sz="1500"/>
              <a:t>좋아요를 기록한 비디오 찾기</a:t>
            </a:r>
            <a:r>
              <a:rPr lang="en-US" altLang="ko-KR" sz="1500"/>
              <a:t>,</a:t>
            </a:r>
          </a:p>
          <a:p>
            <a:pPr algn="ctr"/>
            <a:r>
              <a:rPr lang="ko-KR" altLang="en-US" sz="1500"/>
              <a:t>인기동영상에 올라간 카테고리의 카운트</a:t>
            </a:r>
            <a:r>
              <a:rPr lang="en-US" altLang="ko-KR" sz="1500"/>
              <a:t>,</a:t>
            </a:r>
          </a:p>
          <a:p>
            <a:pPr algn="ctr"/>
            <a:r>
              <a:rPr lang="ko-KR" altLang="en-US" sz="1500"/>
              <a:t>그리고 </a:t>
            </a:r>
            <a:r>
              <a:rPr lang="en-US" altLang="ko-KR" sz="1500"/>
              <a:t>25</a:t>
            </a:r>
            <a:r>
              <a:rPr lang="ko-KR" altLang="en-US" sz="1500"/>
              <a:t>번카테고리</a:t>
            </a:r>
            <a:r>
              <a:rPr lang="en-US" altLang="ko-KR" sz="1500"/>
              <a:t>(News</a:t>
            </a:r>
            <a:r>
              <a:rPr lang="ko-KR" altLang="en-US" sz="1500"/>
              <a:t> </a:t>
            </a:r>
            <a:r>
              <a:rPr lang="en-US" altLang="ko-KR" sz="1500"/>
              <a:t>&amp; Politics)</a:t>
            </a:r>
            <a:r>
              <a:rPr lang="ko-KR" altLang="en-US" sz="1500"/>
              <a:t>에서 가장 많은 댓글</a:t>
            </a:r>
            <a:r>
              <a:rPr lang="en-US" altLang="ko-KR" sz="1500"/>
              <a:t>, </a:t>
            </a:r>
            <a:r>
              <a:rPr lang="ko-KR" altLang="en-US" sz="1500"/>
              <a:t>조회수</a:t>
            </a:r>
            <a:r>
              <a:rPr lang="en-US" altLang="ko-KR" sz="1500"/>
              <a:t>+</a:t>
            </a:r>
            <a:r>
              <a:rPr lang="ko-KR" altLang="en-US" sz="1500"/>
              <a:t>댓글을 기록한 비디오찾기를</a:t>
            </a:r>
            <a:endParaRPr lang="en-US" altLang="ko-KR" sz="1500"/>
          </a:p>
          <a:p>
            <a:pPr algn="ctr"/>
            <a:r>
              <a:rPr lang="ko-KR" altLang="en-US" sz="1500"/>
              <a:t>진행하였습니다</a:t>
            </a:r>
            <a:r>
              <a:rPr lang="en-US" altLang="ko-KR" sz="1500"/>
              <a:t>.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99952F3-C5D3-4E72-877F-93AB224B561C}"/>
              </a:ext>
            </a:extLst>
          </p:cNvPr>
          <p:cNvSpPr/>
          <p:nvPr/>
        </p:nvSpPr>
        <p:spPr>
          <a:xfrm>
            <a:off x="1510418" y="2779414"/>
            <a:ext cx="9171161" cy="2082297"/>
          </a:xfrm>
          <a:prstGeom prst="roundRect">
            <a:avLst/>
          </a:prstGeom>
          <a:noFill/>
          <a:ln w="38100"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3859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4A5ECBE-338C-41E4-B835-3E078A605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28" y="1472832"/>
            <a:ext cx="6778095" cy="5091453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실습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학습 내용을 활용한 실습</a:t>
            </a:r>
            <a:endParaRPr lang="en-US" altLang="ko-KR" sz="1100" i="1">
              <a:solidFill>
                <a:srgbClr val="FF787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9DE92C-D98F-4FFF-B743-497B6B6ACF56}"/>
              </a:ext>
            </a:extLst>
          </p:cNvPr>
          <p:cNvSpPr txBox="1"/>
          <p:nvPr/>
        </p:nvSpPr>
        <p:spPr>
          <a:xfrm>
            <a:off x="4079078" y="2714278"/>
            <a:ext cx="80133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/>
              <a:t>데이터를 하둡에 저장시킨 후 </a:t>
            </a:r>
            <a:r>
              <a:rPr lang="en-US" altLang="ko-KR" sz="1500"/>
              <a:t>jupyter</a:t>
            </a:r>
            <a:r>
              <a:rPr lang="ko-KR" altLang="en-US" sz="1500"/>
              <a:t>에서 로드 시킨 모습입니다</a:t>
            </a:r>
            <a:r>
              <a:rPr lang="en-US" altLang="ko-KR" sz="1500"/>
              <a:t>.</a:t>
            </a:r>
          </a:p>
          <a:p>
            <a:pPr algn="ctr"/>
            <a:r>
              <a:rPr lang="ko-KR" altLang="en-US" sz="1500"/>
              <a:t>스키마를 직접 지정시켜준 후 불러올 수 있도록 하였습니다</a:t>
            </a:r>
            <a:r>
              <a:rPr lang="en-US" altLang="ko-KR" sz="1500"/>
              <a:t>.</a:t>
            </a:r>
          </a:p>
          <a:p>
            <a:pPr algn="ctr"/>
            <a:endParaRPr lang="en-US" altLang="ko-KR" sz="1500"/>
          </a:p>
          <a:p>
            <a:pPr algn="ctr"/>
            <a:r>
              <a:rPr lang="ko-KR" altLang="en-US" sz="1500"/>
              <a:t>정상적으로 출력 되는것을 볼 수 있습니다</a:t>
            </a:r>
            <a:r>
              <a:rPr lang="en-US" altLang="ko-KR" sz="150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9E0C712-5ADE-454A-9845-D949B08D2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172" y="4435422"/>
            <a:ext cx="6451490" cy="189949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CE6644A-A74D-4EEE-AEA3-992B1656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8131" y="4043210"/>
            <a:ext cx="2525641" cy="246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757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실습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학습 내용을 활용한 실습</a:t>
            </a:r>
            <a:endParaRPr lang="en-US" altLang="ko-KR" sz="1100" i="1">
              <a:solidFill>
                <a:srgbClr val="FF787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9DE92C-D98F-4FFF-B743-497B6B6ACF56}"/>
              </a:ext>
            </a:extLst>
          </p:cNvPr>
          <p:cNvSpPr txBox="1"/>
          <p:nvPr/>
        </p:nvSpPr>
        <p:spPr>
          <a:xfrm>
            <a:off x="1755515" y="1478641"/>
            <a:ext cx="86809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/>
              <a:t>데이터셋중 일부 들여쓰기 문제로 정상적인 데이터가 없는 경우가 있어</a:t>
            </a:r>
            <a:endParaRPr lang="en-US" altLang="ko-KR" sz="1500"/>
          </a:p>
          <a:p>
            <a:pPr algn="ctr"/>
            <a:r>
              <a:rPr lang="ko-KR" altLang="en-US" sz="1500"/>
              <a:t>정상적인 카테고리 범위 내</a:t>
            </a:r>
            <a:r>
              <a:rPr lang="en-US" altLang="ko-KR" sz="1500"/>
              <a:t>(0 &lt;= categoryId &lt; 45)</a:t>
            </a:r>
            <a:r>
              <a:rPr lang="ko-KR" altLang="en-US" sz="1500"/>
              <a:t> 데이터가 아니면 조사가 안되도록 하였습니다</a:t>
            </a:r>
            <a:r>
              <a:rPr lang="en-US" altLang="ko-KR" sz="150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459310-8C4E-420D-AA90-71DD02BE1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673" y="2494772"/>
            <a:ext cx="9096375" cy="24955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29A5B4-CDBD-472A-BA19-8C30FC7AD779}"/>
              </a:ext>
            </a:extLst>
          </p:cNvPr>
          <p:cNvSpPr txBox="1"/>
          <p:nvPr/>
        </p:nvSpPr>
        <p:spPr>
          <a:xfrm>
            <a:off x="1678375" y="5290872"/>
            <a:ext cx="86809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/>
              <a:t>좋아요가 가장 많은 인기동영상으로는 방탄소년단의 </a:t>
            </a:r>
            <a:r>
              <a:rPr lang="en-US" altLang="ko-KR" sz="1500"/>
              <a:t>Dynamite </a:t>
            </a:r>
            <a:r>
              <a:rPr lang="ko-KR" altLang="en-US" sz="1500"/>
              <a:t>뮤직비디오로 나왔고</a:t>
            </a:r>
            <a:endParaRPr lang="en-US" altLang="ko-KR" sz="1500"/>
          </a:p>
          <a:p>
            <a:pPr algn="ctr"/>
            <a:r>
              <a:rPr lang="ko-KR" altLang="en-US" sz="1500"/>
              <a:t>반대로 싫어요가 가장 많은 인기동영상으로는 블랙핑크의 </a:t>
            </a:r>
            <a:r>
              <a:rPr lang="en-US" altLang="ko-KR" sz="1500"/>
              <a:t>Ice Cream</a:t>
            </a:r>
            <a:r>
              <a:rPr lang="ko-KR" altLang="en-US" sz="1500"/>
              <a:t>이 나왔습니다</a:t>
            </a:r>
            <a:r>
              <a:rPr lang="en-US" altLang="ko-KR" sz="15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547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ex1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행</a:t>
            </a:r>
            <a:r>
              <a:rPr lang="en-US" altLang="ko-KR" sz="1100" i="1">
                <a:solidFill>
                  <a:srgbClr val="FF7876"/>
                </a:solidFill>
              </a:rPr>
              <a:t>, </a:t>
            </a:r>
            <a:r>
              <a:rPr lang="ko-KR" altLang="en-US" sz="1100" i="1">
                <a:solidFill>
                  <a:srgbClr val="FF7876"/>
                </a:solidFill>
              </a:rPr>
              <a:t>열 편집 실행 예</a:t>
            </a:r>
            <a:endParaRPr lang="en-US" altLang="ko-KR" sz="1100" i="1">
              <a:solidFill>
                <a:srgbClr val="FF787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551814-E43F-4480-A7D4-49969B0636C8}"/>
              </a:ext>
            </a:extLst>
          </p:cNvPr>
          <p:cNvSpPr txBox="1"/>
          <p:nvPr/>
        </p:nvSpPr>
        <p:spPr>
          <a:xfrm>
            <a:off x="1490444" y="5135908"/>
            <a:ext cx="9211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/>
              <a:t>df2</a:t>
            </a:r>
            <a:r>
              <a:rPr lang="ko-KR" altLang="en-US" sz="1500"/>
              <a:t> 데이터 프레임에 평균열을 추가시킨 </a:t>
            </a:r>
            <a:r>
              <a:rPr lang="en-US" altLang="ko-KR" sz="1500"/>
              <a:t>df3</a:t>
            </a:r>
            <a:r>
              <a:rPr lang="ko-KR" altLang="en-US" sz="1500"/>
              <a:t>를 생성 후</a:t>
            </a:r>
            <a:endParaRPr lang="en-US" altLang="ko-KR" sz="1500"/>
          </a:p>
          <a:p>
            <a:pPr algn="ctr"/>
            <a:r>
              <a:rPr lang="en-US" altLang="ko-KR" sz="1500"/>
              <a:t>df3</a:t>
            </a:r>
            <a:r>
              <a:rPr lang="ko-KR" altLang="en-US" sz="1500"/>
              <a:t>의 데이터스키마를 출력하고</a:t>
            </a:r>
            <a:endParaRPr lang="en-US" altLang="ko-KR" sz="1500"/>
          </a:p>
          <a:p>
            <a:pPr algn="ctr"/>
            <a:r>
              <a:rPr lang="en-US" altLang="ko-KR" sz="1500"/>
              <a:t>df3</a:t>
            </a:r>
            <a:r>
              <a:rPr lang="ko-KR" altLang="en-US" sz="1500"/>
              <a:t>를 출력한 모습입니다</a:t>
            </a:r>
            <a:r>
              <a:rPr lang="en-US" altLang="ko-KR" sz="1500"/>
              <a:t>.</a:t>
            </a:r>
          </a:p>
          <a:p>
            <a:pPr algn="ctr"/>
            <a:r>
              <a:rPr lang="ko-KR" altLang="en-US" sz="1500"/>
              <a:t>평균은 </a:t>
            </a:r>
            <a:r>
              <a:rPr lang="en-US" altLang="ko-KR" sz="1500"/>
              <a:t>df2</a:t>
            </a:r>
            <a:r>
              <a:rPr lang="ko-KR" altLang="en-US" sz="1500"/>
              <a:t>의 총점열을 </a:t>
            </a:r>
            <a:r>
              <a:rPr lang="en-US" altLang="ko-KR" sz="1500"/>
              <a:t>3</a:t>
            </a:r>
            <a:r>
              <a:rPr lang="ko-KR" altLang="en-US" sz="1500"/>
              <a:t>으로 나눈 값을 넣어준 모습입니다</a:t>
            </a:r>
            <a:r>
              <a:rPr lang="en-US" altLang="ko-KR" sz="150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E2588E-1CCB-4401-99EC-B8B00E245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166" y="1340141"/>
            <a:ext cx="42957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048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실습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학습 내용을 활용한 실습</a:t>
            </a:r>
            <a:endParaRPr lang="en-US" altLang="ko-KR" sz="1100" i="1">
              <a:solidFill>
                <a:srgbClr val="FF787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9DE92C-D98F-4FFF-B743-497B6B6ACF56}"/>
              </a:ext>
            </a:extLst>
          </p:cNvPr>
          <p:cNvSpPr txBox="1"/>
          <p:nvPr/>
        </p:nvSpPr>
        <p:spPr>
          <a:xfrm>
            <a:off x="1755514" y="1359548"/>
            <a:ext cx="86809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/>
              <a:t>다음으로 조회수와 좋아요의 관계가 궁금하여 낸 </a:t>
            </a:r>
            <a:endParaRPr lang="en-US" altLang="ko-KR" sz="1500"/>
          </a:p>
          <a:p>
            <a:pPr algn="ctr"/>
            <a:r>
              <a:rPr lang="ko-KR" altLang="en-US" sz="1500"/>
              <a:t>카테고리별 가장 많은 조회수를 기록한 동영상과</a:t>
            </a:r>
            <a:endParaRPr lang="en-US" altLang="ko-KR" sz="1500"/>
          </a:p>
          <a:p>
            <a:pPr algn="ctr"/>
            <a:r>
              <a:rPr lang="ko-KR" altLang="en-US" sz="1500"/>
              <a:t>가장 많은 좋아요를 기록한 동영상 입니다</a:t>
            </a:r>
            <a:r>
              <a:rPr lang="en-US" altLang="ko-KR" sz="150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29A5B4-CDBD-472A-BA19-8C30FC7AD779}"/>
              </a:ext>
            </a:extLst>
          </p:cNvPr>
          <p:cNvSpPr txBox="1"/>
          <p:nvPr/>
        </p:nvSpPr>
        <p:spPr>
          <a:xfrm>
            <a:off x="1755515" y="5971808"/>
            <a:ext cx="86809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/>
              <a:t>조회수와 좋아요수가 높은</a:t>
            </a:r>
            <a:r>
              <a:rPr lang="en-US" altLang="ko-KR" sz="1500"/>
              <a:t> </a:t>
            </a:r>
            <a:r>
              <a:rPr lang="ko-KR" altLang="en-US" sz="1500"/>
              <a:t>같은 동영상이 있는 반면</a:t>
            </a:r>
            <a:r>
              <a:rPr lang="en-US" altLang="ko-KR" sz="1500"/>
              <a:t>,</a:t>
            </a:r>
          </a:p>
          <a:p>
            <a:pPr algn="ctr"/>
            <a:r>
              <a:rPr lang="ko-KR" altLang="en-US" sz="1500"/>
              <a:t>서로 다른 동영상이 있는것을 확인할 수 있습니다</a:t>
            </a:r>
            <a:r>
              <a:rPr lang="en-US" altLang="ko-KR" sz="150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A6543E5-721F-4907-A5E6-BD4B554F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2146566"/>
            <a:ext cx="9172575" cy="10477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F70209A-DC4C-4D36-95FF-C8FA2586D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700" y="3292987"/>
            <a:ext cx="3611419" cy="256322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1A0DDB9-A3BF-4EAB-AE89-405C33DEB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335" y="3292988"/>
            <a:ext cx="3611419" cy="254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375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실습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학습 내용을 활용한 실습</a:t>
            </a:r>
            <a:endParaRPr lang="en-US" altLang="ko-KR" sz="1100" i="1">
              <a:solidFill>
                <a:srgbClr val="FF787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9DE92C-D98F-4FFF-B743-497B6B6ACF56}"/>
              </a:ext>
            </a:extLst>
          </p:cNvPr>
          <p:cNvSpPr txBox="1"/>
          <p:nvPr/>
        </p:nvSpPr>
        <p:spPr>
          <a:xfrm>
            <a:off x="1755515" y="1463245"/>
            <a:ext cx="86809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/>
              <a:t>다음으로 어느 카테고리가 인기동영상에 많이 등재되는지에 대한</a:t>
            </a:r>
            <a:endParaRPr lang="en-US" altLang="ko-KR" sz="1500"/>
          </a:p>
          <a:p>
            <a:pPr algn="ctr"/>
            <a:r>
              <a:rPr lang="ko-KR" altLang="en-US" sz="1500"/>
              <a:t>카테고리별</a:t>
            </a:r>
            <a:r>
              <a:rPr lang="en-US" altLang="ko-KR" sz="1500"/>
              <a:t> </a:t>
            </a:r>
            <a:r>
              <a:rPr lang="ko-KR" altLang="en-US" sz="1500"/>
              <a:t>인기동영상에 표시된 수의</a:t>
            </a:r>
            <a:endParaRPr lang="en-US" altLang="ko-KR" sz="1500"/>
          </a:p>
          <a:p>
            <a:pPr algn="ctr"/>
            <a:r>
              <a:rPr lang="ko-KR" altLang="en-US" sz="1500"/>
              <a:t>카운트 결과값 입니다</a:t>
            </a:r>
            <a:r>
              <a:rPr lang="en-US" altLang="ko-KR" sz="150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29A5B4-CDBD-472A-BA19-8C30FC7AD779}"/>
              </a:ext>
            </a:extLst>
          </p:cNvPr>
          <p:cNvSpPr txBox="1"/>
          <p:nvPr/>
        </p:nvSpPr>
        <p:spPr>
          <a:xfrm>
            <a:off x="1755515" y="5971808"/>
            <a:ext cx="86809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/>
              <a:t>순서대로 </a:t>
            </a:r>
            <a:r>
              <a:rPr lang="en-US" altLang="ko-KR" sz="1500"/>
              <a:t>Entertainment(24), People &amp; Vlog(22), Music(10) </a:t>
            </a:r>
            <a:r>
              <a:rPr lang="ko-KR" altLang="en-US" sz="1500"/>
              <a:t>순으로 나타났습니다</a:t>
            </a:r>
            <a:r>
              <a:rPr lang="en-US" altLang="ko-KR" sz="150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18DA6F-7B47-44DB-BDFE-2EB269554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2304520"/>
            <a:ext cx="82677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298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실습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학습 내용을 활용한 실습</a:t>
            </a:r>
            <a:endParaRPr lang="en-US" altLang="ko-KR" sz="1100" i="1">
              <a:solidFill>
                <a:srgbClr val="FF787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9DE92C-D98F-4FFF-B743-497B6B6ACF56}"/>
              </a:ext>
            </a:extLst>
          </p:cNvPr>
          <p:cNvSpPr txBox="1"/>
          <p:nvPr/>
        </p:nvSpPr>
        <p:spPr>
          <a:xfrm>
            <a:off x="1755515" y="1353080"/>
            <a:ext cx="86809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/>
              <a:t>다음으로 사회적 이슈를 다루는 </a:t>
            </a:r>
            <a:r>
              <a:rPr lang="en-US" altLang="ko-KR" sz="1500"/>
              <a:t>News &amp; Politics </a:t>
            </a:r>
            <a:r>
              <a:rPr lang="ko-KR" altLang="en-US" sz="1500"/>
              <a:t>카테고리의 인기동영상의</a:t>
            </a:r>
            <a:endParaRPr lang="en-US" altLang="ko-KR" sz="1500"/>
          </a:p>
          <a:p>
            <a:pPr algn="ctr"/>
            <a:r>
              <a:rPr lang="ko-KR" altLang="en-US" sz="1500"/>
              <a:t>조회수 높은순과 조회수 </a:t>
            </a:r>
            <a:r>
              <a:rPr lang="en-US" altLang="ko-KR" sz="1500"/>
              <a:t>+ </a:t>
            </a:r>
            <a:r>
              <a:rPr lang="ko-KR" altLang="en-US" sz="1500"/>
              <a:t>댓글순을 찾아보았습니다</a:t>
            </a:r>
            <a:r>
              <a:rPr lang="en-US" altLang="ko-KR" sz="1500"/>
              <a:t>. </a:t>
            </a:r>
            <a:r>
              <a:rPr lang="ko-KR" altLang="en-US" sz="1500"/>
              <a:t>큰 차이는 없는것 같습니다</a:t>
            </a:r>
            <a:r>
              <a:rPr lang="en-US" altLang="ko-KR" sz="150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52CEE9-CC9D-4D03-AC3C-2A7038397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22" y="1855660"/>
            <a:ext cx="5805931" cy="49253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9951DD-2DB3-4B33-A1FB-7749696E3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848" y="1907078"/>
            <a:ext cx="5590648" cy="481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951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3739117" y="3003678"/>
            <a:ext cx="4713765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감사합니다</a:t>
            </a: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20164091 </a:t>
            </a:r>
            <a:r>
              <a:rPr lang="ko-KR" altLang="en-US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송희령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flipV="1">
            <a:off x="859926" y="3518678"/>
            <a:ext cx="3747936" cy="519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flipH="1">
            <a:off x="7584140" y="3519196"/>
            <a:ext cx="368843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9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ex1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행</a:t>
            </a:r>
            <a:r>
              <a:rPr lang="en-US" altLang="ko-KR" sz="1100" i="1">
                <a:solidFill>
                  <a:srgbClr val="FF7876"/>
                </a:solidFill>
              </a:rPr>
              <a:t>, </a:t>
            </a:r>
            <a:r>
              <a:rPr lang="ko-KR" altLang="en-US" sz="1100" i="1">
                <a:solidFill>
                  <a:srgbClr val="FF7876"/>
                </a:solidFill>
              </a:rPr>
              <a:t>열 편집 실행 예</a:t>
            </a:r>
            <a:endParaRPr lang="en-US" altLang="ko-KR" sz="1100" i="1">
              <a:solidFill>
                <a:srgbClr val="FF787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551814-E43F-4480-A7D4-49969B0636C8}"/>
              </a:ext>
            </a:extLst>
          </p:cNvPr>
          <p:cNvSpPr txBox="1"/>
          <p:nvPr/>
        </p:nvSpPr>
        <p:spPr>
          <a:xfrm>
            <a:off x="1490444" y="4605038"/>
            <a:ext cx="92111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/>
              <a:t>ddf3</a:t>
            </a:r>
            <a:r>
              <a:rPr lang="ko-KR" altLang="en-US" sz="1500"/>
              <a:t>의 평균열을 소수점 </a:t>
            </a:r>
            <a:r>
              <a:rPr lang="en-US" altLang="ko-KR" sz="1500"/>
              <a:t>2</a:t>
            </a:r>
            <a:r>
              <a:rPr lang="ko-KR" altLang="en-US" sz="1500"/>
              <a:t>자리까지만 표현되도록 수정 한것을</a:t>
            </a:r>
            <a:endParaRPr lang="en-US" altLang="ko-KR" sz="1500"/>
          </a:p>
          <a:p>
            <a:pPr algn="ctr"/>
            <a:r>
              <a:rPr lang="en-US" altLang="ko-KR" sz="1500"/>
              <a:t>df4</a:t>
            </a:r>
            <a:r>
              <a:rPr lang="ko-KR" altLang="en-US" sz="1500"/>
              <a:t>에 저장 후 출력한 모습입니다</a:t>
            </a:r>
            <a:r>
              <a:rPr lang="en-US" altLang="ko-KR" sz="150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505ED1-0C12-4FF0-AF56-712B2D749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698964"/>
            <a:ext cx="50292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5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ex1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행</a:t>
            </a:r>
            <a:r>
              <a:rPr lang="en-US" altLang="ko-KR" sz="1100" i="1">
                <a:solidFill>
                  <a:srgbClr val="FF7876"/>
                </a:solidFill>
              </a:rPr>
              <a:t>, </a:t>
            </a:r>
            <a:r>
              <a:rPr lang="ko-KR" altLang="en-US" sz="1100" i="1">
                <a:solidFill>
                  <a:srgbClr val="FF7876"/>
                </a:solidFill>
              </a:rPr>
              <a:t>열 편집 실행 예</a:t>
            </a:r>
            <a:endParaRPr lang="en-US" altLang="ko-KR" sz="1100" i="1">
              <a:solidFill>
                <a:srgbClr val="FF787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551814-E43F-4480-A7D4-49969B0636C8}"/>
              </a:ext>
            </a:extLst>
          </p:cNvPr>
          <p:cNvSpPr txBox="1"/>
          <p:nvPr/>
        </p:nvSpPr>
        <p:spPr>
          <a:xfrm>
            <a:off x="1490444" y="4605038"/>
            <a:ext cx="92111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/>
              <a:t>df4</a:t>
            </a:r>
            <a:r>
              <a:rPr lang="ko-KR" altLang="en-US" sz="1500"/>
              <a:t>에서 총점열을 제거한 데이터프레임을 </a:t>
            </a:r>
            <a:r>
              <a:rPr lang="en-US" altLang="ko-KR" sz="1500"/>
              <a:t>df5</a:t>
            </a:r>
            <a:r>
              <a:rPr lang="ko-KR" altLang="en-US" sz="1500"/>
              <a:t>에 저장하여 출력한 모습입니다</a:t>
            </a:r>
            <a:r>
              <a:rPr lang="en-US" altLang="ko-KR" sz="150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7B6FE5-E2CD-4E3C-8348-01A93E498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141" y="1855660"/>
            <a:ext cx="31718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18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2BC8E0E-5FFD-470B-AFF1-5BD97874D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69" y="1438520"/>
            <a:ext cx="6008044" cy="5142332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ex2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데이터 프레임 질의 연산</a:t>
            </a:r>
            <a:endParaRPr lang="en-US" altLang="ko-KR" sz="1100" i="1">
              <a:solidFill>
                <a:srgbClr val="FF787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551814-E43F-4480-A7D4-49969B0636C8}"/>
              </a:ext>
            </a:extLst>
          </p:cNvPr>
          <p:cNvSpPr txBox="1"/>
          <p:nvPr/>
        </p:nvSpPr>
        <p:spPr>
          <a:xfrm>
            <a:off x="2505512" y="3386438"/>
            <a:ext cx="921111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/>
              <a:t>데이터 프레임 질의 연산 </a:t>
            </a:r>
            <a:r>
              <a:rPr lang="en-US" altLang="ko-KR" sz="1500"/>
              <a:t>(select) </a:t>
            </a:r>
            <a:r>
              <a:rPr lang="ko-KR" altLang="en-US" sz="1500"/>
              <a:t>예 입니다</a:t>
            </a:r>
            <a:r>
              <a:rPr lang="en-US" altLang="ko-KR" sz="1500"/>
              <a:t>.</a:t>
            </a:r>
          </a:p>
          <a:p>
            <a:pPr algn="ctr"/>
            <a:endParaRPr lang="en-US" altLang="ko-KR" sz="1500"/>
          </a:p>
          <a:p>
            <a:pPr algn="ctr"/>
            <a:r>
              <a:rPr lang="ko-KR" altLang="en-US" sz="1500"/>
              <a:t>첫번째 </a:t>
            </a:r>
            <a:r>
              <a:rPr lang="en-US" altLang="ko-KR" sz="1500"/>
              <a:t>show</a:t>
            </a:r>
            <a:r>
              <a:rPr lang="ko-KR" altLang="en-US" sz="1500"/>
              <a:t>는 학과열만 출력한 것이고</a:t>
            </a:r>
            <a:endParaRPr lang="en-US" altLang="ko-KR" sz="1500"/>
          </a:p>
          <a:p>
            <a:pPr algn="ctr"/>
            <a:r>
              <a:rPr lang="ko-KR" altLang="en-US" sz="1500"/>
              <a:t>두번째 </a:t>
            </a:r>
            <a:r>
              <a:rPr lang="en-US" altLang="ko-KR" sz="1500"/>
              <a:t>show</a:t>
            </a:r>
            <a:r>
              <a:rPr lang="ko-KR" altLang="en-US" sz="1500"/>
              <a:t>는 중복을 제외한 학과열을 출력</a:t>
            </a:r>
            <a:r>
              <a:rPr lang="en-US" altLang="ko-KR" sz="1500"/>
              <a:t>,</a:t>
            </a:r>
          </a:p>
          <a:p>
            <a:pPr algn="ctr"/>
            <a:r>
              <a:rPr lang="ko-KR" altLang="en-US" sz="1500"/>
              <a:t>세번째는 학과와 이름 열을 출력한 것입니다</a:t>
            </a:r>
            <a:r>
              <a:rPr lang="en-US" altLang="ko-KR" sz="15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4419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2E77643-888A-4394-B9FA-07C7D81E4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20" y="1876425"/>
            <a:ext cx="5467350" cy="310515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ex2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데이터 프레임 질의 연산</a:t>
            </a:r>
            <a:endParaRPr lang="en-US" altLang="ko-KR" sz="1100" i="1">
              <a:solidFill>
                <a:srgbClr val="FF787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551814-E43F-4480-A7D4-49969B0636C8}"/>
              </a:ext>
            </a:extLst>
          </p:cNvPr>
          <p:cNvSpPr txBox="1"/>
          <p:nvPr/>
        </p:nvSpPr>
        <p:spPr>
          <a:xfrm>
            <a:off x="3548542" y="3193491"/>
            <a:ext cx="823519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/>
              <a:t>sq col</a:t>
            </a:r>
            <a:r>
              <a:rPr lang="ko-KR" altLang="en-US" sz="1500"/>
              <a:t>을 이용하여</a:t>
            </a:r>
            <a:endParaRPr lang="en-US" altLang="ko-KR" sz="1500"/>
          </a:p>
          <a:p>
            <a:pPr algn="ctr"/>
            <a:r>
              <a:rPr lang="ko-KR" altLang="en-US" sz="1500"/>
              <a:t>학과가 컴퓨터공학과인 것을 출력한 모습과</a:t>
            </a:r>
            <a:endParaRPr lang="en-US" altLang="ko-KR" sz="1500"/>
          </a:p>
          <a:p>
            <a:pPr algn="ctr"/>
            <a:r>
              <a:rPr lang="ko-KR" altLang="en-US" sz="1500"/>
              <a:t>학과가 컴퓨터공학과이고 평균이 </a:t>
            </a:r>
            <a:r>
              <a:rPr lang="en-US" altLang="ko-KR" sz="1500"/>
              <a:t>90 </a:t>
            </a:r>
            <a:r>
              <a:rPr lang="ko-KR" altLang="en-US" sz="1500"/>
              <a:t>이상인것을 출력한 모습입니다</a:t>
            </a:r>
            <a:r>
              <a:rPr lang="en-US" altLang="ko-KR" sz="15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5940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ex2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데이터 프레임 질의 연산</a:t>
            </a:r>
            <a:endParaRPr lang="en-US" altLang="ko-KR" sz="1100" i="1">
              <a:solidFill>
                <a:srgbClr val="FF787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551814-E43F-4480-A7D4-49969B0636C8}"/>
              </a:ext>
            </a:extLst>
          </p:cNvPr>
          <p:cNvSpPr txBox="1"/>
          <p:nvPr/>
        </p:nvSpPr>
        <p:spPr>
          <a:xfrm>
            <a:off x="3548542" y="3193491"/>
            <a:ext cx="823519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/>
              <a:t>평균을 </a:t>
            </a:r>
            <a:r>
              <a:rPr lang="en-US" altLang="ko-KR" sz="1500"/>
              <a:t>sort</a:t>
            </a:r>
            <a:r>
              <a:rPr lang="ko-KR" altLang="en-US" sz="1500"/>
              <a:t>연산으로 오름차순 정렬한 모습과</a:t>
            </a:r>
            <a:endParaRPr lang="en-US" altLang="ko-KR" sz="1500"/>
          </a:p>
          <a:p>
            <a:pPr algn="ctr"/>
            <a:r>
              <a:rPr lang="ko-KR" altLang="en-US" sz="1500"/>
              <a:t>내림차순 정렬한 모습</a:t>
            </a:r>
            <a:r>
              <a:rPr lang="en-US" altLang="ko-KR" sz="1500"/>
              <a:t>, </a:t>
            </a:r>
            <a:r>
              <a:rPr lang="ko-KR" altLang="en-US" sz="1500"/>
              <a:t>그리고</a:t>
            </a:r>
            <a:endParaRPr lang="en-US" altLang="ko-KR" sz="1500"/>
          </a:p>
          <a:p>
            <a:pPr algn="ctr"/>
            <a:r>
              <a:rPr lang="en-US" altLang="ko-KR" sz="1500"/>
              <a:t>orderby </a:t>
            </a:r>
            <a:r>
              <a:rPr lang="ko-KR" altLang="en-US" sz="1500"/>
              <a:t>연산으로 학과와 평균을 정렬한 모습 입니다</a:t>
            </a:r>
            <a:r>
              <a:rPr lang="en-US" altLang="ko-KR" sz="150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309F8F-6BD0-4D8C-AE02-B19B5B514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30" y="1305310"/>
            <a:ext cx="3516527" cy="534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36947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7747</TotalTime>
  <Words>1402</Words>
  <Application>Microsoft Office PowerPoint</Application>
  <PresentationFormat>와이드스크린</PresentationFormat>
  <Paragraphs>247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6" baseType="lpstr">
      <vt:lpstr>맑은 고딕</vt:lpstr>
      <vt:lpstr>Arial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송 희령</cp:lastModifiedBy>
  <cp:revision>512</cp:revision>
  <dcterms:created xsi:type="dcterms:W3CDTF">2020-09-01T02:41:10Z</dcterms:created>
  <dcterms:modified xsi:type="dcterms:W3CDTF">2021-04-17T22:01:03Z</dcterms:modified>
</cp:coreProperties>
</file>