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400" r:id="rId3"/>
    <p:sldId id="401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6" r:id="rId17"/>
    <p:sldId id="417" r:id="rId18"/>
    <p:sldId id="418" r:id="rId19"/>
    <p:sldId id="419" r:id="rId20"/>
    <p:sldId id="394" r:id="rId21"/>
    <p:sldId id="25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76"/>
    <a:srgbClr val="24252C"/>
    <a:srgbClr val="13A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5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1148943" y="2335256"/>
            <a:ext cx="6217682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rgbClr val="FF7876"/>
                </a:solidFill>
              </a:rPr>
              <a:t>프로그래밍 기초 </a:t>
            </a:r>
            <a:r>
              <a:rPr lang="en-US" altLang="ko-KR" sz="4800" b="1" i="1" kern="0" dirty="0">
                <a:solidFill>
                  <a:srgbClr val="FF7876"/>
                </a:solidFill>
              </a:rPr>
              <a:t>2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srgbClr val="FF7876"/>
                </a:solidFill>
              </a:rPr>
              <a:t>Base of Programming 2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 과제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그래픽스 응용 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1)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D7167F-D16F-476D-AC1C-5B30B6667C0C}"/>
              </a:ext>
            </a:extLst>
          </p:cNvPr>
          <p:cNvSpPr/>
          <p:nvPr/>
        </p:nvSpPr>
        <p:spPr>
          <a:xfrm>
            <a:off x="7737278" y="3065276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컴퓨터 공학과</a:t>
            </a:r>
            <a:endParaRPr lang="en-US" altLang="ko-KR" sz="1600" b="1">
              <a:solidFill>
                <a:prstClr val="white"/>
              </a:solidFill>
            </a:endParaRPr>
          </a:p>
          <a:p>
            <a:pPr lvl="1"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20164091 / </a:t>
            </a:r>
            <a:r>
              <a:rPr lang="ko-KR" altLang="en-US" sz="1600" b="1">
                <a:solidFill>
                  <a:prstClr val="white"/>
                </a:solidFill>
              </a:rPr>
              <a:t>송희령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E69EAC-99DA-41CE-A22E-A1B15545006F}"/>
              </a:ext>
            </a:extLst>
          </p:cNvPr>
          <p:cNvSpPr/>
          <p:nvPr/>
        </p:nvSpPr>
        <p:spPr>
          <a:xfrm>
            <a:off x="7845228" y="315899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C122B8-2644-4C3A-8348-761D38B1F7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4" y="3243993"/>
            <a:ext cx="386447" cy="3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3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7E30BCA-23F6-994D-A95E-E57B84BDE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004" y="3535185"/>
            <a:ext cx="2672611" cy="273181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CF17F90-2E1E-3E4A-BF98-89244B9B70BB}"/>
              </a:ext>
            </a:extLst>
          </p:cNvPr>
          <p:cNvSpPr txBox="1"/>
          <p:nvPr/>
        </p:nvSpPr>
        <p:spPr>
          <a:xfrm>
            <a:off x="1591004" y="3517025"/>
            <a:ext cx="2672611" cy="274997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967A13-FC5D-9747-B27A-84D4D6C84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46" y="1808472"/>
            <a:ext cx="3764149" cy="1442548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마우스</a:t>
            </a:r>
            <a:r>
              <a:rPr lang="en-US" altLang="ko-KR" sz="1100" i="1" dirty="0">
                <a:solidFill>
                  <a:srgbClr val="FF7876"/>
                </a:solidFill>
              </a:rPr>
              <a:t>,</a:t>
            </a:r>
            <a:r>
              <a:rPr lang="ko-KR" altLang="en-US" sz="1100" i="1" dirty="0">
                <a:solidFill>
                  <a:srgbClr val="FF7876"/>
                </a:solidFill>
              </a:rPr>
              <a:t> 키보드 입력 </a:t>
            </a:r>
            <a:r>
              <a:rPr lang="ko-KR" altLang="en-US" sz="1100" i="1" dirty="0" err="1">
                <a:solidFill>
                  <a:srgbClr val="FF7876"/>
                </a:solidFill>
              </a:rPr>
              <a:t>스틱맨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en-US" altLang="ko-KR" sz="1100" i="1" dirty="0">
                <a:solidFill>
                  <a:srgbClr val="FF7876"/>
                </a:solidFill>
              </a:rPr>
              <a:t>-</a:t>
            </a:r>
            <a:r>
              <a:rPr lang="ko-KR" altLang="en-US" sz="1100" i="1" dirty="0">
                <a:solidFill>
                  <a:srgbClr val="FF7876"/>
                </a:solidFill>
              </a:rPr>
              <a:t> 마우스 이용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5653637" y="2223528"/>
            <a:ext cx="5158265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먼저 </a:t>
            </a:r>
            <a:r>
              <a:rPr lang="ko-KR" altLang="en-US" sz="1100" dirty="0" err="1"/>
              <a:t>스틱맨의</a:t>
            </a:r>
            <a:r>
              <a:rPr lang="ko-KR" altLang="en-US" sz="1100" dirty="0"/>
              <a:t> 각 구조를 그리기 위해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스틱맨의</a:t>
            </a:r>
            <a:r>
              <a:rPr lang="ko-KR" altLang="en-US" sz="1100" dirty="0"/>
              <a:t> 신체부분들의 그리기 요소들을 함수로 묶은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draw_stick_figure</a:t>
            </a:r>
            <a:r>
              <a:rPr lang="ko-KR" altLang="en-US" sz="1100" dirty="0"/>
              <a:t> 함수를 만들어줍니다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7876963-D856-2645-A890-56B9642502B7}"/>
              </a:ext>
            </a:extLst>
          </p:cNvPr>
          <p:cNvCxnSpPr>
            <a:cxnSpLocks/>
            <a:stCxn id="24" idx="3"/>
            <a:endCxn id="18" idx="1"/>
          </p:cNvCxnSpPr>
          <p:nvPr/>
        </p:nvCxnSpPr>
        <p:spPr>
          <a:xfrm flipV="1">
            <a:off x="4529295" y="2523610"/>
            <a:ext cx="1124342" cy="6135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42E3ED9-C31A-D84F-94A2-02B7B9456D65}"/>
              </a:ext>
            </a:extLst>
          </p:cNvPr>
          <p:cNvSpPr txBox="1"/>
          <p:nvPr/>
        </p:nvSpPr>
        <p:spPr>
          <a:xfrm>
            <a:off x="765146" y="1808471"/>
            <a:ext cx="3764149" cy="144254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EC83DB-3FDA-CD47-85ED-EAFD3ABC5F83}"/>
              </a:ext>
            </a:extLst>
          </p:cNvPr>
          <p:cNvSpPr txBox="1"/>
          <p:nvPr/>
        </p:nvSpPr>
        <p:spPr>
          <a:xfrm>
            <a:off x="5822649" y="4422652"/>
            <a:ext cx="5176576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이후 마우스의 좌표를 받아올 </a:t>
            </a:r>
            <a:r>
              <a:rPr lang="en-US" altLang="ko-KR" sz="1100" dirty="0" err="1"/>
              <a:t>mouse.get_pos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통해</a:t>
            </a:r>
            <a:endParaRPr lang="en-US" altLang="ko-KR" sz="1100" dirty="0"/>
          </a:p>
          <a:p>
            <a:pPr algn="ctr"/>
            <a:r>
              <a:rPr lang="ko-KR" altLang="en-US" sz="1100" dirty="0"/>
              <a:t>마우스의 </a:t>
            </a:r>
            <a:r>
              <a:rPr lang="en-US" altLang="ko-KR" sz="1100" dirty="0"/>
              <a:t>x</a:t>
            </a:r>
            <a:r>
              <a:rPr lang="ko-KR" altLang="en-US" sz="1100" dirty="0"/>
              <a:t>와 </a:t>
            </a:r>
            <a:r>
              <a:rPr lang="en-US" altLang="ko-KR" sz="1100" dirty="0"/>
              <a:t>y</a:t>
            </a:r>
            <a:r>
              <a:rPr lang="ko-KR" altLang="en-US" sz="1100" dirty="0"/>
              <a:t>좌표를 가져오도록 하고 해당 위치에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draw_stick_figure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통해 </a:t>
            </a:r>
            <a:r>
              <a:rPr lang="ko-KR" altLang="en-US" sz="1100" dirty="0" err="1"/>
              <a:t>스틱맨을</a:t>
            </a:r>
            <a:r>
              <a:rPr lang="ko-KR" altLang="en-US" sz="1100" dirty="0"/>
              <a:t> 그려주도록 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DC3F944-01F3-1F43-BD4F-395B5A287585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 flipV="1">
            <a:off x="4263615" y="4722734"/>
            <a:ext cx="1559034" cy="169278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00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마우스</a:t>
            </a:r>
            <a:r>
              <a:rPr lang="en-US" altLang="ko-KR" sz="1100" i="1" dirty="0">
                <a:solidFill>
                  <a:srgbClr val="FF7876"/>
                </a:solidFill>
              </a:rPr>
              <a:t>,</a:t>
            </a:r>
            <a:r>
              <a:rPr lang="ko-KR" altLang="en-US" sz="1100" i="1" dirty="0">
                <a:solidFill>
                  <a:srgbClr val="FF7876"/>
                </a:solidFill>
              </a:rPr>
              <a:t> 키보드 입력 </a:t>
            </a:r>
            <a:r>
              <a:rPr lang="ko-KR" altLang="en-US" sz="1100" i="1" dirty="0" err="1">
                <a:solidFill>
                  <a:srgbClr val="FF7876"/>
                </a:solidFill>
              </a:rPr>
              <a:t>스틱맨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en-US" altLang="ko-KR" sz="1100" i="1" dirty="0">
                <a:solidFill>
                  <a:srgbClr val="FF7876"/>
                </a:solidFill>
              </a:rPr>
              <a:t>-</a:t>
            </a:r>
            <a:r>
              <a:rPr lang="ko-KR" altLang="en-US" sz="1100" i="1" dirty="0">
                <a:solidFill>
                  <a:srgbClr val="FF7876"/>
                </a:solidFill>
              </a:rPr>
              <a:t> 마우스 이용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3474921" y="5679434"/>
            <a:ext cx="5158265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실행 화면입니다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마우스 좌표에 </a:t>
            </a:r>
            <a:r>
              <a:rPr lang="ko-KR" altLang="en-US" sz="1100" dirty="0" err="1"/>
              <a:t>스틱맨이</a:t>
            </a:r>
            <a:r>
              <a:rPr lang="ko-KR" altLang="en-US" sz="1100" dirty="0"/>
              <a:t> </a:t>
            </a:r>
            <a:r>
              <a:rPr lang="ko-KR" altLang="en-US" sz="1100" dirty="0" err="1"/>
              <a:t>그려지는것을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7CDC00F-A9F6-6042-B6BC-1C9D6AD57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767" y="1478639"/>
            <a:ext cx="4707312" cy="37101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29EF698-8333-1A43-A4DB-84B50A72C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921" y="1470549"/>
            <a:ext cx="4707314" cy="371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17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967A13-FC5D-9747-B27A-84D4D6C84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46" y="1808472"/>
            <a:ext cx="3764149" cy="1442548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마우스</a:t>
            </a:r>
            <a:r>
              <a:rPr lang="en-US" altLang="ko-KR" sz="1100" i="1" dirty="0">
                <a:solidFill>
                  <a:srgbClr val="FF7876"/>
                </a:solidFill>
              </a:rPr>
              <a:t>,</a:t>
            </a:r>
            <a:r>
              <a:rPr lang="ko-KR" altLang="en-US" sz="1100" i="1" dirty="0">
                <a:solidFill>
                  <a:srgbClr val="FF7876"/>
                </a:solidFill>
              </a:rPr>
              <a:t> 키보드 입력 </a:t>
            </a:r>
            <a:r>
              <a:rPr lang="ko-KR" altLang="en-US" sz="1100" i="1" dirty="0" err="1">
                <a:solidFill>
                  <a:srgbClr val="FF7876"/>
                </a:solidFill>
              </a:rPr>
              <a:t>스틱맨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en-US" altLang="ko-KR" sz="1100" i="1" dirty="0">
                <a:solidFill>
                  <a:srgbClr val="FF7876"/>
                </a:solidFill>
              </a:rPr>
              <a:t>-</a:t>
            </a:r>
            <a:r>
              <a:rPr lang="ko-KR" altLang="en-US" sz="1100" i="1" dirty="0">
                <a:solidFill>
                  <a:srgbClr val="FF7876"/>
                </a:solidFill>
              </a:rPr>
              <a:t> 키보드 이용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5653637" y="2223528"/>
            <a:ext cx="5158265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먼저 </a:t>
            </a:r>
            <a:r>
              <a:rPr lang="ko-KR" altLang="en-US" sz="1100" dirty="0" err="1"/>
              <a:t>스틱맨의</a:t>
            </a:r>
            <a:r>
              <a:rPr lang="ko-KR" altLang="en-US" sz="1100" dirty="0"/>
              <a:t> 각 구조를 그리기 위해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스틱맨의</a:t>
            </a:r>
            <a:r>
              <a:rPr lang="ko-KR" altLang="en-US" sz="1100" dirty="0"/>
              <a:t> 신체부분들의 그리기 요소들을 함수로 묶은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draw_stick_figure</a:t>
            </a:r>
            <a:r>
              <a:rPr lang="ko-KR" altLang="en-US" sz="1100" dirty="0"/>
              <a:t> 함수를 만들어줍니다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7876963-D856-2645-A890-56B9642502B7}"/>
              </a:ext>
            </a:extLst>
          </p:cNvPr>
          <p:cNvCxnSpPr>
            <a:cxnSpLocks/>
            <a:stCxn id="24" idx="3"/>
            <a:endCxn id="18" idx="1"/>
          </p:cNvCxnSpPr>
          <p:nvPr/>
        </p:nvCxnSpPr>
        <p:spPr>
          <a:xfrm flipV="1">
            <a:off x="4529295" y="2523610"/>
            <a:ext cx="1124342" cy="6135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42E3ED9-C31A-D84F-94A2-02B7B9456D65}"/>
              </a:ext>
            </a:extLst>
          </p:cNvPr>
          <p:cNvSpPr txBox="1"/>
          <p:nvPr/>
        </p:nvSpPr>
        <p:spPr>
          <a:xfrm>
            <a:off x="765146" y="1808471"/>
            <a:ext cx="3764149" cy="144254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EC83DB-3FDA-CD47-85ED-EAFD3ABC5F83}"/>
              </a:ext>
            </a:extLst>
          </p:cNvPr>
          <p:cNvSpPr txBox="1"/>
          <p:nvPr/>
        </p:nvSpPr>
        <p:spPr>
          <a:xfrm>
            <a:off x="5822649" y="4422652"/>
            <a:ext cx="5176576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이벤트 중 키보드 키의 입력에 따라 움직이도록 하는 코드입니다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 err="1"/>
              <a:t>키다운과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키업의</a:t>
            </a:r>
            <a:r>
              <a:rPr lang="ko-KR" altLang="en-US" sz="1100" dirty="0"/>
              <a:t> 이벤트를 통해 </a:t>
            </a:r>
            <a:r>
              <a:rPr lang="ko-KR" altLang="en-US" sz="1100" dirty="0" err="1"/>
              <a:t>스틱맨의</a:t>
            </a:r>
            <a:r>
              <a:rPr lang="ko-KR" altLang="en-US" sz="1100" dirty="0"/>
              <a:t> 좌표를 화살표 방향대로</a:t>
            </a:r>
            <a:endParaRPr lang="en-US" altLang="ko-KR" sz="1100" dirty="0"/>
          </a:p>
          <a:p>
            <a:pPr algn="ctr"/>
            <a:r>
              <a:rPr lang="ko-KR" altLang="en-US" sz="1100" dirty="0"/>
              <a:t>움직이도록 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DC3F944-01F3-1F43-BD4F-395B5A287585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4143661" y="4722734"/>
            <a:ext cx="1678988" cy="24544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893F3499-E533-854C-806E-67C618CEB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779" y="3364772"/>
            <a:ext cx="2992882" cy="33160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5F095F1-C756-CF45-AD81-113750ABC86D}"/>
              </a:ext>
            </a:extLst>
          </p:cNvPr>
          <p:cNvSpPr txBox="1"/>
          <p:nvPr/>
        </p:nvSpPr>
        <p:spPr>
          <a:xfrm>
            <a:off x="1581093" y="3894867"/>
            <a:ext cx="2562568" cy="170482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</p:spTree>
    <p:extLst>
      <p:ext uri="{BB962C8B-B14F-4D97-AF65-F5344CB8AC3E}">
        <p14:creationId xmlns:p14="http://schemas.microsoft.com/office/powerpoint/2010/main" val="685119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마우스</a:t>
            </a:r>
            <a:r>
              <a:rPr lang="en-US" altLang="ko-KR" sz="1100" i="1" dirty="0">
                <a:solidFill>
                  <a:srgbClr val="FF7876"/>
                </a:solidFill>
              </a:rPr>
              <a:t>,</a:t>
            </a:r>
            <a:r>
              <a:rPr lang="ko-KR" altLang="en-US" sz="1100" i="1" dirty="0">
                <a:solidFill>
                  <a:srgbClr val="FF7876"/>
                </a:solidFill>
              </a:rPr>
              <a:t> 키보드 입력 </a:t>
            </a:r>
            <a:r>
              <a:rPr lang="ko-KR" altLang="en-US" sz="1100" i="1" dirty="0" err="1">
                <a:solidFill>
                  <a:srgbClr val="FF7876"/>
                </a:solidFill>
              </a:rPr>
              <a:t>스틱맨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en-US" altLang="ko-KR" sz="1100" i="1" dirty="0">
                <a:solidFill>
                  <a:srgbClr val="FF7876"/>
                </a:solidFill>
              </a:rPr>
              <a:t>-</a:t>
            </a:r>
            <a:r>
              <a:rPr lang="ko-KR" altLang="en-US" sz="1100" i="1" dirty="0">
                <a:solidFill>
                  <a:srgbClr val="FF7876"/>
                </a:solidFill>
              </a:rPr>
              <a:t> 키보드 이용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3516867" y="6094919"/>
            <a:ext cx="5158265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실행 화면입니다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키보드의 방향키 </a:t>
            </a:r>
            <a:r>
              <a:rPr lang="ko-KR" altLang="en-US" sz="1100" dirty="0" err="1"/>
              <a:t>입력대로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스틱맨이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움직이는것을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볼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EBF92E-3950-DC46-9AFD-7400D16ED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649" y="2812206"/>
            <a:ext cx="2128809" cy="16778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EC32B3C-5C97-8642-9646-607FC2F29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648" y="1224732"/>
            <a:ext cx="2128809" cy="16778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301D73A-51C0-4246-907A-1499A6BEB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648" y="4408983"/>
            <a:ext cx="2128809" cy="16778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151B88-D8E0-7747-9513-F582B9172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3144" y="2812205"/>
            <a:ext cx="2128809" cy="16778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03DFD2C-0EF2-1944-BDE7-74C8D6F11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6152" y="2812205"/>
            <a:ext cx="2128809" cy="167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4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748BCDC7-C68A-594D-AE66-5DA87746C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84" y="3001729"/>
            <a:ext cx="4792948" cy="293577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AC3A7E4-0040-5C4E-9A55-73251E015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190" y="1657096"/>
            <a:ext cx="2307424" cy="754629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4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그리드 프로그램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5840960" y="1800342"/>
            <a:ext cx="5158265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10</a:t>
            </a:r>
            <a:r>
              <a:rPr lang="ko-KR" altLang="en-US" sz="1100" dirty="0"/>
              <a:t> </a:t>
            </a:r>
            <a:r>
              <a:rPr lang="en-US" altLang="ko-KR" sz="1100" dirty="0"/>
              <a:t>x 10 </a:t>
            </a:r>
            <a:r>
              <a:rPr lang="ko-KR" altLang="en-US" sz="1100" dirty="0"/>
              <a:t>사이즈의 그리드 배열을 만들어주기 위해</a:t>
            </a:r>
            <a:endParaRPr lang="en-US" altLang="ko-KR" sz="1100" dirty="0"/>
          </a:p>
          <a:p>
            <a:pPr algn="ctr"/>
            <a:r>
              <a:rPr lang="en-US" altLang="ko-KR" sz="1100" dirty="0"/>
              <a:t>grid </a:t>
            </a:r>
            <a:r>
              <a:rPr lang="ko-KR" altLang="en-US" sz="1100" dirty="0"/>
              <a:t>배열에 </a:t>
            </a:r>
            <a:r>
              <a:rPr lang="en-US" altLang="ko-KR" sz="1100" dirty="0"/>
              <a:t>for</a:t>
            </a:r>
            <a:r>
              <a:rPr lang="ko-KR" altLang="en-US" sz="1100" dirty="0"/>
              <a:t>문을 통해 </a:t>
            </a:r>
            <a:r>
              <a:rPr lang="en-US" altLang="ko-KR" sz="1100" dirty="0"/>
              <a:t>2</a:t>
            </a:r>
            <a:r>
              <a:rPr lang="ko-KR" altLang="en-US" sz="1100" dirty="0"/>
              <a:t>차원 배열로 생성해 줍니다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7876963-D856-2645-A890-56B9642502B7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687522" y="2022131"/>
            <a:ext cx="2135127" cy="10008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AEC83DB-3FDA-CD47-85ED-EAFD3ABC5F83}"/>
              </a:ext>
            </a:extLst>
          </p:cNvPr>
          <p:cNvSpPr txBox="1"/>
          <p:nvPr/>
        </p:nvSpPr>
        <p:spPr>
          <a:xfrm>
            <a:off x="5840960" y="3689083"/>
            <a:ext cx="5176576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마우스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해당 칸의 색깔 정보를 바꿔주기 위한 코드입니다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마우스 클릭 좌표를 가져와 그리드 좌표로 변환시켜준 후 해당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배열값을</a:t>
            </a:r>
            <a:r>
              <a:rPr lang="ko-KR" altLang="en-US" sz="1100" dirty="0"/>
              <a:t> </a:t>
            </a:r>
            <a:r>
              <a:rPr lang="en-US" altLang="ko-KR" sz="1100" dirty="0"/>
              <a:t>1</a:t>
            </a:r>
            <a:r>
              <a:rPr lang="ko-KR" altLang="en-US" sz="1100" dirty="0"/>
              <a:t>로 저장시키도록 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DC3F944-01F3-1F43-BD4F-395B5A287585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4491080" y="3981074"/>
            <a:ext cx="1349880" cy="809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F095F1-C756-CF45-AD81-113750ABC86D}"/>
              </a:ext>
            </a:extLst>
          </p:cNvPr>
          <p:cNvSpPr txBox="1"/>
          <p:nvPr/>
        </p:nvSpPr>
        <p:spPr>
          <a:xfrm>
            <a:off x="883608" y="3115018"/>
            <a:ext cx="3607472" cy="1732112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0FEA3D-DED5-364D-A571-F20AE7569628}"/>
              </a:ext>
            </a:extLst>
          </p:cNvPr>
          <p:cNvSpPr txBox="1"/>
          <p:nvPr/>
        </p:nvSpPr>
        <p:spPr>
          <a:xfrm>
            <a:off x="1380098" y="1654824"/>
            <a:ext cx="2307424" cy="75463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170920-9985-B941-BB76-48BB0AB434F6}"/>
              </a:ext>
            </a:extLst>
          </p:cNvPr>
          <p:cNvSpPr txBox="1"/>
          <p:nvPr/>
        </p:nvSpPr>
        <p:spPr>
          <a:xfrm>
            <a:off x="891700" y="4903559"/>
            <a:ext cx="4565632" cy="103394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EBACD63-4E90-BE48-BA73-4D019A6AA00D}"/>
              </a:ext>
            </a:extLst>
          </p:cNvPr>
          <p:cNvCxnSpPr>
            <a:cxnSpLocks/>
          </p:cNvCxnSpPr>
          <p:nvPr/>
        </p:nvCxnSpPr>
        <p:spPr>
          <a:xfrm>
            <a:off x="5457332" y="5433295"/>
            <a:ext cx="935376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E6CAEFB-7C05-0240-8EC6-46A761FD720F}"/>
              </a:ext>
            </a:extLst>
          </p:cNvPr>
          <p:cNvSpPr txBox="1"/>
          <p:nvPr/>
        </p:nvSpPr>
        <p:spPr>
          <a:xfrm>
            <a:off x="6454606" y="5120447"/>
            <a:ext cx="5176576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그리드 칸을 </a:t>
            </a:r>
            <a:r>
              <a:rPr lang="ko-KR" altLang="en-US" sz="1100" dirty="0" err="1"/>
              <a:t>그릴때</a:t>
            </a:r>
            <a:r>
              <a:rPr lang="ko-KR" altLang="en-US" sz="1100" dirty="0"/>
              <a:t> 그리드 배열의 값에 따라</a:t>
            </a:r>
            <a:endParaRPr lang="en-US" altLang="ko-KR" sz="1100" dirty="0"/>
          </a:p>
          <a:p>
            <a:pPr algn="ctr"/>
            <a:r>
              <a:rPr lang="ko-KR" altLang="en-US" sz="1100" dirty="0"/>
              <a:t>해당 값이 </a:t>
            </a:r>
            <a:r>
              <a:rPr lang="en-US" altLang="ko-KR" sz="1100" dirty="0"/>
              <a:t>1</a:t>
            </a:r>
            <a:r>
              <a:rPr lang="ko-KR" altLang="en-US" sz="1100" dirty="0"/>
              <a:t>이면 초록색칸으로 그리도록 하고</a:t>
            </a:r>
            <a:endParaRPr lang="en-US" altLang="ko-KR" sz="1100" dirty="0"/>
          </a:p>
          <a:p>
            <a:pPr algn="ctr"/>
            <a:r>
              <a:rPr lang="ko-KR" altLang="en-US" sz="1100" dirty="0"/>
              <a:t>이외의 경우 하얀색바탕으로 그리도록 하게 합니다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1973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4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그리드 프로그램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3516867" y="5594796"/>
            <a:ext cx="5158265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실행 화면입니다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기본 그리드 화면에서 </a:t>
            </a:r>
            <a:r>
              <a:rPr lang="ko-KR" altLang="en-US" sz="1100" dirty="0" err="1"/>
              <a:t>그리드칸을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클릭시</a:t>
            </a:r>
            <a:endParaRPr lang="en-US" altLang="ko-KR" sz="1100" dirty="0"/>
          </a:p>
          <a:p>
            <a:pPr algn="ctr"/>
            <a:r>
              <a:rPr lang="ko-KR" altLang="en-US" sz="1100" dirty="0"/>
              <a:t>초록색으로 칠한 칸으로 표현하도록 하고</a:t>
            </a:r>
            <a:endParaRPr lang="en-US" altLang="ko-KR" sz="1100" dirty="0"/>
          </a:p>
          <a:p>
            <a:pPr algn="ctr"/>
            <a:r>
              <a:rPr lang="ko-KR" altLang="en-US" sz="1100" dirty="0"/>
              <a:t>클릭 좌표 정보가 함께 </a:t>
            </a:r>
            <a:r>
              <a:rPr lang="ko-KR" altLang="en-US" sz="1100" dirty="0" err="1"/>
              <a:t>출력되는것을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EF8637-806A-2942-AAEB-D3D816427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396" y="2353428"/>
            <a:ext cx="5000927" cy="226592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19C04CE-62A3-5D4F-A170-0FE521028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046" y="2225809"/>
            <a:ext cx="2561641" cy="275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52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5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825D75-47BE-4247-BE4D-F7D4F36F4B08}"/>
              </a:ext>
            </a:extLst>
          </p:cNvPr>
          <p:cNvSpPr txBox="1"/>
          <p:nvPr/>
        </p:nvSpPr>
        <p:spPr>
          <a:xfrm>
            <a:off x="2598890" y="6127368"/>
            <a:ext cx="6686722" cy="26161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저는 그리드 예시를 바탕으로 간단한 </a:t>
            </a:r>
            <a:r>
              <a:rPr lang="ko-KR" altLang="en-US" sz="1100" dirty="0" err="1"/>
              <a:t>오목게임을</a:t>
            </a:r>
            <a:r>
              <a:rPr lang="ko-KR" altLang="en-US" sz="1100" dirty="0"/>
              <a:t> 구현하였습니다</a:t>
            </a:r>
            <a:r>
              <a:rPr lang="en-US" altLang="ko-KR" sz="1100" dirty="0"/>
              <a:t>.</a:t>
            </a:r>
            <a:endParaRPr lang="en-US" altLang="ko-Kore-KR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9CFBE9-C6B1-CE4F-BF6A-3075D8B4C5E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임의의 프로그램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672D5B-F580-154C-B61D-00E8EC339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404" y="1340141"/>
            <a:ext cx="4480980" cy="48026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6F604B-4866-054A-92BD-46E26E5B0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011" y="1919191"/>
            <a:ext cx="3544545" cy="381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2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5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9CFBE9-C6B1-CE4F-BF6A-3075D8B4C5E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임의의 프로그램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9CBD49C-F09B-9B4D-BA4D-E915BEF04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613" y="1297931"/>
            <a:ext cx="2372651" cy="16638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F6952C-CAF5-CE48-B050-E6C4C8FCA928}"/>
              </a:ext>
            </a:extLst>
          </p:cNvPr>
          <p:cNvSpPr txBox="1"/>
          <p:nvPr/>
        </p:nvSpPr>
        <p:spPr>
          <a:xfrm>
            <a:off x="6351042" y="1698964"/>
            <a:ext cx="5158265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그리드 칸수는 </a:t>
            </a:r>
            <a:r>
              <a:rPr lang="en-US" altLang="ko-KR" sz="1100" dirty="0"/>
              <a:t>20x20</a:t>
            </a:r>
            <a:r>
              <a:rPr lang="ko-KR" altLang="en-US" sz="1100" dirty="0" err="1"/>
              <a:t>으로</a:t>
            </a:r>
            <a:r>
              <a:rPr lang="ko-KR" altLang="en-US" sz="1100" dirty="0"/>
              <a:t> 설정하였으며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파이게임</a:t>
            </a:r>
            <a:r>
              <a:rPr lang="ko-KR" altLang="en-US" sz="1100" dirty="0"/>
              <a:t> 윈도우 크기는 </a:t>
            </a:r>
            <a:r>
              <a:rPr lang="en-US" altLang="ko-KR" sz="1100" dirty="0"/>
              <a:t>905x950</a:t>
            </a:r>
            <a:r>
              <a:rPr lang="ko-KR" altLang="en-US" sz="1100" dirty="0" err="1"/>
              <a:t>으로</a:t>
            </a:r>
            <a:r>
              <a:rPr lang="ko-KR" altLang="en-US" sz="1100" dirty="0"/>
              <a:t> 설정하였습니다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B289DDD-532D-4347-9C91-1F6B3ACA43A2}"/>
              </a:ext>
            </a:extLst>
          </p:cNvPr>
          <p:cNvCxnSpPr>
            <a:cxnSpLocks/>
          </p:cNvCxnSpPr>
          <p:nvPr/>
        </p:nvCxnSpPr>
        <p:spPr>
          <a:xfrm>
            <a:off x="4032264" y="1908604"/>
            <a:ext cx="2318778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A9DF80-417B-354A-92EB-9B4374EAFD8F}"/>
              </a:ext>
            </a:extLst>
          </p:cNvPr>
          <p:cNvSpPr txBox="1"/>
          <p:nvPr/>
        </p:nvSpPr>
        <p:spPr>
          <a:xfrm>
            <a:off x="1659613" y="1297931"/>
            <a:ext cx="2372650" cy="166384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62D442-450C-BC4C-B25D-B137A7AC0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755" y="3044828"/>
            <a:ext cx="3713500" cy="34809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6BE93F1-97C1-FF43-9139-8F81011C9483}"/>
              </a:ext>
            </a:extLst>
          </p:cNvPr>
          <p:cNvSpPr txBox="1"/>
          <p:nvPr/>
        </p:nvSpPr>
        <p:spPr>
          <a:xfrm>
            <a:off x="1881903" y="3621367"/>
            <a:ext cx="2390691" cy="150898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CBB2853-A975-D04C-B783-7F5057A56FF9}"/>
              </a:ext>
            </a:extLst>
          </p:cNvPr>
          <p:cNvCxnSpPr>
            <a:cxnSpLocks/>
          </p:cNvCxnSpPr>
          <p:nvPr/>
        </p:nvCxnSpPr>
        <p:spPr>
          <a:xfrm flipV="1">
            <a:off x="4272594" y="3621367"/>
            <a:ext cx="1885445" cy="176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D08A8B-8C3B-7142-9AAF-A7FBE9B50BAA}"/>
              </a:ext>
            </a:extLst>
          </p:cNvPr>
          <p:cNvSpPr txBox="1"/>
          <p:nvPr/>
        </p:nvSpPr>
        <p:spPr>
          <a:xfrm>
            <a:off x="6158039" y="3490562"/>
            <a:ext cx="5158265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lvl="1" algn="ctr"/>
            <a:r>
              <a:rPr lang="ko-KR" altLang="en-US" sz="1100" dirty="0"/>
              <a:t>버튼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진행할 </a:t>
            </a:r>
            <a:r>
              <a:rPr lang="ko-KR" altLang="en-US" sz="1100" dirty="0" err="1"/>
              <a:t>이벤트중</a:t>
            </a:r>
            <a:r>
              <a:rPr lang="ko-KR" altLang="en-US" sz="1100" dirty="0"/>
              <a:t> 초기화 버튼 영역 </a:t>
            </a:r>
            <a:r>
              <a:rPr lang="ko-KR" altLang="en-US" sz="1100" dirty="0" err="1"/>
              <a:t>클릭시</a:t>
            </a:r>
            <a:endParaRPr lang="en-US" altLang="ko-KR" sz="1100" dirty="0"/>
          </a:p>
          <a:p>
            <a:pPr lvl="1" algn="ctr"/>
            <a:r>
              <a:rPr lang="ko-KR" altLang="en-US" sz="1100" dirty="0"/>
              <a:t>작동할 문구 입니다</a:t>
            </a:r>
            <a:r>
              <a:rPr lang="en-US" altLang="ko-KR" sz="1100" dirty="0"/>
              <a:t>.</a:t>
            </a:r>
          </a:p>
          <a:p>
            <a:pPr lvl="1" algn="ctr"/>
            <a:r>
              <a:rPr lang="ko-KR" altLang="en-US" sz="1100" dirty="0"/>
              <a:t>모든 조건검사요소를 초기화시키고 그리드배열까지 </a:t>
            </a:r>
            <a:r>
              <a:rPr lang="ko-KR" altLang="en-US" sz="1100" dirty="0" err="1"/>
              <a:t>초기화시켜</a:t>
            </a:r>
            <a:endParaRPr lang="en-US" altLang="ko-KR" sz="1100" dirty="0"/>
          </a:p>
          <a:p>
            <a:pPr lvl="1" algn="ctr"/>
            <a:r>
              <a:rPr lang="ko-KR" altLang="en-US" sz="1100" dirty="0"/>
              <a:t>게임을 초기상태로 </a:t>
            </a:r>
            <a:r>
              <a:rPr lang="ko-KR" altLang="en-US" sz="1100" dirty="0" err="1"/>
              <a:t>설정하게합니다</a:t>
            </a:r>
            <a:r>
              <a:rPr lang="en-US" altLang="ko-KR" sz="11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EBCFC7-AA04-5544-95E9-FF551BDA1B4F}"/>
              </a:ext>
            </a:extLst>
          </p:cNvPr>
          <p:cNvSpPr txBox="1"/>
          <p:nvPr/>
        </p:nvSpPr>
        <p:spPr>
          <a:xfrm>
            <a:off x="2171868" y="5236108"/>
            <a:ext cx="2777387" cy="103046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2B26780-154A-4F4C-999D-F49A0A0C8052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949255" y="4950276"/>
            <a:ext cx="1208784" cy="49218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2996697-0439-D842-8CFD-64629E472015}"/>
              </a:ext>
            </a:extLst>
          </p:cNvPr>
          <p:cNvSpPr txBox="1"/>
          <p:nvPr/>
        </p:nvSpPr>
        <p:spPr>
          <a:xfrm>
            <a:off x="6158039" y="4734832"/>
            <a:ext cx="5158265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lvl="1" algn="ctr"/>
            <a:r>
              <a:rPr lang="ko-KR" altLang="en-US" sz="1100" dirty="0"/>
              <a:t>각 턴에 따라 </a:t>
            </a:r>
            <a:r>
              <a:rPr lang="ko-KR" altLang="en-US" sz="1100" dirty="0" err="1"/>
              <a:t>흑돌을</a:t>
            </a:r>
            <a:r>
              <a:rPr lang="ko-KR" altLang="en-US" sz="1100" dirty="0"/>
              <a:t> 놓을지 </a:t>
            </a:r>
            <a:r>
              <a:rPr lang="ko-KR" altLang="en-US" sz="1100" dirty="0" err="1"/>
              <a:t>백돌을</a:t>
            </a:r>
            <a:r>
              <a:rPr lang="ko-KR" altLang="en-US" sz="1100" dirty="0"/>
              <a:t> 놓을지 설정하는 문구입니다</a:t>
            </a:r>
            <a:r>
              <a:rPr lang="en-US" altLang="ko-KR" sz="1100" dirty="0"/>
              <a:t>.</a:t>
            </a:r>
          </a:p>
          <a:p>
            <a:pPr lvl="1" algn="ctr"/>
            <a:r>
              <a:rPr lang="ko-KR" altLang="en-US" sz="1100" dirty="0" err="1"/>
              <a:t>조건분기에</a:t>
            </a:r>
            <a:r>
              <a:rPr lang="ko-KR" altLang="en-US" sz="1100" dirty="0"/>
              <a:t> 맞게 그리드에 흑이면 </a:t>
            </a:r>
            <a:r>
              <a:rPr lang="en-US" altLang="ko-KR" sz="1100" dirty="0"/>
              <a:t>1,</a:t>
            </a:r>
            <a:r>
              <a:rPr lang="ko-KR" altLang="en-US" sz="1100" dirty="0"/>
              <a:t> 백이면 </a:t>
            </a:r>
            <a:r>
              <a:rPr lang="en-US" altLang="ko-KR" sz="1100" dirty="0"/>
              <a:t>2</a:t>
            </a:r>
            <a:r>
              <a:rPr lang="ko-KR" altLang="en-US" sz="1100" dirty="0"/>
              <a:t>로 저장시키게 합니다</a:t>
            </a:r>
            <a:r>
              <a:rPr lang="en-US" altLang="ko-KR" sz="1100" dirty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51F2FF-5D20-EB41-8DA7-25D0E942F1BE}"/>
              </a:ext>
            </a:extLst>
          </p:cNvPr>
          <p:cNvSpPr txBox="1"/>
          <p:nvPr/>
        </p:nvSpPr>
        <p:spPr>
          <a:xfrm>
            <a:off x="1927253" y="6296131"/>
            <a:ext cx="718843" cy="22967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72131D7-6698-8044-B1CA-3629BE69FD6B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2646096" y="6410969"/>
            <a:ext cx="2966139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E711F8B-6CB2-1C45-B6CD-5257D1766017}"/>
              </a:ext>
            </a:extLst>
          </p:cNvPr>
          <p:cNvSpPr txBox="1"/>
          <p:nvPr/>
        </p:nvSpPr>
        <p:spPr>
          <a:xfrm>
            <a:off x="5640753" y="6195525"/>
            <a:ext cx="5158265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lvl="1" algn="ctr"/>
            <a:r>
              <a:rPr lang="ko-KR" altLang="en-US" sz="1100" dirty="0" err="1"/>
              <a:t>예외처리로</a:t>
            </a:r>
            <a:r>
              <a:rPr lang="ko-KR" altLang="en-US" sz="1100" dirty="0"/>
              <a:t> 이외의 영역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오류 발생 대신</a:t>
            </a:r>
            <a:endParaRPr lang="en-US" altLang="ko-KR" sz="1100" dirty="0"/>
          </a:p>
          <a:p>
            <a:pPr lvl="1" algn="ctr"/>
            <a:r>
              <a:rPr lang="ko-KR" altLang="en-US" sz="1100" dirty="0"/>
              <a:t>무시하고 진행하도록 하였습니다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6294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C4BEF17-6C36-5941-9764-C3BD11C4F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48" y="3005045"/>
            <a:ext cx="4292841" cy="3621367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5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9CFBE9-C6B1-CE4F-BF6A-3075D8B4C5E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임의의 프로그램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6952C-CAF5-CE48-B050-E6C4C8FCA928}"/>
              </a:ext>
            </a:extLst>
          </p:cNvPr>
          <p:cNvSpPr txBox="1"/>
          <p:nvPr/>
        </p:nvSpPr>
        <p:spPr>
          <a:xfrm>
            <a:off x="6351042" y="1698964"/>
            <a:ext cx="5158265" cy="9387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for</a:t>
            </a:r>
            <a:r>
              <a:rPr lang="ko-KR" altLang="en-US" sz="1100" dirty="0"/>
              <a:t>문을 통해 각 칸과 바둑돌을 표현하도록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칸은 </a:t>
            </a:r>
            <a:r>
              <a:rPr lang="en-US" altLang="ko-KR" sz="1100" dirty="0" err="1"/>
              <a:t>rect</a:t>
            </a:r>
            <a:r>
              <a:rPr lang="ko-KR" altLang="en-US" sz="1100" dirty="0"/>
              <a:t>로 그리게 하였으며 바둑돌은 색을 </a:t>
            </a:r>
            <a:r>
              <a:rPr lang="ko-KR" altLang="en-US" sz="1100" dirty="0" err="1"/>
              <a:t>다르게하여</a:t>
            </a:r>
            <a:endParaRPr lang="en-US" altLang="ko-KR" sz="1100" dirty="0"/>
          </a:p>
          <a:p>
            <a:pPr algn="ctr"/>
            <a:r>
              <a:rPr lang="en-US" altLang="ko-KR" sz="1100" dirty="0"/>
              <a:t>ellipse</a:t>
            </a:r>
            <a:r>
              <a:rPr lang="ko-KR" altLang="en-US" sz="1100" dirty="0"/>
              <a:t>로 그리게 하였습니다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다음 초기화 버튼을 빨간색으로 지정하여 그리게 하였으며</a:t>
            </a:r>
            <a:endParaRPr lang="en-US" altLang="ko-KR" sz="1100" dirty="0"/>
          </a:p>
          <a:p>
            <a:pPr algn="ctr"/>
            <a:r>
              <a:rPr lang="ko-KR" altLang="en-US" sz="1100" dirty="0"/>
              <a:t>하단의 누구의 턴인지를 표시하기 위한 텍스트 </a:t>
            </a:r>
            <a:r>
              <a:rPr lang="ko-KR" altLang="en-US" sz="1100" dirty="0" err="1"/>
              <a:t>렌더</a:t>
            </a:r>
            <a:r>
              <a:rPr lang="ko-KR" altLang="en-US" sz="1100" dirty="0"/>
              <a:t> 역시 추가하였습니다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B289DDD-532D-4347-9C91-1F6B3ACA43A2}"/>
              </a:ext>
            </a:extLst>
          </p:cNvPr>
          <p:cNvCxnSpPr>
            <a:cxnSpLocks/>
          </p:cNvCxnSpPr>
          <p:nvPr/>
        </p:nvCxnSpPr>
        <p:spPr>
          <a:xfrm>
            <a:off x="4032264" y="1908604"/>
            <a:ext cx="2318778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6BE93F1-97C1-FF43-9139-8F81011C9483}"/>
              </a:ext>
            </a:extLst>
          </p:cNvPr>
          <p:cNvSpPr txBox="1"/>
          <p:nvPr/>
        </p:nvSpPr>
        <p:spPr>
          <a:xfrm>
            <a:off x="835625" y="3005045"/>
            <a:ext cx="4292840" cy="36213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CBB2853-A975-D04C-B783-7F5057A56FF9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5097448" y="3704378"/>
            <a:ext cx="1643399" cy="2041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E6E035E-1B2B-9F4D-8D17-D5DCE60EF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25" y="1239239"/>
            <a:ext cx="3196638" cy="161571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F1B491E-1115-F741-A2A1-789AECC1C74A}"/>
              </a:ext>
            </a:extLst>
          </p:cNvPr>
          <p:cNvSpPr txBox="1"/>
          <p:nvPr/>
        </p:nvSpPr>
        <p:spPr>
          <a:xfrm>
            <a:off x="835624" y="1224732"/>
            <a:ext cx="3196638" cy="167570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4E1C7A-6A66-0D42-98C5-0F03DAB707F4}"/>
              </a:ext>
            </a:extLst>
          </p:cNvPr>
          <p:cNvSpPr txBox="1"/>
          <p:nvPr/>
        </p:nvSpPr>
        <p:spPr>
          <a:xfrm>
            <a:off x="6740847" y="3488934"/>
            <a:ext cx="3082886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오목의 </a:t>
            </a:r>
            <a:r>
              <a:rPr lang="en-US" altLang="ko-KR" sz="1100" dirty="0"/>
              <a:t>4</a:t>
            </a:r>
            <a:r>
              <a:rPr lang="ko-KR" altLang="en-US" sz="1100" dirty="0"/>
              <a:t>방향의 </a:t>
            </a:r>
            <a:r>
              <a:rPr lang="ko-KR" altLang="en-US" sz="1100" dirty="0" err="1"/>
              <a:t>승리조건에</a:t>
            </a:r>
            <a:r>
              <a:rPr lang="ko-KR" altLang="en-US" sz="1100" dirty="0"/>
              <a:t> 맞게</a:t>
            </a:r>
            <a:endParaRPr lang="en-US" altLang="ko-KR" sz="1100" dirty="0"/>
          </a:p>
          <a:p>
            <a:pPr algn="ctr"/>
            <a:r>
              <a:rPr lang="ko-KR" altLang="en-US" sz="1100" dirty="0"/>
              <a:t>승리 조건식을 구현한 모습입니다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5762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5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825D75-47BE-4247-BE4D-F7D4F36F4B08}"/>
              </a:ext>
            </a:extLst>
          </p:cNvPr>
          <p:cNvSpPr txBox="1"/>
          <p:nvPr/>
        </p:nvSpPr>
        <p:spPr>
          <a:xfrm>
            <a:off x="2752639" y="6074447"/>
            <a:ext cx="6686722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제작한 오목 프로그램을 실행한 모습입니다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승리 트리거와 각 버튼 이벤트가 모두 정상적으로 </a:t>
            </a:r>
            <a:r>
              <a:rPr lang="ko-KR" altLang="en-US" sz="1100" dirty="0" err="1"/>
              <a:t>작동하는것을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9CFBE9-C6B1-CE4F-BF6A-3075D8B4C5E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임의의 프로그램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7871AD7-1C79-0B42-9367-88E26BB6D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027" y="1517850"/>
            <a:ext cx="4083888" cy="437702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E5E6377-4839-6248-9D84-E28EB6780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418" y="1457222"/>
            <a:ext cx="4156555" cy="445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06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F74CADE-B1E6-5642-A65E-9A5BB818A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722" y="1478641"/>
            <a:ext cx="3416724" cy="488431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그래픽스 예제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5981135" y="2593154"/>
            <a:ext cx="5158265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먼저 </a:t>
            </a:r>
            <a:r>
              <a:rPr lang="ko-KR" altLang="en-US" sz="1100" dirty="0" err="1"/>
              <a:t>파이게임</a:t>
            </a:r>
            <a:r>
              <a:rPr lang="ko-KR" altLang="en-US" sz="1100" dirty="0"/>
              <a:t> 윈도우 크기를 위해 윈도우 사이즈와 윈도우 제목을 지정합니다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다음 사용자가 </a:t>
            </a:r>
            <a:r>
              <a:rPr lang="ko-KR" altLang="en-US" sz="1100" dirty="0" err="1"/>
              <a:t>파이게임</a:t>
            </a:r>
            <a:r>
              <a:rPr lang="ko-KR" altLang="en-US" sz="1100" dirty="0"/>
              <a:t> 윈도우 종료를 할 시 루프를 종료하기 위한</a:t>
            </a:r>
            <a:endParaRPr lang="en-US" altLang="ko-KR" sz="1100" dirty="0"/>
          </a:p>
          <a:p>
            <a:pPr algn="ctr"/>
            <a:r>
              <a:rPr lang="en-US" altLang="ko-KR" sz="1100" dirty="0"/>
              <a:t>done </a:t>
            </a:r>
            <a:r>
              <a:rPr lang="ko-KR" altLang="en-US" sz="1100" dirty="0"/>
              <a:t>변수와 </a:t>
            </a:r>
            <a:r>
              <a:rPr lang="ko-KR" altLang="en-US" sz="1100" dirty="0" err="1"/>
              <a:t>파이게임의</a:t>
            </a:r>
            <a:r>
              <a:rPr lang="ko-KR" altLang="en-US" sz="1100" dirty="0"/>
              <a:t> 프레임을 담당할 </a:t>
            </a:r>
            <a:r>
              <a:rPr lang="en-US" altLang="ko-KR" sz="1100" dirty="0"/>
              <a:t>clock</a:t>
            </a:r>
            <a:r>
              <a:rPr lang="ko-KR" altLang="en-US" sz="1100" dirty="0"/>
              <a:t> 객체를 생성합니다</a:t>
            </a:r>
            <a:r>
              <a:rPr lang="en-US" altLang="ko-KR" sz="1100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1188F-1076-9D4B-825B-58B55608DCC1}"/>
              </a:ext>
            </a:extLst>
          </p:cNvPr>
          <p:cNvSpPr txBox="1"/>
          <p:nvPr/>
        </p:nvSpPr>
        <p:spPr>
          <a:xfrm>
            <a:off x="5949398" y="4046320"/>
            <a:ext cx="5914158" cy="9387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파이게임을</a:t>
            </a:r>
            <a:r>
              <a:rPr lang="ko-KR" altLang="en-US" sz="1100" dirty="0"/>
              <a:t> 실행할 </a:t>
            </a:r>
            <a:r>
              <a:rPr lang="en-US" altLang="ko-KR" sz="1100" dirty="0"/>
              <a:t>while</a:t>
            </a:r>
            <a:r>
              <a:rPr lang="ko-KR" altLang="en-US" sz="1100" dirty="0"/>
              <a:t>문 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 err="1"/>
              <a:t>clock.tick</a:t>
            </a:r>
            <a:r>
              <a:rPr lang="ko-KR" altLang="en-US" sz="1100" dirty="0"/>
              <a:t>을 통해 초당프레임을 지정하고 </a:t>
            </a:r>
            <a:r>
              <a:rPr lang="en-US" altLang="ko-KR" sz="1100" dirty="0"/>
              <a:t>for</a:t>
            </a:r>
            <a:r>
              <a:rPr lang="ko-KR" altLang="en-US" sz="1100" dirty="0"/>
              <a:t>문을 통해 파이게임내에서 발생한</a:t>
            </a:r>
            <a:endParaRPr lang="en-US" altLang="ko-KR" sz="1100" dirty="0"/>
          </a:p>
          <a:p>
            <a:pPr algn="ctr"/>
            <a:r>
              <a:rPr lang="ko-KR" altLang="en-US" sz="1100" dirty="0"/>
              <a:t>이벤트를 받아오도록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if</a:t>
            </a:r>
            <a:r>
              <a:rPr lang="ko-KR" altLang="en-US" sz="1100" dirty="0"/>
              <a:t> 분기를 통해 각 이벤트를 구분하도록 하고 </a:t>
            </a:r>
            <a:r>
              <a:rPr lang="en-US" altLang="ko-KR" sz="1100" dirty="0"/>
              <a:t>quit(</a:t>
            </a:r>
            <a:r>
              <a:rPr lang="ko-KR" altLang="en-US" sz="1100" dirty="0"/>
              <a:t>종료</a:t>
            </a:r>
            <a:r>
              <a:rPr lang="en-US" altLang="ko-KR" sz="1100" dirty="0"/>
              <a:t>)</a:t>
            </a:r>
            <a:r>
              <a:rPr lang="ko-KR" altLang="en-US" sz="1100" dirty="0"/>
              <a:t> 버튼 </a:t>
            </a:r>
            <a:r>
              <a:rPr lang="ko-KR" altLang="en-US" sz="1100" dirty="0" err="1"/>
              <a:t>클릭시</a:t>
            </a:r>
            <a:endParaRPr lang="en-US" altLang="ko-KR" sz="1100" dirty="0"/>
          </a:p>
          <a:p>
            <a:pPr algn="ctr"/>
            <a:r>
              <a:rPr lang="ko-KR" altLang="en-US" sz="1100" dirty="0"/>
              <a:t>루프를 </a:t>
            </a:r>
            <a:r>
              <a:rPr lang="ko-KR" altLang="en-US" sz="1100" dirty="0" err="1"/>
              <a:t>종료토록</a:t>
            </a:r>
            <a:r>
              <a:rPr lang="ko-KR" altLang="en-US" sz="1100" dirty="0"/>
              <a:t> 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7876963-D856-2645-A890-56B9642502B7}"/>
              </a:ext>
            </a:extLst>
          </p:cNvPr>
          <p:cNvCxnSpPr>
            <a:cxnSpLocks/>
            <a:stCxn id="24" idx="3"/>
            <a:endCxn id="18" idx="1"/>
          </p:cNvCxnSpPr>
          <p:nvPr/>
        </p:nvCxnSpPr>
        <p:spPr>
          <a:xfrm flipV="1">
            <a:off x="4539631" y="2893236"/>
            <a:ext cx="1441504" cy="137581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E1AADEB-1745-9447-B047-A45261205A3C}"/>
              </a:ext>
            </a:extLst>
          </p:cNvPr>
          <p:cNvSpPr txBox="1"/>
          <p:nvPr/>
        </p:nvSpPr>
        <p:spPr>
          <a:xfrm>
            <a:off x="1453722" y="4885104"/>
            <a:ext cx="3416724" cy="110799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C067E06-EA51-6E47-AF7F-B7055DDD7938}"/>
              </a:ext>
            </a:extLst>
          </p:cNvPr>
          <p:cNvCxnSpPr>
            <a:cxnSpLocks/>
            <a:stCxn id="28" idx="3"/>
            <a:endCxn id="26" idx="1"/>
          </p:cNvCxnSpPr>
          <p:nvPr/>
        </p:nvCxnSpPr>
        <p:spPr>
          <a:xfrm flipV="1">
            <a:off x="4870446" y="4515680"/>
            <a:ext cx="1078952" cy="92342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42E3ED9-C31A-D84F-94A2-02B7B9456D65}"/>
              </a:ext>
            </a:extLst>
          </p:cNvPr>
          <p:cNvSpPr txBox="1"/>
          <p:nvPr/>
        </p:nvSpPr>
        <p:spPr>
          <a:xfrm>
            <a:off x="1453722" y="3722335"/>
            <a:ext cx="3085909" cy="109342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</p:spTree>
    <p:extLst>
      <p:ext uri="{BB962C8B-B14F-4D97-AF65-F5344CB8AC3E}">
        <p14:creationId xmlns:p14="http://schemas.microsoft.com/office/powerpoint/2010/main" val="1755942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5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825D75-47BE-4247-BE4D-F7D4F36F4B08}"/>
              </a:ext>
            </a:extLst>
          </p:cNvPr>
          <p:cNvSpPr txBox="1"/>
          <p:nvPr/>
        </p:nvSpPr>
        <p:spPr>
          <a:xfrm>
            <a:off x="2752639" y="5463991"/>
            <a:ext cx="6686722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이번과제의 최종 코드와 작업물들은 제 깃에서 확인 가능합니다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en-US" altLang="ko-Kore-KR" sz="1100" dirty="0"/>
              <a:t>https://</a:t>
            </a:r>
            <a:r>
              <a:rPr lang="en-US" altLang="ko-Kore-KR" sz="1100" dirty="0" err="1"/>
              <a:t>github.com</a:t>
            </a:r>
            <a:r>
              <a:rPr lang="en-US" altLang="ko-Kore-KR" sz="1100" dirty="0"/>
              <a:t>/yooatom2200/Programing_Base_2/tree/main/12%EC%9E%A5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9CFBE9-C6B1-CE4F-BF6A-3075D8B4C5E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임의의 프로그램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783AF0-D627-4847-8435-4E072F202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34" y="1698962"/>
            <a:ext cx="5874820" cy="33739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4923DE-740F-9A45-B378-95291B9A1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948" y="1698961"/>
            <a:ext cx="5874822" cy="337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50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3739117" y="3003678"/>
            <a:ext cx="4713765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감사합니다</a:t>
            </a: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20164091 </a:t>
            </a:r>
            <a:r>
              <a:rPr lang="ko-KR" altLang="en-US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송희령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flipV="1">
            <a:off x="859926" y="3518678"/>
            <a:ext cx="3747936" cy="519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flipH="1">
            <a:off x="7584140" y="3519196"/>
            <a:ext cx="368843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9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7CCE787-2AC0-3F45-AB5C-FFEE5BEB4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75" y="1478641"/>
            <a:ext cx="4548371" cy="4877433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그래픽스 예제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6018861" y="2335444"/>
            <a:ext cx="5158265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다음 </a:t>
            </a:r>
            <a:r>
              <a:rPr lang="ko-KR" altLang="en-US" sz="1100" dirty="0" err="1"/>
              <a:t>파이게임</a:t>
            </a:r>
            <a:r>
              <a:rPr lang="ko-KR" altLang="en-US" sz="1100" dirty="0"/>
              <a:t> 윈도우 내에서 배경색과 도형들을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각 그리기 함수들을 통해 그리기를 진행해줍니다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선은 </a:t>
            </a:r>
            <a:r>
              <a:rPr lang="en-US" altLang="ko-KR" sz="1100" dirty="0"/>
              <a:t>line, </a:t>
            </a:r>
            <a:r>
              <a:rPr lang="ko-KR" altLang="en-US" sz="1100" dirty="0"/>
              <a:t>사각형은 </a:t>
            </a:r>
            <a:r>
              <a:rPr lang="en-US" altLang="ko-KR" sz="1100" dirty="0" err="1"/>
              <a:t>rect</a:t>
            </a:r>
            <a:r>
              <a:rPr lang="en-US" altLang="ko-KR" sz="1100" dirty="0"/>
              <a:t>,</a:t>
            </a:r>
            <a:r>
              <a:rPr lang="ko-KR" altLang="en-US" sz="1100" dirty="0"/>
              <a:t> 타원은 </a:t>
            </a:r>
            <a:r>
              <a:rPr lang="en-US" altLang="ko-KR" sz="1100" dirty="0"/>
              <a:t>ellipse,</a:t>
            </a:r>
            <a:r>
              <a:rPr lang="ko-KR" altLang="en-US" sz="1100" dirty="0"/>
              <a:t> 호는 </a:t>
            </a:r>
            <a:r>
              <a:rPr lang="en-US" altLang="ko-KR" sz="1100" dirty="0"/>
              <a:t>arc, </a:t>
            </a:r>
            <a:r>
              <a:rPr lang="ko-KR" altLang="en-US" sz="1100" dirty="0"/>
              <a:t>다각형은 </a:t>
            </a:r>
            <a:r>
              <a:rPr lang="en-US" altLang="ko-KR" sz="1100" dirty="0"/>
              <a:t>polygon</a:t>
            </a:r>
            <a:r>
              <a:rPr lang="ko-KR" altLang="en-US" sz="1100" dirty="0"/>
              <a:t>을 통해</a:t>
            </a:r>
            <a:endParaRPr lang="en-US" altLang="ko-KR" sz="1100" dirty="0"/>
          </a:p>
          <a:p>
            <a:pPr algn="ctr"/>
            <a:r>
              <a:rPr lang="ko-KR" altLang="en-US" sz="1100" dirty="0"/>
              <a:t>그려줍니다</a:t>
            </a:r>
            <a:r>
              <a:rPr lang="en-US" altLang="ko-KR" sz="1100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1188F-1076-9D4B-825B-58B55608DCC1}"/>
              </a:ext>
            </a:extLst>
          </p:cNvPr>
          <p:cNvSpPr txBox="1"/>
          <p:nvPr/>
        </p:nvSpPr>
        <p:spPr>
          <a:xfrm>
            <a:off x="5949398" y="4046320"/>
            <a:ext cx="5914158" cy="127727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윈도우 내에 글씨를 표현하기 위해 폰트를 지정하고</a:t>
            </a:r>
            <a:endParaRPr lang="en-US" altLang="ko-KR" sz="1100" dirty="0"/>
          </a:p>
          <a:p>
            <a:pPr algn="ctr"/>
            <a:r>
              <a:rPr lang="ko-KR" altLang="en-US" sz="1100" dirty="0"/>
              <a:t>폰트를 통해 글씨를 입력해주도록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이후 각각 도형그리기와 </a:t>
            </a:r>
            <a:r>
              <a:rPr lang="ko-KR" altLang="en-US" sz="1100" dirty="0" err="1"/>
              <a:t>폰트그리기</a:t>
            </a:r>
            <a:r>
              <a:rPr lang="ko-KR" altLang="en-US" sz="1100" dirty="0"/>
              <a:t> 함수들을 </a:t>
            </a:r>
            <a:r>
              <a:rPr lang="ko-KR" altLang="en-US" sz="1100" dirty="0" err="1"/>
              <a:t>적용시켜주기</a:t>
            </a:r>
            <a:r>
              <a:rPr lang="ko-KR" altLang="en-US" sz="1100" dirty="0"/>
              <a:t> 위해</a:t>
            </a:r>
            <a:endParaRPr lang="en-US" altLang="ko-KR" sz="1100" dirty="0"/>
          </a:p>
          <a:p>
            <a:pPr algn="ctr"/>
            <a:r>
              <a:rPr lang="ko-KR" altLang="en-US" sz="1100" dirty="0"/>
              <a:t>디스플레이 갱신인 </a:t>
            </a:r>
            <a:r>
              <a:rPr lang="en-US" altLang="ko-KR" sz="1100" dirty="0" err="1"/>
              <a:t>display.filp</a:t>
            </a:r>
            <a:r>
              <a:rPr lang="ko-KR" altLang="en-US" sz="1100" dirty="0"/>
              <a:t>을 통해 화면 갱신을 진행해줍니다</a:t>
            </a:r>
            <a:r>
              <a:rPr lang="en-US" altLang="ko-KR" sz="1100" dirty="0"/>
              <a:t>.</a:t>
            </a:r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마지막으로 </a:t>
            </a:r>
            <a:r>
              <a:rPr lang="ko-KR" altLang="en-US" sz="1100" dirty="0" err="1"/>
              <a:t>파이게임</a:t>
            </a:r>
            <a:r>
              <a:rPr lang="ko-KR" altLang="en-US" sz="1100" dirty="0"/>
              <a:t> 종료 이벤트가 발생시 </a:t>
            </a:r>
            <a:r>
              <a:rPr lang="en-US" altLang="ko-KR" sz="1100" dirty="0"/>
              <a:t>while</a:t>
            </a:r>
            <a:r>
              <a:rPr lang="ko-KR" altLang="en-US" sz="1100" dirty="0"/>
              <a:t>문 밖으로 나오게 되어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pygame.quit</a:t>
            </a:r>
            <a:r>
              <a:rPr lang="ko-KR" altLang="en-US" sz="1100" dirty="0"/>
              <a:t>을 통해 프로그램이 종료되게 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7876963-D856-2645-A890-56B9642502B7}"/>
              </a:ext>
            </a:extLst>
          </p:cNvPr>
          <p:cNvCxnSpPr>
            <a:cxnSpLocks/>
            <a:stCxn id="24" idx="3"/>
            <a:endCxn id="18" idx="1"/>
          </p:cNvCxnSpPr>
          <p:nvPr/>
        </p:nvCxnSpPr>
        <p:spPr>
          <a:xfrm flipV="1">
            <a:off x="5228646" y="2720165"/>
            <a:ext cx="790215" cy="394168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E1AADEB-1745-9447-B047-A45261205A3C}"/>
              </a:ext>
            </a:extLst>
          </p:cNvPr>
          <p:cNvSpPr txBox="1"/>
          <p:nvPr/>
        </p:nvSpPr>
        <p:spPr>
          <a:xfrm>
            <a:off x="677740" y="4844120"/>
            <a:ext cx="3085909" cy="151195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C067E06-EA51-6E47-AF7F-B7055DDD7938}"/>
              </a:ext>
            </a:extLst>
          </p:cNvPr>
          <p:cNvCxnSpPr>
            <a:cxnSpLocks/>
            <a:stCxn id="28" idx="3"/>
            <a:endCxn id="26" idx="1"/>
          </p:cNvCxnSpPr>
          <p:nvPr/>
        </p:nvCxnSpPr>
        <p:spPr>
          <a:xfrm flipV="1">
            <a:off x="3763649" y="4684957"/>
            <a:ext cx="2185749" cy="91514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42E3ED9-C31A-D84F-94A2-02B7B9456D65}"/>
              </a:ext>
            </a:extLst>
          </p:cNvPr>
          <p:cNvSpPr txBox="1"/>
          <p:nvPr/>
        </p:nvSpPr>
        <p:spPr>
          <a:xfrm>
            <a:off x="922492" y="1478640"/>
            <a:ext cx="4306154" cy="327138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</p:spTree>
    <p:extLst>
      <p:ext uri="{BB962C8B-B14F-4D97-AF65-F5344CB8AC3E}">
        <p14:creationId xmlns:p14="http://schemas.microsoft.com/office/powerpoint/2010/main" val="344741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그래픽스 예제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6003952" y="3581617"/>
            <a:ext cx="5158265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실행 결과 지정했던 그리기 함수들을 토대로</a:t>
            </a:r>
            <a:endParaRPr lang="en-US" altLang="ko-KR" sz="1100" dirty="0"/>
          </a:p>
          <a:p>
            <a:pPr algn="ctr"/>
            <a:r>
              <a:rPr lang="ko-KR" altLang="en-US" sz="1100" dirty="0"/>
              <a:t>각 도형과 폰트들이 잘 </a:t>
            </a:r>
            <a:r>
              <a:rPr lang="ko-KR" altLang="en-US" sz="1100" dirty="0" err="1"/>
              <a:t>출력되는것을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AF1C90-7B30-E64C-8DC5-5E5A1A666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185" y="1363231"/>
            <a:ext cx="4395815" cy="549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3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>
            <a:extLst>
              <a:ext uri="{FF2B5EF4-FFF2-40B4-BE49-F238E27FC236}">
                <a16:creationId xmlns:a16="http://schemas.microsoft.com/office/drawing/2014/main" id="{A07E4519-1E25-724A-A912-09467402F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29" y="1340141"/>
            <a:ext cx="5314057" cy="537936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공 이동과 </a:t>
            </a:r>
            <a:r>
              <a:rPr lang="ko-KR" altLang="en-US" sz="1100" i="1" dirty="0" err="1">
                <a:solidFill>
                  <a:srgbClr val="FF7876"/>
                </a:solidFill>
              </a:rPr>
              <a:t>눈내리기</a:t>
            </a:r>
            <a:r>
              <a:rPr lang="ko-KR" altLang="en-US" sz="1100" i="1" dirty="0">
                <a:solidFill>
                  <a:srgbClr val="FF7876"/>
                </a:solidFill>
              </a:rPr>
              <a:t> 애니메이션 </a:t>
            </a:r>
            <a:r>
              <a:rPr lang="en-US" altLang="ko-KR" sz="1100" i="1" dirty="0">
                <a:solidFill>
                  <a:srgbClr val="FF7876"/>
                </a:solidFill>
              </a:rPr>
              <a:t>-</a:t>
            </a:r>
            <a:r>
              <a:rPr lang="ko-KR" altLang="en-US" sz="1100" i="1" dirty="0">
                <a:solidFill>
                  <a:srgbClr val="FF7876"/>
                </a:solidFill>
              </a:rPr>
              <a:t> 클래스 공 이동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6179762" y="1815125"/>
            <a:ext cx="3247460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두개의 공을 독립적 객체로 구성하기위해</a:t>
            </a:r>
            <a:endParaRPr lang="en-US" altLang="ko-KR" sz="1100" dirty="0"/>
          </a:p>
          <a:p>
            <a:pPr algn="ctr"/>
            <a:r>
              <a:rPr lang="en-US" altLang="ko-KR" sz="1100" dirty="0"/>
              <a:t>Ball</a:t>
            </a:r>
            <a:r>
              <a:rPr lang="ko-KR" altLang="en-US" sz="1100" dirty="0"/>
              <a:t> 클래스를 생성합니다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7876963-D856-2645-A890-56B9642502B7}"/>
              </a:ext>
            </a:extLst>
          </p:cNvPr>
          <p:cNvCxnSpPr>
            <a:cxnSpLocks/>
            <a:stCxn id="24" idx="3"/>
            <a:endCxn id="18" idx="1"/>
          </p:cNvCxnSpPr>
          <p:nvPr/>
        </p:nvCxnSpPr>
        <p:spPr>
          <a:xfrm flipV="1">
            <a:off x="1553672" y="2030569"/>
            <a:ext cx="4626090" cy="1117233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42E3ED9-C31A-D84F-94A2-02B7B9456D65}"/>
              </a:ext>
            </a:extLst>
          </p:cNvPr>
          <p:cNvSpPr txBox="1"/>
          <p:nvPr/>
        </p:nvSpPr>
        <p:spPr>
          <a:xfrm>
            <a:off x="238929" y="2379058"/>
            <a:ext cx="1314743" cy="1537488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EC83DB-3FDA-CD47-85ED-EAFD3ABC5F83}"/>
              </a:ext>
            </a:extLst>
          </p:cNvPr>
          <p:cNvSpPr txBox="1"/>
          <p:nvPr/>
        </p:nvSpPr>
        <p:spPr>
          <a:xfrm>
            <a:off x="5678055" y="5849201"/>
            <a:ext cx="5176576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공이 </a:t>
            </a:r>
            <a:r>
              <a:rPr lang="ko-KR" altLang="en-US" sz="1100" dirty="0" err="1"/>
              <a:t>파이게임</a:t>
            </a:r>
            <a:r>
              <a:rPr lang="ko-KR" altLang="en-US" sz="1100" dirty="0"/>
              <a:t> 프레임 외부로 나가려고 </a:t>
            </a:r>
            <a:r>
              <a:rPr lang="ko-KR" altLang="en-US" sz="1100" dirty="0" err="1"/>
              <a:t>할때</a:t>
            </a:r>
            <a:endParaRPr lang="en-US" altLang="ko-KR" sz="1100" dirty="0"/>
          </a:p>
          <a:p>
            <a:pPr algn="ctr"/>
            <a:r>
              <a:rPr lang="ko-KR" altLang="en-US" sz="1100" dirty="0"/>
              <a:t>공의 좌표가 경계선에 </a:t>
            </a:r>
            <a:r>
              <a:rPr lang="ko-KR" altLang="en-US" sz="1100" dirty="0" err="1"/>
              <a:t>있을때</a:t>
            </a:r>
            <a:r>
              <a:rPr lang="ko-KR" altLang="en-US" sz="1100" dirty="0"/>
              <a:t> 반대방향으로 </a:t>
            </a:r>
            <a:r>
              <a:rPr lang="ko-KR" altLang="en-US" sz="1100" dirty="0" err="1"/>
              <a:t>축방향들을</a:t>
            </a:r>
            <a:r>
              <a:rPr lang="ko-KR" altLang="en-US" sz="1100" dirty="0"/>
              <a:t> 지정하기위해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이동간격에</a:t>
            </a:r>
            <a:r>
              <a:rPr lang="ko-KR" altLang="en-US" sz="1100" dirty="0"/>
              <a:t> </a:t>
            </a:r>
            <a:r>
              <a:rPr lang="en-US" altLang="ko-KR" sz="1100" dirty="0"/>
              <a:t>-1</a:t>
            </a:r>
            <a:r>
              <a:rPr lang="ko-KR" altLang="en-US" sz="1100" dirty="0"/>
              <a:t>을 곱하게 하는 </a:t>
            </a:r>
            <a:r>
              <a:rPr lang="en-US" altLang="ko-KR" sz="1100" dirty="0"/>
              <a:t>bounce</a:t>
            </a:r>
            <a:r>
              <a:rPr lang="ko-KR" altLang="en-US" sz="1100" dirty="0"/>
              <a:t>함수를 생성합니다</a:t>
            </a:r>
            <a:r>
              <a:rPr lang="en-US" altLang="ko-KR" sz="11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F17F90-2E1E-3E4A-BF98-89244B9B70BB}"/>
              </a:ext>
            </a:extLst>
          </p:cNvPr>
          <p:cNvSpPr txBox="1"/>
          <p:nvPr/>
        </p:nvSpPr>
        <p:spPr>
          <a:xfrm>
            <a:off x="507881" y="5308361"/>
            <a:ext cx="2971693" cy="134329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DC3F944-01F3-1F43-BD4F-395B5A287585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>
            <a:off x="3479574" y="5980007"/>
            <a:ext cx="2198481" cy="169276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0FB0025-9684-E44B-9CB8-937078D0DE3C}"/>
              </a:ext>
            </a:extLst>
          </p:cNvPr>
          <p:cNvSpPr txBox="1"/>
          <p:nvPr/>
        </p:nvSpPr>
        <p:spPr>
          <a:xfrm>
            <a:off x="507882" y="4029821"/>
            <a:ext cx="5045104" cy="45316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BC88EC-E9E8-8C47-A407-A2282EE0DEA4}"/>
              </a:ext>
            </a:extLst>
          </p:cNvPr>
          <p:cNvSpPr txBox="1"/>
          <p:nvPr/>
        </p:nvSpPr>
        <p:spPr>
          <a:xfrm>
            <a:off x="536613" y="4596263"/>
            <a:ext cx="1939550" cy="60691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82393D7-A6C4-0C49-AFF1-0946A80BBCBC}"/>
              </a:ext>
            </a:extLst>
          </p:cNvPr>
          <p:cNvCxnSpPr>
            <a:cxnSpLocks/>
            <a:stCxn id="57" idx="3"/>
            <a:endCxn id="65" idx="1"/>
          </p:cNvCxnSpPr>
          <p:nvPr/>
        </p:nvCxnSpPr>
        <p:spPr>
          <a:xfrm flipV="1">
            <a:off x="2476163" y="4811707"/>
            <a:ext cx="4317335" cy="88014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8F27C07-5D4E-724F-A944-0A2B104D4B38}"/>
              </a:ext>
            </a:extLst>
          </p:cNvPr>
          <p:cNvSpPr txBox="1"/>
          <p:nvPr/>
        </p:nvSpPr>
        <p:spPr>
          <a:xfrm>
            <a:off x="6793498" y="4596263"/>
            <a:ext cx="2945690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공의 이동할 좌표를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변화량에</a:t>
            </a:r>
            <a:r>
              <a:rPr lang="ko-KR" altLang="en-US" sz="1100" dirty="0"/>
              <a:t> 맞게 계산할 </a:t>
            </a:r>
            <a:r>
              <a:rPr lang="en-US" altLang="ko-KR" sz="1100" dirty="0"/>
              <a:t>move </a:t>
            </a:r>
            <a:r>
              <a:rPr lang="ko-KR" altLang="en-US" sz="1100" dirty="0"/>
              <a:t>함수입니다</a:t>
            </a:r>
            <a:r>
              <a:rPr lang="en-US" altLang="ko-KR" sz="1100" dirty="0"/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4B9830A-8AAE-0547-B777-F268252B332E}"/>
              </a:ext>
            </a:extLst>
          </p:cNvPr>
          <p:cNvSpPr txBox="1"/>
          <p:nvPr/>
        </p:nvSpPr>
        <p:spPr>
          <a:xfrm>
            <a:off x="7007296" y="3164827"/>
            <a:ext cx="2945690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공을 화면에 표현해 줄</a:t>
            </a:r>
            <a:endParaRPr lang="en-US" altLang="ko-KR" sz="1100" dirty="0"/>
          </a:p>
          <a:p>
            <a:pPr algn="ctr"/>
            <a:r>
              <a:rPr lang="ko-KR" altLang="en-US" sz="1100" dirty="0"/>
              <a:t>공 </a:t>
            </a:r>
            <a:r>
              <a:rPr lang="ko-KR" altLang="en-US" sz="1100" dirty="0" err="1"/>
              <a:t>그리히</a:t>
            </a:r>
            <a:r>
              <a:rPr lang="ko-KR" altLang="en-US" sz="1100" dirty="0"/>
              <a:t> 함수인 </a:t>
            </a:r>
            <a:r>
              <a:rPr lang="en-US" altLang="ko-KR" sz="1100" dirty="0"/>
              <a:t>draw</a:t>
            </a:r>
            <a:r>
              <a:rPr lang="ko-KR" altLang="en-US" sz="1100" dirty="0"/>
              <a:t> 함수 입니다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8EF5AFA-5D87-8142-8336-0B60ADC29D0B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 flipV="1">
            <a:off x="5552986" y="3380271"/>
            <a:ext cx="1454310" cy="876134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506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D4AD37CE-9023-6D4C-96AF-DD1DC8363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93" y="1487601"/>
            <a:ext cx="2960103" cy="5159036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공 이동과 </a:t>
            </a:r>
            <a:r>
              <a:rPr lang="ko-KR" altLang="en-US" sz="1100" i="1" dirty="0" err="1">
                <a:solidFill>
                  <a:srgbClr val="FF7876"/>
                </a:solidFill>
              </a:rPr>
              <a:t>눈내리기</a:t>
            </a:r>
            <a:r>
              <a:rPr lang="ko-KR" altLang="en-US" sz="1100" i="1" dirty="0">
                <a:solidFill>
                  <a:srgbClr val="FF7876"/>
                </a:solidFill>
              </a:rPr>
              <a:t> 애니메이션 </a:t>
            </a:r>
            <a:r>
              <a:rPr lang="en-US" altLang="ko-KR" sz="1100" i="1" dirty="0">
                <a:solidFill>
                  <a:srgbClr val="FF7876"/>
                </a:solidFill>
              </a:rPr>
              <a:t>-</a:t>
            </a:r>
            <a:r>
              <a:rPr lang="ko-KR" altLang="en-US" sz="1100" i="1" dirty="0">
                <a:solidFill>
                  <a:srgbClr val="FF7876"/>
                </a:solidFill>
              </a:rPr>
              <a:t> 클래스 공 이동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5678055" y="2629766"/>
            <a:ext cx="5158265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공 클래스를 이용하여</a:t>
            </a:r>
            <a:endParaRPr lang="en-US" altLang="ko-KR" sz="1100" dirty="0"/>
          </a:p>
          <a:p>
            <a:pPr algn="ctr"/>
            <a:r>
              <a:rPr lang="ko-KR" altLang="en-US" sz="1100" dirty="0"/>
              <a:t>각각 독립적으로 실행할 공 객체들을 생성해 줍니다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이후 각 공의 속성에 맞게 속성값들을 지정해주도록 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7876963-D856-2645-A890-56B9642502B7}"/>
              </a:ext>
            </a:extLst>
          </p:cNvPr>
          <p:cNvCxnSpPr>
            <a:cxnSpLocks/>
            <a:stCxn id="24" idx="3"/>
            <a:endCxn id="18" idx="1"/>
          </p:cNvCxnSpPr>
          <p:nvPr/>
        </p:nvCxnSpPr>
        <p:spPr>
          <a:xfrm flipV="1">
            <a:off x="2767476" y="2929848"/>
            <a:ext cx="2910579" cy="72556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42E3ED9-C31A-D84F-94A2-02B7B9456D65}"/>
              </a:ext>
            </a:extLst>
          </p:cNvPr>
          <p:cNvSpPr txBox="1"/>
          <p:nvPr/>
        </p:nvSpPr>
        <p:spPr>
          <a:xfrm>
            <a:off x="908293" y="1487601"/>
            <a:ext cx="1859183" cy="302960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EC83DB-3FDA-CD47-85ED-EAFD3ABC5F83}"/>
              </a:ext>
            </a:extLst>
          </p:cNvPr>
          <p:cNvSpPr txBox="1"/>
          <p:nvPr/>
        </p:nvSpPr>
        <p:spPr>
          <a:xfrm>
            <a:off x="5678055" y="4080966"/>
            <a:ext cx="5176576" cy="26161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while</a:t>
            </a:r>
            <a:r>
              <a:rPr lang="ko-KR" altLang="en-US" sz="1100" dirty="0"/>
              <a:t>문으로 </a:t>
            </a:r>
            <a:r>
              <a:rPr lang="ko-KR" altLang="en-US" sz="1100" dirty="0" err="1"/>
              <a:t>파이게임</a:t>
            </a:r>
            <a:r>
              <a:rPr lang="ko-KR" altLang="en-US" sz="1100" dirty="0"/>
              <a:t> 객체들을 그리도록 합니다</a:t>
            </a:r>
            <a:r>
              <a:rPr lang="en-US" altLang="ko-KR" sz="11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F17F90-2E1E-3E4A-BF98-89244B9B70BB}"/>
              </a:ext>
            </a:extLst>
          </p:cNvPr>
          <p:cNvSpPr txBox="1"/>
          <p:nvPr/>
        </p:nvSpPr>
        <p:spPr>
          <a:xfrm>
            <a:off x="1165254" y="6117579"/>
            <a:ext cx="1859184" cy="529058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DC3F944-01F3-1F43-BD4F-395B5A287585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 flipV="1">
            <a:off x="3024438" y="4211771"/>
            <a:ext cx="2653617" cy="2170337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31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공 이동과 </a:t>
            </a:r>
            <a:r>
              <a:rPr lang="ko-KR" altLang="en-US" sz="1100" i="1" dirty="0" err="1">
                <a:solidFill>
                  <a:srgbClr val="FF7876"/>
                </a:solidFill>
              </a:rPr>
              <a:t>눈내리기</a:t>
            </a:r>
            <a:r>
              <a:rPr lang="ko-KR" altLang="en-US" sz="1100" i="1" dirty="0">
                <a:solidFill>
                  <a:srgbClr val="FF7876"/>
                </a:solidFill>
              </a:rPr>
              <a:t> 애니메이션 </a:t>
            </a:r>
            <a:r>
              <a:rPr lang="en-US" altLang="ko-KR" sz="1100" i="1" dirty="0">
                <a:solidFill>
                  <a:srgbClr val="FF7876"/>
                </a:solidFill>
              </a:rPr>
              <a:t>-</a:t>
            </a:r>
            <a:r>
              <a:rPr lang="ko-KR" altLang="en-US" sz="1100" i="1" dirty="0">
                <a:solidFill>
                  <a:srgbClr val="FF7876"/>
                </a:solidFill>
              </a:rPr>
              <a:t> 클래스 공 이동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3516865" y="5463991"/>
            <a:ext cx="5158265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실행 결과 지정했던 그리기 함수들을 토대로</a:t>
            </a:r>
            <a:endParaRPr lang="en-US" altLang="ko-KR" sz="1100" dirty="0"/>
          </a:p>
          <a:p>
            <a:pPr algn="ctr"/>
            <a:r>
              <a:rPr lang="ko-KR" altLang="en-US" sz="1100" dirty="0"/>
              <a:t>공 그리기가 정상적으로 </a:t>
            </a:r>
            <a:r>
              <a:rPr lang="ko-KR" altLang="en-US" sz="1100" dirty="0" err="1"/>
              <a:t>진행되는것을</a:t>
            </a:r>
            <a:r>
              <a:rPr lang="ko-KR" altLang="en-US" sz="1100" dirty="0"/>
              <a:t> 알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55AAF36-67C9-744A-A52B-1A332798A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8" y="1488093"/>
            <a:ext cx="4098035" cy="32299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2825ED1-576A-E242-87F5-8E4B54BBB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981" y="1488093"/>
            <a:ext cx="4098035" cy="32299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00D747-45B3-2240-9B47-2CE4FCEBA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008" y="1537825"/>
            <a:ext cx="4098035" cy="318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68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AC8D626-58CE-0F4C-8199-3827DEFEE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08" y="1424245"/>
            <a:ext cx="4185936" cy="519662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공 이동과 </a:t>
            </a:r>
            <a:r>
              <a:rPr lang="ko-KR" altLang="en-US" sz="1100" i="1" dirty="0" err="1">
                <a:solidFill>
                  <a:srgbClr val="FF7876"/>
                </a:solidFill>
              </a:rPr>
              <a:t>눈내리기</a:t>
            </a:r>
            <a:r>
              <a:rPr lang="ko-KR" altLang="en-US" sz="1100" i="1" dirty="0">
                <a:solidFill>
                  <a:srgbClr val="FF7876"/>
                </a:solidFill>
              </a:rPr>
              <a:t> 애니메이션 </a:t>
            </a:r>
            <a:r>
              <a:rPr lang="en-US" altLang="ko-KR" sz="1100" i="1" dirty="0">
                <a:solidFill>
                  <a:srgbClr val="FF7876"/>
                </a:solidFill>
              </a:rPr>
              <a:t>–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눈그리기</a:t>
            </a:r>
            <a:r>
              <a:rPr lang="ko-KR" altLang="en-US" sz="1100" i="1" dirty="0">
                <a:solidFill>
                  <a:srgbClr val="FF7876"/>
                </a:solidFill>
              </a:rPr>
              <a:t> 구현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5612235" y="1811519"/>
            <a:ext cx="5158265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이번엔 리스트를 이용하여 </a:t>
            </a:r>
            <a:r>
              <a:rPr lang="ko-KR" altLang="en-US" sz="1100" dirty="0" err="1"/>
              <a:t>여러개의</a:t>
            </a:r>
            <a:r>
              <a:rPr lang="ko-KR" altLang="en-US" sz="1100" dirty="0"/>
              <a:t> 공들을 그려</a:t>
            </a:r>
            <a:endParaRPr lang="en-US" altLang="ko-KR" sz="1100" dirty="0"/>
          </a:p>
          <a:p>
            <a:pPr algn="ctr"/>
            <a:r>
              <a:rPr lang="ko-KR" altLang="en-US" sz="1100" dirty="0"/>
              <a:t>눈들을 구성합니다</a:t>
            </a:r>
            <a:r>
              <a:rPr lang="en-US" altLang="ko-KR" sz="1100" dirty="0"/>
              <a:t>.</a:t>
            </a:r>
            <a:r>
              <a:rPr lang="ko-KR" altLang="en-US" sz="1100" dirty="0"/>
              <a:t> 리스트 안의 내용들은 각 원들의 </a:t>
            </a:r>
            <a:r>
              <a:rPr lang="ko-KR" altLang="en-US" sz="1100" dirty="0" err="1"/>
              <a:t>좌표쌍들을</a:t>
            </a:r>
            <a:r>
              <a:rPr lang="ko-KR" altLang="en-US" sz="1100" dirty="0"/>
              <a:t> 입력합니다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7876963-D856-2645-A890-56B9642502B7}"/>
              </a:ext>
            </a:extLst>
          </p:cNvPr>
          <p:cNvCxnSpPr>
            <a:cxnSpLocks/>
            <a:stCxn id="24" idx="3"/>
            <a:endCxn id="18" idx="1"/>
          </p:cNvCxnSpPr>
          <p:nvPr/>
        </p:nvCxnSpPr>
        <p:spPr>
          <a:xfrm flipV="1">
            <a:off x="2913133" y="2026963"/>
            <a:ext cx="2699102" cy="1723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42E3ED9-C31A-D84F-94A2-02B7B9456D65}"/>
              </a:ext>
            </a:extLst>
          </p:cNvPr>
          <p:cNvSpPr txBox="1"/>
          <p:nvPr/>
        </p:nvSpPr>
        <p:spPr>
          <a:xfrm>
            <a:off x="674508" y="1427605"/>
            <a:ext cx="2238625" cy="1202162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EC83DB-3FDA-CD47-85ED-EAFD3ABC5F83}"/>
              </a:ext>
            </a:extLst>
          </p:cNvPr>
          <p:cNvSpPr txBox="1"/>
          <p:nvPr/>
        </p:nvSpPr>
        <p:spPr>
          <a:xfrm>
            <a:off x="5822649" y="4588798"/>
            <a:ext cx="5176576" cy="9387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for </a:t>
            </a:r>
            <a:r>
              <a:rPr lang="ko-KR" altLang="en-US" sz="1100" dirty="0"/>
              <a:t>문을 통해 눈이 위에서 아래로 떨어지는 것을 </a:t>
            </a:r>
            <a:r>
              <a:rPr lang="ko-KR" altLang="en-US" sz="1100" dirty="0" err="1"/>
              <a:t>형상화합니다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그리기를 통해 눈을 그려주고</a:t>
            </a:r>
            <a:endParaRPr lang="en-US" altLang="ko-KR" sz="1100" dirty="0"/>
          </a:p>
          <a:p>
            <a:pPr algn="ctr"/>
            <a:r>
              <a:rPr lang="en-US" altLang="ko-KR" sz="1100" dirty="0"/>
              <a:t>y</a:t>
            </a:r>
            <a:r>
              <a:rPr lang="ko-KR" altLang="en-US" sz="1100" dirty="0"/>
              <a:t>좌표를 </a:t>
            </a:r>
            <a:r>
              <a:rPr lang="en-US" altLang="ko-KR" sz="1100" dirty="0"/>
              <a:t>1</a:t>
            </a:r>
            <a:r>
              <a:rPr lang="ko-KR" altLang="en-US" sz="1100" dirty="0" err="1"/>
              <a:t>픽셀씩</a:t>
            </a:r>
            <a:r>
              <a:rPr lang="ko-KR" altLang="en-US" sz="1100" dirty="0"/>
              <a:t> 이동하여 눈이 </a:t>
            </a:r>
            <a:r>
              <a:rPr lang="ko-KR" altLang="en-US" sz="1100" dirty="0" err="1"/>
              <a:t>내려가는것을</a:t>
            </a:r>
            <a:r>
              <a:rPr lang="ko-KR" altLang="en-US" sz="1100" dirty="0"/>
              <a:t> 표현하도록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맨 밑에 눈이 도착하면 다시 해당 눈을 맨 위로 옮기고</a:t>
            </a:r>
            <a:endParaRPr lang="en-US" altLang="ko-KR" sz="1100" dirty="0"/>
          </a:p>
          <a:p>
            <a:pPr algn="ctr"/>
            <a:r>
              <a:rPr lang="en-US" altLang="ko-KR" sz="1100" dirty="0"/>
              <a:t>x</a:t>
            </a:r>
            <a:r>
              <a:rPr lang="ko-KR" altLang="en-US" sz="1100" dirty="0"/>
              <a:t>값에 </a:t>
            </a:r>
            <a:r>
              <a:rPr lang="ko-KR" altLang="en-US" sz="1100" dirty="0" err="1"/>
              <a:t>랜덤하게</a:t>
            </a:r>
            <a:r>
              <a:rPr lang="ko-KR" altLang="en-US" sz="1100" dirty="0"/>
              <a:t> 부여하여 같은 위치에서 내리지 않도록 하게 합니다</a:t>
            </a:r>
            <a:r>
              <a:rPr lang="en-US" altLang="ko-KR" sz="11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F17F90-2E1E-3E4A-BF98-89244B9B70BB}"/>
              </a:ext>
            </a:extLst>
          </p:cNvPr>
          <p:cNvSpPr txBox="1"/>
          <p:nvPr/>
        </p:nvSpPr>
        <p:spPr>
          <a:xfrm>
            <a:off x="965820" y="4445005"/>
            <a:ext cx="3894624" cy="217586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DC3F944-01F3-1F43-BD4F-395B5A287585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 flipV="1">
            <a:off x="4860444" y="5058158"/>
            <a:ext cx="962205" cy="47478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85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공 이동과 </a:t>
            </a:r>
            <a:r>
              <a:rPr lang="ko-KR" altLang="en-US" sz="1100" i="1" dirty="0" err="1">
                <a:solidFill>
                  <a:srgbClr val="FF7876"/>
                </a:solidFill>
              </a:rPr>
              <a:t>눈내리기</a:t>
            </a:r>
            <a:r>
              <a:rPr lang="ko-KR" altLang="en-US" sz="1100" i="1" dirty="0">
                <a:solidFill>
                  <a:srgbClr val="FF7876"/>
                </a:solidFill>
              </a:rPr>
              <a:t> 애니메이션 </a:t>
            </a:r>
            <a:r>
              <a:rPr lang="en-US" altLang="ko-KR" sz="1100" i="1" dirty="0">
                <a:solidFill>
                  <a:srgbClr val="FF7876"/>
                </a:solidFill>
              </a:rPr>
              <a:t>–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눈그리기</a:t>
            </a:r>
            <a:r>
              <a:rPr lang="ko-KR" altLang="en-US" sz="1100" i="1" dirty="0">
                <a:solidFill>
                  <a:srgbClr val="FF7876"/>
                </a:solidFill>
              </a:rPr>
              <a:t> 구현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3474921" y="5679434"/>
            <a:ext cx="5158265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실행 화면입니다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원으로 표현한 눈 객체들이 원하는 </a:t>
            </a:r>
            <a:r>
              <a:rPr lang="ko-KR" altLang="en-US" sz="1100" dirty="0" err="1"/>
              <a:t>범주내로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출력되는것을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볼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03E404-658A-6F48-A8A9-A379BF623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68" y="1368445"/>
            <a:ext cx="4178608" cy="44071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0E55D4-8353-AA4B-AB8B-F2DC19067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724" y="1368445"/>
            <a:ext cx="4178608" cy="44071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5380429-9887-E14A-8802-D7B3A54CE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133" y="1457781"/>
            <a:ext cx="3847734" cy="407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86708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11616</TotalTime>
  <Words>843</Words>
  <Application>Microsoft Macintosh PowerPoint</Application>
  <PresentationFormat>와이드스크린</PresentationFormat>
  <Paragraphs>142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송희령</cp:lastModifiedBy>
  <cp:revision>698</cp:revision>
  <dcterms:created xsi:type="dcterms:W3CDTF">2020-09-01T02:41:10Z</dcterms:created>
  <dcterms:modified xsi:type="dcterms:W3CDTF">2021-12-07T15:59:36Z</dcterms:modified>
</cp:coreProperties>
</file>