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NowUuJ2XeCSoTOi/DKnnCu2F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CD09E-0AFE-4650-A5F6-629E9E0292BB}">
  <a:tblStyle styleId="{8ACCD09E-0AFE-4650-A5F6-629E9E0292B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32C814E-A711-40AC-B456-800DB4DB33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680" y="108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ko-K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23bb21c9_0_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7523bb21c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23bb21c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g7523bb21c9_0_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https://gs.statcounter.com/</a:t>
            </a:r>
            <a:endParaRPr/>
          </a:p>
        </p:txBody>
      </p:sp>
      <p:sp>
        <p:nvSpPr>
          <p:cNvPr id="104" name="Google Shape;104;g7523bb21c9_0_5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23bb21c9_0_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7523bb21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23bb21c9_0_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523bb21c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23bb21c9_0_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7523bb21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5f4e3c4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23bb21c9_0_8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7523bb21c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2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rPr lang="ko-KR"/>
              <a:t>인터넷 거대한 통신망</a:t>
            </a: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523bb21c9_0_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rPr lang="ko-KR"/>
              <a:t>웹은 인터넷의 일부일뿐 </a:t>
            </a:r>
            <a:endParaRPr/>
          </a:p>
        </p:txBody>
      </p:sp>
      <p:sp>
        <p:nvSpPr>
          <p:cNvPr id="56" name="Google Shape;56;g7523bb21c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23bb21c9_0_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7523bb21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D%94%84%EB%A1%9C%ED%86%A0%EC%BD%9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w3.org/%EC%9D%B4%EB%8B%A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xstory.co.kr/blog/2018/08/10/app_lis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419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terms.naver.com/entry.nhn?docId=85593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50" y="3131252"/>
            <a:ext cx="10097400" cy="2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/>
            </a:r>
            <a:br>
              <a:rPr lang="ko-KR" b="1"/>
            </a:br>
            <a:r>
              <a:rPr lang="ko-KR"/>
              <a:t/>
            </a:r>
            <a:br>
              <a:rPr lang="ko-KR"/>
            </a:br>
            <a:r>
              <a:rPr lang="ko-KR"/>
              <a:t/>
            </a:r>
            <a:br>
              <a:rPr lang="ko-KR"/>
            </a:br>
            <a:r>
              <a:rPr lang="ko-KR"/>
              <a:t>WEB Programming</a:t>
            </a:r>
            <a:br>
              <a:rPr lang="ko-KR"/>
            </a:br>
            <a:r>
              <a:rPr lang="ko-KR" sz="4800" b="1"/>
              <a:t>웹 프로그래밍</a:t>
            </a:r>
            <a:endParaRPr sz="48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23bb21c9_0_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</a:t>
            </a:r>
            <a:endParaRPr/>
          </a:p>
        </p:txBody>
      </p:sp>
      <p:sp>
        <p:nvSpPr>
          <p:cNvPr id="99" name="Google Shape;99;g7523bb21c9_0_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100" name="Google Shape;100;g7523bb21c9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900" y="1756151"/>
            <a:ext cx="10344000" cy="58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21c9_0_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점유율(전세계)</a:t>
            </a:r>
            <a:endParaRPr/>
          </a:p>
        </p:txBody>
      </p:sp>
      <p:sp>
        <p:nvSpPr>
          <p:cNvPr id="107" name="Google Shape;107;g7523bb21c9_0_5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108" name="Google Shape;108;g7523bb21c9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100" y="2077713"/>
            <a:ext cx="10243075" cy="57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23bb21c9_0_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점유율(대한민국)</a:t>
            </a:r>
            <a:endParaRPr/>
          </a:p>
        </p:txBody>
      </p:sp>
      <p:sp>
        <p:nvSpPr>
          <p:cNvPr id="114" name="Google Shape;114;g7523bb21c9_0_6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115" name="Google Shape;115;g7523bb21c9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75" y="1739375"/>
            <a:ext cx="11049299" cy="6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23bb21c9_0_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 브라우저의 사용</a:t>
            </a:r>
            <a:endParaRPr/>
          </a:p>
        </p:txBody>
      </p:sp>
      <p:sp>
        <p:nvSpPr>
          <p:cNvPr id="121" name="Google Shape;121;g7523bb21c9_0_6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다양한 웹 브라우저에서 어떤 브라우저를 사용해야 할까?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정답은 없다.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사용자로서 개인적으로 좋아하고 편하다고 생각하는 브라우저를 사용하면 된다.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다만 HTML과 CSS가 업계 표준이기는 하지만 브라우저마다 지원하는 정도가 조금씩 다르다.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따라서 현재 다양한 브라우저가 존재하는 만큼 사용자에게 배포되는 HTML문서를 작성할 때는 여러 브라우저를 사용해 다양한 환경에서 테스트해야 한다.</a:t>
            </a:r>
            <a:endParaRPr/>
          </a:p>
        </p:txBody>
      </p:sp>
      <p:sp>
        <p:nvSpPr>
          <p:cNvPr id="122" name="Google Shape;122;g7523bb21c9_0_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HTML(Hyper Text Markup Language)은 웹 페이지를 기술하기 위한 마크업(markup) 언어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마크업 언어는 텍스트에 태그를 붙여서 텍스트가 문서의 어디에 해당하는지를 기술한 것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HTML의 역사 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팀 </a:t>
            </a:r>
            <a:r>
              <a:rPr lang="ko-KR" dirty="0" err="1"/>
              <a:t>버너스리</a:t>
            </a:r>
            <a:r>
              <a:rPr lang="ko-KR" dirty="0"/>
              <a:t>(</a:t>
            </a:r>
            <a:r>
              <a:rPr lang="ko-KR" dirty="0" err="1"/>
              <a:t>Tim</a:t>
            </a:r>
            <a:r>
              <a:rPr lang="ko-KR" dirty="0"/>
              <a:t> </a:t>
            </a:r>
            <a:r>
              <a:rPr lang="ko-KR" dirty="0" err="1"/>
              <a:t>Berners</a:t>
            </a:r>
            <a:r>
              <a:rPr lang="ko-KR" dirty="0"/>
              <a:t>-Lee)에 의하여 개발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b="1" dirty="0"/>
              <a:t>웹의 아버지</a:t>
            </a:r>
            <a:endParaRPr b="1"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URL, HTTP, HTML 최초 설계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1989년 팀 </a:t>
            </a:r>
            <a:r>
              <a:rPr lang="ko-KR" dirty="0" err="1"/>
              <a:t>버너스리는</a:t>
            </a:r>
            <a:r>
              <a:rPr lang="ko-KR" dirty="0"/>
              <a:t> </a:t>
            </a:r>
            <a:r>
              <a:rPr lang="ko-KR" dirty="0" err="1"/>
              <a:t>CERN의</a:t>
            </a:r>
            <a:r>
              <a:rPr lang="ko-KR" dirty="0"/>
              <a:t> 연구자들이 문서를 공유할 수 있는 월드 </a:t>
            </a:r>
            <a:r>
              <a:rPr lang="ko-KR" dirty="0" err="1"/>
              <a:t>와이드</a:t>
            </a:r>
            <a:r>
              <a:rPr lang="ko-KR" dirty="0"/>
              <a:t> 웹의 하이퍼텍스트 시스템을 고안하여 개발했다</a:t>
            </a:r>
            <a:r>
              <a:rPr lang="ko-KR" dirty="0" smtClean="0"/>
              <a:t>.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1990년 최초의 하이퍼텍스트 브라우저와 편집기를 개발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19"/>
              <a:buChar char="∙"/>
            </a:pPr>
            <a:r>
              <a:rPr lang="ko-KR" dirty="0"/>
              <a:t>1991년 8월 6일 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최초의 웹사이트</a:t>
            </a:r>
            <a:r>
              <a:rPr lang="ko-KR" dirty="0"/>
              <a:t>가 만들어짐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7976"/>
          <a:stretch/>
        </p:blipFill>
        <p:spPr>
          <a:xfrm>
            <a:off x="2265775" y="6242325"/>
            <a:ext cx="6912151" cy="24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W3C</a:t>
            </a: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W3C란 World Wide Web Consortium의 약자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중립적인 기구로서 참여기관들이 협력하여 웹 표준을 개발하는 국제 컨소시엄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팀 버너스 리를 중심으로 1994년에 설립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웹의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프로토콜</a:t>
            </a:r>
            <a:r>
              <a:rPr lang="ko-KR"/>
              <a:t>과 가이드라인을 개발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홈페이지는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http://www.w3.org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 b="40087"/>
          <a:stretch/>
        </p:blipFill>
        <p:spPr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02136" y="6266323"/>
            <a:ext cx="11517824" cy="68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버전 </a:t>
            </a:r>
            <a:endParaRPr/>
          </a:p>
        </p:txBody>
      </p:sp>
      <p:graphicFrame>
        <p:nvGraphicFramePr>
          <p:cNvPr id="154" name="Google Shape;154;p11"/>
          <p:cNvGraphicFramePr/>
          <p:nvPr/>
        </p:nvGraphicFramePr>
        <p:xfrm>
          <a:off x="774761" y="1831633"/>
          <a:ext cx="10445225" cy="5709375"/>
        </p:xfrm>
        <a:graphic>
          <a:graphicData uri="http://schemas.openxmlformats.org/drawingml/2006/table">
            <a:tbl>
              <a:tblPr>
                <a:noFill/>
                <a:tableStyleId>{8ACCD09E-0AFE-4650-A5F6-629E9E0292BB}</a:tableStyleId>
              </a:tblPr>
              <a:tblGrid>
                <a:gridCol w="59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1991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HTML+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1993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2.0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3.2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1997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 4.01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1999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XHTML 1.0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2012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XHTML5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ko-KR" sz="2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2013</a:t>
                      </a:r>
                      <a:endParaRPr sz="3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" name="Google Shape;155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HTML5는 </a:t>
            </a:r>
            <a:r>
              <a:rPr lang="ko-KR" dirty="0" err="1"/>
              <a:t>HTML의</a:t>
            </a:r>
            <a:r>
              <a:rPr lang="ko-KR" dirty="0"/>
              <a:t> 새로운 표준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dirty="0"/>
              <a:t>W3C와 WHATWG (</a:t>
            </a:r>
            <a:r>
              <a:rPr lang="ko-KR" dirty="0" err="1"/>
              <a:t>Web</a:t>
            </a:r>
            <a:r>
              <a:rPr lang="ko-KR" dirty="0"/>
              <a:t> </a:t>
            </a:r>
            <a:r>
              <a:rPr lang="en-US" altLang="ko-KR" dirty="0" smtClean="0"/>
              <a:t>Hypertext </a:t>
            </a:r>
            <a:r>
              <a:rPr lang="ko-KR" dirty="0" err="1" smtClean="0"/>
              <a:t>Application</a:t>
            </a:r>
            <a:r>
              <a:rPr lang="ko-KR" dirty="0" smtClean="0"/>
              <a:t> </a:t>
            </a:r>
            <a:r>
              <a:rPr lang="ko-KR" dirty="0"/>
              <a:t>Technology </a:t>
            </a:r>
            <a:r>
              <a:rPr lang="ko-KR" dirty="0" err="1"/>
              <a:t>Working</a:t>
            </a:r>
            <a:r>
              <a:rPr lang="ko-KR" dirty="0"/>
              <a:t> Group) 의 </a:t>
            </a:r>
            <a:r>
              <a:rPr lang="ko-KR" dirty="0" err="1"/>
              <a:t>협동작업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완전한 CSS3 지원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비디오와 오디오 지원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2D/3D 그래픽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로컬 저장소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로컬 SQL 데이터베이스 지원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 dirty="0"/>
              <a:t>웹 애플리케이션 지원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162" name="Google Shape;162;p12" descr="EMB000019e4b8f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0756" y="3626740"/>
            <a:ext cx="3559655" cy="343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HTML5의 신기능 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296228" y="1732625"/>
            <a:ext cx="11264119" cy="615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오프라인 웹 애플리케이션 – 네트워크가 연결되지 않은 상태에서도 실행 가능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드래그 앤 드롭(Drag-and-drop) - 요소들을 마우스로 끌어서 넣을 수 있음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스토리지(Web Storage) - 쿠키를 대체할 수 있는 웹 저장소 기능 제공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위치 정보(Geolocation) 제공 - 지도 기능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SQL 데이터베이스(Web SQL Database)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파일 API 지원 – 파일 업로드와 파일 관리 기능 제공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웹소켓(WebSocket) API 제공 – 서버와 브라우저 간의 양방향 통신 기능 제공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890945" y="2715822"/>
            <a:ext cx="9859786" cy="111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01. HTML 기초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23bb21c9_0_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 지원 여부</a:t>
            </a:r>
            <a:endParaRPr/>
          </a:p>
        </p:txBody>
      </p:sp>
      <p:graphicFrame>
        <p:nvGraphicFramePr>
          <p:cNvPr id="185" name="Google Shape;185;g7523bb21c9_0_75"/>
          <p:cNvGraphicFramePr/>
          <p:nvPr/>
        </p:nvGraphicFramePr>
        <p:xfrm>
          <a:off x="681725" y="1818497"/>
          <a:ext cx="10515800" cy="6182250"/>
        </p:xfrm>
        <a:graphic>
          <a:graphicData uri="http://schemas.openxmlformats.org/drawingml/2006/table">
            <a:tbl>
              <a:tblPr firstRow="1" bandRow="1">
                <a:noFill/>
                <a:tableStyleId>{032C814E-A711-40AC-B456-800DB4DB336B}</a:tableStyleId>
              </a:tblPr>
              <a:tblGrid>
                <a:gridCol w="396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웹 브라우저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버전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b="1" u="none" strike="noStrike" cap="none"/>
                        <a:t>HTML5 테스트 점수(555만점)</a:t>
                      </a:r>
                      <a:endParaRPr sz="2300" b="1" u="none" strike="noStrike" cap="none"/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Apple Safari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8.0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396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Google Chrome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40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511</a:t>
                      </a:r>
                      <a:endParaRPr sz="2300" u="none" strike="noStrike" cap="none"/>
                    </a:p>
                  </a:txBody>
                  <a:tcPr marL="118800" marR="118800" marT="59400" marB="5940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Maxthon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4.4.4.2000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467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Mozilla Firefox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449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Opera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26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497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8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9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113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10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297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ko-KR" sz="2300" u="none" strike="noStrike" cap="none"/>
                        <a:t>Microsoft Internet Explorer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11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ko-KR" sz="2300" u="none" strike="noStrike" cap="none"/>
                        <a:t>343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6" name="Google Shape;186;g7523bb21c9_0_75"/>
          <p:cNvSpPr txBox="1"/>
          <p:nvPr/>
        </p:nvSpPr>
        <p:spPr>
          <a:xfrm>
            <a:off x="8328443" y="9101918"/>
            <a:ext cx="28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http://html5test.com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523bb21c9_0_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5f4e3c47_1_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pic>
        <p:nvPicPr>
          <p:cNvPr id="194" name="Google Shape;194;g625f4e3c47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모바일 애플리케이션 종류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75" y="1789752"/>
            <a:ext cx="11574452" cy="633771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/>
        </p:nvSpPr>
        <p:spPr>
          <a:xfrm>
            <a:off x="6937325" y="8127475"/>
            <a:ext cx="34320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출처 : </a:t>
            </a:r>
            <a:r>
              <a:rPr lang="ko-KR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http://uxstory.co.kr/blog/2018/08/10/app_list/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23bb21c9_0_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네이티브 앱과 웹 앱</a:t>
            </a:r>
            <a:endParaRPr/>
          </a:p>
        </p:txBody>
      </p:sp>
      <p:graphicFrame>
        <p:nvGraphicFramePr>
          <p:cNvPr id="208" name="Google Shape;208;g7523bb21c9_0_85"/>
          <p:cNvGraphicFramePr/>
          <p:nvPr/>
        </p:nvGraphicFramePr>
        <p:xfrm>
          <a:off x="479496" y="1957709"/>
          <a:ext cx="10882350" cy="3403850"/>
        </p:xfrm>
        <a:graphic>
          <a:graphicData uri="http://schemas.openxmlformats.org/drawingml/2006/table">
            <a:tbl>
              <a:tblPr>
                <a:noFill/>
                <a:tableStyleId>{032C814E-A711-40AC-B456-800DB4DB336B}</a:tableStyleId>
              </a:tblPr>
              <a:tblGrid>
                <a:gridCol w="23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Native App.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Web App.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실행속도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빠름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상대적으로 느림 (약간 빠름)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플랫폼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플랫폼마다 제작하여야 함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하나의 버전으로 모든 플랫폼에서 실행 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배포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앱 마켓을 통한 배포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배포할 필요가 없음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버전 업데이트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상당한 시간이 걸림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즉시 반영된다.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오프라인시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사용가능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약간의 기능 사용 가능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9" name="Google Shape;209;g7523bb21c9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67" y="5600617"/>
            <a:ext cx="4424380" cy="245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7523bb21c9_0_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HTML5+CSS3+Javascript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내용은 HTML5로 작성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스타일은 CSS3로 지정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 페이지의 상호작용은 자바스크립트로 작성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14915"/>
          <a:stretch/>
        </p:blipFill>
        <p:spPr>
          <a:xfrm>
            <a:off x="1471875" y="3800400"/>
            <a:ext cx="8653826" cy="3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편집기</a:t>
            </a: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메모장, Notepad++, EditPlus, eclipse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아톰, 브라켓, sublimeText3, visual studio code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790" y="3055172"/>
            <a:ext cx="9788813" cy="48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메모장을 이용한 HTML 작성 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 dirty="0"/>
              <a:t>메모장을 </a:t>
            </a:r>
            <a:r>
              <a:rPr lang="ko-KR" dirty="0" smtClean="0"/>
              <a:t>실행하</a:t>
            </a:r>
            <a:r>
              <a:rPr lang="ko-KR" altLang="en-US" dirty="0" smtClean="0"/>
              <a:t>고</a:t>
            </a:r>
            <a:r>
              <a:rPr lang="ko-KR" dirty="0" smtClean="0"/>
              <a:t> </a:t>
            </a:r>
            <a:r>
              <a:rPr lang="ko-KR" dirty="0"/>
              <a:t>다음과 같이 입력한다. 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37" y="2854705"/>
            <a:ext cx="10940283" cy="5082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메모장을 이용한 HTML 작성 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2"/>
            </a:pPr>
            <a:r>
              <a:rPr lang="ko-KR"/>
              <a:t>입력된 HTML 코드를 [파일]-&gt;[다른 이름으로 저장] 메뉴를 사용하여서 파일에 저장한다.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파일 실행 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3"/>
            </a:pPr>
            <a:r>
              <a:rPr lang="ko-KR"/>
              <a:t>저장된 HTML 파일을 더블클릭하여 실행한다. </a:t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342" y="2440113"/>
            <a:ext cx="10689179" cy="592598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소스 보기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 startAt="4"/>
            </a:pPr>
            <a:r>
              <a:rPr lang="ko-KR"/>
              <a:t>마우스 오른쪽 버튼을 누르고 [소스보기] 메뉴를 선택하면 현재 페이지의 HTML 소스를 볼 수 있다.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464" y="3096036"/>
            <a:ext cx="10913956" cy="487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인터넷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(QUIZ) 지난 30년 동안  가장 혁신적인 발명품은?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인터넷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PC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모바일 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E-MAIL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온라인게임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…</a:t>
            </a:r>
            <a:endParaRPr/>
          </a:p>
          <a:p>
            <a:pPr marL="965359" lvl="1" indent="-20625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3676" y="3558070"/>
            <a:ext cx="3592467" cy="354569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Notepad++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ko-KR"/>
              <a:t>환경설정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15" y="2615437"/>
            <a:ext cx="10086347" cy="556914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56" y="2912460"/>
            <a:ext cx="10606134" cy="527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Notepad++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ko-KR"/>
              <a:t>왼쪽에서 새문서를 선택하고 프로그래밍언어는 HTML, 인코딩은 UTF-8을 선택한다.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62" y="2603063"/>
            <a:ext cx="10098722" cy="5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Notepad++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소스 변경</a:t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450" y="2615437"/>
            <a:ext cx="10086347" cy="556914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Notepad++</a:t>
            </a:r>
            <a:endParaRPr/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실행(브라우저가 설치되어 있을 경우 실행된다.)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5717">
                <a:latin typeface="Arial"/>
                <a:ea typeface="Arial"/>
                <a:cs typeface="Arial"/>
                <a:sym typeface="Arial"/>
              </a:rPr>
              <a:t>HTML 문서의 기본 구조</a:t>
            </a:r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body" idx="1"/>
          </p:nvPr>
        </p:nvSpPr>
        <p:spPr>
          <a:xfrm>
            <a:off x="675758" y="1831633"/>
            <a:ext cx="10659761" cy="47281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</a:rPr>
              <a:t>	  &lt;meta charset=”UTF-8”&gt;</a:t>
            </a:r>
            <a:endParaRPr sz="2339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&lt;title&gt;</a:t>
            </a: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lang="ko-KR" sz="2339" b="1">
                <a:latin typeface="Arial"/>
                <a:ea typeface="Arial"/>
                <a:cs typeface="Arial"/>
                <a:sym typeface="Arial"/>
              </a:rPr>
              <a:t>안녕하세요. 웹프로그래밍 기초</a:t>
            </a: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lang="ko-KR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5717">
                <a:latin typeface="Arial"/>
                <a:ea typeface="Arial"/>
                <a:cs typeface="Arial"/>
                <a:sym typeface="Arial"/>
              </a:rPr>
              <a:t>&lt;!DOCTYPE&gt; 선언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웹페이지에 사용된 HTML의 종류와 버전을 지정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HTML5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 4.01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XHTML 1.0</a:t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454219" y="2894469"/>
            <a:ext cx="10939054" cy="6824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454219" y="4640114"/>
            <a:ext cx="10939054" cy="908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HTML 4.01 Transitional//EN" "http://www.w3.org/TR/html4/loose.dtd"&gt;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454219" y="6339345"/>
            <a:ext cx="10939054" cy="908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요소(element)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시작태그와 종료태그로 이루어진 문서의 구성 요소</a:t>
            </a:r>
            <a:endParaRPr u="sng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 u="sng"/>
              <a:t>요소 = (시작 태그 + 콘텐츠 + 종료 태그)</a:t>
            </a:r>
            <a:endParaRPr/>
          </a:p>
        </p:txBody>
      </p:sp>
      <p:sp>
        <p:nvSpPr>
          <p:cNvPr id="360" name="Google Shape;360;p35"/>
          <p:cNvSpPr txBox="1"/>
          <p:nvPr/>
        </p:nvSpPr>
        <p:spPr>
          <a:xfrm>
            <a:off x="3466490" y="4664558"/>
            <a:ext cx="44060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시작태그(start tag)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요소(element)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종료태그(end tag)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요소의 내용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35"/>
          <p:cNvCxnSpPr>
            <a:stCxn id="364" idx="2"/>
          </p:cNvCxnSpPr>
          <p:nvPr/>
        </p:nvCxnSpPr>
        <p:spPr>
          <a:xfrm flipH="1">
            <a:off x="5396143" y="4182425"/>
            <a:ext cx="251100" cy="684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6" name="Google Shape;366;p35"/>
          <p:cNvCxnSpPr>
            <a:stCxn id="363" idx="2"/>
          </p:cNvCxnSpPr>
          <p:nvPr/>
        </p:nvCxnSpPr>
        <p:spPr>
          <a:xfrm flipH="1">
            <a:off x="7445784" y="4169884"/>
            <a:ext cx="1376700" cy="7617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35"/>
          <p:cNvCxnSpPr>
            <a:stCxn id="361" idx="2"/>
          </p:cNvCxnSpPr>
          <p:nvPr/>
        </p:nvCxnSpPr>
        <p:spPr>
          <a:xfrm>
            <a:off x="2533367" y="4169884"/>
            <a:ext cx="1446000" cy="697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35"/>
          <p:cNvCxnSpPr>
            <a:stCxn id="362" idx="0"/>
            <a:endCxn id="360" idx="2"/>
          </p:cNvCxnSpPr>
          <p:nvPr/>
        </p:nvCxnSpPr>
        <p:spPr>
          <a:xfrm rot="10800000">
            <a:off x="5669459" y="5377344"/>
            <a:ext cx="163800" cy="5397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9" name="Google Shape;369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속성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속성은 요소에 대한 추가적인 정보를 제공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속성은 항상 시작태그에  이름=“값” 형태로 기술된다.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ko-KR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ko-KR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"http://www.w3.org"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ko-KR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웹페이지</a:t>
            </a:r>
            <a:r>
              <a:rPr lang="ko-KR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 이름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속성(attribute)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속성의 값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36"/>
          <p:cNvCxnSpPr>
            <a:stCxn id="379" idx="2"/>
          </p:cNvCxnSpPr>
          <p:nvPr/>
        </p:nvCxnSpPr>
        <p:spPr>
          <a:xfrm flipH="1">
            <a:off x="4822587" y="3984778"/>
            <a:ext cx="589500" cy="6663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36"/>
          <p:cNvCxnSpPr>
            <a:stCxn id="377" idx="2"/>
          </p:cNvCxnSpPr>
          <p:nvPr/>
        </p:nvCxnSpPr>
        <p:spPr>
          <a:xfrm>
            <a:off x="2408585" y="3984778"/>
            <a:ext cx="620700" cy="6663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p36"/>
          <p:cNvSpPr/>
          <p:nvPr/>
        </p:nvSpPr>
        <p:spPr>
          <a:xfrm rot="5400000">
            <a:off x="4337261" y="3459337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주석 </a:t>
            </a:r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주석(comment)은 HTML 코드를 설명하는 글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1824649" y="3692808"/>
            <a:ext cx="7002691" cy="1763078"/>
          </a:xfrm>
          <a:prstGeom prst="foldedCorner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&lt;!--여기에 주석을 표시합니다. --&gt;</a:t>
            </a:r>
            <a:endParaRPr sz="1800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 flipH="1">
            <a:off x="5886711" y="3251401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92" name="Google Shape;392;p37"/>
          <p:cNvSpPr/>
          <p:nvPr/>
        </p:nvSpPr>
        <p:spPr>
          <a:xfrm>
            <a:off x="1952281" y="3722914"/>
            <a:ext cx="3777674" cy="3226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6709016" y="2862264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1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설명하는 글</a:t>
            </a:r>
            <a:endParaRPr sz="1800" b="0" i="1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문서 작성시 주의사항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HTML 문서는 대소문자를 가리지 않으므로 Head, HEAD, HeaD, head 등 어떠한 형태로 써도 무방하나 되도록 보기 편하고 수정이 용이하도록 </a:t>
            </a:r>
            <a:r>
              <a:rPr lang="ko-KR" b="1"/>
              <a:t>소문자</a:t>
            </a:r>
            <a:r>
              <a:rPr lang="ko-KR"/>
              <a:t>로 통일해서 쓰는 것이 좋음</a:t>
            </a:r>
            <a:endParaRPr/>
          </a:p>
          <a:p>
            <a:pPr marL="594068" lvl="0" indent="-594068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시작태그와 종료태그를 먼저 쓰고 그 안에 내용을 넣는다.</a:t>
            </a:r>
            <a:endParaRPr/>
          </a:p>
          <a:p>
            <a:pPr marL="594068" lvl="0" indent="-594068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ko-KR"/>
              <a:t>HTML 문서를 정의할 때 들여쓰기(indent)에 주의한다.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WWW </a:t>
            </a: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WWW(World Wide Web): 세계를 뒤덮는 거미줄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초기 인터넷에서는 텔넷, FTP,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전자 메일</a:t>
            </a:r>
            <a:r>
              <a:rPr lang="ko-KR"/>
              <a:t>,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유즈넷</a:t>
            </a:r>
            <a:r>
              <a:rPr lang="ko-KR"/>
              <a:t> 등의 문자 위주 서비스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WWW은 인터넷을 사용하기 쉽도록 하이퍼 텍스트와 그림을 통하여 모든 서비스를 이용할 수 있도록 만든 것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2" name="Google Shape;52;p4" descr="EMB000019e4b8c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4232" y="4554328"/>
            <a:ext cx="3456997" cy="31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HTML 만들기</a:t>
            </a:r>
            <a:endParaRPr/>
          </a:p>
        </p:txBody>
      </p:sp>
      <p:pic>
        <p:nvPicPr>
          <p:cNvPr id="407" name="Google Shape;407;p39" descr="EMB00001098b0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&lt;head&gt;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&lt;title&gt; web programming&lt;/title&gt;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&lt;/head&gt;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&lt;body&gt;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&lt;h1&gt;Welcome to the Web Programming!&lt;/h1&gt;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&lt;img src="../images/coffee.gif"&gt;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   언제든지 오셔서 질문이 있으시면 올려주세요!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    &lt;em&gt;여러분을 환영합니다&lt;/em&gt;.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&lt;h2&gt;내용&lt;/h2&gt;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  &lt;p&gt; HTML5, CSS, Javascript, jQuery, SQL, JSP, ...    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  &lt;/body&gt;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2000" b="1"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23bb21c9_0_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59" name="Google Shape;59;g7523bb21c9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025" y="2996713"/>
            <a:ext cx="2447700" cy="29171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523bb21c9_0_29"/>
          <p:cNvSpPr txBox="1"/>
          <p:nvPr/>
        </p:nvSpPr>
        <p:spPr>
          <a:xfrm>
            <a:off x="989650" y="3824925"/>
            <a:ext cx="3873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ko-KR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인터넷</a:t>
            </a:r>
            <a:endParaRPr sz="9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7523bb21c9_0_29"/>
          <p:cNvSpPr txBox="1"/>
          <p:nvPr/>
        </p:nvSpPr>
        <p:spPr>
          <a:xfrm>
            <a:off x="7825100" y="3824913"/>
            <a:ext cx="3873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ko-KR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ko-K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(WWW)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WWW의 동작원리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클라이언트와 서버</a:t>
            </a: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2가지의 기본 프로토콜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특정한 파일을 요청하는 HTTP Request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ko-KR"/>
              <a:t>찾은 파일을 돌려주는 HTTP Response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76" name="Google Shape;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</a:t>
            </a:r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ko-KR"/>
              <a:t>HTML 문서를 읽어서 눈에 보이는 웹 페이지를 만든다.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23bb21c9_0_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웹브라우저 종류</a:t>
            </a:r>
            <a:endParaRPr/>
          </a:p>
        </p:txBody>
      </p:sp>
      <p:sp>
        <p:nvSpPr>
          <p:cNvPr id="91" name="Google Shape;91;g7523bb21c9_0_4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2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2" name="Google Shape;92;g7523bb21c9_0_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93" name="Google Shape;93;g7523bb21c9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013" y="2345525"/>
            <a:ext cx="75152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1062</Words>
  <Application>Microsoft Office PowerPoint</Application>
  <PresentationFormat>사용자 지정</PresentationFormat>
  <Paragraphs>280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Noto Sans Symbols</vt:lpstr>
      <vt:lpstr>Gulim</vt:lpstr>
      <vt:lpstr>Malgun Gothic</vt:lpstr>
      <vt:lpstr>Malgun Gothic</vt:lpstr>
      <vt:lpstr>Arial</vt:lpstr>
      <vt:lpstr>Comic Sans MS</vt:lpstr>
      <vt:lpstr>1_Crayons</vt:lpstr>
      <vt:lpstr>   WEB Programming 웹 프로그래밍 </vt:lpstr>
      <vt:lpstr>01. HTML 기초</vt:lpstr>
      <vt:lpstr>인터넷</vt:lpstr>
      <vt:lpstr>WWW </vt:lpstr>
      <vt:lpstr>PowerPoint 프레젠테이션</vt:lpstr>
      <vt:lpstr>WWW의 동작원리</vt:lpstr>
      <vt:lpstr>클라이언트와 서버</vt:lpstr>
      <vt:lpstr>웹브라우저</vt:lpstr>
      <vt:lpstr>웹브라우저 종류</vt:lpstr>
      <vt:lpstr>웹브라우저</vt:lpstr>
      <vt:lpstr>웹브라우저 점유율(전세계)</vt:lpstr>
      <vt:lpstr>웹브라우저 점유율(대한민국)</vt:lpstr>
      <vt:lpstr>웹 브라우저의 사용</vt:lpstr>
      <vt:lpstr>HTML</vt:lpstr>
      <vt:lpstr>HTML의 역사 </vt:lpstr>
      <vt:lpstr>W3C</vt:lpstr>
      <vt:lpstr>HTML 버전 </vt:lpstr>
      <vt:lpstr>HTML5</vt:lpstr>
      <vt:lpstr>HTML5의 신기능 </vt:lpstr>
      <vt:lpstr>HTML5 지원 여부</vt:lpstr>
      <vt:lpstr>PowerPoint 프레젠테이션</vt:lpstr>
      <vt:lpstr>모바일 애플리케이션 종류</vt:lpstr>
      <vt:lpstr>네이티브 앱과 웹 앱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  <vt:lpstr>HTML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WEB Programming 웹 프로그래밍 </dc:title>
  <dc:creator>chocojhkim@live.com</dc:creator>
  <cp:lastModifiedBy>KJY</cp:lastModifiedBy>
  <cp:revision>5</cp:revision>
  <dcterms:created xsi:type="dcterms:W3CDTF">2007-06-29T06:43:39Z</dcterms:created>
  <dcterms:modified xsi:type="dcterms:W3CDTF">2023-02-15T07:15:33Z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